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4"/>
  </p:notesMasterIdLst>
  <p:sldIdLst>
    <p:sldId id="283" r:id="rId2"/>
    <p:sldId id="284" r:id="rId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0C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2838BEF-8BB2-4498-84A7-C5851F593DF1}" styleName="中間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69012ECD-51FC-41F1-AA8D-1B2483CD663E}" styleName="淡色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淡色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896" autoAdjust="0"/>
    <p:restoredTop sz="94941" autoAdjust="0"/>
  </p:normalViewPr>
  <p:slideViewPr>
    <p:cSldViewPr snapToGrid="0">
      <p:cViewPr varScale="1">
        <p:scale>
          <a:sx n="108" d="100"/>
          <a:sy n="108" d="100"/>
        </p:scale>
        <p:origin x="2262"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ACAA621-A6AD-4397-8E23-DEF1FDE4FC72}" type="datetimeFigureOut">
              <a:rPr kumimoji="1" lang="ja-JP" altLang="en-US" smtClean="0"/>
              <a:t>2021/12/24</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5517029-36D9-4AFD-A1F2-EC39D719F801}" type="slidenum">
              <a:rPr kumimoji="1" lang="ja-JP" altLang="en-US" smtClean="0"/>
              <a:t>‹#›</a:t>
            </a:fld>
            <a:endParaRPr kumimoji="1" lang="ja-JP" altLang="en-US"/>
          </a:p>
        </p:txBody>
      </p:sp>
    </p:spTree>
    <p:extLst>
      <p:ext uri="{BB962C8B-B14F-4D97-AF65-F5344CB8AC3E}">
        <p14:creationId xmlns:p14="http://schemas.microsoft.com/office/powerpoint/2010/main" val="253284825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65517029-36D9-4AFD-A1F2-EC39D719F801}" type="slidenum">
              <a:rPr kumimoji="1" lang="ja-JP" altLang="en-US" smtClean="0"/>
              <a:t>1</a:t>
            </a:fld>
            <a:endParaRPr kumimoji="1" lang="ja-JP" altLang="en-US"/>
          </a:p>
        </p:txBody>
      </p:sp>
    </p:spTree>
    <p:extLst>
      <p:ext uri="{BB962C8B-B14F-4D97-AF65-F5344CB8AC3E}">
        <p14:creationId xmlns:p14="http://schemas.microsoft.com/office/powerpoint/2010/main" val="22352465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0DB7AFF-3B07-4083-9668-BA8381D9F2A4}" type="datetimeFigureOut">
              <a:rPr kumimoji="1" lang="ja-JP" altLang="en-US" smtClean="0"/>
              <a:t>2021/12/24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8376CB5-F219-458F-8FE1-BACE79361EC6}" type="slidenum">
              <a:rPr kumimoji="1" lang="ja-JP" altLang="en-US" smtClean="0"/>
              <a:t>‹#›</a:t>
            </a:fld>
            <a:endParaRPr kumimoji="1" lang="ja-JP" altLang="en-US"/>
          </a:p>
        </p:txBody>
      </p:sp>
    </p:spTree>
    <p:extLst>
      <p:ext uri="{BB962C8B-B14F-4D97-AF65-F5344CB8AC3E}">
        <p14:creationId xmlns:p14="http://schemas.microsoft.com/office/powerpoint/2010/main" val="26586016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0DB7AFF-3B07-4083-9668-BA8381D9F2A4}" type="datetimeFigureOut">
              <a:rPr kumimoji="1" lang="ja-JP" altLang="en-US" smtClean="0"/>
              <a:t>2021/12/24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8376CB5-F219-458F-8FE1-BACE79361EC6}" type="slidenum">
              <a:rPr kumimoji="1" lang="ja-JP" altLang="en-US" smtClean="0"/>
              <a:t>‹#›</a:t>
            </a:fld>
            <a:endParaRPr kumimoji="1" lang="ja-JP" altLang="en-US"/>
          </a:p>
        </p:txBody>
      </p:sp>
    </p:spTree>
    <p:extLst>
      <p:ext uri="{BB962C8B-B14F-4D97-AF65-F5344CB8AC3E}">
        <p14:creationId xmlns:p14="http://schemas.microsoft.com/office/powerpoint/2010/main" val="27096428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0DB7AFF-3B07-4083-9668-BA8381D9F2A4}" type="datetimeFigureOut">
              <a:rPr kumimoji="1" lang="ja-JP" altLang="en-US" smtClean="0"/>
              <a:t>2021/12/24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8376CB5-F219-458F-8FE1-BACE79361EC6}" type="slidenum">
              <a:rPr kumimoji="1" lang="ja-JP" altLang="en-US" smtClean="0"/>
              <a:t>‹#›</a:t>
            </a:fld>
            <a:endParaRPr kumimoji="1" lang="ja-JP" altLang="en-US"/>
          </a:p>
        </p:txBody>
      </p:sp>
    </p:spTree>
    <p:extLst>
      <p:ext uri="{BB962C8B-B14F-4D97-AF65-F5344CB8AC3E}">
        <p14:creationId xmlns:p14="http://schemas.microsoft.com/office/powerpoint/2010/main" val="24219053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0DB7AFF-3B07-4083-9668-BA8381D9F2A4}" type="datetimeFigureOut">
              <a:rPr kumimoji="1" lang="ja-JP" altLang="en-US" smtClean="0"/>
              <a:t>2021/12/24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8376CB5-F219-458F-8FE1-BACE79361EC6}" type="slidenum">
              <a:rPr kumimoji="1" lang="ja-JP" altLang="en-US" smtClean="0"/>
              <a:t>‹#›</a:t>
            </a:fld>
            <a:endParaRPr kumimoji="1" lang="ja-JP" altLang="en-US"/>
          </a:p>
        </p:txBody>
      </p:sp>
    </p:spTree>
    <p:extLst>
      <p:ext uri="{BB962C8B-B14F-4D97-AF65-F5344CB8AC3E}">
        <p14:creationId xmlns:p14="http://schemas.microsoft.com/office/powerpoint/2010/main" val="8889072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0DB7AFF-3B07-4083-9668-BA8381D9F2A4}" type="datetimeFigureOut">
              <a:rPr kumimoji="1" lang="ja-JP" altLang="en-US" smtClean="0"/>
              <a:t>2021/12/24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8376CB5-F219-458F-8FE1-BACE79361EC6}" type="slidenum">
              <a:rPr kumimoji="1" lang="ja-JP" altLang="en-US" smtClean="0"/>
              <a:t>‹#›</a:t>
            </a:fld>
            <a:endParaRPr kumimoji="1" lang="ja-JP" altLang="en-US"/>
          </a:p>
        </p:txBody>
      </p:sp>
    </p:spTree>
    <p:extLst>
      <p:ext uri="{BB962C8B-B14F-4D97-AF65-F5344CB8AC3E}">
        <p14:creationId xmlns:p14="http://schemas.microsoft.com/office/powerpoint/2010/main" val="1696480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0DB7AFF-3B07-4083-9668-BA8381D9F2A4}" type="datetimeFigureOut">
              <a:rPr kumimoji="1" lang="ja-JP" altLang="en-US" smtClean="0"/>
              <a:t>2021/12/24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8376CB5-F219-458F-8FE1-BACE79361EC6}" type="slidenum">
              <a:rPr kumimoji="1" lang="ja-JP" altLang="en-US" smtClean="0"/>
              <a:t>‹#›</a:t>
            </a:fld>
            <a:endParaRPr kumimoji="1" lang="ja-JP" altLang="en-US"/>
          </a:p>
        </p:txBody>
      </p:sp>
    </p:spTree>
    <p:extLst>
      <p:ext uri="{BB962C8B-B14F-4D97-AF65-F5344CB8AC3E}">
        <p14:creationId xmlns:p14="http://schemas.microsoft.com/office/powerpoint/2010/main" val="1924568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0DB7AFF-3B07-4083-9668-BA8381D9F2A4}" type="datetimeFigureOut">
              <a:rPr kumimoji="1" lang="ja-JP" altLang="en-US" smtClean="0"/>
              <a:t>2021/12/24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8376CB5-F219-458F-8FE1-BACE79361EC6}" type="slidenum">
              <a:rPr kumimoji="1" lang="ja-JP" altLang="en-US" smtClean="0"/>
              <a:t>‹#›</a:t>
            </a:fld>
            <a:endParaRPr kumimoji="1" lang="ja-JP" altLang="en-US"/>
          </a:p>
        </p:txBody>
      </p:sp>
    </p:spTree>
    <p:extLst>
      <p:ext uri="{BB962C8B-B14F-4D97-AF65-F5344CB8AC3E}">
        <p14:creationId xmlns:p14="http://schemas.microsoft.com/office/powerpoint/2010/main" val="29830224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0DB7AFF-3B07-4083-9668-BA8381D9F2A4}" type="datetimeFigureOut">
              <a:rPr kumimoji="1" lang="ja-JP" altLang="en-US" smtClean="0"/>
              <a:t>2021/12/24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8376CB5-F219-458F-8FE1-BACE79361EC6}" type="slidenum">
              <a:rPr kumimoji="1" lang="ja-JP" altLang="en-US" smtClean="0"/>
              <a:t>‹#›</a:t>
            </a:fld>
            <a:endParaRPr kumimoji="1" lang="ja-JP" altLang="en-US"/>
          </a:p>
        </p:txBody>
      </p:sp>
    </p:spTree>
    <p:extLst>
      <p:ext uri="{BB962C8B-B14F-4D97-AF65-F5344CB8AC3E}">
        <p14:creationId xmlns:p14="http://schemas.microsoft.com/office/powerpoint/2010/main" val="42028985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DB7AFF-3B07-4083-9668-BA8381D9F2A4}" type="datetimeFigureOut">
              <a:rPr kumimoji="1" lang="ja-JP" altLang="en-US" smtClean="0"/>
              <a:t>2021/12/24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8376CB5-F219-458F-8FE1-BACE79361EC6}" type="slidenum">
              <a:rPr kumimoji="1" lang="ja-JP" altLang="en-US" smtClean="0"/>
              <a:t>‹#›</a:t>
            </a:fld>
            <a:endParaRPr kumimoji="1" lang="ja-JP" altLang="en-US"/>
          </a:p>
        </p:txBody>
      </p:sp>
    </p:spTree>
    <p:extLst>
      <p:ext uri="{BB962C8B-B14F-4D97-AF65-F5344CB8AC3E}">
        <p14:creationId xmlns:p14="http://schemas.microsoft.com/office/powerpoint/2010/main" val="41313579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0DB7AFF-3B07-4083-9668-BA8381D9F2A4}" type="datetimeFigureOut">
              <a:rPr kumimoji="1" lang="ja-JP" altLang="en-US" smtClean="0"/>
              <a:t>2021/12/24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8376CB5-F219-458F-8FE1-BACE79361EC6}" type="slidenum">
              <a:rPr kumimoji="1" lang="ja-JP" altLang="en-US" smtClean="0"/>
              <a:t>‹#›</a:t>
            </a:fld>
            <a:endParaRPr kumimoji="1" lang="ja-JP" altLang="en-US"/>
          </a:p>
        </p:txBody>
      </p:sp>
    </p:spTree>
    <p:extLst>
      <p:ext uri="{BB962C8B-B14F-4D97-AF65-F5344CB8AC3E}">
        <p14:creationId xmlns:p14="http://schemas.microsoft.com/office/powerpoint/2010/main" val="2704444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0DB7AFF-3B07-4083-9668-BA8381D9F2A4}" type="datetimeFigureOut">
              <a:rPr kumimoji="1" lang="ja-JP" altLang="en-US" smtClean="0"/>
              <a:t>2021/12/24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8376CB5-F219-458F-8FE1-BACE79361EC6}" type="slidenum">
              <a:rPr kumimoji="1" lang="ja-JP" altLang="en-US" smtClean="0"/>
              <a:t>‹#›</a:t>
            </a:fld>
            <a:endParaRPr kumimoji="1" lang="ja-JP" altLang="en-US"/>
          </a:p>
        </p:txBody>
      </p:sp>
    </p:spTree>
    <p:extLst>
      <p:ext uri="{BB962C8B-B14F-4D97-AF65-F5344CB8AC3E}">
        <p14:creationId xmlns:p14="http://schemas.microsoft.com/office/powerpoint/2010/main" val="24479600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DB7AFF-3B07-4083-9668-BA8381D9F2A4}" type="datetimeFigureOut">
              <a:rPr kumimoji="1" lang="ja-JP" altLang="en-US" smtClean="0"/>
              <a:t>2021/12/24</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376CB5-F219-458F-8FE1-BACE79361EC6}" type="slidenum">
              <a:rPr kumimoji="1" lang="ja-JP" altLang="en-US" smtClean="0"/>
              <a:t>‹#›</a:t>
            </a:fld>
            <a:endParaRPr kumimoji="1" lang="ja-JP" altLang="en-US"/>
          </a:p>
        </p:txBody>
      </p:sp>
    </p:spTree>
    <p:extLst>
      <p:ext uri="{BB962C8B-B14F-4D97-AF65-F5344CB8AC3E}">
        <p14:creationId xmlns:p14="http://schemas.microsoft.com/office/powerpoint/2010/main" val="13075321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a:extLst>
              <a:ext uri="{FF2B5EF4-FFF2-40B4-BE49-F238E27FC236}">
                <a16:creationId xmlns:a16="http://schemas.microsoft.com/office/drawing/2014/main" id="{1E32B804-B3CD-4315-983D-2256C03AFCB8}"/>
              </a:ext>
            </a:extLst>
          </p:cNvPr>
          <p:cNvSpPr/>
          <p:nvPr/>
        </p:nvSpPr>
        <p:spPr>
          <a:xfrm>
            <a:off x="228599" y="4526370"/>
            <a:ext cx="8686799" cy="203132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just"/>
            <a:endParaRPr kumimoji="1" lang="ja-JP" altLang="en-US" sz="1200" dirty="0">
              <a:solidFill>
                <a:schemeClr val="accent1"/>
              </a:solidFill>
              <a:latin typeface="+mn-ea"/>
            </a:endParaRPr>
          </a:p>
        </p:txBody>
      </p:sp>
      <p:sp>
        <p:nvSpPr>
          <p:cNvPr id="4" name="テキスト ボックス 3">
            <a:extLst>
              <a:ext uri="{FF2B5EF4-FFF2-40B4-BE49-F238E27FC236}">
                <a16:creationId xmlns:a16="http://schemas.microsoft.com/office/drawing/2014/main" id="{649A220F-6A0B-41D0-93C5-CBE93E85873C}"/>
              </a:ext>
            </a:extLst>
          </p:cNvPr>
          <p:cNvSpPr txBox="1"/>
          <p:nvPr/>
        </p:nvSpPr>
        <p:spPr>
          <a:xfrm>
            <a:off x="228600" y="135109"/>
            <a:ext cx="3050628" cy="338554"/>
          </a:xfrm>
          <a:prstGeom prst="rect">
            <a:avLst/>
          </a:prstGeom>
          <a:noFill/>
        </p:spPr>
        <p:txBody>
          <a:bodyPr wrap="square" rtlCol="0">
            <a:spAutoFit/>
          </a:bodyPr>
          <a:lstStyle/>
          <a:p>
            <a:r>
              <a:rPr kumimoji="1" lang="en-US" altLang="ja-JP" sz="1600" dirty="0"/>
              <a:t>【</a:t>
            </a:r>
            <a:r>
              <a:rPr kumimoji="1" lang="ja-JP" altLang="en-US" sz="1600" dirty="0"/>
              <a:t>様式２－２</a:t>
            </a:r>
            <a:r>
              <a:rPr kumimoji="1" lang="en-US" altLang="ja-JP" sz="1600" dirty="0"/>
              <a:t>】</a:t>
            </a:r>
            <a:r>
              <a:rPr kumimoji="1" lang="ja-JP" altLang="en-US" sz="1600" dirty="0"/>
              <a:t>提案書要約版</a:t>
            </a:r>
          </a:p>
        </p:txBody>
      </p:sp>
      <p:graphicFrame>
        <p:nvGraphicFramePr>
          <p:cNvPr id="6" name="表 6">
            <a:extLst>
              <a:ext uri="{FF2B5EF4-FFF2-40B4-BE49-F238E27FC236}">
                <a16:creationId xmlns:a16="http://schemas.microsoft.com/office/drawing/2014/main" id="{5793F262-1C69-44AE-A488-7F0881FB23A7}"/>
              </a:ext>
            </a:extLst>
          </p:cNvPr>
          <p:cNvGraphicFramePr>
            <a:graphicFrameLocks noGrp="1"/>
          </p:cNvGraphicFramePr>
          <p:nvPr>
            <p:extLst>
              <p:ext uri="{D42A27DB-BD31-4B8C-83A1-F6EECF244321}">
                <p14:modId xmlns:p14="http://schemas.microsoft.com/office/powerpoint/2010/main" val="621480209"/>
              </p:ext>
            </p:extLst>
          </p:nvPr>
        </p:nvGraphicFramePr>
        <p:xfrm>
          <a:off x="228600" y="695134"/>
          <a:ext cx="8686800" cy="3474720"/>
        </p:xfrm>
        <a:graphic>
          <a:graphicData uri="http://schemas.openxmlformats.org/drawingml/2006/table">
            <a:tbl>
              <a:tblPr firstRow="1" bandRow="1">
                <a:tableStyleId>{5940675A-B579-460E-94D1-54222C63F5DA}</a:tableStyleId>
              </a:tblPr>
              <a:tblGrid>
                <a:gridCol w="1948992">
                  <a:extLst>
                    <a:ext uri="{9D8B030D-6E8A-4147-A177-3AD203B41FA5}">
                      <a16:colId xmlns:a16="http://schemas.microsoft.com/office/drawing/2014/main" val="1607346385"/>
                    </a:ext>
                  </a:extLst>
                </a:gridCol>
                <a:gridCol w="6737808">
                  <a:extLst>
                    <a:ext uri="{9D8B030D-6E8A-4147-A177-3AD203B41FA5}">
                      <a16:colId xmlns:a16="http://schemas.microsoft.com/office/drawing/2014/main" val="2531262992"/>
                    </a:ext>
                  </a:extLst>
                </a:gridCol>
              </a:tblGrid>
              <a:tr h="424218">
                <a:tc>
                  <a:txBody>
                    <a:bodyPr/>
                    <a:lstStyle/>
                    <a:p>
                      <a:r>
                        <a:rPr kumimoji="1" lang="ja-JP" altLang="en-US" sz="1600" dirty="0"/>
                        <a:t>１．研究開発テーマ名</a:t>
                      </a:r>
                    </a:p>
                  </a:txBody>
                  <a:tcPr/>
                </a:tc>
                <a:tc>
                  <a:txBody>
                    <a:bodyPr/>
                    <a:lstStyle/>
                    <a:p>
                      <a:r>
                        <a:rPr kumimoji="1" lang="ja-JP" altLang="en-US" sz="1400" dirty="0">
                          <a:solidFill>
                            <a:schemeClr val="accent1"/>
                          </a:solidFill>
                        </a:rPr>
                        <a:t>「○○○○○○○○○○○○○○○の研究開発」（２０字以内）</a:t>
                      </a:r>
                      <a:endParaRPr kumimoji="1" lang="en-US" altLang="ja-JP" sz="1400" dirty="0">
                        <a:solidFill>
                          <a:schemeClr val="accent1"/>
                        </a:solidFill>
                      </a:endParaRPr>
                    </a:p>
                    <a:p>
                      <a:r>
                        <a:rPr kumimoji="1" lang="en-US" altLang="ja-JP" sz="1400" dirty="0">
                          <a:solidFill>
                            <a:schemeClr val="accent1"/>
                          </a:solidFill>
                        </a:rPr>
                        <a:t>※WEB</a:t>
                      </a:r>
                      <a:r>
                        <a:rPr kumimoji="1" lang="ja-JP" altLang="en-US" sz="1400" dirty="0">
                          <a:solidFill>
                            <a:schemeClr val="accent1"/>
                          </a:solidFill>
                        </a:rPr>
                        <a:t>入力フォーム①に記載した内容と同じものを記載してください</a:t>
                      </a:r>
                    </a:p>
                  </a:txBody>
                  <a:tcPr/>
                </a:tc>
                <a:extLst>
                  <a:ext uri="{0D108BD9-81ED-4DB2-BD59-A6C34878D82A}">
                    <a16:rowId xmlns:a16="http://schemas.microsoft.com/office/drawing/2014/main" val="1892306144"/>
                  </a:ext>
                </a:extLst>
              </a:tr>
              <a:tr h="629244">
                <a:tc>
                  <a:txBody>
                    <a:bodyPr/>
                    <a:lstStyle/>
                    <a:p>
                      <a:r>
                        <a:rPr kumimoji="1" lang="ja-JP" altLang="en-US" sz="1600" dirty="0"/>
                        <a:t>２．対象となる課題番号、課題名</a:t>
                      </a:r>
                    </a:p>
                  </a:txBody>
                  <a:tcPr/>
                </a:tc>
                <a:tc>
                  <a:txBody>
                    <a:bodyPr/>
                    <a:lstStyle/>
                    <a:p>
                      <a:r>
                        <a:rPr kumimoji="1" lang="ja-JP" altLang="en-US" sz="1400" dirty="0">
                          <a:solidFill>
                            <a:schemeClr val="accent1"/>
                          </a:solidFill>
                        </a:rPr>
                        <a:t>例：（</a:t>
                      </a:r>
                      <a:r>
                        <a:rPr kumimoji="1" lang="en-US" altLang="ja-JP" sz="1400" dirty="0">
                          <a:solidFill>
                            <a:schemeClr val="accent1"/>
                          </a:solidFill>
                        </a:rPr>
                        <a:t>Ⅰ</a:t>
                      </a:r>
                      <a:r>
                        <a:rPr kumimoji="1" lang="ja-JP" altLang="en-US" sz="1400" dirty="0">
                          <a:solidFill>
                            <a:schemeClr val="accent1"/>
                          </a:solidFill>
                        </a:rPr>
                        <a:t>－Ａ１）太陽光発電のサステナビリティ向上に向けた革新的技術の研究開発</a:t>
                      </a:r>
                      <a:endParaRPr kumimoji="1" lang="en-US" altLang="ja-JP" sz="1400" dirty="0">
                        <a:solidFill>
                          <a:schemeClr val="accent1"/>
                        </a:solidFill>
                      </a:endParaRPr>
                    </a:p>
                    <a:p>
                      <a:r>
                        <a:rPr kumimoji="1" lang="en-US" altLang="ja-JP" sz="1400" dirty="0">
                          <a:solidFill>
                            <a:schemeClr val="accent1"/>
                          </a:solidFill>
                        </a:rPr>
                        <a:t>※WEB</a:t>
                      </a:r>
                      <a:r>
                        <a:rPr kumimoji="1" lang="ja-JP" altLang="en-US" sz="1400" dirty="0">
                          <a:solidFill>
                            <a:schemeClr val="accent1"/>
                          </a:solidFill>
                        </a:rPr>
                        <a:t>入力フォーム②に記載した内容と同じものを記載してください</a:t>
                      </a:r>
                      <a:endParaRPr kumimoji="1" lang="en-US" altLang="ja-JP" sz="1400" dirty="0">
                        <a:solidFill>
                          <a:schemeClr val="accent1"/>
                        </a:solidFill>
                      </a:endParaRPr>
                    </a:p>
                  </a:txBody>
                  <a:tcPr/>
                </a:tc>
                <a:extLst>
                  <a:ext uri="{0D108BD9-81ED-4DB2-BD59-A6C34878D82A}">
                    <a16:rowId xmlns:a16="http://schemas.microsoft.com/office/drawing/2014/main" val="739658947"/>
                  </a:ext>
                </a:extLst>
              </a:tr>
              <a:tr h="262684">
                <a:tc>
                  <a:txBody>
                    <a:bodyPr/>
                    <a:lstStyle/>
                    <a:p>
                      <a:r>
                        <a:rPr kumimoji="1" lang="ja-JP" altLang="en-US" sz="1600" dirty="0"/>
                        <a:t>３．代表機関の法人名称</a:t>
                      </a:r>
                    </a:p>
                  </a:txBody>
                  <a:tcPr/>
                </a:tc>
                <a:tc>
                  <a:txBody>
                    <a:bodyPr/>
                    <a:lstStyle/>
                    <a:p>
                      <a:r>
                        <a:rPr kumimoji="1" lang="ja-JP" altLang="en-US" sz="1400" dirty="0">
                          <a:solidFill>
                            <a:schemeClr val="accent1"/>
                          </a:solidFill>
                        </a:rPr>
                        <a:t>略称ではなく、登記簿に記載の正式名称。</a:t>
                      </a:r>
                      <a:endParaRPr kumimoji="1" lang="en-US" altLang="ja-JP" sz="1400" dirty="0">
                        <a:solidFill>
                          <a:schemeClr val="accent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chemeClr val="accent1"/>
                          </a:solidFill>
                        </a:rPr>
                        <a:t>※WEB</a:t>
                      </a:r>
                      <a:r>
                        <a:rPr kumimoji="1" lang="ja-JP" altLang="en-US" sz="1400" dirty="0">
                          <a:solidFill>
                            <a:schemeClr val="accent1"/>
                          </a:solidFill>
                        </a:rPr>
                        <a:t>入力フォーム⑨に記載した内容と同じものを記載してください</a:t>
                      </a:r>
                      <a:endParaRPr kumimoji="1" lang="en-US" altLang="ja-JP" sz="1400" dirty="0">
                        <a:solidFill>
                          <a:schemeClr val="accent1"/>
                        </a:solidFill>
                      </a:endParaRPr>
                    </a:p>
                  </a:txBody>
                  <a:tcPr/>
                </a:tc>
                <a:extLst>
                  <a:ext uri="{0D108BD9-81ED-4DB2-BD59-A6C34878D82A}">
                    <a16:rowId xmlns:a16="http://schemas.microsoft.com/office/drawing/2014/main" val="1268402536"/>
                  </a:ext>
                </a:extLst>
              </a:tr>
              <a:tr h="42566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latin typeface="+mn-ea"/>
                          <a:ea typeface="+mn-ea"/>
                        </a:rPr>
                        <a:t>４．連名提案する期間の法人名称</a:t>
                      </a:r>
                    </a:p>
                  </a:txBody>
                  <a:tcPr/>
                </a:tc>
                <a:tc>
                  <a:txBody>
                    <a:bodyPr/>
                    <a:lstStyle/>
                    <a:p>
                      <a:pPr algn="l"/>
                      <a:r>
                        <a:rPr lang="ja-JP" altLang="ja-JP" sz="1400" kern="100" dirty="0">
                          <a:solidFill>
                            <a:schemeClr val="accent1"/>
                          </a:solidFill>
                          <a:effectLst/>
                          <a:latin typeface="+mn-ea"/>
                          <a:ea typeface="+mn-ea"/>
                          <a:cs typeface="Times New Roman" panose="02020603050405020304" pitchFamily="18" charset="0"/>
                        </a:rPr>
                        <a:t>連名提案の場合、代表機関以外の全機関名（企業名、大学名等）の正式名称</a:t>
                      </a:r>
                      <a:endParaRPr lang="en-US" altLang="ja-JP" sz="1400" kern="100" dirty="0">
                        <a:solidFill>
                          <a:schemeClr val="accent1"/>
                        </a:solidFill>
                        <a:effectLst/>
                        <a:latin typeface="+mn-ea"/>
                        <a:ea typeface="+mn-ea"/>
                        <a:cs typeface="Times New Roman" panose="02020603050405020304" pitchFamily="18" charset="0"/>
                      </a:endParaRPr>
                    </a:p>
                    <a:p>
                      <a:pPr algn="l"/>
                      <a:r>
                        <a:rPr lang="en-US" altLang="ja-JP" sz="1400" kern="100" dirty="0">
                          <a:solidFill>
                            <a:schemeClr val="accent1"/>
                          </a:solidFill>
                          <a:effectLst/>
                          <a:latin typeface="+mn-ea"/>
                          <a:ea typeface="+mn-ea"/>
                          <a:cs typeface="Times New Roman" panose="02020603050405020304" pitchFamily="18" charset="0"/>
                        </a:rPr>
                        <a:t>※WEB</a:t>
                      </a:r>
                      <a:r>
                        <a:rPr lang="ja-JP" altLang="en-US" sz="1400" kern="100" dirty="0">
                          <a:solidFill>
                            <a:schemeClr val="accent1"/>
                          </a:solidFill>
                          <a:effectLst/>
                          <a:latin typeface="+mn-ea"/>
                          <a:ea typeface="+mn-ea"/>
                          <a:cs typeface="Times New Roman" panose="02020603050405020304" pitchFamily="18" charset="0"/>
                        </a:rPr>
                        <a:t>入力フォーム⑫に記載した内容と同じものを記載してください。</a:t>
                      </a:r>
                      <a:endParaRPr lang="en-US" altLang="ja-JP" sz="1400" kern="100" dirty="0">
                        <a:solidFill>
                          <a:schemeClr val="accent1"/>
                        </a:solidFill>
                        <a:effectLst/>
                        <a:latin typeface="+mn-ea"/>
                        <a:ea typeface="+mn-ea"/>
                        <a:cs typeface="Times New Roman" panose="02020603050405020304" pitchFamily="18" charset="0"/>
                      </a:endParaRPr>
                    </a:p>
                    <a:p>
                      <a:pPr algn="l"/>
                      <a:r>
                        <a:rPr lang="en-US" altLang="ja-JP" sz="1400" kern="100" dirty="0">
                          <a:solidFill>
                            <a:schemeClr val="accent1"/>
                          </a:solidFill>
                          <a:effectLst/>
                          <a:latin typeface="+mn-ea"/>
                          <a:ea typeface="+mn-ea"/>
                          <a:cs typeface="Times New Roman" panose="02020603050405020304" pitchFamily="18" charset="0"/>
                        </a:rPr>
                        <a:t>※</a:t>
                      </a:r>
                      <a:r>
                        <a:rPr lang="ja-JP" altLang="en-US" sz="1400" kern="100" dirty="0">
                          <a:solidFill>
                            <a:schemeClr val="accent1"/>
                          </a:solidFill>
                          <a:effectLst/>
                          <a:latin typeface="+mn-ea"/>
                          <a:ea typeface="+mn-ea"/>
                          <a:cs typeface="Times New Roman" panose="02020603050405020304" pitchFamily="18" charset="0"/>
                        </a:rPr>
                        <a:t>連名機関がない場合は、「なし」と記載してください。</a:t>
                      </a:r>
                    </a:p>
                  </a:txBody>
                  <a:tcPr marL="68580" marR="68580" marT="0" marB="0" anchor="ctr"/>
                </a:tc>
                <a:extLst>
                  <a:ext uri="{0D108BD9-81ED-4DB2-BD59-A6C34878D82A}">
                    <a16:rowId xmlns:a16="http://schemas.microsoft.com/office/drawing/2014/main" val="3794156327"/>
                  </a:ext>
                </a:extLst>
              </a:tr>
              <a:tr h="28939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dirty="0"/>
                        <a:t>５．研究開発テーマの必要経費概算</a:t>
                      </a:r>
                    </a:p>
                  </a:txBody>
                  <a:tcPr/>
                </a:tc>
                <a:tc>
                  <a:txBody>
                    <a:bodyPr/>
                    <a:lstStyle/>
                    <a:p>
                      <a:r>
                        <a:rPr kumimoji="1" lang="ja-JP" altLang="en-US" sz="1400" dirty="0">
                          <a:solidFill>
                            <a:schemeClr val="accent1"/>
                          </a:solidFill>
                        </a:rPr>
                        <a:t>①</a:t>
                      </a:r>
                      <a:r>
                        <a:rPr kumimoji="1" lang="en-US" altLang="ja-JP" sz="1400" dirty="0">
                          <a:solidFill>
                            <a:schemeClr val="accent1"/>
                          </a:solidFill>
                        </a:rPr>
                        <a:t>2022</a:t>
                      </a:r>
                      <a:r>
                        <a:rPr kumimoji="1" lang="ja-JP" altLang="en-US" sz="1400" dirty="0">
                          <a:solidFill>
                            <a:schemeClr val="accent1"/>
                          </a:solidFill>
                        </a:rPr>
                        <a:t>年度（</a:t>
                      </a:r>
                      <a:r>
                        <a:rPr kumimoji="1" lang="en-US" altLang="ja-JP" sz="1400" dirty="0">
                          <a:solidFill>
                            <a:schemeClr val="accent1"/>
                          </a:solidFill>
                        </a:rPr>
                        <a:t>2022</a:t>
                      </a:r>
                      <a:r>
                        <a:rPr kumimoji="1" lang="ja-JP" altLang="en-US" sz="1400" dirty="0">
                          <a:solidFill>
                            <a:schemeClr val="accent1"/>
                          </a:solidFill>
                        </a:rPr>
                        <a:t>年</a:t>
                      </a:r>
                      <a:r>
                        <a:rPr kumimoji="1" lang="en-US" altLang="ja-JP" sz="1400" dirty="0">
                          <a:solidFill>
                            <a:schemeClr val="accent1"/>
                          </a:solidFill>
                        </a:rPr>
                        <a:t>5</a:t>
                      </a:r>
                      <a:r>
                        <a:rPr kumimoji="1" lang="ja-JP" altLang="en-US" sz="1400" dirty="0">
                          <a:solidFill>
                            <a:schemeClr val="accent1"/>
                          </a:solidFill>
                        </a:rPr>
                        <a:t>月～</a:t>
                      </a:r>
                      <a:r>
                        <a:rPr kumimoji="1" lang="en-US" altLang="ja-JP" sz="1400" dirty="0">
                          <a:solidFill>
                            <a:schemeClr val="accent1"/>
                          </a:solidFill>
                        </a:rPr>
                        <a:t>2023</a:t>
                      </a:r>
                      <a:r>
                        <a:rPr kumimoji="1" lang="ja-JP" altLang="en-US" sz="1400" dirty="0">
                          <a:solidFill>
                            <a:schemeClr val="accent1"/>
                          </a:solidFill>
                        </a:rPr>
                        <a:t>年</a:t>
                      </a:r>
                      <a:r>
                        <a:rPr kumimoji="1" lang="en-US" altLang="ja-JP" sz="1400" dirty="0">
                          <a:solidFill>
                            <a:schemeClr val="accent1"/>
                          </a:solidFill>
                        </a:rPr>
                        <a:t>3</a:t>
                      </a:r>
                      <a:r>
                        <a:rPr kumimoji="1" lang="ja-JP" altLang="en-US" sz="1400" dirty="0">
                          <a:solidFill>
                            <a:schemeClr val="accent1"/>
                          </a:solidFill>
                        </a:rPr>
                        <a:t>月度）：○○百万円</a:t>
                      </a:r>
                    </a:p>
                    <a:p>
                      <a:r>
                        <a:rPr kumimoji="1" lang="ja-JP" altLang="en-US" sz="1400" dirty="0">
                          <a:solidFill>
                            <a:schemeClr val="accent1"/>
                          </a:solidFill>
                        </a:rPr>
                        <a:t>②</a:t>
                      </a:r>
                      <a:r>
                        <a:rPr kumimoji="1" lang="en-US" altLang="ja-JP" sz="1400" dirty="0">
                          <a:solidFill>
                            <a:schemeClr val="accent1"/>
                          </a:solidFill>
                        </a:rPr>
                        <a:t>2023</a:t>
                      </a:r>
                      <a:r>
                        <a:rPr kumimoji="1" lang="ja-JP" altLang="en-US" sz="1400" dirty="0">
                          <a:solidFill>
                            <a:schemeClr val="accent1"/>
                          </a:solidFill>
                        </a:rPr>
                        <a:t>年度（</a:t>
                      </a:r>
                      <a:r>
                        <a:rPr kumimoji="1" lang="en-US" altLang="ja-JP" sz="1400" dirty="0">
                          <a:solidFill>
                            <a:schemeClr val="accent1"/>
                          </a:solidFill>
                        </a:rPr>
                        <a:t>※2</a:t>
                      </a:r>
                      <a:r>
                        <a:rPr kumimoji="1" lang="ja-JP" altLang="en-US" sz="1400" dirty="0">
                          <a:solidFill>
                            <a:schemeClr val="accent1"/>
                          </a:solidFill>
                        </a:rPr>
                        <a:t>年提案のみ：</a:t>
                      </a:r>
                      <a:r>
                        <a:rPr kumimoji="1" lang="en-US" altLang="ja-JP" sz="1400" dirty="0">
                          <a:solidFill>
                            <a:schemeClr val="accent1"/>
                          </a:solidFill>
                        </a:rPr>
                        <a:t>2023</a:t>
                      </a:r>
                      <a:r>
                        <a:rPr kumimoji="1" lang="ja-JP" altLang="en-US" sz="1400" dirty="0">
                          <a:solidFill>
                            <a:schemeClr val="accent1"/>
                          </a:solidFill>
                        </a:rPr>
                        <a:t>年</a:t>
                      </a:r>
                      <a:r>
                        <a:rPr kumimoji="1" lang="en-US" altLang="ja-JP" sz="1400" dirty="0">
                          <a:solidFill>
                            <a:schemeClr val="accent1"/>
                          </a:solidFill>
                        </a:rPr>
                        <a:t>4</a:t>
                      </a:r>
                      <a:r>
                        <a:rPr kumimoji="1" lang="ja-JP" altLang="en-US" sz="1400" dirty="0">
                          <a:solidFill>
                            <a:schemeClr val="accent1"/>
                          </a:solidFill>
                        </a:rPr>
                        <a:t>月～</a:t>
                      </a:r>
                      <a:r>
                        <a:rPr kumimoji="1" lang="en-US" altLang="ja-JP" sz="1400" dirty="0">
                          <a:solidFill>
                            <a:schemeClr val="accent1"/>
                          </a:solidFill>
                        </a:rPr>
                        <a:t>2024</a:t>
                      </a:r>
                      <a:r>
                        <a:rPr kumimoji="1" lang="ja-JP" altLang="en-US" sz="1400" dirty="0">
                          <a:solidFill>
                            <a:schemeClr val="accent1"/>
                          </a:solidFill>
                        </a:rPr>
                        <a:t>年</a:t>
                      </a:r>
                      <a:r>
                        <a:rPr kumimoji="1" lang="en-US" altLang="ja-JP" sz="1400" dirty="0">
                          <a:solidFill>
                            <a:schemeClr val="accent1"/>
                          </a:solidFill>
                        </a:rPr>
                        <a:t>3</a:t>
                      </a:r>
                      <a:r>
                        <a:rPr kumimoji="1" lang="ja-JP" altLang="en-US" sz="1400" dirty="0">
                          <a:solidFill>
                            <a:schemeClr val="accent1"/>
                          </a:solidFill>
                        </a:rPr>
                        <a:t>月度）：○○百万円</a:t>
                      </a:r>
                    </a:p>
                    <a:p>
                      <a:r>
                        <a:rPr kumimoji="1" lang="ja-JP" altLang="en-US" sz="1400" dirty="0">
                          <a:solidFill>
                            <a:schemeClr val="accent1"/>
                          </a:solidFill>
                        </a:rPr>
                        <a:t>総計（①＋②）：○○百万円</a:t>
                      </a:r>
                    </a:p>
                    <a:p>
                      <a:r>
                        <a:rPr kumimoji="1" lang="en-US" altLang="ja-JP" sz="1400" dirty="0">
                          <a:solidFill>
                            <a:schemeClr val="accent1"/>
                          </a:solidFill>
                        </a:rPr>
                        <a:t>※WEB</a:t>
                      </a:r>
                      <a:r>
                        <a:rPr kumimoji="1" lang="ja-JP" altLang="en-US" sz="1400" dirty="0">
                          <a:solidFill>
                            <a:schemeClr val="accent1"/>
                          </a:solidFill>
                        </a:rPr>
                        <a:t>入力フォーム⑧に記載した内容と同じものを記載してください。</a:t>
                      </a:r>
                      <a:endParaRPr kumimoji="1" lang="ja-JP" altLang="en-US" sz="1400" dirty="0"/>
                    </a:p>
                  </a:txBody>
                  <a:tcPr/>
                </a:tc>
                <a:extLst>
                  <a:ext uri="{0D108BD9-81ED-4DB2-BD59-A6C34878D82A}">
                    <a16:rowId xmlns:a16="http://schemas.microsoft.com/office/drawing/2014/main" val="1915866003"/>
                  </a:ext>
                </a:extLst>
              </a:tr>
            </a:tbl>
          </a:graphicData>
        </a:graphic>
      </p:graphicFrame>
      <p:sp>
        <p:nvSpPr>
          <p:cNvPr id="7" name="テキスト ボックス 6">
            <a:extLst>
              <a:ext uri="{FF2B5EF4-FFF2-40B4-BE49-F238E27FC236}">
                <a16:creationId xmlns:a16="http://schemas.microsoft.com/office/drawing/2014/main" id="{A24D8791-DB4C-4AC4-89A3-D52A083BDEAB}"/>
              </a:ext>
            </a:extLst>
          </p:cNvPr>
          <p:cNvSpPr txBox="1"/>
          <p:nvPr/>
        </p:nvSpPr>
        <p:spPr>
          <a:xfrm>
            <a:off x="173426" y="381330"/>
            <a:ext cx="8915398" cy="313804"/>
          </a:xfrm>
          <a:prstGeom prst="rect">
            <a:avLst/>
          </a:prstGeom>
          <a:noFill/>
        </p:spPr>
        <p:txBody>
          <a:bodyPr wrap="square" rtlCol="0">
            <a:spAutoFit/>
          </a:bodyPr>
          <a:lstStyle/>
          <a:p>
            <a:r>
              <a:rPr kumimoji="1" lang="ja-JP" altLang="en-US" sz="1400" dirty="0">
                <a:solidFill>
                  <a:schemeClr val="accent1"/>
                </a:solidFill>
              </a:rPr>
              <a:t>以下の１～６の内容を、１～５は下記様式に、６は様式自由で、</a:t>
            </a:r>
            <a:r>
              <a:rPr kumimoji="1" lang="en-US" altLang="ja-JP" sz="1400" dirty="0">
                <a:solidFill>
                  <a:schemeClr val="accent1"/>
                </a:solidFill>
              </a:rPr>
              <a:t>【</a:t>
            </a:r>
            <a:r>
              <a:rPr kumimoji="1" lang="ja-JP" altLang="en-US" sz="1400" dirty="0">
                <a:solidFill>
                  <a:schemeClr val="accent1"/>
                </a:solidFill>
              </a:rPr>
              <a:t>トータル２枚以内</a:t>
            </a:r>
            <a:r>
              <a:rPr kumimoji="1" lang="en-US" altLang="ja-JP" sz="1400" dirty="0">
                <a:solidFill>
                  <a:schemeClr val="accent1"/>
                </a:solidFill>
              </a:rPr>
              <a:t>】</a:t>
            </a:r>
            <a:r>
              <a:rPr kumimoji="1" lang="ja-JP" altLang="en-US" sz="1400" dirty="0">
                <a:solidFill>
                  <a:schemeClr val="accent1"/>
                </a:solidFill>
              </a:rPr>
              <a:t>で記載してください。</a:t>
            </a:r>
            <a:endParaRPr kumimoji="1" lang="en-US" altLang="ja-JP" sz="1400" dirty="0">
              <a:solidFill>
                <a:schemeClr val="accent1"/>
              </a:solidFill>
            </a:endParaRPr>
          </a:p>
        </p:txBody>
      </p:sp>
      <p:sp>
        <p:nvSpPr>
          <p:cNvPr id="8" name="テキスト ボックス 7">
            <a:extLst>
              <a:ext uri="{FF2B5EF4-FFF2-40B4-BE49-F238E27FC236}">
                <a16:creationId xmlns:a16="http://schemas.microsoft.com/office/drawing/2014/main" id="{62C92BE7-84FD-402F-A13F-78B9AFCAA07B}"/>
              </a:ext>
            </a:extLst>
          </p:cNvPr>
          <p:cNvSpPr txBox="1"/>
          <p:nvPr/>
        </p:nvSpPr>
        <p:spPr>
          <a:xfrm>
            <a:off x="228600" y="4247111"/>
            <a:ext cx="3216165"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dirty="0"/>
              <a:t>６．研究開発テーマの概要</a:t>
            </a:r>
          </a:p>
        </p:txBody>
      </p:sp>
      <p:sp>
        <p:nvSpPr>
          <p:cNvPr id="10" name="テキスト ボックス 9">
            <a:extLst>
              <a:ext uri="{FF2B5EF4-FFF2-40B4-BE49-F238E27FC236}">
                <a16:creationId xmlns:a16="http://schemas.microsoft.com/office/drawing/2014/main" id="{FDC2DBA1-E4AD-4811-BBFB-518EBEA06704}"/>
              </a:ext>
            </a:extLst>
          </p:cNvPr>
          <p:cNvSpPr txBox="1"/>
          <p:nvPr/>
        </p:nvSpPr>
        <p:spPr>
          <a:xfrm>
            <a:off x="8671034" y="6580253"/>
            <a:ext cx="488731" cy="369332"/>
          </a:xfrm>
          <a:prstGeom prst="rect">
            <a:avLst/>
          </a:prstGeom>
          <a:noFill/>
        </p:spPr>
        <p:txBody>
          <a:bodyPr wrap="square" rtlCol="0">
            <a:spAutoFit/>
          </a:bodyPr>
          <a:lstStyle/>
          <a:p>
            <a:r>
              <a:rPr kumimoji="1" lang="ja-JP" altLang="en-US" dirty="0"/>
              <a:t>１</a:t>
            </a:r>
          </a:p>
        </p:txBody>
      </p:sp>
      <p:sp>
        <p:nvSpPr>
          <p:cNvPr id="12" name="テキスト ボックス 11">
            <a:extLst>
              <a:ext uri="{FF2B5EF4-FFF2-40B4-BE49-F238E27FC236}">
                <a16:creationId xmlns:a16="http://schemas.microsoft.com/office/drawing/2014/main" id="{F508D7B6-5306-4AB2-890C-AC441129FB7C}"/>
              </a:ext>
            </a:extLst>
          </p:cNvPr>
          <p:cNvSpPr txBox="1"/>
          <p:nvPr/>
        </p:nvSpPr>
        <p:spPr>
          <a:xfrm>
            <a:off x="232541" y="4616443"/>
            <a:ext cx="8450316" cy="2031325"/>
          </a:xfrm>
          <a:prstGeom prst="rect">
            <a:avLst/>
          </a:prstGeom>
          <a:noFill/>
        </p:spPr>
        <p:txBody>
          <a:bodyPr wrap="square">
            <a:spAutoFit/>
          </a:bodyPr>
          <a:lstStyle/>
          <a:p>
            <a:pPr algn="just"/>
            <a:r>
              <a:rPr lang="ja-JP" altLang="en-US" sz="1400" kern="100" dirty="0">
                <a:solidFill>
                  <a:schemeClr val="accent1"/>
                </a:solidFill>
                <a:effectLst/>
                <a:latin typeface="+mn-ea"/>
                <a:cs typeface="Times New Roman" panose="02020603050405020304" pitchFamily="18" charset="0"/>
              </a:rPr>
              <a:t>適宜、図表を用いつつ、下記の内容を盛り込みつつ記載してください。</a:t>
            </a:r>
            <a:endParaRPr lang="en-US" altLang="ja-JP" sz="1400" kern="100" dirty="0">
              <a:solidFill>
                <a:schemeClr val="accent1"/>
              </a:solidFill>
              <a:effectLst/>
              <a:latin typeface="+mn-ea"/>
              <a:cs typeface="Times New Roman" panose="02020603050405020304" pitchFamily="18" charset="0"/>
            </a:endParaRPr>
          </a:p>
          <a:p>
            <a:pPr algn="just"/>
            <a:r>
              <a:rPr lang="en-US" altLang="ja-JP" sz="1400" kern="100" dirty="0">
                <a:solidFill>
                  <a:schemeClr val="accent1"/>
                </a:solidFill>
                <a:effectLst/>
                <a:latin typeface="+mn-ea"/>
                <a:cs typeface="Times New Roman" panose="02020603050405020304" pitchFamily="18" charset="0"/>
              </a:rPr>
              <a:t>※</a:t>
            </a:r>
            <a:r>
              <a:rPr lang="ja-JP" altLang="en-US" sz="1400" kern="100" dirty="0">
                <a:solidFill>
                  <a:schemeClr val="accent1"/>
                </a:solidFill>
                <a:effectLst/>
                <a:latin typeface="+mn-ea"/>
                <a:cs typeface="Times New Roman" panose="02020603050405020304" pitchFamily="18" charset="0"/>
              </a:rPr>
              <a:t>フォント</a:t>
            </a:r>
            <a:r>
              <a:rPr lang="ja-JP" altLang="en-US" sz="1400" kern="100" dirty="0">
                <a:solidFill>
                  <a:srgbClr val="0070C0"/>
                </a:solidFill>
                <a:effectLst/>
                <a:latin typeface="+mn-ea"/>
                <a:cs typeface="Times New Roman" panose="02020603050405020304" pitchFamily="18" charset="0"/>
              </a:rPr>
              <a:t>の大きさは</a:t>
            </a:r>
            <a:r>
              <a:rPr lang="en-US" altLang="ja-JP" sz="1400" kern="100" dirty="0">
                <a:solidFill>
                  <a:srgbClr val="0070C0"/>
                </a:solidFill>
                <a:effectLst/>
                <a:latin typeface="+mn-ea"/>
                <a:cs typeface="Times New Roman" panose="02020603050405020304" pitchFamily="18" charset="0"/>
              </a:rPr>
              <a:t>12</a:t>
            </a:r>
            <a:r>
              <a:rPr lang="ja-JP" altLang="en-US" sz="1400" kern="100" dirty="0">
                <a:solidFill>
                  <a:schemeClr val="accent1"/>
                </a:solidFill>
                <a:effectLst/>
                <a:latin typeface="+mn-ea"/>
                <a:cs typeface="Times New Roman" panose="02020603050405020304" pitchFamily="18" charset="0"/>
              </a:rPr>
              <a:t>ポイント以上とし、ＰＤＦ化した際に文字化け等していないことを確認して提出してください。</a:t>
            </a:r>
            <a:endParaRPr lang="en-US" altLang="ja-JP" sz="1400" kern="100" dirty="0">
              <a:solidFill>
                <a:schemeClr val="accent1"/>
              </a:solidFill>
              <a:latin typeface="+mn-ea"/>
              <a:cs typeface="Times New Roman" panose="02020603050405020304" pitchFamily="18" charset="0"/>
            </a:endParaRPr>
          </a:p>
          <a:p>
            <a:pPr algn="just"/>
            <a:r>
              <a:rPr lang="ja-JP" altLang="en-US" sz="1400" kern="100" dirty="0">
                <a:solidFill>
                  <a:schemeClr val="accent1"/>
                </a:solidFill>
                <a:effectLst/>
                <a:latin typeface="+mn-ea"/>
                <a:cs typeface="Times New Roman" panose="02020603050405020304" pitchFamily="18" charset="0"/>
              </a:rPr>
              <a:t>（１）</a:t>
            </a:r>
            <a:r>
              <a:rPr lang="ja-JP" altLang="ja-JP" sz="1400" kern="100" dirty="0">
                <a:solidFill>
                  <a:schemeClr val="accent1"/>
                </a:solidFill>
                <a:effectLst/>
                <a:latin typeface="+mn-ea"/>
                <a:cs typeface="Times New Roman" panose="02020603050405020304" pitchFamily="18" charset="0"/>
              </a:rPr>
              <a:t>技術課題を解決するためどのような革新的技術を創出するのか（手段）の理論的な説明</a:t>
            </a:r>
          </a:p>
          <a:p>
            <a:pPr algn="just"/>
            <a:r>
              <a:rPr lang="ja-JP" altLang="en-US" sz="1400" kern="100" dirty="0">
                <a:solidFill>
                  <a:schemeClr val="accent1"/>
                </a:solidFill>
                <a:effectLst/>
                <a:latin typeface="+mn-ea"/>
                <a:cs typeface="Times New Roman" panose="02020603050405020304" pitchFamily="18" charset="0"/>
              </a:rPr>
              <a:t>（２）</a:t>
            </a:r>
            <a:r>
              <a:rPr lang="ja-JP" altLang="ja-JP" sz="1400" kern="100" dirty="0">
                <a:solidFill>
                  <a:schemeClr val="accent1"/>
                </a:solidFill>
                <a:effectLst/>
                <a:latin typeface="+mn-ea"/>
                <a:cs typeface="Times New Roman" panose="02020603050405020304" pitchFamily="18" charset="0"/>
              </a:rPr>
              <a:t>基礎研究の実績等を踏まえた手段の妥当性</a:t>
            </a:r>
          </a:p>
          <a:p>
            <a:pPr algn="just"/>
            <a:r>
              <a:rPr lang="ja-JP" altLang="en-US" sz="1400" kern="100" dirty="0">
                <a:solidFill>
                  <a:schemeClr val="accent1"/>
                </a:solidFill>
                <a:effectLst/>
                <a:latin typeface="+mn-ea"/>
                <a:cs typeface="Times New Roman" panose="02020603050405020304" pitchFamily="18" charset="0"/>
              </a:rPr>
              <a:t>（３）</a:t>
            </a:r>
            <a:r>
              <a:rPr lang="ja-JP" altLang="ja-JP" sz="1400" kern="100" dirty="0">
                <a:solidFill>
                  <a:schemeClr val="accent1"/>
                </a:solidFill>
                <a:effectLst/>
                <a:latin typeface="+mn-ea"/>
                <a:cs typeface="Times New Roman" panose="02020603050405020304" pitchFamily="18" charset="0"/>
              </a:rPr>
              <a:t>従来技術や競合技術と簡潔に比較した上で、提案技術の優位性</a:t>
            </a:r>
          </a:p>
          <a:p>
            <a:r>
              <a:rPr lang="ja-JP" altLang="en-US" sz="1400" kern="100" dirty="0">
                <a:solidFill>
                  <a:schemeClr val="accent1"/>
                </a:solidFill>
                <a:effectLst/>
                <a:latin typeface="+mn-ea"/>
                <a:cs typeface="Times New Roman" panose="02020603050405020304" pitchFamily="18" charset="0"/>
              </a:rPr>
              <a:t>（４）</a:t>
            </a:r>
            <a:r>
              <a:rPr lang="ja-JP" altLang="ja-JP" sz="1400" kern="100" dirty="0">
                <a:solidFill>
                  <a:schemeClr val="accent1"/>
                </a:solidFill>
                <a:effectLst/>
                <a:latin typeface="+mn-ea"/>
                <a:cs typeface="Times New Roman" panose="02020603050405020304" pitchFamily="18" charset="0"/>
              </a:rPr>
              <a:t>提案技術が社会に還元された場合の</a:t>
            </a:r>
            <a:r>
              <a:rPr lang="ja-JP" altLang="en-US" sz="1400" kern="100" dirty="0">
                <a:solidFill>
                  <a:schemeClr val="accent1"/>
                </a:solidFill>
                <a:effectLst/>
                <a:latin typeface="+mn-ea"/>
                <a:cs typeface="Times New Roman" panose="02020603050405020304" pitchFamily="18" charset="0"/>
              </a:rPr>
              <a:t>波及効果やインパクト（可能な限り定量的・具体的に記載）</a:t>
            </a:r>
            <a:endParaRPr lang="en-US" altLang="ja-JP" sz="1400" kern="100" dirty="0">
              <a:solidFill>
                <a:schemeClr val="accent1"/>
              </a:solidFill>
              <a:effectLst/>
              <a:latin typeface="+mn-ea"/>
              <a:cs typeface="Times New Roman" panose="02020603050405020304" pitchFamily="18" charset="0"/>
            </a:endParaRPr>
          </a:p>
          <a:p>
            <a:r>
              <a:rPr lang="ja-JP" altLang="en-US" sz="1400" dirty="0">
                <a:solidFill>
                  <a:srgbClr val="0070C0"/>
                </a:solidFill>
              </a:rPr>
              <a:t>（５）国家プロジェクト化や社会実装に向けてのシナリオ・構想（①技術課題、②開発目標、③スケジュール、④「実施体制」等それぞれ記載）</a:t>
            </a:r>
          </a:p>
        </p:txBody>
      </p:sp>
      <p:sp>
        <p:nvSpPr>
          <p:cNvPr id="11" name="テキスト ボックス 10">
            <a:extLst>
              <a:ext uri="{FF2B5EF4-FFF2-40B4-BE49-F238E27FC236}">
                <a16:creationId xmlns:a16="http://schemas.microsoft.com/office/drawing/2014/main" id="{FAD29D02-FD5E-4D04-B37C-9DC189DAB17B}"/>
              </a:ext>
            </a:extLst>
          </p:cNvPr>
          <p:cNvSpPr txBox="1"/>
          <p:nvPr/>
        </p:nvSpPr>
        <p:spPr>
          <a:xfrm>
            <a:off x="3153106" y="80435"/>
            <a:ext cx="4595648" cy="307777"/>
          </a:xfrm>
          <a:prstGeom prst="rect">
            <a:avLst/>
          </a:prstGeom>
          <a:noFill/>
        </p:spPr>
        <p:txBody>
          <a:bodyPr wrap="square">
            <a:spAutoFit/>
          </a:bodyPr>
          <a:lstStyle/>
          <a:p>
            <a:r>
              <a:rPr lang="ja-JP" altLang="ja-JP" sz="1400" u="sng" dirty="0">
                <a:solidFill>
                  <a:schemeClr val="accent1"/>
                </a:solidFill>
                <a:effectLst/>
                <a:uFill>
                  <a:solidFill>
                    <a:srgbClr val="0070C0"/>
                  </a:solidFill>
                </a:uFill>
                <a:latin typeface="+mn-ea"/>
                <a:cs typeface="Times New Roman" panose="02020603050405020304" pitchFamily="18" charset="0"/>
              </a:rPr>
              <a:t>●研究開発テーマでまとめて一部作成し提出●</a:t>
            </a:r>
            <a:endParaRPr lang="ja-JP" altLang="en-US" sz="1400" dirty="0"/>
          </a:p>
        </p:txBody>
      </p:sp>
    </p:spTree>
    <p:extLst>
      <p:ext uri="{BB962C8B-B14F-4D97-AF65-F5344CB8AC3E}">
        <p14:creationId xmlns:p14="http://schemas.microsoft.com/office/powerpoint/2010/main" val="38001808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649A220F-6A0B-41D0-93C5-CBE93E85873C}"/>
              </a:ext>
            </a:extLst>
          </p:cNvPr>
          <p:cNvSpPr txBox="1"/>
          <p:nvPr/>
        </p:nvSpPr>
        <p:spPr>
          <a:xfrm>
            <a:off x="228600" y="110359"/>
            <a:ext cx="5234152" cy="369332"/>
          </a:xfrm>
          <a:prstGeom prst="rect">
            <a:avLst/>
          </a:prstGeom>
          <a:noFill/>
        </p:spPr>
        <p:txBody>
          <a:bodyPr wrap="square" rtlCol="0">
            <a:spAutoFit/>
          </a:bodyPr>
          <a:lstStyle/>
          <a:p>
            <a:r>
              <a:rPr kumimoji="1" lang="en-US" altLang="ja-JP" dirty="0"/>
              <a:t>【</a:t>
            </a:r>
            <a:r>
              <a:rPr kumimoji="1" lang="ja-JP" altLang="en-US" dirty="0"/>
              <a:t>様式２－２</a:t>
            </a:r>
            <a:r>
              <a:rPr kumimoji="1" lang="en-US" altLang="ja-JP" dirty="0"/>
              <a:t>】</a:t>
            </a:r>
            <a:r>
              <a:rPr kumimoji="1" lang="ja-JP" altLang="en-US" dirty="0"/>
              <a:t>提案書要約版</a:t>
            </a:r>
          </a:p>
        </p:txBody>
      </p:sp>
      <p:sp>
        <p:nvSpPr>
          <p:cNvPr id="5" name="正方形/長方形 4">
            <a:extLst>
              <a:ext uri="{FF2B5EF4-FFF2-40B4-BE49-F238E27FC236}">
                <a16:creationId xmlns:a16="http://schemas.microsoft.com/office/drawing/2014/main" id="{C5867C55-E042-4F00-A66D-430566342C26}"/>
              </a:ext>
            </a:extLst>
          </p:cNvPr>
          <p:cNvSpPr/>
          <p:nvPr/>
        </p:nvSpPr>
        <p:spPr>
          <a:xfrm>
            <a:off x="189186" y="707487"/>
            <a:ext cx="8694683" cy="5677547"/>
          </a:xfrm>
          <a:prstGeom prst="rect">
            <a:avLst/>
          </a:prstGeom>
        </p:spPr>
        <p:style>
          <a:lnRef idx="2">
            <a:schemeClr val="dk1"/>
          </a:lnRef>
          <a:fillRef idx="1">
            <a:schemeClr val="lt1"/>
          </a:fillRef>
          <a:effectRef idx="0">
            <a:schemeClr val="dk1"/>
          </a:effectRef>
          <a:fontRef idx="minor">
            <a:schemeClr val="dk1"/>
          </a:fontRef>
        </p:style>
        <p:txBody>
          <a:bodyPr rtlCol="0" anchor="t"/>
          <a:lstStyle/>
          <a:p>
            <a:endParaRPr kumimoji="1" lang="ja-JP" altLang="en-US" sz="1400" dirty="0"/>
          </a:p>
        </p:txBody>
      </p:sp>
      <p:sp>
        <p:nvSpPr>
          <p:cNvPr id="7" name="テキスト ボックス 6">
            <a:extLst>
              <a:ext uri="{FF2B5EF4-FFF2-40B4-BE49-F238E27FC236}">
                <a16:creationId xmlns:a16="http://schemas.microsoft.com/office/drawing/2014/main" id="{17959620-3AFF-4576-A0B7-DB3F104978E2}"/>
              </a:ext>
            </a:extLst>
          </p:cNvPr>
          <p:cNvSpPr txBox="1"/>
          <p:nvPr/>
        </p:nvSpPr>
        <p:spPr>
          <a:xfrm>
            <a:off x="260131" y="479691"/>
            <a:ext cx="3216165"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kumimoji="1" lang="ja-JP" altLang="en-US" dirty="0"/>
              <a:t>６．研究開発テーマの概要</a:t>
            </a:r>
          </a:p>
        </p:txBody>
      </p:sp>
      <p:sp>
        <p:nvSpPr>
          <p:cNvPr id="8" name="テキスト ボックス 7">
            <a:extLst>
              <a:ext uri="{FF2B5EF4-FFF2-40B4-BE49-F238E27FC236}">
                <a16:creationId xmlns:a16="http://schemas.microsoft.com/office/drawing/2014/main" id="{16C9F581-E22E-4288-8906-BD4600A9B1AE}"/>
              </a:ext>
            </a:extLst>
          </p:cNvPr>
          <p:cNvSpPr txBox="1"/>
          <p:nvPr/>
        </p:nvSpPr>
        <p:spPr>
          <a:xfrm>
            <a:off x="8671034" y="6391061"/>
            <a:ext cx="488731" cy="369332"/>
          </a:xfrm>
          <a:prstGeom prst="rect">
            <a:avLst/>
          </a:prstGeom>
          <a:noFill/>
        </p:spPr>
        <p:txBody>
          <a:bodyPr wrap="square" rtlCol="0">
            <a:spAutoFit/>
          </a:bodyPr>
          <a:lstStyle/>
          <a:p>
            <a:r>
              <a:rPr kumimoji="1" lang="ja-JP" altLang="en-US" dirty="0"/>
              <a:t>２</a:t>
            </a:r>
          </a:p>
        </p:txBody>
      </p:sp>
      <p:sp>
        <p:nvSpPr>
          <p:cNvPr id="9" name="テキスト ボックス 8">
            <a:extLst>
              <a:ext uri="{FF2B5EF4-FFF2-40B4-BE49-F238E27FC236}">
                <a16:creationId xmlns:a16="http://schemas.microsoft.com/office/drawing/2014/main" id="{8F9781A2-CBA6-438E-94BE-288EAF488507}"/>
              </a:ext>
            </a:extLst>
          </p:cNvPr>
          <p:cNvSpPr txBox="1"/>
          <p:nvPr/>
        </p:nvSpPr>
        <p:spPr>
          <a:xfrm>
            <a:off x="39413" y="6385034"/>
            <a:ext cx="8694683" cy="494751"/>
          </a:xfrm>
          <a:prstGeom prst="rect">
            <a:avLst/>
          </a:prstGeom>
          <a:noFill/>
        </p:spPr>
        <p:txBody>
          <a:bodyPr wrap="square">
            <a:spAutoFit/>
          </a:bodyPr>
          <a:lstStyle/>
          <a:p>
            <a:pPr marL="133350" algn="just" latinLnBrk="1">
              <a:lnSpc>
                <a:spcPts val="1580"/>
              </a:lnSpc>
            </a:pPr>
            <a:r>
              <a:rPr lang="en-US" altLang="ja-JP" sz="1200" spc="10" dirty="0">
                <a:effectLst/>
                <a:latin typeface="+mn-ea"/>
                <a:cs typeface="Times New Roman" panose="02020603050405020304" pitchFamily="18" charset="0"/>
              </a:rPr>
              <a:t>※</a:t>
            </a:r>
            <a:r>
              <a:rPr lang="ja-JP" altLang="en-US" sz="1200" spc="10" dirty="0">
                <a:effectLst/>
                <a:latin typeface="+mn-ea"/>
                <a:cs typeface="Times New Roman" panose="02020603050405020304" pitchFamily="18" charset="0"/>
              </a:rPr>
              <a:t>本件</a:t>
            </a:r>
            <a:r>
              <a:rPr lang="ja-JP" altLang="ja-JP" sz="1200" spc="10" dirty="0">
                <a:effectLst/>
                <a:latin typeface="+mn-ea"/>
                <a:cs typeface="Times New Roman" panose="02020603050405020304" pitchFamily="18" charset="0"/>
              </a:rPr>
              <a:t>提案書［要約版］の内容は、秘密保持の義務を遵守した上で、</a:t>
            </a:r>
            <a:r>
              <a:rPr lang="ja-JP" altLang="en-US" sz="1200" spc="10" dirty="0">
                <a:effectLst/>
                <a:latin typeface="+mn-ea"/>
                <a:cs typeface="Times New Roman" panose="02020603050405020304" pitchFamily="18" charset="0"/>
              </a:rPr>
              <a:t>主務</a:t>
            </a:r>
            <a:r>
              <a:rPr lang="ja-JP" altLang="ja-JP" sz="1200" dirty="0">
                <a:effectLst/>
                <a:latin typeface="+mn-ea"/>
                <a:cs typeface="Times New Roman" panose="02020603050405020304" pitchFamily="18" charset="0"/>
              </a:rPr>
              <a:t>官庁である経済産業省に情報を共有することがあります。</a:t>
            </a:r>
            <a:endParaRPr lang="ja-JP" altLang="en-US" sz="1200" dirty="0">
              <a:latin typeface="+mn-ea"/>
            </a:endParaRPr>
          </a:p>
        </p:txBody>
      </p:sp>
    </p:spTree>
    <p:extLst>
      <p:ext uri="{BB962C8B-B14F-4D97-AF65-F5344CB8AC3E}">
        <p14:creationId xmlns:p14="http://schemas.microsoft.com/office/powerpoint/2010/main" val="254939241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514</Words>
  <Application>Microsoft Office PowerPoint</Application>
  <PresentationFormat>画面に合わせる (4:3)</PresentationFormat>
  <Paragraphs>35</Paragraphs>
  <Slides>2</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游ゴシック</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2021-12-24T02:34:18Z</dcterms:created>
  <dcterms:modified xsi:type="dcterms:W3CDTF">2021-12-24T02:34:39Z</dcterms:modified>
</cp:coreProperties>
</file>