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6"/>
  </p:notesMasterIdLst>
  <p:sldIdLst>
    <p:sldId id="330" r:id="rId3"/>
    <p:sldId id="270" r:id="rId4"/>
    <p:sldId id="263" r:id="rId5"/>
    <p:sldId id="271" r:id="rId6"/>
    <p:sldId id="264" r:id="rId7"/>
    <p:sldId id="272" r:id="rId8"/>
    <p:sldId id="269" r:id="rId9"/>
    <p:sldId id="267" r:id="rId10"/>
    <p:sldId id="276" r:id="rId11"/>
    <p:sldId id="273" r:id="rId12"/>
    <p:sldId id="274" r:id="rId13"/>
    <p:sldId id="268" r:id="rId14"/>
    <p:sldId id="277" r:id="rId15"/>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995" autoAdjust="0"/>
  </p:normalViewPr>
  <p:slideViewPr>
    <p:cSldViewPr>
      <p:cViewPr varScale="1">
        <p:scale>
          <a:sx n="67" d="100"/>
          <a:sy n="67" d="100"/>
        </p:scale>
        <p:origin x="1032"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622" cy="494813"/>
          </a:xfrm>
          <a:prstGeom prst="rect">
            <a:avLst/>
          </a:prstGeom>
        </p:spPr>
        <p:txBody>
          <a:bodyPr vert="horz" lIns="90637" tIns="45318" rIns="90637" bIns="45318"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572" y="0"/>
            <a:ext cx="2918622" cy="494813"/>
          </a:xfrm>
          <a:prstGeom prst="rect">
            <a:avLst/>
          </a:prstGeom>
        </p:spPr>
        <p:txBody>
          <a:bodyPr vert="horz" lIns="90637" tIns="45318" rIns="90637" bIns="45318" rtlCol="0"/>
          <a:lstStyle>
            <a:lvl1pPr algn="r">
              <a:defRPr sz="1100"/>
            </a:lvl1pPr>
          </a:lstStyle>
          <a:p>
            <a:fld id="{6242F766-F3D5-4D60-A923-2555C7DFA534}"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501"/>
            <a:ext cx="2918622" cy="494813"/>
          </a:xfrm>
          <a:prstGeom prst="rect">
            <a:avLst/>
          </a:prstGeom>
        </p:spPr>
        <p:txBody>
          <a:bodyPr vert="horz" lIns="90637" tIns="45318" rIns="90637" bIns="45318"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2" cy="494813"/>
          </a:xfrm>
          <a:prstGeom prst="rect">
            <a:avLst/>
          </a:prstGeom>
        </p:spPr>
        <p:txBody>
          <a:bodyPr vert="horz" lIns="90637" tIns="45318" rIns="90637" bIns="45318" rtlCol="0" anchor="b"/>
          <a:lstStyle>
            <a:lvl1pPr algn="r">
              <a:defRPr sz="11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80963" y="741363"/>
            <a:ext cx="6573837" cy="369887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defTabSz="875721">
              <a:defRPr/>
            </a:pPr>
            <a:fld id="{3AB6AF2B-B641-4643-9444-A3DDC31C4134}" type="slidenum">
              <a:rPr lang="ja-JP" altLang="en-US">
                <a:solidFill>
                  <a:prstClr val="black"/>
                </a:solidFill>
                <a:latin typeface="Calibri"/>
                <a:ea typeface="ＭＳ Ｐゴシック" panose="020B0600070205080204" pitchFamily="50" charset="-128"/>
              </a:rPr>
              <a:pPr defTabSz="875721">
                <a:defRPr/>
              </a:pPr>
              <a:t>1</a:t>
            </a:fld>
            <a:endParaRPr lang="ja-JP" altLang="en-US">
              <a:solidFill>
                <a:prstClr val="black"/>
              </a:solidFill>
              <a:latin typeface="Calibri"/>
              <a:ea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5B8F454-B155-4B05-B90D-609CAA5441CD}" type="slidenum">
              <a:rPr kumimoji="1" lang="ja-JP" altLang="en-US" smtClean="0"/>
              <a:t>4</a:t>
            </a:fld>
            <a:endParaRPr kumimoji="1" lang="ja-JP" altLang="en-US"/>
          </a:p>
        </p:txBody>
      </p:sp>
    </p:spTree>
    <p:extLst>
      <p:ext uri="{BB962C8B-B14F-4D97-AF65-F5344CB8AC3E}">
        <p14:creationId xmlns:p14="http://schemas.microsoft.com/office/powerpoint/2010/main" val="2682875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1233488"/>
            <a:ext cx="591978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dirty="0"/>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9299872" y="6525345"/>
            <a:ext cx="2844800" cy="365125"/>
          </a:xfrm>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72101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9360363" y="6525345"/>
            <a:ext cx="2844800" cy="365125"/>
          </a:xfrm>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6169083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653911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3859101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103019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3865352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4303293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324353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3381124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772238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10020103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7" name="スライド番号プレースホルダ 6"/>
          <p:cNvSpPr>
            <a:spLocks noGrp="1"/>
          </p:cNvSpPr>
          <p:nvPr>
            <p:ph type="sldNum" sz="quarter" idx="10"/>
          </p:nvPr>
        </p:nvSpPr>
        <p:spPr/>
        <p:txBody>
          <a:bodyPr/>
          <a:lstStyle/>
          <a:p>
            <a:fld id="{694CE547-DC31-45C0-A3CB-9746090ED550}" type="slidenum">
              <a:rPr lang="ja-JP" altLang="en-US" smtClean="0">
                <a:solidFill>
                  <a:srgbClr val="000000">
                    <a:tint val="75000"/>
                  </a:srgbClr>
                </a:solidFill>
              </a:rPr>
              <a:pPr/>
              <a:t>‹#›</a:t>
            </a:fld>
            <a:endParaRPr lang="ja-JP" altLang="en-US" dirty="0">
              <a:solidFill>
                <a:srgbClr val="000000">
                  <a:tint val="75000"/>
                </a:srgbClr>
              </a:solidFill>
            </a:endParaRPr>
          </a:p>
        </p:txBody>
      </p:sp>
    </p:spTree>
    <p:extLst>
      <p:ext uri="{BB962C8B-B14F-4D97-AF65-F5344CB8AC3E}">
        <p14:creationId xmlns:p14="http://schemas.microsoft.com/office/powerpoint/2010/main" val="316992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FCFF8-9295-4D9D-8E62-80ACEAC9C39F}" type="slidenum">
              <a:rPr kumimoji="1" lang="ja-JP" altLang="en-US" smtClean="0"/>
              <a:pPr/>
              <a:t>‹#›</a:t>
            </a:fld>
            <a:endParaRPr kumimoji="1" lang="ja-JP" altLang="en-US"/>
          </a:p>
        </p:txBody>
      </p:sp>
    </p:spTree>
    <p:extLst>
      <p:ext uri="{BB962C8B-B14F-4D97-AF65-F5344CB8AC3E}">
        <p14:creationId xmlns:p14="http://schemas.microsoft.com/office/powerpoint/2010/main" val="2188806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33C9DDD2-3216-4EB1-9976-BBC39D2CACC6}"/>
              </a:ext>
            </a:extLst>
          </p:cNvPr>
          <p:cNvSpPr txBox="1"/>
          <p:nvPr/>
        </p:nvSpPr>
        <p:spPr>
          <a:xfrm>
            <a:off x="11830" y="171184"/>
            <a:ext cx="3312368" cy="307777"/>
          </a:xfrm>
          <a:prstGeom prst="rect">
            <a:avLst/>
          </a:prstGeom>
          <a:noFill/>
          <a:ln>
            <a:noFill/>
          </a:ln>
        </p:spPr>
        <p:txBody>
          <a:bodyPr wrap="square" rtlCol="0">
            <a:spAutoFit/>
          </a:bodyPr>
          <a:lstStyle/>
          <a:p>
            <a:r>
              <a:rPr lang="ja-JP" altLang="en-US" sz="1400" u="sng" dirty="0">
                <a:latin typeface="Meiryo UI" panose="020B0604030504040204" pitchFamily="50" charset="-128"/>
                <a:ea typeface="Meiryo UI" panose="020B0604030504040204" pitchFamily="50" charset="-128"/>
              </a:rPr>
              <a:t>研究開発内容の説明資料</a:t>
            </a:r>
          </a:p>
        </p:txBody>
      </p:sp>
      <p:sp>
        <p:nvSpPr>
          <p:cNvPr id="11" name="テキスト ボックス 10">
            <a:extLst>
              <a:ext uri="{FF2B5EF4-FFF2-40B4-BE49-F238E27FC236}">
                <a16:creationId xmlns:a16="http://schemas.microsoft.com/office/drawing/2014/main" id="{2B15C0F2-F5EB-478B-8181-B2DE7BB9CC18}"/>
              </a:ext>
            </a:extLst>
          </p:cNvPr>
          <p:cNvSpPr txBox="1"/>
          <p:nvPr/>
        </p:nvSpPr>
        <p:spPr>
          <a:xfrm>
            <a:off x="3863752" y="5805264"/>
            <a:ext cx="7992888" cy="830997"/>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600" b="1" dirty="0">
                <a:solidFill>
                  <a:srgbClr val="0000FF"/>
                </a:solidFill>
                <a:latin typeface="Meiryo UI" panose="020B0604030504040204" pitchFamily="50" charset="-128"/>
                <a:ea typeface="Meiryo UI" panose="020B0604030504040204" pitchFamily="50" charset="-128"/>
              </a:rPr>
              <a:t>提案される企業名を記載してください</a:t>
            </a:r>
            <a:endParaRPr lang="en-US" altLang="ja-JP" sz="1600" b="1" dirty="0">
              <a:solidFill>
                <a:srgbClr val="0000FF"/>
              </a:solidFill>
              <a:latin typeface="Meiryo UI" panose="020B0604030504040204" pitchFamily="50" charset="-128"/>
              <a:ea typeface="Meiryo UI" panose="020B0604030504040204" pitchFamily="50" charset="-128"/>
            </a:endParaRPr>
          </a:p>
          <a:p>
            <a:pPr marL="87313" indent="-87313">
              <a:buFont typeface="Arial" pitchFamily="34" charset="0"/>
              <a:buChar char="•"/>
            </a:pPr>
            <a:r>
              <a:rPr lang="ja-JP" altLang="en-US" sz="1600" b="1" dirty="0">
                <a:solidFill>
                  <a:srgbClr val="0000FF"/>
                </a:solidFill>
                <a:latin typeface="Meiryo UI" panose="020B0604030504040204" pitchFamily="50" charset="-128"/>
                <a:ea typeface="Meiryo UI" panose="020B0604030504040204" pitchFamily="50" charset="-128"/>
              </a:rPr>
              <a:t>共同提案の場合、代表機関を一番上に記述し、共同提案者を下に併記してください</a:t>
            </a:r>
            <a:endParaRPr lang="en-US" altLang="ja-JP" sz="1600" b="1" dirty="0">
              <a:solidFill>
                <a:srgbClr val="0000FF"/>
              </a:solidFill>
              <a:latin typeface="Meiryo UI" panose="020B0604030504040204" pitchFamily="50" charset="-128"/>
              <a:ea typeface="Meiryo UI" panose="020B0604030504040204" pitchFamily="50" charset="-128"/>
            </a:endParaRPr>
          </a:p>
          <a:p>
            <a:r>
              <a:rPr lang="ja-JP" altLang="en-US" sz="1600" b="1" dirty="0">
                <a:solidFill>
                  <a:srgbClr val="0000FF"/>
                </a:solidFill>
                <a:latin typeface="Meiryo UI" panose="020B0604030504040204" pitchFamily="50" charset="-128"/>
                <a:ea typeface="Meiryo UI" panose="020B0604030504040204" pitchFamily="50" charset="-128"/>
              </a:rPr>
              <a:t>（委託先、共同研究先は記載不要です）</a:t>
            </a:r>
          </a:p>
        </p:txBody>
      </p:sp>
      <p:sp>
        <p:nvSpPr>
          <p:cNvPr id="12" name="サブタイトル 2">
            <a:extLst>
              <a:ext uri="{FF2B5EF4-FFF2-40B4-BE49-F238E27FC236}">
                <a16:creationId xmlns:a16="http://schemas.microsoft.com/office/drawing/2014/main" id="{4DCF87C3-40D4-460D-A41E-F3CDD980776B}"/>
              </a:ext>
            </a:extLst>
          </p:cNvPr>
          <p:cNvSpPr txBox="1">
            <a:spLocks/>
          </p:cNvSpPr>
          <p:nvPr/>
        </p:nvSpPr>
        <p:spPr>
          <a:xfrm>
            <a:off x="5087888" y="5107632"/>
            <a:ext cx="3312368" cy="112968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3600" dirty="0">
                <a:latin typeface="Meiryo UI" panose="020B0604030504040204" pitchFamily="50" charset="-128"/>
                <a:ea typeface="Meiryo UI" panose="020B0604030504040204" pitchFamily="50" charset="-128"/>
              </a:rPr>
              <a:t>〇〇〇〇</a:t>
            </a:r>
          </a:p>
        </p:txBody>
      </p:sp>
      <p:sp>
        <p:nvSpPr>
          <p:cNvPr id="14" name="テキスト ボックス 13">
            <a:extLst>
              <a:ext uri="{FF2B5EF4-FFF2-40B4-BE49-F238E27FC236}">
                <a16:creationId xmlns:a16="http://schemas.microsoft.com/office/drawing/2014/main" id="{4357045A-A913-407F-8B27-2C52CCDDE6BB}"/>
              </a:ext>
            </a:extLst>
          </p:cNvPr>
          <p:cNvSpPr txBox="1"/>
          <p:nvPr/>
        </p:nvSpPr>
        <p:spPr>
          <a:xfrm rot="21255787">
            <a:off x="192161" y="3622581"/>
            <a:ext cx="11305258" cy="1477328"/>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b="1" i="1" dirty="0">
                <a:solidFill>
                  <a:srgbClr val="0000FF"/>
                </a:solidFill>
                <a:latin typeface="Meiryo UI" panose="020B0604030504040204" pitchFamily="50" charset="-128"/>
                <a:ea typeface="Meiryo UI" panose="020B0604030504040204" pitchFamily="50" charset="-128"/>
              </a:rPr>
              <a:t>青字の留意事項を参考に本雛型に従って説明資料を作成ください。</a:t>
            </a:r>
            <a:endParaRPr lang="en-US" altLang="ja-JP" b="1" i="1" dirty="0">
              <a:solidFill>
                <a:srgbClr val="0000FF"/>
              </a:solidFill>
              <a:latin typeface="Meiryo UI" panose="020B0604030504040204" pitchFamily="50" charset="-128"/>
              <a:ea typeface="Meiryo UI" panose="020B0604030504040204" pitchFamily="50" charset="-128"/>
            </a:endParaRPr>
          </a:p>
          <a:p>
            <a:r>
              <a:rPr lang="ja-JP" altLang="en-US" b="1" i="1" dirty="0">
                <a:solidFill>
                  <a:srgbClr val="0000FF"/>
                </a:solidFill>
                <a:latin typeface="Meiryo UI" panose="020B0604030504040204" pitchFamily="50" charset="-128"/>
                <a:ea typeface="Meiryo UI" panose="020B0604030504040204" pitchFamily="50" charset="-128"/>
              </a:rPr>
              <a:t>　（フォントは </a:t>
            </a:r>
            <a:r>
              <a:rPr lang="en-US" altLang="ja-JP" b="1" dirty="0" err="1">
                <a:solidFill>
                  <a:srgbClr val="0000FF"/>
                </a:solidFill>
                <a:latin typeface="Meiryo UI" panose="020B0604030504040204" pitchFamily="50" charset="-128"/>
                <a:ea typeface="Meiryo UI" panose="020B0604030504040204" pitchFamily="50" charset="-128"/>
              </a:rPr>
              <a:t>Meiryo</a:t>
            </a:r>
            <a:r>
              <a:rPr lang="en-US" altLang="ja-JP" b="1" dirty="0">
                <a:solidFill>
                  <a:srgbClr val="0000FF"/>
                </a:solidFill>
                <a:latin typeface="Meiryo UI" panose="020B0604030504040204" pitchFamily="50" charset="-128"/>
                <a:ea typeface="Meiryo UI" panose="020B0604030504040204" pitchFamily="50" charset="-128"/>
              </a:rPr>
              <a:t> UI</a:t>
            </a:r>
            <a:r>
              <a:rPr lang="ja-JP" altLang="en-US" b="1" dirty="0">
                <a:solidFill>
                  <a:srgbClr val="0000FF"/>
                </a:solidFill>
                <a:latin typeface="Meiryo UI" panose="020B0604030504040204" pitchFamily="50" charset="-128"/>
                <a:ea typeface="Meiryo UI" panose="020B0604030504040204" pitchFamily="50" charset="-128"/>
                <a:cs typeface="Arial" panose="020B0604020202020204" pitchFamily="34" charset="0"/>
              </a:rPr>
              <a:t>）</a:t>
            </a:r>
            <a:endParaRPr lang="en-US" altLang="ja-JP" b="1" dirty="0">
              <a:solidFill>
                <a:srgbClr val="0000FF"/>
              </a:solidFill>
              <a:latin typeface="Meiryo UI" panose="020B0604030504040204" pitchFamily="50" charset="-128"/>
              <a:ea typeface="Meiryo UI" panose="020B0604030504040204" pitchFamily="50" charset="-128"/>
              <a:cs typeface="Arial" panose="020B0604020202020204" pitchFamily="34" charset="0"/>
            </a:endParaRPr>
          </a:p>
          <a:p>
            <a:pPr marL="87313" indent="-87313">
              <a:buFont typeface="Arial" pitchFamily="34" charset="0"/>
              <a:buChar char="•"/>
            </a:pPr>
            <a:r>
              <a:rPr lang="ja-JP" altLang="en-US" b="1" i="1" dirty="0">
                <a:solidFill>
                  <a:srgbClr val="0000FF"/>
                </a:solidFill>
                <a:latin typeface="Meiryo UI" panose="020B0604030504040204" pitchFamily="50" charset="-128"/>
                <a:ea typeface="Meiryo UI" panose="020B0604030504040204" pitchFamily="50" charset="-128"/>
              </a:rPr>
              <a:t>提出時は青字の留意事項を削除ください。</a:t>
            </a:r>
            <a:endParaRPr lang="en-US" altLang="ja-JP" b="1" i="1" dirty="0">
              <a:solidFill>
                <a:srgbClr val="0000FF"/>
              </a:solidFill>
              <a:latin typeface="Meiryo UI" panose="020B0604030504040204" pitchFamily="50" charset="-128"/>
              <a:ea typeface="Meiryo UI" panose="020B0604030504040204" pitchFamily="50" charset="-128"/>
            </a:endParaRPr>
          </a:p>
          <a:p>
            <a:r>
              <a:rPr lang="ja-JP" altLang="en-US" b="1" i="1" dirty="0">
                <a:solidFill>
                  <a:srgbClr val="0000FF"/>
                </a:solidFill>
                <a:latin typeface="Meiryo UI" panose="020B0604030504040204" pitchFamily="50" charset="-128"/>
                <a:ea typeface="Meiryo UI" panose="020B0604030504040204" pitchFamily="50" charset="-128"/>
              </a:rPr>
              <a:t>　</a:t>
            </a:r>
            <a:r>
              <a:rPr lang="en-US" altLang="ja-JP" b="1" i="1" dirty="0">
                <a:solidFill>
                  <a:srgbClr val="0000FF"/>
                </a:solidFill>
                <a:latin typeface="Meiryo UI" panose="020B0604030504040204" pitchFamily="50" charset="-128"/>
                <a:ea typeface="Meiryo UI" panose="020B0604030504040204" pitchFamily="50" charset="-128"/>
              </a:rPr>
              <a:t>※</a:t>
            </a:r>
            <a:r>
              <a:rPr lang="ja-JP" altLang="en-US" b="1" i="1" dirty="0">
                <a:solidFill>
                  <a:srgbClr val="0000FF"/>
                </a:solidFill>
                <a:latin typeface="Meiryo UI" panose="020B0604030504040204" pitchFamily="50" charset="-128"/>
                <a:ea typeface="Meiryo UI" panose="020B0604030504040204" pitchFamily="50" charset="-128"/>
              </a:rPr>
              <a:t>なお、採択審査委員会におけるヒアリング審査において、本資料を用いた説明を依頼する場合がございます。</a:t>
            </a:r>
            <a:endParaRPr lang="en-US" altLang="ja-JP" b="1" i="1" dirty="0">
              <a:solidFill>
                <a:srgbClr val="0000FF"/>
              </a:solidFill>
              <a:latin typeface="Meiryo UI" panose="020B0604030504040204" pitchFamily="50" charset="-128"/>
              <a:ea typeface="Meiryo UI" panose="020B0604030504040204" pitchFamily="50" charset="-128"/>
            </a:endParaRPr>
          </a:p>
          <a:p>
            <a:r>
              <a:rPr lang="ja-JP" altLang="en-US" b="1" i="1" dirty="0">
                <a:solidFill>
                  <a:srgbClr val="0000FF"/>
                </a:solidFill>
                <a:latin typeface="Meiryo UI" panose="020B0604030504040204" pitchFamily="50" charset="-128"/>
                <a:ea typeface="Meiryo UI" panose="020B0604030504040204" pitchFamily="50" charset="-128"/>
              </a:rPr>
              <a:t>　　（</a:t>
            </a:r>
            <a:r>
              <a:rPr lang="ja-JP" altLang="en-US" b="1" dirty="0">
                <a:solidFill>
                  <a:srgbClr val="0000FF"/>
                </a:solidFill>
                <a:latin typeface="Meiryo UI" panose="020B0604030504040204" pitchFamily="50" charset="-128"/>
                <a:ea typeface="Meiryo UI" panose="020B0604030504040204" pitchFamily="50" charset="-128"/>
              </a:rPr>
              <a:t>提案者によるプレゼン時間：</a:t>
            </a:r>
            <a:r>
              <a:rPr lang="en-US" altLang="ja-JP" b="1" dirty="0">
                <a:solidFill>
                  <a:srgbClr val="0000FF"/>
                </a:solidFill>
                <a:latin typeface="Meiryo UI" panose="020B0604030504040204" pitchFamily="50" charset="-128"/>
                <a:ea typeface="Meiryo UI" panose="020B0604030504040204" pitchFamily="50" charset="-128"/>
              </a:rPr>
              <a:t>20</a:t>
            </a:r>
            <a:r>
              <a:rPr lang="ja-JP" altLang="en-US" b="1" dirty="0">
                <a:solidFill>
                  <a:srgbClr val="0000FF"/>
                </a:solidFill>
                <a:latin typeface="Meiryo UI" panose="020B0604030504040204" pitchFamily="50" charset="-128"/>
                <a:ea typeface="Meiryo UI" panose="020B0604030504040204" pitchFamily="50" charset="-128"/>
              </a:rPr>
              <a:t>分間（予定））</a:t>
            </a:r>
            <a:endParaRPr lang="en-US" altLang="ja-JP" b="1" dirty="0">
              <a:solidFill>
                <a:srgbClr val="0000FF"/>
              </a:solidFill>
              <a:latin typeface="Meiryo UI" panose="020B0604030504040204" pitchFamily="50" charset="-128"/>
              <a:ea typeface="Meiryo UI" panose="020B0604030504040204" pitchFamily="50" charset="-128"/>
            </a:endParaRPr>
          </a:p>
        </p:txBody>
      </p:sp>
      <p:sp>
        <p:nvSpPr>
          <p:cNvPr id="13" name="タイトル 1">
            <a:extLst>
              <a:ext uri="{FF2B5EF4-FFF2-40B4-BE49-F238E27FC236}">
                <a16:creationId xmlns:a16="http://schemas.microsoft.com/office/drawing/2014/main" id="{E552B643-98E9-4D69-9E13-C465B2D3435A}"/>
              </a:ext>
            </a:extLst>
          </p:cNvPr>
          <p:cNvSpPr txBox="1">
            <a:spLocks/>
          </p:cNvSpPr>
          <p:nvPr/>
        </p:nvSpPr>
        <p:spPr>
          <a:xfrm>
            <a:off x="335360" y="1979448"/>
            <a:ext cx="11521280" cy="1593568"/>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nSpc>
                <a:spcPts val="2500"/>
              </a:lnSpc>
            </a:pPr>
            <a:endParaRPr lang="en-US" altLang="ja-JP" sz="2800" b="1" dirty="0">
              <a:latin typeface="Meiryo UI" panose="020B0604030504040204" pitchFamily="50" charset="-128"/>
              <a:ea typeface="Meiryo UI" panose="020B0604030504040204" pitchFamily="50" charset="-128"/>
            </a:endParaRPr>
          </a:p>
          <a:p>
            <a:pPr>
              <a:lnSpc>
                <a:spcPts val="2500"/>
              </a:lnSpc>
            </a:pPr>
            <a:r>
              <a:rPr lang="en-US" altLang="ja-JP" sz="2800" b="1" dirty="0">
                <a:latin typeface="Meiryo UI" panose="020B0604030504040204" pitchFamily="50" charset="-128"/>
                <a:ea typeface="Meiryo UI" panose="020B0604030504040204" pitchFamily="50" charset="-128"/>
              </a:rPr>
              <a:t>P21007:</a:t>
            </a:r>
            <a:r>
              <a:rPr lang="ja-JP" altLang="en-US" sz="2800" b="1" dirty="0">
                <a:latin typeface="Meiryo UI" panose="020B0604030504040204" pitchFamily="50" charset="-128"/>
                <a:ea typeface="Meiryo UI" panose="020B0604030504040204" pitchFamily="50" charset="-128"/>
              </a:rPr>
              <a:t>「航空機エンジン向け材料開発・評価システム基盤整備事業」　</a:t>
            </a:r>
            <a:endParaRPr lang="en-US" altLang="ja-JP" sz="2800" b="1" dirty="0">
              <a:latin typeface="Meiryo UI" panose="020B0604030504040204" pitchFamily="50" charset="-128"/>
              <a:ea typeface="Meiryo UI" panose="020B0604030504040204" pitchFamily="50" charset="-128"/>
            </a:endParaRPr>
          </a:p>
          <a:p>
            <a:pPr>
              <a:lnSpc>
                <a:spcPts val="2500"/>
              </a:lnSpc>
            </a:pPr>
            <a:r>
              <a:rPr lang="ja-JP" altLang="en-US" sz="2800" b="1" dirty="0">
                <a:latin typeface="Meiryo UI" panose="020B0604030504040204" pitchFamily="50" charset="-128"/>
                <a:ea typeface="Meiryo UI" panose="020B0604030504040204" pitchFamily="50" charset="-128"/>
              </a:rPr>
              <a:t>　</a:t>
            </a:r>
            <a:endParaRPr lang="en-US" altLang="ja-JP" sz="2800" b="1" dirty="0">
              <a:latin typeface="Meiryo UI" panose="020B0604030504040204" pitchFamily="50" charset="-128"/>
              <a:ea typeface="Meiryo UI" panose="020B0604030504040204" pitchFamily="50" charset="-128"/>
            </a:endParaRPr>
          </a:p>
          <a:p>
            <a:pPr>
              <a:lnSpc>
                <a:spcPts val="2500"/>
              </a:lnSpc>
            </a:pPr>
            <a:r>
              <a:rPr lang="ja-JP" altLang="en-US" sz="2800" b="1" dirty="0">
                <a:latin typeface="Meiryo UI" panose="020B0604030504040204" pitchFamily="50" charset="-128"/>
                <a:ea typeface="Meiryo UI" panose="020B0604030504040204" pitchFamily="50" charset="-128"/>
              </a:rPr>
              <a:t>研究開発項目①「</a:t>
            </a:r>
            <a:r>
              <a:rPr lang="ja-JP" altLang="ja-JP" sz="2800" b="1" dirty="0">
                <a:latin typeface="Meiryo UI" panose="020B0604030504040204" pitchFamily="50" charset="-128"/>
                <a:ea typeface="Meiryo UI" panose="020B0604030504040204" pitchFamily="50" charset="-128"/>
              </a:rPr>
              <a:t>革新的エンジン部品製造プロセス開発</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助成事業</a:t>
            </a:r>
            <a:r>
              <a:rPr lang="en-US" altLang="ja-JP" sz="2800" b="1" dirty="0">
                <a:latin typeface="Meiryo UI" panose="020B0604030504040204" pitchFamily="50" charset="-128"/>
                <a:ea typeface="Meiryo UI" panose="020B0604030504040204" pitchFamily="50" charset="-128"/>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1568DDE-F9C2-4A17-B359-1E7EAF19E204}"/>
              </a:ext>
            </a:extLst>
          </p:cNvPr>
          <p:cNvSpPr/>
          <p:nvPr/>
        </p:nvSpPr>
        <p:spPr>
          <a:xfrm>
            <a:off x="191345" y="719827"/>
            <a:ext cx="11881319" cy="1015663"/>
          </a:xfrm>
          <a:prstGeom prst="rect">
            <a:avLst/>
          </a:prstGeom>
        </p:spPr>
        <p:txBody>
          <a:bodyPr wrap="square">
            <a:spAutoFit/>
          </a:bodyPr>
          <a:lstStyle/>
          <a:p>
            <a:pPr marL="87313" indent="-87313">
              <a:buFont typeface="Arial" pitchFamily="34" charset="0"/>
              <a:buChar char="•"/>
            </a:pPr>
            <a:r>
              <a:rPr lang="ja-JP" altLang="en-US" sz="2000" b="1" dirty="0">
                <a:solidFill>
                  <a:srgbClr val="0000FF"/>
                </a:solidFill>
              </a:rPr>
              <a:t>本提案の研究開発の実施により得られる具体的な技術や波及効果等を図表を用いて分かりやすく示してください。</a:t>
            </a:r>
            <a:endParaRPr lang="en-US" altLang="ja-JP" sz="2000" b="1" dirty="0">
              <a:solidFill>
                <a:srgbClr val="0000FF"/>
              </a:solidFill>
            </a:endParaRPr>
          </a:p>
          <a:p>
            <a:r>
              <a:rPr lang="ja-JP" altLang="en-US" sz="2000" b="1" dirty="0">
                <a:solidFill>
                  <a:srgbClr val="0000FF"/>
                </a:solidFill>
              </a:rPr>
              <a:t>　</a:t>
            </a:r>
            <a:r>
              <a:rPr lang="en-US" altLang="ja-JP" sz="2000" b="1" dirty="0">
                <a:solidFill>
                  <a:srgbClr val="0000FF"/>
                </a:solidFill>
              </a:rPr>
              <a:t>※</a:t>
            </a:r>
            <a:r>
              <a:rPr lang="ja-JP" altLang="en-US" sz="2000" b="1" dirty="0">
                <a:solidFill>
                  <a:srgbClr val="0000FF"/>
                </a:solidFill>
              </a:rPr>
              <a:t>温室効果ガス削減効果もあれば記載ください。</a:t>
            </a:r>
          </a:p>
          <a:p>
            <a:pPr marL="87313" indent="-87313">
              <a:buFont typeface="Arial" pitchFamily="34" charset="0"/>
              <a:buChar char="•"/>
            </a:pPr>
            <a:r>
              <a:rPr lang="ja-JP" altLang="en-US" sz="2000" b="1" dirty="0">
                <a:solidFill>
                  <a:srgbClr val="0000FF"/>
                </a:solidFill>
              </a:rPr>
              <a:t>初年度及び本プロジェクトの最終年度のイメージが分かるように記載してください。</a:t>
            </a:r>
            <a:endParaRPr lang="en-US" altLang="ja-JP" sz="2000" b="1" dirty="0">
              <a:solidFill>
                <a:srgbClr val="0000FF"/>
              </a:solidFill>
            </a:endParaRPr>
          </a:p>
        </p:txBody>
      </p:sp>
      <p:sp>
        <p:nvSpPr>
          <p:cNvPr id="6" name="スライド番号プレースホルダー 1">
            <a:extLst>
              <a:ext uri="{FF2B5EF4-FFF2-40B4-BE49-F238E27FC236}">
                <a16:creationId xmlns:a16="http://schemas.microsoft.com/office/drawing/2014/main" id="{4BBECCB7-5BDD-4129-A215-01E608E5A413}"/>
              </a:ext>
            </a:extLst>
          </p:cNvPr>
          <p:cNvSpPr txBox="1">
            <a:spLocks/>
          </p:cNvSpPr>
          <p:nvPr/>
        </p:nvSpPr>
        <p:spPr>
          <a:xfrm>
            <a:off x="11424592" y="97802"/>
            <a:ext cx="6954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１０</a:t>
            </a:r>
          </a:p>
        </p:txBody>
      </p:sp>
      <p:sp>
        <p:nvSpPr>
          <p:cNvPr id="8" name="タイトル 1">
            <a:extLst>
              <a:ext uri="{FF2B5EF4-FFF2-40B4-BE49-F238E27FC236}">
                <a16:creationId xmlns:a16="http://schemas.microsoft.com/office/drawing/2014/main" id="{31D67E9B-7CC5-46B6-ADCD-377A3E6DA770}"/>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８．想定される成果</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19336" y="692696"/>
            <a:ext cx="11489728" cy="2862322"/>
          </a:xfrm>
          <a:prstGeom prst="rect">
            <a:avLst/>
          </a:prstGeom>
        </p:spPr>
        <p:txBody>
          <a:bodyPr wrap="square">
            <a:spAutoFit/>
          </a:bodyPr>
          <a:lstStyle/>
          <a:p>
            <a:pPr marL="87313" indent="-87313"/>
            <a:r>
              <a:rPr lang="ja-JP" altLang="en-US" sz="2000" b="1" dirty="0">
                <a:solidFill>
                  <a:srgbClr val="0000FF"/>
                </a:solidFill>
              </a:rPr>
              <a:t>・添付資料２の企業化計画書をベースに図表を交えて分かりやすく示してください。</a:t>
            </a:r>
            <a:endParaRPr lang="en-US" altLang="ja-JP" sz="2000" b="1" dirty="0">
              <a:solidFill>
                <a:srgbClr val="0000FF"/>
              </a:solidFill>
            </a:endParaRPr>
          </a:p>
          <a:p>
            <a:pPr marL="87313" indent="-87313"/>
            <a:r>
              <a:rPr lang="ja-JP" altLang="en-US" sz="2000" b="1" dirty="0">
                <a:solidFill>
                  <a:srgbClr val="0000FF"/>
                </a:solidFill>
              </a:rPr>
              <a:t>　①研究開発成果の実用化・事業化の見込について</a:t>
            </a:r>
            <a:endParaRPr lang="en-US" altLang="ja-JP" sz="2000" b="1" dirty="0">
              <a:solidFill>
                <a:srgbClr val="0000FF"/>
              </a:solidFill>
            </a:endParaRPr>
          </a:p>
          <a:p>
            <a:pPr marL="87313" indent="-87313"/>
            <a:r>
              <a:rPr lang="ja-JP" altLang="en-US" sz="2000" b="1" dirty="0">
                <a:solidFill>
                  <a:srgbClr val="0000FF"/>
                </a:solidFill>
              </a:rPr>
              <a:t>　　（現時点での実用化に向けた戦略・方針、具体的な</a:t>
            </a:r>
            <a:r>
              <a:rPr lang="en-US" altLang="ja-JP" sz="2000" b="1" dirty="0">
                <a:solidFill>
                  <a:srgbClr val="0000FF"/>
                </a:solidFill>
              </a:rPr>
              <a:t>OEM</a:t>
            </a:r>
            <a:r>
              <a:rPr lang="ja-JP" altLang="en-US" sz="2000" b="1" dirty="0">
                <a:solidFill>
                  <a:srgbClr val="0000FF"/>
                </a:solidFill>
              </a:rPr>
              <a:t>先等）</a:t>
            </a:r>
            <a:endParaRPr lang="en-US" altLang="ja-JP" sz="2000" b="1" dirty="0">
              <a:solidFill>
                <a:srgbClr val="0000FF"/>
              </a:solidFill>
            </a:endParaRPr>
          </a:p>
          <a:p>
            <a:pPr marL="87313" indent="-87313"/>
            <a:r>
              <a:rPr lang="ja-JP" altLang="en-US" sz="2000" b="1" dirty="0">
                <a:solidFill>
                  <a:srgbClr val="0000FF"/>
                </a:solidFill>
              </a:rPr>
              <a:t>　　（予想される重大な障害等あれば記載ください）</a:t>
            </a:r>
            <a:endParaRPr lang="en-US" altLang="ja-JP" sz="2000" b="1" dirty="0">
              <a:solidFill>
                <a:srgbClr val="0000FF"/>
              </a:solidFill>
            </a:endParaRPr>
          </a:p>
          <a:p>
            <a:pPr marL="87313" indent="-87313"/>
            <a:r>
              <a:rPr lang="ja-JP" altLang="en-US" sz="2000" b="1" dirty="0">
                <a:solidFill>
                  <a:srgbClr val="0000FF"/>
                </a:solidFill>
              </a:rPr>
              <a:t>　②社会実装するまでの計画について</a:t>
            </a:r>
            <a:endParaRPr lang="en-US" altLang="ja-JP" sz="2000" b="1" dirty="0">
              <a:solidFill>
                <a:srgbClr val="0000FF"/>
              </a:solidFill>
            </a:endParaRPr>
          </a:p>
          <a:p>
            <a:pPr marL="87313" indent="-87313"/>
            <a:r>
              <a:rPr lang="ja-JP" altLang="en-US" sz="2000" b="1" dirty="0">
                <a:solidFill>
                  <a:srgbClr val="0000FF"/>
                </a:solidFill>
              </a:rPr>
              <a:t>　　（認定プロセスや</a:t>
            </a:r>
            <a:r>
              <a:rPr lang="en-US" altLang="ja-JP" sz="2000" b="1" u="sng" dirty="0">
                <a:solidFill>
                  <a:srgbClr val="0000FF"/>
                </a:solidFill>
              </a:rPr>
              <a:t>OEM</a:t>
            </a:r>
            <a:r>
              <a:rPr lang="ja-JP" altLang="en-US" sz="2000" b="1" u="sng" dirty="0">
                <a:solidFill>
                  <a:srgbClr val="0000FF"/>
                </a:solidFill>
              </a:rPr>
              <a:t>との連携</a:t>
            </a:r>
            <a:r>
              <a:rPr lang="ja-JP" altLang="en-US" sz="2000" b="1" dirty="0">
                <a:solidFill>
                  <a:srgbClr val="0000FF"/>
                </a:solidFill>
              </a:rPr>
              <a:t>等）</a:t>
            </a:r>
            <a:endParaRPr lang="en-US" altLang="ja-JP" sz="2000" b="1" dirty="0">
              <a:solidFill>
                <a:srgbClr val="0000FF"/>
              </a:solidFill>
            </a:endParaRPr>
          </a:p>
          <a:p>
            <a:pPr marL="87313" indent="-87313"/>
            <a:r>
              <a:rPr lang="ja-JP" altLang="en-US" sz="2000" b="1" dirty="0">
                <a:solidFill>
                  <a:srgbClr val="0000FF"/>
                </a:solidFill>
              </a:rPr>
              <a:t>　　（認定取得等で時間を要する場合は、先行実用化の検討もあれば記載ください）</a:t>
            </a:r>
            <a:endParaRPr lang="en-US" altLang="ja-JP" sz="2000" b="1" dirty="0">
              <a:solidFill>
                <a:srgbClr val="0000FF"/>
              </a:solidFill>
            </a:endParaRPr>
          </a:p>
          <a:p>
            <a:pPr marL="87313" indent="-87313"/>
            <a:r>
              <a:rPr lang="ja-JP" altLang="en-US" sz="2000" b="1" dirty="0">
                <a:solidFill>
                  <a:srgbClr val="0000FF"/>
                </a:solidFill>
              </a:rPr>
              <a:t>　</a:t>
            </a:r>
            <a:endParaRPr lang="en-US" altLang="ja-JP" sz="2000" b="1" dirty="0">
              <a:solidFill>
                <a:srgbClr val="0000FF"/>
              </a:solidFill>
            </a:endParaRPr>
          </a:p>
          <a:p>
            <a:pPr marL="87313" indent="-87313"/>
            <a:r>
              <a:rPr lang="ja-JP" altLang="en-US" sz="2000" b="1" dirty="0">
                <a:solidFill>
                  <a:srgbClr val="0000FF"/>
                </a:solidFill>
              </a:rPr>
              <a:t>　</a:t>
            </a:r>
            <a:endParaRPr lang="en-US" altLang="ja-JP" sz="2000" b="1" dirty="0">
              <a:solidFill>
                <a:srgbClr val="0000FF"/>
              </a:solidFill>
            </a:endParaRPr>
          </a:p>
        </p:txBody>
      </p:sp>
      <p:sp>
        <p:nvSpPr>
          <p:cNvPr id="8" name="タイトル 1">
            <a:extLst>
              <a:ext uri="{FF2B5EF4-FFF2-40B4-BE49-F238E27FC236}">
                <a16:creationId xmlns:a16="http://schemas.microsoft.com/office/drawing/2014/main" id="{36394C02-B1B9-42FF-95D5-D9A71CEA65E9}"/>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en-US" altLang="ja-JP" sz="2600" b="1" dirty="0"/>
              <a:t>9</a:t>
            </a:r>
            <a:r>
              <a:rPr lang="ja-JP" altLang="en-US" sz="2600" b="1" dirty="0"/>
              <a:t>．研究開発成果の企業化計画</a:t>
            </a:r>
          </a:p>
        </p:txBody>
      </p:sp>
      <p:sp>
        <p:nvSpPr>
          <p:cNvPr id="11" name="スライド番号プレースホルダー 1">
            <a:extLst>
              <a:ext uri="{FF2B5EF4-FFF2-40B4-BE49-F238E27FC236}">
                <a16:creationId xmlns:a16="http://schemas.microsoft.com/office/drawing/2014/main" id="{253FBDE8-77BD-405D-8D1B-B64EA95F8FAE}"/>
              </a:ext>
            </a:extLst>
          </p:cNvPr>
          <p:cNvSpPr txBox="1">
            <a:spLocks/>
          </p:cNvSpPr>
          <p:nvPr/>
        </p:nvSpPr>
        <p:spPr>
          <a:xfrm>
            <a:off x="11424592" y="97802"/>
            <a:ext cx="6954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１１</a:t>
            </a: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9275" y="836712"/>
            <a:ext cx="11951381" cy="707886"/>
          </a:xfrm>
          <a:prstGeom prst="rect">
            <a:avLst/>
          </a:prstGeom>
        </p:spPr>
        <p:txBody>
          <a:bodyPr wrap="square">
            <a:spAutoFit/>
          </a:bodyPr>
          <a:lstStyle/>
          <a:p>
            <a:pPr marL="87313" indent="-87313"/>
            <a:r>
              <a:rPr lang="ja-JP" altLang="en-US" sz="2000" b="1" dirty="0">
                <a:solidFill>
                  <a:srgbClr val="0000FF"/>
                </a:solidFill>
              </a:rPr>
              <a:t>・添付資料２の企業化計画書より、</a:t>
            </a:r>
            <a:r>
              <a:rPr lang="ja-JP" altLang="en-US" sz="2000" b="1" u="sng" dirty="0">
                <a:solidFill>
                  <a:srgbClr val="0000FF"/>
                </a:solidFill>
              </a:rPr>
              <a:t>研究開発成果の事業化時の</a:t>
            </a:r>
            <a:r>
              <a:rPr lang="ja-JP" altLang="en-US" sz="2000" b="1" dirty="0">
                <a:solidFill>
                  <a:srgbClr val="0000FF"/>
                </a:solidFill>
              </a:rPr>
              <a:t>市場規模、動向及び成果の競争力について</a:t>
            </a:r>
            <a:endParaRPr lang="en-US" altLang="ja-JP" sz="2000" b="1" dirty="0">
              <a:solidFill>
                <a:srgbClr val="0000FF"/>
              </a:solidFill>
            </a:endParaRPr>
          </a:p>
          <a:p>
            <a:pPr marL="87313" indent="-87313"/>
            <a:r>
              <a:rPr lang="ja-JP" altLang="en-US" sz="2000" b="1" dirty="0">
                <a:solidFill>
                  <a:srgbClr val="0000FF"/>
                </a:solidFill>
              </a:rPr>
              <a:t> 図表を用いて分かりやすく示してください。</a:t>
            </a:r>
            <a:endParaRPr lang="en-US" altLang="ja-JP" sz="2000" b="1" dirty="0">
              <a:solidFill>
                <a:srgbClr val="0000FF"/>
              </a:solidFill>
            </a:endParaRPr>
          </a:p>
        </p:txBody>
      </p:sp>
      <p:sp>
        <p:nvSpPr>
          <p:cNvPr id="9" name="スライド番号プレースホルダー 1">
            <a:extLst>
              <a:ext uri="{FF2B5EF4-FFF2-40B4-BE49-F238E27FC236}">
                <a16:creationId xmlns:a16="http://schemas.microsoft.com/office/drawing/2014/main" id="{9B9B1C93-6E42-4E35-B6F8-1627C1DF2478}"/>
              </a:ext>
            </a:extLst>
          </p:cNvPr>
          <p:cNvSpPr txBox="1">
            <a:spLocks/>
          </p:cNvSpPr>
          <p:nvPr/>
        </p:nvSpPr>
        <p:spPr>
          <a:xfrm>
            <a:off x="11424592" y="97802"/>
            <a:ext cx="6954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１２</a:t>
            </a:r>
          </a:p>
        </p:txBody>
      </p:sp>
      <p:sp>
        <p:nvSpPr>
          <p:cNvPr id="10" name="タイトル 1">
            <a:extLst>
              <a:ext uri="{FF2B5EF4-FFF2-40B4-BE49-F238E27FC236}">
                <a16:creationId xmlns:a16="http://schemas.microsoft.com/office/drawing/2014/main" id="{1256D4E2-A84A-4A1F-A434-0A766FFBD2EE}"/>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１０．市場規模・動向・競争力</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63352" y="692696"/>
            <a:ext cx="11856640" cy="707886"/>
          </a:xfrm>
          <a:prstGeom prst="rect">
            <a:avLst/>
          </a:prstGeom>
        </p:spPr>
        <p:txBody>
          <a:bodyPr wrap="square">
            <a:spAutoFit/>
          </a:bodyPr>
          <a:lstStyle/>
          <a:p>
            <a:pPr marL="87313" indent="-87313"/>
            <a:r>
              <a:rPr lang="ja-JP" altLang="en-US" sz="2000" b="1" dirty="0">
                <a:solidFill>
                  <a:srgbClr val="0000FF"/>
                </a:solidFill>
              </a:rPr>
              <a:t>・添付資料２の企業化計画書より、研究開発成果の事業化時の売り上げ見通しを示してください。</a:t>
            </a:r>
            <a:endParaRPr lang="en-US" altLang="ja-JP" sz="2000" b="1" dirty="0">
              <a:solidFill>
                <a:srgbClr val="0000FF"/>
              </a:solidFill>
            </a:endParaRPr>
          </a:p>
          <a:p>
            <a:pPr marL="87313" indent="-87313"/>
            <a:r>
              <a:rPr lang="ja-JP" altLang="en-US" sz="2000" b="1" dirty="0">
                <a:solidFill>
                  <a:srgbClr val="0000FF"/>
                </a:solidFill>
              </a:rPr>
              <a:t>（下表は例示です。記載内容を適宜　追記・修正ください）</a:t>
            </a:r>
            <a:endParaRPr lang="en-US" altLang="ja-JP" sz="2000" b="1" dirty="0">
              <a:solidFill>
                <a:srgbClr val="0000FF"/>
              </a:solidFill>
            </a:endParaRPr>
          </a:p>
        </p:txBody>
      </p:sp>
      <p:sp>
        <p:nvSpPr>
          <p:cNvPr id="8" name="タイトル 1">
            <a:extLst>
              <a:ext uri="{FF2B5EF4-FFF2-40B4-BE49-F238E27FC236}">
                <a16:creationId xmlns:a16="http://schemas.microsoft.com/office/drawing/2014/main" id="{3F90282D-1D01-4B5E-81F5-D7BFD4511375}"/>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１１．売上見通し</a:t>
            </a:r>
          </a:p>
        </p:txBody>
      </p:sp>
      <p:sp>
        <p:nvSpPr>
          <p:cNvPr id="10" name="スライド番号プレースホルダー 1">
            <a:extLst>
              <a:ext uri="{FF2B5EF4-FFF2-40B4-BE49-F238E27FC236}">
                <a16:creationId xmlns:a16="http://schemas.microsoft.com/office/drawing/2014/main" id="{44AB255F-2979-4294-B6EC-7D033BC440A8}"/>
              </a:ext>
            </a:extLst>
          </p:cNvPr>
          <p:cNvSpPr txBox="1">
            <a:spLocks/>
          </p:cNvSpPr>
          <p:nvPr/>
        </p:nvSpPr>
        <p:spPr>
          <a:xfrm>
            <a:off x="11424592" y="97802"/>
            <a:ext cx="6954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１３</a:t>
            </a:r>
          </a:p>
        </p:txBody>
      </p:sp>
      <p:graphicFrame>
        <p:nvGraphicFramePr>
          <p:cNvPr id="13" name="表 13">
            <a:extLst>
              <a:ext uri="{FF2B5EF4-FFF2-40B4-BE49-F238E27FC236}">
                <a16:creationId xmlns:a16="http://schemas.microsoft.com/office/drawing/2014/main" id="{7896BD35-9A91-48E0-9B13-FB6292C8CC63}"/>
              </a:ext>
            </a:extLst>
          </p:cNvPr>
          <p:cNvGraphicFramePr>
            <a:graphicFrameLocks noGrp="1"/>
          </p:cNvGraphicFramePr>
          <p:nvPr>
            <p:extLst>
              <p:ext uri="{D42A27DB-BD31-4B8C-83A1-F6EECF244321}">
                <p14:modId xmlns:p14="http://schemas.microsoft.com/office/powerpoint/2010/main" val="3888024952"/>
              </p:ext>
            </p:extLst>
          </p:nvPr>
        </p:nvGraphicFramePr>
        <p:xfrm>
          <a:off x="407368" y="1700808"/>
          <a:ext cx="11377265" cy="3209973"/>
        </p:xfrm>
        <a:graphic>
          <a:graphicData uri="http://schemas.openxmlformats.org/drawingml/2006/table">
            <a:tbl>
              <a:tblPr firstRow="1" bandRow="1">
                <a:tableStyleId>{5C22544A-7EE6-4342-B048-85BDC9FD1C3A}</a:tableStyleId>
              </a:tblPr>
              <a:tblGrid>
                <a:gridCol w="2587047">
                  <a:extLst>
                    <a:ext uri="{9D8B030D-6E8A-4147-A177-3AD203B41FA5}">
                      <a16:colId xmlns:a16="http://schemas.microsoft.com/office/drawing/2014/main" val="3280021284"/>
                    </a:ext>
                  </a:extLst>
                </a:gridCol>
                <a:gridCol w="2453513">
                  <a:extLst>
                    <a:ext uri="{9D8B030D-6E8A-4147-A177-3AD203B41FA5}">
                      <a16:colId xmlns:a16="http://schemas.microsoft.com/office/drawing/2014/main" val="2719258483"/>
                    </a:ext>
                  </a:extLst>
                </a:gridCol>
                <a:gridCol w="1544651">
                  <a:extLst>
                    <a:ext uri="{9D8B030D-6E8A-4147-A177-3AD203B41FA5}">
                      <a16:colId xmlns:a16="http://schemas.microsoft.com/office/drawing/2014/main" val="3210615801"/>
                    </a:ext>
                  </a:extLst>
                </a:gridCol>
                <a:gridCol w="1528710">
                  <a:extLst>
                    <a:ext uri="{9D8B030D-6E8A-4147-A177-3AD203B41FA5}">
                      <a16:colId xmlns:a16="http://schemas.microsoft.com/office/drawing/2014/main" val="3907388477"/>
                    </a:ext>
                  </a:extLst>
                </a:gridCol>
                <a:gridCol w="1751175">
                  <a:extLst>
                    <a:ext uri="{9D8B030D-6E8A-4147-A177-3AD203B41FA5}">
                      <a16:colId xmlns:a16="http://schemas.microsoft.com/office/drawing/2014/main" val="2589281585"/>
                    </a:ext>
                  </a:extLst>
                </a:gridCol>
                <a:gridCol w="1512169">
                  <a:extLst>
                    <a:ext uri="{9D8B030D-6E8A-4147-A177-3AD203B41FA5}">
                      <a16:colId xmlns:a16="http://schemas.microsoft.com/office/drawing/2014/main" val="1581752835"/>
                    </a:ext>
                  </a:extLst>
                </a:gridCol>
              </a:tblGrid>
              <a:tr h="504056">
                <a:tc gridSpan="2">
                  <a:txBody>
                    <a:bodyPr/>
                    <a:lstStyle/>
                    <a:p>
                      <a:pPr algn="ctr"/>
                      <a:r>
                        <a:rPr kumimoji="1" lang="ja-JP" altLang="en-US" sz="2000" b="1" dirty="0">
                          <a:solidFill>
                            <a:schemeClr val="bg1"/>
                          </a:solidFill>
                          <a:latin typeface="+mn-lt"/>
                        </a:rPr>
                        <a:t>事業形態</a:t>
                      </a:r>
                    </a:p>
                  </a:txBody>
                  <a:tcPr>
                    <a:solidFill>
                      <a:schemeClr val="tx2">
                        <a:lumMod val="60000"/>
                        <a:lumOff val="40000"/>
                      </a:schemeClr>
                    </a:solidFill>
                  </a:tcPr>
                </a:tc>
                <a:tc hMerge="1">
                  <a:txBody>
                    <a:bodyPr/>
                    <a:lstStyle/>
                    <a:p>
                      <a:endParaRPr kumimoji="1" lang="ja-JP" altLang="en-US" sz="2000" b="1" dirty="0">
                        <a:latin typeface="+mn-lt"/>
                      </a:endParaRPr>
                    </a:p>
                  </a:txBody>
                  <a:tcPr>
                    <a:solidFill>
                      <a:schemeClr val="tx2">
                        <a:lumMod val="60000"/>
                        <a:lumOff val="40000"/>
                      </a:schemeClr>
                    </a:solidFill>
                  </a:tcPr>
                </a:tc>
                <a:tc gridSpan="2">
                  <a:txBody>
                    <a:bodyPr/>
                    <a:lstStyle/>
                    <a:p>
                      <a:pPr algn="ctr"/>
                      <a:r>
                        <a:rPr kumimoji="1" lang="ja-JP" altLang="en-US" sz="2000" b="1" dirty="0">
                          <a:solidFill>
                            <a:schemeClr val="bg1"/>
                          </a:solidFill>
                          <a:latin typeface="+mn-lt"/>
                        </a:rPr>
                        <a:t>市場規模</a:t>
                      </a:r>
                      <a:endParaRPr kumimoji="1" lang="en-US" altLang="ja-JP" sz="2000" b="1" dirty="0">
                        <a:solidFill>
                          <a:schemeClr val="bg1"/>
                        </a:solidFill>
                        <a:latin typeface="+mn-lt"/>
                      </a:endParaRPr>
                    </a:p>
                    <a:p>
                      <a:pPr algn="ctr"/>
                      <a:r>
                        <a:rPr kumimoji="1" lang="ja-JP" altLang="en-US" sz="2000" b="1" dirty="0">
                          <a:solidFill>
                            <a:schemeClr val="bg1"/>
                          </a:solidFill>
                          <a:latin typeface="+mn-lt"/>
                        </a:rPr>
                        <a:t>（百万円）</a:t>
                      </a:r>
                    </a:p>
                  </a:txBody>
                  <a:tcPr>
                    <a:solidFill>
                      <a:schemeClr val="tx2">
                        <a:lumMod val="60000"/>
                        <a:lumOff val="40000"/>
                      </a:schemeClr>
                    </a:solidFill>
                  </a:tcPr>
                </a:tc>
                <a:tc hMerge="1">
                  <a:txBody>
                    <a:bodyPr/>
                    <a:lstStyle/>
                    <a:p>
                      <a:endParaRPr kumimoji="1" lang="ja-JP" altLang="en-US" dirty="0"/>
                    </a:p>
                  </a:txBody>
                  <a:tcPr>
                    <a:solidFill>
                      <a:schemeClr val="tx2">
                        <a:lumMod val="60000"/>
                        <a:lumOff val="40000"/>
                      </a:schemeClr>
                    </a:solidFill>
                  </a:tcPr>
                </a:tc>
                <a:tc gridSpan="2">
                  <a:txBody>
                    <a:bodyPr/>
                    <a:lstStyle/>
                    <a:p>
                      <a:pPr algn="ctr"/>
                      <a:r>
                        <a:rPr kumimoji="1" lang="ja-JP" altLang="en-US" sz="2000" b="1" dirty="0">
                          <a:solidFill>
                            <a:schemeClr val="bg1"/>
                          </a:solidFill>
                          <a:latin typeface="+mn-lt"/>
                        </a:rPr>
                        <a:t>期待売上</a:t>
                      </a:r>
                      <a:endParaRPr kumimoji="1" lang="en-US" altLang="ja-JP" sz="2000" b="1" dirty="0">
                        <a:solidFill>
                          <a:schemeClr val="bg1"/>
                        </a:solidFill>
                        <a:latin typeface="+mn-lt"/>
                      </a:endParaRPr>
                    </a:p>
                    <a:p>
                      <a:pPr algn="ctr"/>
                      <a:r>
                        <a:rPr kumimoji="1" lang="ja-JP" altLang="en-US" sz="2000" b="1" dirty="0">
                          <a:solidFill>
                            <a:schemeClr val="bg1"/>
                          </a:solidFill>
                          <a:latin typeface="+mn-lt"/>
                        </a:rPr>
                        <a:t>（百万円）</a:t>
                      </a:r>
                    </a:p>
                  </a:txBody>
                  <a:tcPr>
                    <a:solidFill>
                      <a:schemeClr val="tx2">
                        <a:lumMod val="60000"/>
                        <a:lumOff val="40000"/>
                      </a:schemeClr>
                    </a:solidFill>
                  </a:tcPr>
                </a:tc>
                <a:tc hMerge="1">
                  <a:txBody>
                    <a:bodyPr/>
                    <a:lstStyle/>
                    <a:p>
                      <a:endParaRPr kumimoji="1" lang="ja-JP" altLang="en-US" dirty="0"/>
                    </a:p>
                  </a:txBody>
                  <a:tcPr>
                    <a:solidFill>
                      <a:schemeClr val="tx2">
                        <a:lumMod val="60000"/>
                        <a:lumOff val="40000"/>
                      </a:schemeClr>
                    </a:solidFill>
                  </a:tcPr>
                </a:tc>
                <a:extLst>
                  <a:ext uri="{0D108BD9-81ED-4DB2-BD59-A6C34878D82A}">
                    <a16:rowId xmlns:a16="http://schemas.microsoft.com/office/drawing/2014/main" val="2929193871"/>
                  </a:ext>
                </a:extLst>
              </a:tr>
              <a:tr h="152008">
                <a:tc>
                  <a:txBody>
                    <a:bodyPr/>
                    <a:lstStyle/>
                    <a:p>
                      <a:pPr algn="ctr"/>
                      <a:r>
                        <a:rPr kumimoji="1" lang="ja-JP" altLang="en-US" sz="2000" b="1" dirty="0">
                          <a:solidFill>
                            <a:schemeClr val="bg1"/>
                          </a:solidFill>
                          <a:latin typeface="+mn-lt"/>
                        </a:rPr>
                        <a:t>研究開発成果</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事業内容</a:t>
                      </a:r>
                    </a:p>
                  </a:txBody>
                  <a:tcPr>
                    <a:solidFill>
                      <a:schemeClr val="tx2">
                        <a:lumMod val="60000"/>
                        <a:lumOff val="40000"/>
                      </a:schemeClr>
                    </a:solidFill>
                  </a:tcPr>
                </a:tc>
                <a:tc>
                  <a:txBody>
                    <a:bodyPr/>
                    <a:lstStyle/>
                    <a:p>
                      <a:pPr algn="ctr"/>
                      <a:r>
                        <a:rPr kumimoji="1" lang="en-US" altLang="ja-JP" sz="2000" b="1" dirty="0">
                          <a:solidFill>
                            <a:schemeClr val="bg1"/>
                          </a:solidFill>
                          <a:latin typeface="+mn-lt"/>
                        </a:rPr>
                        <a:t>2022</a:t>
                      </a:r>
                      <a:r>
                        <a:rPr kumimoji="1" lang="ja-JP" altLang="en-US" sz="2000" b="1" dirty="0">
                          <a:solidFill>
                            <a:schemeClr val="bg1"/>
                          </a:solidFill>
                          <a:latin typeface="+mn-lt"/>
                        </a:rPr>
                        <a:t>年</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○○○○年</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シェア○％</a:t>
                      </a:r>
                    </a:p>
                  </a:txBody>
                  <a:tcPr>
                    <a:solidFill>
                      <a:schemeClr val="tx2">
                        <a:lumMod val="60000"/>
                        <a:lumOff val="40000"/>
                      </a:schemeClr>
                    </a:solidFill>
                  </a:tcPr>
                </a:tc>
                <a:tc>
                  <a:txBody>
                    <a:bodyPr/>
                    <a:lstStyle/>
                    <a:p>
                      <a:pPr algn="ctr"/>
                      <a:r>
                        <a:rPr kumimoji="1" lang="ja-JP" altLang="en-US" sz="2000" b="1" dirty="0">
                          <a:solidFill>
                            <a:schemeClr val="bg1"/>
                          </a:solidFill>
                          <a:latin typeface="+mn-lt"/>
                        </a:rPr>
                        <a:t>シェア○％</a:t>
                      </a:r>
                    </a:p>
                  </a:txBody>
                  <a:tcPr>
                    <a:solidFill>
                      <a:schemeClr val="tx2">
                        <a:lumMod val="60000"/>
                        <a:lumOff val="40000"/>
                      </a:schemeClr>
                    </a:solidFill>
                  </a:tcPr>
                </a:tc>
                <a:extLst>
                  <a:ext uri="{0D108BD9-81ED-4DB2-BD59-A6C34878D82A}">
                    <a16:rowId xmlns:a16="http://schemas.microsoft.com/office/drawing/2014/main" val="3829880365"/>
                  </a:ext>
                </a:extLst>
              </a:tr>
              <a:tr h="704231">
                <a:tc>
                  <a:txBody>
                    <a:bodyPr/>
                    <a:lstStyle/>
                    <a:p>
                      <a:pPr algn="l"/>
                      <a:r>
                        <a:rPr kumimoji="1" lang="ja-JP" altLang="en-US" b="1" dirty="0"/>
                        <a:t>例）航空機エンジン部材</a:t>
                      </a:r>
                      <a:endParaRPr kumimoji="1" lang="en-US" altLang="ja-JP" b="1" dirty="0"/>
                    </a:p>
                    <a:p>
                      <a:pPr algn="l"/>
                      <a:r>
                        <a:rPr kumimoji="1" lang="ja-JP" altLang="en-US" b="1" dirty="0"/>
                        <a:t>　　　製造プロセス</a:t>
                      </a:r>
                      <a:endParaRPr kumimoji="1" lang="en-US" altLang="ja-JP" b="1" dirty="0"/>
                    </a:p>
                  </a:txBody>
                  <a:tcPr/>
                </a:tc>
                <a:tc>
                  <a:txBody>
                    <a:bodyPr/>
                    <a:lstStyle/>
                    <a:p>
                      <a:pPr algn="l"/>
                      <a:r>
                        <a:rPr kumimoji="1" lang="ja-JP" altLang="en-US" dirty="0"/>
                        <a:t>　エンジンメーカーへの</a:t>
                      </a:r>
                      <a:endParaRPr kumimoji="1" lang="en-US" altLang="ja-JP" dirty="0"/>
                    </a:p>
                    <a:p>
                      <a:pPr algn="l"/>
                      <a:r>
                        <a:rPr kumimoji="1" lang="ja-JP" altLang="en-US" dirty="0"/>
                        <a:t>　部材販売</a:t>
                      </a:r>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486169699"/>
                  </a:ext>
                </a:extLst>
              </a:tr>
              <a:tr h="704231">
                <a:tc>
                  <a:txBody>
                    <a:bodyPr/>
                    <a:lstStyle/>
                    <a:p>
                      <a:pPr algn="l"/>
                      <a:r>
                        <a:rPr kumimoji="1" lang="ja-JP" altLang="en-US" b="1" dirty="0"/>
                        <a:t>例）その他部材への展開</a:t>
                      </a:r>
                    </a:p>
                  </a:txBody>
                  <a:tcPr/>
                </a:tc>
                <a:tc>
                  <a:txBody>
                    <a:bodyPr/>
                    <a:lstStyle/>
                    <a:p>
                      <a:pPr algn="l"/>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965767909"/>
                  </a:ext>
                </a:extLst>
              </a:tr>
              <a:tr h="704231">
                <a:tc>
                  <a:txBody>
                    <a:bodyPr/>
                    <a:lstStyle/>
                    <a:p>
                      <a:pPr algn="l"/>
                      <a:r>
                        <a:rPr kumimoji="1" lang="ja-JP" altLang="en-US" b="1" dirty="0"/>
                        <a:t>例）技術ライセンス</a:t>
                      </a:r>
                      <a:endParaRPr kumimoji="1" lang="en-US" altLang="ja-JP" b="1" dirty="0"/>
                    </a:p>
                    <a:p>
                      <a:pPr algn="l"/>
                      <a:r>
                        <a:rPr kumimoji="1" lang="ja-JP" altLang="en-US" b="0" dirty="0"/>
                        <a:t>　　　革新的生産プロセス</a:t>
                      </a:r>
                    </a:p>
                  </a:txBody>
                  <a:tcPr/>
                </a:tc>
                <a:tc>
                  <a:txBody>
                    <a:bodyPr/>
                    <a:lstStyle/>
                    <a:p>
                      <a:pPr algn="l"/>
                      <a:r>
                        <a:rPr kumimoji="1" lang="ja-JP" altLang="en-US" dirty="0"/>
                        <a:t>　部材メーカーへの</a:t>
                      </a:r>
                      <a:endParaRPr kumimoji="1" lang="en-US" altLang="ja-JP" dirty="0"/>
                    </a:p>
                    <a:p>
                      <a:pPr algn="l"/>
                      <a:r>
                        <a:rPr kumimoji="1" lang="ja-JP" altLang="en-US" dirty="0"/>
                        <a:t>　ライセンス</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417895117"/>
                  </a:ext>
                </a:extLst>
              </a:tr>
            </a:tbl>
          </a:graphicData>
        </a:graphic>
      </p:graphicFrame>
      <p:sp>
        <p:nvSpPr>
          <p:cNvPr id="15" name="四角形: 角を丸くする 14">
            <a:extLst>
              <a:ext uri="{FF2B5EF4-FFF2-40B4-BE49-F238E27FC236}">
                <a16:creationId xmlns:a16="http://schemas.microsoft.com/office/drawing/2014/main" id="{1D482FCB-7631-4185-B96A-9F8695AE66A5}"/>
              </a:ext>
            </a:extLst>
          </p:cNvPr>
          <p:cNvSpPr/>
          <p:nvPr/>
        </p:nvSpPr>
        <p:spPr>
          <a:xfrm>
            <a:off x="407368" y="5373216"/>
            <a:ext cx="11377266" cy="12241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13D5EC12-AA30-4DE8-B243-7F95E336A596}"/>
              </a:ext>
            </a:extLst>
          </p:cNvPr>
          <p:cNvSpPr txBox="1"/>
          <p:nvPr/>
        </p:nvSpPr>
        <p:spPr>
          <a:xfrm>
            <a:off x="551384" y="5188550"/>
            <a:ext cx="2736304" cy="369332"/>
          </a:xfrm>
          <a:prstGeom prst="rect">
            <a:avLst/>
          </a:prstGeom>
          <a:solidFill>
            <a:schemeClr val="bg1"/>
          </a:solidFill>
          <a:ln w="19050">
            <a:noFill/>
          </a:ln>
        </p:spPr>
        <p:txBody>
          <a:bodyPr wrap="square" rtlCol="0">
            <a:spAutoFit/>
          </a:bodyPr>
          <a:lstStyle/>
          <a:p>
            <a:r>
              <a:rPr kumimoji="1" lang="ja-JP" altLang="en-US" dirty="0"/>
              <a:t>上表の算出根拠（前提）</a:t>
            </a:r>
            <a:endParaRPr kumimoji="1" lang="en-US" altLang="ja-JP" dirty="0"/>
          </a:p>
        </p:txBody>
      </p:sp>
      <p:sp>
        <p:nvSpPr>
          <p:cNvPr id="11" name="矢印: 下 10">
            <a:extLst>
              <a:ext uri="{FF2B5EF4-FFF2-40B4-BE49-F238E27FC236}">
                <a16:creationId xmlns:a16="http://schemas.microsoft.com/office/drawing/2014/main" id="{2728C531-131F-4EB6-89CD-E24270CB0787}"/>
              </a:ext>
            </a:extLst>
          </p:cNvPr>
          <p:cNvSpPr/>
          <p:nvPr/>
        </p:nvSpPr>
        <p:spPr>
          <a:xfrm rot="16200000">
            <a:off x="6844764" y="2486592"/>
            <a:ext cx="293863" cy="249547"/>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6" name="矢印: 下 15">
            <a:extLst>
              <a:ext uri="{FF2B5EF4-FFF2-40B4-BE49-F238E27FC236}">
                <a16:creationId xmlns:a16="http://schemas.microsoft.com/office/drawing/2014/main" id="{265459BC-3728-4A9E-A240-36BAC719EEED}"/>
              </a:ext>
            </a:extLst>
          </p:cNvPr>
          <p:cNvSpPr/>
          <p:nvPr/>
        </p:nvSpPr>
        <p:spPr>
          <a:xfrm rot="16200000">
            <a:off x="10144775" y="2485206"/>
            <a:ext cx="293863" cy="249547"/>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7" name="テキスト ボックス 16">
            <a:extLst>
              <a:ext uri="{FF2B5EF4-FFF2-40B4-BE49-F238E27FC236}">
                <a16:creationId xmlns:a16="http://schemas.microsoft.com/office/drawing/2014/main" id="{B96E4BF5-6E4B-46B2-8A3F-A5042BBDD271}"/>
              </a:ext>
            </a:extLst>
          </p:cNvPr>
          <p:cNvSpPr txBox="1"/>
          <p:nvPr/>
        </p:nvSpPr>
        <p:spPr>
          <a:xfrm rot="20603966">
            <a:off x="3718550" y="3916989"/>
            <a:ext cx="8179386"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図表のフォーマットに限定しません。適宜、追記・修正ください</a:t>
            </a:r>
            <a:endParaRPr lang="en-US" altLang="ja-JP" sz="2000" b="1" i="1" dirty="0">
              <a:solidFill>
                <a:srgbClr val="0000FF"/>
              </a:solidFill>
            </a:endParaRPr>
          </a:p>
        </p:txBody>
      </p:sp>
      <p:sp>
        <p:nvSpPr>
          <p:cNvPr id="18" name="テキスト ボックス 17">
            <a:extLst>
              <a:ext uri="{FF2B5EF4-FFF2-40B4-BE49-F238E27FC236}">
                <a16:creationId xmlns:a16="http://schemas.microsoft.com/office/drawing/2014/main" id="{02355D4F-AABF-44E4-B4D0-A3C31F772538}"/>
              </a:ext>
            </a:extLst>
          </p:cNvPr>
          <p:cNvSpPr txBox="1"/>
          <p:nvPr/>
        </p:nvSpPr>
        <p:spPr>
          <a:xfrm>
            <a:off x="1199456" y="5683322"/>
            <a:ext cx="9446417" cy="707886"/>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将来の先行きは不確定要素が多く、記載しにくいかと思います。</a:t>
            </a:r>
            <a:endParaRPr lang="en-US" altLang="ja-JP" sz="2000" b="1" i="1" dirty="0">
              <a:solidFill>
                <a:srgbClr val="0000FF"/>
              </a:solidFill>
            </a:endParaRPr>
          </a:p>
          <a:p>
            <a:pPr algn="ctr"/>
            <a:r>
              <a:rPr lang="ja-JP" altLang="en-US" sz="2000" b="1" i="1" dirty="0">
                <a:solidFill>
                  <a:srgbClr val="0000FF"/>
                </a:solidFill>
              </a:rPr>
              <a:t>可能な範囲で上表の算出根拠（前提）をこの欄に記載ください</a:t>
            </a:r>
            <a:endParaRPr lang="en-US" altLang="ja-JP" sz="2000" b="1" i="1" dirty="0">
              <a:solidFill>
                <a:srgbClr val="0000FF"/>
              </a:solidFill>
            </a:endParaRPr>
          </a:p>
        </p:txBody>
      </p:sp>
    </p:spTree>
    <p:extLst>
      <p:ext uri="{BB962C8B-B14F-4D97-AF65-F5344CB8AC3E}">
        <p14:creationId xmlns:p14="http://schemas.microsoft.com/office/powerpoint/2010/main" val="316675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9">
            <a:extLst>
              <a:ext uri="{FF2B5EF4-FFF2-40B4-BE49-F238E27FC236}">
                <a16:creationId xmlns:a16="http://schemas.microsoft.com/office/drawing/2014/main" id="{E458963C-63C8-4F67-9D54-BECDFB42B165}"/>
              </a:ext>
            </a:extLst>
          </p:cNvPr>
          <p:cNvSpPr>
            <a:spLocks noChangeArrowheads="1"/>
          </p:cNvSpPr>
          <p:nvPr/>
        </p:nvSpPr>
        <p:spPr bwMode="auto">
          <a:xfrm>
            <a:off x="6200837" y="5149854"/>
            <a:ext cx="5799819" cy="1582474"/>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Rectangle 11">
            <a:extLst>
              <a:ext uri="{FF2B5EF4-FFF2-40B4-BE49-F238E27FC236}">
                <a16:creationId xmlns:a16="http://schemas.microsoft.com/office/drawing/2014/main" id="{61E4D46A-D2FF-4DB8-8330-021B6EA621B7}"/>
              </a:ext>
            </a:extLst>
          </p:cNvPr>
          <p:cNvSpPr>
            <a:spLocks noChangeArrowheads="1"/>
          </p:cNvSpPr>
          <p:nvPr/>
        </p:nvSpPr>
        <p:spPr bwMode="auto">
          <a:xfrm>
            <a:off x="6112889" y="5072970"/>
            <a:ext cx="1656184"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研究開発体制</a:t>
            </a:r>
          </a:p>
        </p:txBody>
      </p:sp>
      <p:sp>
        <p:nvSpPr>
          <p:cNvPr id="4" name="テキスト ボックス 3"/>
          <p:cNvSpPr txBox="1"/>
          <p:nvPr/>
        </p:nvSpPr>
        <p:spPr>
          <a:xfrm>
            <a:off x="1592154" y="520606"/>
            <a:ext cx="10081120" cy="369332"/>
          </a:xfrm>
          <a:prstGeom prst="rect">
            <a:avLst/>
          </a:prstGeom>
          <a:noFill/>
          <a:ln w="28575">
            <a:solidFill>
              <a:schemeClr val="tx1"/>
            </a:solidFill>
          </a:ln>
        </p:spPr>
        <p:txBody>
          <a:bodyPr wrap="square" rtlCol="0" anchor="ctr">
            <a:spAutoFit/>
          </a:bodyPr>
          <a:lstStyle/>
          <a:p>
            <a:r>
              <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代表機関：</a:t>
            </a:r>
            <a:r>
              <a:rPr lang="ja-JP" altLang="en-US"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91344" y="1076730"/>
            <a:ext cx="5844505" cy="5655598"/>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114304" y="984820"/>
            <a:ext cx="2453304"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事業目的・目標・効果</a:t>
            </a:r>
          </a:p>
        </p:txBody>
      </p:sp>
      <p:sp>
        <p:nvSpPr>
          <p:cNvPr id="9" name="Rectangle 9"/>
          <p:cNvSpPr>
            <a:spLocks noChangeArrowheads="1"/>
          </p:cNvSpPr>
          <p:nvPr/>
        </p:nvSpPr>
        <p:spPr bwMode="auto">
          <a:xfrm>
            <a:off x="335360" y="4361036"/>
            <a:ext cx="5514509" cy="2308324"/>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解決すべき課題、研究開発により得られる成果</a:t>
            </a:r>
            <a:r>
              <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波及効果等を分かりやすいイメージ出来る図を挿入ください。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6200837" y="1076508"/>
            <a:ext cx="5799819" cy="3864660"/>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224173" y="1366897"/>
            <a:ext cx="5799819" cy="3293209"/>
          </a:xfrm>
          <a:prstGeom prst="rect">
            <a:avLst/>
          </a:prstGeom>
          <a:noFill/>
        </p:spPr>
        <p:txBody>
          <a:bodyPr wrap="square" rtlCol="0">
            <a:spAutoFit/>
          </a:bodyPr>
          <a:lstStyle/>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１．事業目的</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２．事業目標</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３．事業による効果</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9"/>
          <p:cNvSpPr>
            <a:spLocks noChangeArrowheads="1"/>
          </p:cNvSpPr>
          <p:nvPr/>
        </p:nvSpPr>
        <p:spPr bwMode="auto">
          <a:xfrm>
            <a:off x="6328438" y="3284115"/>
            <a:ext cx="5544616" cy="151303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研究開発に取り組む技術の原理やプロセス説明について</a:t>
            </a: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従来技術との優位性</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が分かるようなイメージ図を挿入ください。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07911E63-0057-43E7-A4FF-821D467C015A}"/>
              </a:ext>
            </a:extLst>
          </p:cNvPr>
          <p:cNvSpPr>
            <a:spLocks noGrp="1"/>
          </p:cNvSpPr>
          <p:nvPr>
            <p:ph type="sldNum" sz="quarter" idx="12"/>
          </p:nvPr>
        </p:nvSpPr>
        <p:spPr>
          <a:xfrm>
            <a:off x="11730380" y="97802"/>
            <a:ext cx="350000" cy="365125"/>
          </a:xfrm>
          <a:ln w="28575">
            <a:solidFill>
              <a:schemeClr val="tx1"/>
            </a:solidFill>
          </a:ln>
        </p:spPr>
        <p:txBody>
          <a:bodyPr/>
          <a:lstStyle/>
          <a:p>
            <a:pPr algn="ctr"/>
            <a:r>
              <a:rPr kumimoji="1" lang="en-US" altLang="ja-JP"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sp>
        <p:nvSpPr>
          <p:cNvPr id="3" name="正方形/長方形 2">
            <a:extLst>
              <a:ext uri="{FF2B5EF4-FFF2-40B4-BE49-F238E27FC236}">
                <a16:creationId xmlns:a16="http://schemas.microsoft.com/office/drawing/2014/main" id="{E7985D95-2C1F-450C-854C-C6E3D79B5720}"/>
              </a:ext>
            </a:extLst>
          </p:cNvPr>
          <p:cNvSpPr/>
          <p:nvPr/>
        </p:nvSpPr>
        <p:spPr>
          <a:xfrm>
            <a:off x="1598846" y="98782"/>
            <a:ext cx="10081120" cy="369332"/>
          </a:xfrm>
          <a:prstGeom prst="rect">
            <a:avLst/>
          </a:prstGeom>
          <a:ln w="28575">
            <a:solidFill>
              <a:schemeClr val="tx1"/>
            </a:solidFill>
          </a:ln>
        </p:spPr>
        <p:txBody>
          <a:bodyPr wrap="square">
            <a:spAutoFit/>
          </a:bodyPr>
          <a:lstStyle/>
          <a:p>
            <a:pPr>
              <a:spcBef>
                <a:spcPct val="0"/>
              </a:spcBef>
            </a:pPr>
            <a:r>
              <a:rPr lang="ja-JP" altLang="en-US" b="1" dirty="0">
                <a:latin typeface="Meiryo UI" panose="020B0604030504040204" pitchFamily="50" charset="-128"/>
                <a:ea typeface="Meiryo UI" panose="020B0604030504040204" pitchFamily="50" charset="-128"/>
              </a:rPr>
              <a:t>研究開発項目①「</a:t>
            </a:r>
            <a:r>
              <a:rPr lang="ja-JP" altLang="ja-JP" b="1" dirty="0">
                <a:latin typeface="Meiryo UI" panose="020B0604030504040204" pitchFamily="50" charset="-128"/>
                <a:ea typeface="Meiryo UI" panose="020B0604030504040204" pitchFamily="50" charset="-128"/>
              </a:rPr>
              <a:t>革新的エンジン部品製造プロセス開発</a:t>
            </a:r>
            <a:r>
              <a:rPr lang="ja-JP" altLang="en-US" b="1" dirty="0">
                <a:latin typeface="Meiryo UI" panose="020B0604030504040204" pitchFamily="50" charset="-128"/>
                <a:ea typeface="Meiryo UI" panose="020B0604030504040204" pitchFamily="50" charset="-128"/>
              </a:rPr>
              <a:t>」</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助成事業</a:t>
            </a:r>
            <a:r>
              <a:rPr lang="en-US" altLang="ja-JP" b="1" dirty="0">
                <a:latin typeface="Meiryo UI" panose="020B0604030504040204" pitchFamily="50" charset="-128"/>
                <a:ea typeface="Meiryo UI" panose="020B0604030504040204" pitchFamily="50" charset="-128"/>
              </a:rPr>
              <a:t>】</a:t>
            </a:r>
            <a:endParaRPr lang="ja-JP" altLang="en-US"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Rectangle 11">
            <a:extLst>
              <a:ext uri="{FF2B5EF4-FFF2-40B4-BE49-F238E27FC236}">
                <a16:creationId xmlns:a16="http://schemas.microsoft.com/office/drawing/2014/main" id="{238D932B-C40E-4857-B901-FAC2E958FBD1}"/>
              </a:ext>
            </a:extLst>
          </p:cNvPr>
          <p:cNvSpPr>
            <a:spLocks noChangeArrowheads="1"/>
          </p:cNvSpPr>
          <p:nvPr/>
        </p:nvSpPr>
        <p:spPr bwMode="auto">
          <a:xfrm>
            <a:off x="6112889" y="1010291"/>
            <a:ext cx="1999335"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研究開発内容</a:t>
            </a:r>
          </a:p>
        </p:txBody>
      </p:sp>
      <p:sp>
        <p:nvSpPr>
          <p:cNvPr id="20" name="テキスト ボックス 19">
            <a:extLst>
              <a:ext uri="{FF2B5EF4-FFF2-40B4-BE49-F238E27FC236}">
                <a16:creationId xmlns:a16="http://schemas.microsoft.com/office/drawing/2014/main" id="{3A6A6835-C4B5-4DDA-8C60-737D57639280}"/>
              </a:ext>
            </a:extLst>
          </p:cNvPr>
          <p:cNvSpPr txBox="1"/>
          <p:nvPr/>
        </p:nvSpPr>
        <p:spPr>
          <a:xfrm>
            <a:off x="6213225" y="1432216"/>
            <a:ext cx="5799819" cy="1815882"/>
          </a:xfrm>
          <a:prstGeom prst="rect">
            <a:avLst/>
          </a:prstGeom>
          <a:noFill/>
        </p:spPr>
        <p:txBody>
          <a:bodyPr wrap="square" rtlCol="0">
            <a:spAutoFit/>
          </a:bodyPr>
          <a:lstStyle/>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DE55A245-389A-4B90-A9E5-A46004301FD0}"/>
              </a:ext>
            </a:extLst>
          </p:cNvPr>
          <p:cNvSpPr txBox="1"/>
          <p:nvPr/>
        </p:nvSpPr>
        <p:spPr>
          <a:xfrm rot="20603966">
            <a:off x="2347501" y="2665953"/>
            <a:ext cx="5048123" cy="707886"/>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lgn="ctr">
              <a:buFont typeface="Arial" pitchFamily="34" charset="0"/>
              <a:buChar char="•"/>
            </a:pPr>
            <a:r>
              <a:rPr lang="ja-JP" altLang="en-US" sz="2000" b="1" dirty="0">
                <a:solidFill>
                  <a:srgbClr val="0000FF"/>
                </a:solidFill>
                <a:latin typeface="Meiryo UI" panose="020B0604030504040204" pitchFamily="50" charset="-128"/>
                <a:ea typeface="Meiryo UI" panose="020B0604030504040204" pitchFamily="50" charset="-128"/>
              </a:rPr>
              <a:t>提案書全体の概要を本ページに纏め、</a:t>
            </a:r>
            <a:endParaRPr lang="en-US" altLang="ja-JP" sz="2000" b="1" dirty="0">
              <a:solidFill>
                <a:srgbClr val="0000FF"/>
              </a:solidFill>
              <a:latin typeface="Meiryo UI" panose="020B0604030504040204" pitchFamily="50" charset="-128"/>
              <a:ea typeface="Meiryo UI" panose="020B0604030504040204" pitchFamily="50" charset="-128"/>
            </a:endParaRPr>
          </a:p>
          <a:p>
            <a:pPr algn="ctr"/>
            <a:r>
              <a:rPr lang="ja-JP" altLang="en-US" sz="2000" b="1" dirty="0">
                <a:solidFill>
                  <a:srgbClr val="0000FF"/>
                </a:solidFill>
                <a:latin typeface="Meiryo UI" panose="020B0604030504040204" pitchFamily="50" charset="-128"/>
                <a:ea typeface="Meiryo UI" panose="020B0604030504040204" pitchFamily="50" charset="-128"/>
              </a:rPr>
              <a:t>以降のページで詳細を説明ください。</a:t>
            </a:r>
          </a:p>
        </p:txBody>
      </p:sp>
      <p:sp>
        <p:nvSpPr>
          <p:cNvPr id="25" name="テキスト ボックス 24">
            <a:extLst>
              <a:ext uri="{FF2B5EF4-FFF2-40B4-BE49-F238E27FC236}">
                <a16:creationId xmlns:a16="http://schemas.microsoft.com/office/drawing/2014/main" id="{828B9286-8287-49DC-A083-F35DF8867D2A}"/>
              </a:ext>
            </a:extLst>
          </p:cNvPr>
          <p:cNvSpPr txBox="1"/>
          <p:nvPr/>
        </p:nvSpPr>
        <p:spPr>
          <a:xfrm>
            <a:off x="6686180" y="5756425"/>
            <a:ext cx="4853907" cy="369332"/>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spcBef>
                <a:spcPts val="600"/>
              </a:spcBef>
              <a:defRPr/>
            </a:pP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体制や役割分担が分かる図表を挿入ください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タイトル 1">
            <a:extLst>
              <a:ext uri="{FF2B5EF4-FFF2-40B4-BE49-F238E27FC236}">
                <a16:creationId xmlns:a16="http://schemas.microsoft.com/office/drawing/2014/main" id="{603C68EB-E791-4C6D-A6EB-A78061D6498D}"/>
              </a:ext>
            </a:extLst>
          </p:cNvPr>
          <p:cNvSpPr txBox="1">
            <a:spLocks/>
          </p:cNvSpPr>
          <p:nvPr/>
        </p:nvSpPr>
        <p:spPr>
          <a:xfrm>
            <a:off x="54252" y="74913"/>
            <a:ext cx="1505244" cy="83135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latin typeface="Meiryo UI" panose="020B0604030504040204" pitchFamily="50" charset="-128"/>
                <a:ea typeface="Meiryo UI" panose="020B0604030504040204" pitchFamily="50" charset="-128"/>
                <a:cs typeface="Meiryo UI" panose="020B0604030504040204" pitchFamily="50" charset="-128"/>
              </a:rPr>
              <a:t>提案概要</a:t>
            </a:r>
            <a:endParaRPr lang="ja-JP" altLang="en-US" sz="2600" b="1" dirty="0">
              <a:solidFill>
                <a:schemeClr val="bg1"/>
              </a:solidFill>
            </a:endParaRP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252" y="58585"/>
            <a:ext cx="6041748" cy="562074"/>
          </a:xfrm>
          <a:solidFill>
            <a:schemeClr val="accent1"/>
          </a:solidFill>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600" b="1" dirty="0">
                <a:solidFill>
                  <a:schemeClr val="bg1"/>
                </a:solidFill>
              </a:rPr>
              <a:t>１．はじめに</a:t>
            </a:r>
          </a:p>
        </p:txBody>
      </p:sp>
      <p:sp>
        <p:nvSpPr>
          <p:cNvPr id="6" name="スライド番号プレースホルダー 1">
            <a:extLst>
              <a:ext uri="{FF2B5EF4-FFF2-40B4-BE49-F238E27FC236}">
                <a16:creationId xmlns:a16="http://schemas.microsoft.com/office/drawing/2014/main" id="{9922EB28-D4E4-4038-87FA-1829322802AE}"/>
              </a:ext>
            </a:extLst>
          </p:cNvPr>
          <p:cNvSpPr>
            <a:spLocks noGrp="1"/>
          </p:cNvSpPr>
          <p:nvPr>
            <p:ph type="sldNum" sz="quarter" idx="12"/>
          </p:nvPr>
        </p:nvSpPr>
        <p:spPr>
          <a:xfrm>
            <a:off x="11730380" y="97802"/>
            <a:ext cx="350000" cy="365125"/>
          </a:xfrm>
          <a:ln w="28575">
            <a:solidFill>
              <a:schemeClr val="tx1"/>
            </a:solidFill>
          </a:ln>
        </p:spPr>
        <p: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３</a:t>
            </a:r>
          </a:p>
        </p:txBody>
      </p:sp>
      <p:sp>
        <p:nvSpPr>
          <p:cNvPr id="9" name="Rectangle 9">
            <a:extLst>
              <a:ext uri="{FF2B5EF4-FFF2-40B4-BE49-F238E27FC236}">
                <a16:creationId xmlns:a16="http://schemas.microsoft.com/office/drawing/2014/main" id="{BC60D802-CEA4-4D47-8DAF-F220DC05CA5C}"/>
              </a:ext>
            </a:extLst>
          </p:cNvPr>
          <p:cNvSpPr>
            <a:spLocks noChangeArrowheads="1"/>
          </p:cNvSpPr>
          <p:nvPr/>
        </p:nvSpPr>
        <p:spPr bwMode="auto">
          <a:xfrm>
            <a:off x="191344" y="944115"/>
            <a:ext cx="5844505" cy="5788213"/>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1">
            <a:extLst>
              <a:ext uri="{FF2B5EF4-FFF2-40B4-BE49-F238E27FC236}">
                <a16:creationId xmlns:a16="http://schemas.microsoft.com/office/drawing/2014/main" id="{5017AA37-479E-4FF7-B5AA-40521CF65A3C}"/>
              </a:ext>
            </a:extLst>
          </p:cNvPr>
          <p:cNvSpPr>
            <a:spLocks noChangeArrowheads="1"/>
          </p:cNvSpPr>
          <p:nvPr/>
        </p:nvSpPr>
        <p:spPr bwMode="auto">
          <a:xfrm>
            <a:off x="60420" y="723916"/>
            <a:ext cx="869128"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a:t>
            </a:r>
          </a:p>
        </p:txBody>
      </p:sp>
      <p:sp>
        <p:nvSpPr>
          <p:cNvPr id="11" name="Rectangle 9">
            <a:extLst>
              <a:ext uri="{FF2B5EF4-FFF2-40B4-BE49-F238E27FC236}">
                <a16:creationId xmlns:a16="http://schemas.microsoft.com/office/drawing/2014/main" id="{8CE629B4-7807-4754-8D68-A77C50ACEAF0}"/>
              </a:ext>
            </a:extLst>
          </p:cNvPr>
          <p:cNvSpPr>
            <a:spLocks noChangeArrowheads="1"/>
          </p:cNvSpPr>
          <p:nvPr/>
        </p:nvSpPr>
        <p:spPr bwMode="auto">
          <a:xfrm>
            <a:off x="335360" y="3552111"/>
            <a:ext cx="5514509" cy="311724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国内外の</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事業動向や事業環境、</a:t>
            </a: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現状の日本の立ち位置</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等がイメージ出来る図を挿入ください。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676C8C28-A362-4D54-93F6-38B6FAE0C179}"/>
              </a:ext>
            </a:extLst>
          </p:cNvPr>
          <p:cNvSpPr txBox="1"/>
          <p:nvPr/>
        </p:nvSpPr>
        <p:spPr>
          <a:xfrm>
            <a:off x="224173" y="1366897"/>
            <a:ext cx="5799819" cy="2185214"/>
          </a:xfrm>
          <a:prstGeom prst="rect">
            <a:avLst/>
          </a:prstGeom>
          <a:noFill/>
        </p:spPr>
        <p:txBody>
          <a:bodyPr wrap="square" rtlCol="0">
            <a:spAutoFit/>
          </a:bodyPr>
          <a:lstStyle/>
          <a:p>
            <a:pPr defTabSz="41275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4127500"/>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Rectangle 9">
            <a:extLst>
              <a:ext uri="{FF2B5EF4-FFF2-40B4-BE49-F238E27FC236}">
                <a16:creationId xmlns:a16="http://schemas.microsoft.com/office/drawing/2014/main" id="{9EC020AD-27EB-4A9E-AE06-FCFAE1D810A0}"/>
              </a:ext>
            </a:extLst>
          </p:cNvPr>
          <p:cNvSpPr>
            <a:spLocks noChangeArrowheads="1"/>
          </p:cNvSpPr>
          <p:nvPr/>
        </p:nvSpPr>
        <p:spPr bwMode="auto">
          <a:xfrm>
            <a:off x="6296694" y="953155"/>
            <a:ext cx="5844505" cy="5788213"/>
          </a:xfrm>
          <a:prstGeom prst="rect">
            <a:avLst/>
          </a:prstGeom>
          <a:noFill/>
          <a:ln w="9525">
            <a:solidFill>
              <a:schemeClr val="tx1"/>
            </a:solidFill>
            <a:miter lim="800000"/>
            <a:headEnd/>
            <a:tailEnd/>
          </a:ln>
        </p:spPr>
        <p:txBody>
          <a:bodyPr wrap="square" tIns="144000" anchor="ctr" anchorCtr="0"/>
          <a:lstStyle/>
          <a:p>
            <a:pPr marL="61913" indent="-61913">
              <a:spcBef>
                <a:spcPts val="600"/>
              </a:spcBef>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Rectangle 11">
            <a:extLst>
              <a:ext uri="{FF2B5EF4-FFF2-40B4-BE49-F238E27FC236}">
                <a16:creationId xmlns:a16="http://schemas.microsoft.com/office/drawing/2014/main" id="{09E443E4-84CE-4BB3-815E-A94A89CC6877}"/>
              </a:ext>
            </a:extLst>
          </p:cNvPr>
          <p:cNvSpPr>
            <a:spLocks noChangeArrowheads="1"/>
          </p:cNvSpPr>
          <p:nvPr/>
        </p:nvSpPr>
        <p:spPr bwMode="auto">
          <a:xfrm>
            <a:off x="6165770" y="699922"/>
            <a:ext cx="1226374" cy="35281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spcBef>
                <a:spcPct val="0"/>
              </a:spcBef>
            </a:pP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事業目的</a:t>
            </a:r>
          </a:p>
        </p:txBody>
      </p:sp>
      <p:sp>
        <p:nvSpPr>
          <p:cNvPr id="15" name="Rectangle 9">
            <a:extLst>
              <a:ext uri="{FF2B5EF4-FFF2-40B4-BE49-F238E27FC236}">
                <a16:creationId xmlns:a16="http://schemas.microsoft.com/office/drawing/2014/main" id="{BCC88E2B-0029-4CA2-97E2-88878432FCB5}"/>
              </a:ext>
            </a:extLst>
          </p:cNvPr>
          <p:cNvSpPr>
            <a:spLocks noChangeArrowheads="1"/>
          </p:cNvSpPr>
          <p:nvPr/>
        </p:nvSpPr>
        <p:spPr bwMode="auto">
          <a:xfrm>
            <a:off x="6440710" y="1196752"/>
            <a:ext cx="5514509" cy="547260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b="1" u="sng" dirty="0">
                <a:solidFill>
                  <a:srgbClr val="0000FF"/>
                </a:solidFill>
                <a:latin typeface="Meiryo UI" panose="020B0604030504040204" pitchFamily="50" charset="-128"/>
                <a:ea typeface="Meiryo UI" panose="020B0604030504040204" pitchFamily="50" charset="-128"/>
              </a:rPr>
              <a:t>現状分析</a:t>
            </a:r>
            <a:r>
              <a:rPr lang="ja-JP" altLang="en-US" b="1" dirty="0">
                <a:solidFill>
                  <a:srgbClr val="0000FF"/>
                </a:solidFill>
                <a:latin typeface="Meiryo UI" panose="020B0604030504040204" pitchFamily="50" charset="-128"/>
                <a:ea typeface="Meiryo UI" panose="020B0604030504040204" pitchFamily="50" charset="-128"/>
              </a:rPr>
              <a:t>を交えて、</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研究開発により</a:t>
            </a:r>
            <a:r>
              <a:rPr lang="ja-JP" altLang="en-US"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日本が</a:t>
            </a:r>
            <a:r>
              <a:rPr lang="ja-JP" altLang="en-US"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社会実装することの意義を説明ください。</a:t>
            </a:r>
            <a:endParaRPr lang="en-US" altLang="ja-JP"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353F875D-3B9E-4069-8BC3-5B1D2230A454}"/>
              </a:ext>
            </a:extLst>
          </p:cNvPr>
          <p:cNvSpPr txBox="1">
            <a:spLocks/>
          </p:cNvSpPr>
          <p:nvPr/>
        </p:nvSpPr>
        <p:spPr>
          <a:xfrm>
            <a:off x="54252" y="58585"/>
            <a:ext cx="6041748" cy="562074"/>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solidFill>
                  <a:schemeClr val="bg1"/>
                </a:solidFill>
              </a:rPr>
              <a:t>２．目標と課題設定</a:t>
            </a:r>
          </a:p>
        </p:txBody>
      </p:sp>
      <p:sp>
        <p:nvSpPr>
          <p:cNvPr id="9" name="スライド番号プレースホルダー 1">
            <a:extLst>
              <a:ext uri="{FF2B5EF4-FFF2-40B4-BE49-F238E27FC236}">
                <a16:creationId xmlns:a16="http://schemas.microsoft.com/office/drawing/2014/main" id="{C56A61A3-065C-4D1F-9A3F-AD3E351F2AA8}"/>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４</a:t>
            </a:r>
          </a:p>
        </p:txBody>
      </p:sp>
      <p:graphicFrame>
        <p:nvGraphicFramePr>
          <p:cNvPr id="13" name="表 13">
            <a:extLst>
              <a:ext uri="{FF2B5EF4-FFF2-40B4-BE49-F238E27FC236}">
                <a16:creationId xmlns:a16="http://schemas.microsoft.com/office/drawing/2014/main" id="{9FC1C17B-BE03-40B1-8CAB-3DB63EC827B3}"/>
              </a:ext>
            </a:extLst>
          </p:cNvPr>
          <p:cNvGraphicFramePr>
            <a:graphicFrameLocks noGrp="1"/>
          </p:cNvGraphicFramePr>
          <p:nvPr>
            <p:extLst>
              <p:ext uri="{D42A27DB-BD31-4B8C-83A1-F6EECF244321}">
                <p14:modId xmlns:p14="http://schemas.microsoft.com/office/powerpoint/2010/main" val="4138437948"/>
              </p:ext>
            </p:extLst>
          </p:nvPr>
        </p:nvGraphicFramePr>
        <p:xfrm>
          <a:off x="119337" y="716097"/>
          <a:ext cx="11961043" cy="5937529"/>
        </p:xfrm>
        <a:graphic>
          <a:graphicData uri="http://schemas.openxmlformats.org/drawingml/2006/table">
            <a:tbl>
              <a:tblPr firstRow="1" bandRow="1">
                <a:tableStyleId>{5C22544A-7EE6-4342-B048-85BDC9FD1C3A}</a:tableStyleId>
              </a:tblPr>
              <a:tblGrid>
                <a:gridCol w="4536503">
                  <a:extLst>
                    <a:ext uri="{9D8B030D-6E8A-4147-A177-3AD203B41FA5}">
                      <a16:colId xmlns:a16="http://schemas.microsoft.com/office/drawing/2014/main" val="1601950860"/>
                    </a:ext>
                  </a:extLst>
                </a:gridCol>
                <a:gridCol w="5688632">
                  <a:extLst>
                    <a:ext uri="{9D8B030D-6E8A-4147-A177-3AD203B41FA5}">
                      <a16:colId xmlns:a16="http://schemas.microsoft.com/office/drawing/2014/main" val="3766845970"/>
                    </a:ext>
                  </a:extLst>
                </a:gridCol>
                <a:gridCol w="1735908">
                  <a:extLst>
                    <a:ext uri="{9D8B030D-6E8A-4147-A177-3AD203B41FA5}">
                      <a16:colId xmlns:a16="http://schemas.microsoft.com/office/drawing/2014/main" val="1321572505"/>
                    </a:ext>
                  </a:extLst>
                </a:gridCol>
              </a:tblGrid>
              <a:tr h="408040">
                <a:tc>
                  <a:txBody>
                    <a:bodyPr/>
                    <a:lstStyle/>
                    <a:p>
                      <a:r>
                        <a:rPr kumimoji="1" lang="ja-JP" altLang="en-US" sz="2400" dirty="0">
                          <a:latin typeface="+mn-lt"/>
                        </a:rPr>
                        <a:t>本事業での到達目標</a:t>
                      </a:r>
                      <a:r>
                        <a:rPr kumimoji="1" lang="ja-JP" altLang="en-US" sz="2000" dirty="0">
                          <a:latin typeface="+mn-lt"/>
                        </a:rPr>
                        <a:t>（数値・状態）</a:t>
                      </a:r>
                    </a:p>
                  </a:txBody>
                  <a:tcPr/>
                </a:tc>
                <a:tc>
                  <a:txBody>
                    <a:bodyPr/>
                    <a:lstStyle/>
                    <a:p>
                      <a:r>
                        <a:rPr kumimoji="1" lang="ja-JP" altLang="en-US" sz="2400" dirty="0">
                          <a:latin typeface="+mn-lt"/>
                        </a:rPr>
                        <a:t>解決すべき課題</a:t>
                      </a:r>
                    </a:p>
                  </a:txBody>
                  <a:tcPr/>
                </a:tc>
                <a:tc>
                  <a:txBody>
                    <a:bodyPr/>
                    <a:lstStyle/>
                    <a:p>
                      <a:r>
                        <a:rPr kumimoji="1" lang="ja-JP" altLang="en-US" sz="2400" dirty="0">
                          <a:latin typeface="+mn-lt"/>
                        </a:rPr>
                        <a:t>備考</a:t>
                      </a:r>
                    </a:p>
                  </a:txBody>
                  <a:tcPr/>
                </a:tc>
                <a:extLst>
                  <a:ext uri="{0D108BD9-81ED-4DB2-BD59-A6C34878D82A}">
                    <a16:rowId xmlns:a16="http://schemas.microsoft.com/office/drawing/2014/main" val="3596758907"/>
                  </a:ext>
                </a:extLst>
              </a:tr>
              <a:tr h="1985796">
                <a:tc>
                  <a:txBody>
                    <a:bodyPr/>
                    <a:lstStyle/>
                    <a:p>
                      <a:r>
                        <a:rPr kumimoji="1" lang="en-US" altLang="ja-JP" sz="2000" dirty="0">
                          <a:latin typeface="+mn-lt"/>
                        </a:rPr>
                        <a:t>【2022</a:t>
                      </a:r>
                      <a:r>
                        <a:rPr kumimoji="1" lang="ja-JP" altLang="en-US" sz="2000" dirty="0">
                          <a:latin typeface="+mn-lt"/>
                        </a:rPr>
                        <a:t>年度終了時点</a:t>
                      </a:r>
                      <a:r>
                        <a:rPr kumimoji="1" lang="en-US" altLang="ja-JP" sz="2000" dirty="0">
                          <a:latin typeface="+mn-lt"/>
                        </a:rPr>
                        <a:t>】</a:t>
                      </a: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p>
                      <a:endParaRPr kumimoji="1" lang="ja-JP" altLang="en-US" sz="2400" dirty="0">
                        <a:latin typeface="+mn-lt"/>
                      </a:endParaRPr>
                    </a:p>
                  </a:txBody>
                  <a:tcPr/>
                </a:tc>
                <a:tc>
                  <a:txBody>
                    <a:bodyPr/>
                    <a:lstStyle/>
                    <a:p>
                      <a:endParaRPr kumimoji="1" lang="ja-JP" altLang="en-US" sz="2400" dirty="0">
                        <a:latin typeface="+mn-lt"/>
                      </a:endParaRPr>
                    </a:p>
                  </a:txBody>
                  <a:tcPr/>
                </a:tc>
                <a:tc>
                  <a:txBody>
                    <a:bodyPr/>
                    <a:lstStyle/>
                    <a:p>
                      <a:endParaRPr kumimoji="1" lang="ja-JP" altLang="en-US" sz="2400" dirty="0">
                        <a:latin typeface="+mn-lt"/>
                      </a:endParaRPr>
                    </a:p>
                  </a:txBody>
                  <a:tcPr/>
                </a:tc>
                <a:extLst>
                  <a:ext uri="{0D108BD9-81ED-4DB2-BD59-A6C34878D82A}">
                    <a16:rowId xmlns:a16="http://schemas.microsoft.com/office/drawing/2014/main" val="316524842"/>
                  </a:ext>
                </a:extLst>
              </a:tr>
              <a:tr h="1659363">
                <a:tc>
                  <a:txBody>
                    <a:bodyPr/>
                    <a:lstStyle/>
                    <a:p>
                      <a:r>
                        <a:rPr kumimoji="1" lang="en-US" altLang="ja-JP" sz="2000" dirty="0">
                          <a:latin typeface="+mn-lt"/>
                        </a:rPr>
                        <a:t>【</a:t>
                      </a:r>
                      <a:r>
                        <a:rPr kumimoji="1" lang="ja-JP" altLang="en-US" sz="2000" dirty="0">
                          <a:latin typeface="+mn-lt"/>
                        </a:rPr>
                        <a:t>中間目標（</a:t>
                      </a:r>
                      <a:r>
                        <a:rPr kumimoji="1" lang="en-US" altLang="ja-JP" sz="2000" dirty="0">
                          <a:latin typeface="+mn-lt"/>
                        </a:rPr>
                        <a:t>2023</a:t>
                      </a:r>
                      <a:r>
                        <a:rPr kumimoji="1" lang="ja-JP" altLang="en-US" sz="2000" dirty="0">
                          <a:latin typeface="+mn-lt"/>
                        </a:rPr>
                        <a:t>年度終了時点）</a:t>
                      </a:r>
                      <a:r>
                        <a:rPr kumimoji="1" lang="en-US" altLang="ja-JP" sz="2000" dirty="0">
                          <a:latin typeface="+mn-lt"/>
                        </a:rPr>
                        <a:t>】</a:t>
                      </a: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p>
                      <a:endParaRPr kumimoji="1" lang="en-US" altLang="ja-JP" sz="2400" dirty="0">
                        <a:latin typeface="+mn-lt"/>
                      </a:endParaRPr>
                    </a:p>
                  </a:txBody>
                  <a:tcPr/>
                </a:tc>
                <a:tc>
                  <a:txBody>
                    <a:bodyPr/>
                    <a:lstStyle/>
                    <a:p>
                      <a:endParaRPr kumimoji="1" lang="ja-JP" altLang="en-US" sz="2400" dirty="0">
                        <a:latin typeface="+mn-lt"/>
                      </a:endParaRPr>
                    </a:p>
                  </a:txBody>
                  <a:tcPr/>
                </a:tc>
                <a:tc>
                  <a:txBody>
                    <a:bodyPr/>
                    <a:lstStyle/>
                    <a:p>
                      <a:endParaRPr kumimoji="1" lang="ja-JP" altLang="en-US" sz="2400" dirty="0">
                        <a:latin typeface="+mn-lt"/>
                      </a:endParaRPr>
                    </a:p>
                  </a:txBody>
                  <a:tcPr/>
                </a:tc>
                <a:extLst>
                  <a:ext uri="{0D108BD9-81ED-4DB2-BD59-A6C34878D82A}">
                    <a16:rowId xmlns:a16="http://schemas.microsoft.com/office/drawing/2014/main" val="3421879498"/>
                  </a:ext>
                </a:extLst>
              </a:tr>
              <a:tr h="13960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dirty="0">
                          <a:latin typeface="+mn-lt"/>
                        </a:rPr>
                        <a:t>【</a:t>
                      </a:r>
                      <a:r>
                        <a:rPr kumimoji="1" lang="ja-JP" altLang="en-US" sz="2000" dirty="0">
                          <a:latin typeface="+mn-lt"/>
                        </a:rPr>
                        <a:t>最終目標（</a:t>
                      </a:r>
                      <a:r>
                        <a:rPr kumimoji="1" lang="en-US" altLang="ja-JP" sz="2000" dirty="0">
                          <a:latin typeface="+mn-lt"/>
                        </a:rPr>
                        <a:t>2025</a:t>
                      </a:r>
                      <a:r>
                        <a:rPr kumimoji="1" lang="ja-JP" altLang="en-US" sz="2000" dirty="0">
                          <a:latin typeface="+mn-lt"/>
                        </a:rPr>
                        <a:t>年度終了時点）</a:t>
                      </a:r>
                      <a:r>
                        <a:rPr kumimoji="1" lang="en-US" altLang="ja-JP" sz="2000" dirty="0">
                          <a:latin typeface="+mn-lt"/>
                        </a:rPr>
                        <a:t>】</a:t>
                      </a:r>
                    </a:p>
                    <a:p>
                      <a:endParaRPr kumimoji="1" lang="en-US" altLang="ja-JP" sz="2400" dirty="0">
                        <a:latin typeface="+mn-lt"/>
                      </a:endParaRPr>
                    </a:p>
                  </a:txBody>
                  <a:tcPr/>
                </a:tc>
                <a:tc>
                  <a:txBody>
                    <a:bodyPr/>
                    <a:lstStyle/>
                    <a:p>
                      <a:endParaRPr kumimoji="1" lang="ja-JP" altLang="en-US" sz="2400" dirty="0">
                        <a:latin typeface="+mn-lt"/>
                      </a:endParaRPr>
                    </a:p>
                  </a:txBody>
                  <a:tcPr/>
                </a:tc>
                <a:tc>
                  <a:txBody>
                    <a:bodyPr/>
                    <a:lstStyle/>
                    <a:p>
                      <a:endParaRPr kumimoji="1" lang="ja-JP" altLang="en-US" sz="2400" dirty="0">
                        <a:latin typeface="+mn-lt"/>
                      </a:endParaRPr>
                    </a:p>
                  </a:txBody>
                  <a:tcPr/>
                </a:tc>
                <a:extLst>
                  <a:ext uri="{0D108BD9-81ED-4DB2-BD59-A6C34878D82A}">
                    <a16:rowId xmlns:a16="http://schemas.microsoft.com/office/drawing/2014/main" val="3552299514"/>
                  </a:ext>
                </a:extLst>
              </a:tr>
            </a:tbl>
          </a:graphicData>
        </a:graphic>
      </p:graphicFrame>
      <p:sp>
        <p:nvSpPr>
          <p:cNvPr id="14" name="正方形/長方形 13">
            <a:extLst>
              <a:ext uri="{FF2B5EF4-FFF2-40B4-BE49-F238E27FC236}">
                <a16:creationId xmlns:a16="http://schemas.microsoft.com/office/drawing/2014/main" id="{3DFEBD13-5A78-4C9B-8049-D26B9EDD9994}"/>
              </a:ext>
            </a:extLst>
          </p:cNvPr>
          <p:cNvSpPr/>
          <p:nvPr/>
        </p:nvSpPr>
        <p:spPr>
          <a:xfrm>
            <a:off x="153339" y="1544424"/>
            <a:ext cx="4608512" cy="2585323"/>
          </a:xfrm>
          <a:prstGeom prst="rect">
            <a:avLst/>
          </a:prstGeom>
        </p:spPr>
        <p:txBody>
          <a:bodyPr wrap="square">
            <a:spAutoFit/>
          </a:bodyPr>
          <a:lstStyle/>
          <a:p>
            <a:pPr marL="87313" indent="-87313">
              <a:buFont typeface="Arial" pitchFamily="34" charset="0"/>
              <a:buChar char="•"/>
            </a:pPr>
            <a:r>
              <a:rPr lang="ja-JP" altLang="en-US" b="1" dirty="0">
                <a:solidFill>
                  <a:srgbClr val="0000FF"/>
                </a:solidFill>
              </a:rPr>
              <a:t>本</a:t>
            </a:r>
            <a:r>
              <a:rPr lang="ja-JP" altLang="en-US" b="1" u="sng" dirty="0">
                <a:solidFill>
                  <a:srgbClr val="0000FF"/>
                </a:solidFill>
              </a:rPr>
              <a:t>事業</a:t>
            </a:r>
            <a:r>
              <a:rPr lang="ja-JP" altLang="en-US" b="1" dirty="0">
                <a:solidFill>
                  <a:srgbClr val="0000FF"/>
                </a:solidFill>
              </a:rPr>
              <a:t>での到達目標について可能な限り具体的かつ定量的に記載ください。</a:t>
            </a:r>
            <a:endParaRPr lang="en-US" altLang="ja-JP" b="1" dirty="0">
              <a:solidFill>
                <a:srgbClr val="0000FF"/>
              </a:solidFill>
            </a:endParaRPr>
          </a:p>
          <a:p>
            <a:r>
              <a:rPr lang="en-US" altLang="ja-JP" b="1" dirty="0">
                <a:solidFill>
                  <a:srgbClr val="0000FF"/>
                </a:solidFill>
              </a:rPr>
              <a:t>※</a:t>
            </a:r>
            <a:r>
              <a:rPr lang="ja-JP" altLang="en-US" b="1" dirty="0">
                <a:solidFill>
                  <a:srgbClr val="0000FF"/>
                </a:solidFill>
              </a:rPr>
              <a:t>プロセスの開発</a:t>
            </a:r>
            <a:endParaRPr lang="en-US" altLang="ja-JP" b="1" dirty="0">
              <a:solidFill>
                <a:srgbClr val="0000FF"/>
              </a:solidFill>
            </a:endParaRPr>
          </a:p>
          <a:p>
            <a:r>
              <a:rPr lang="ja-JP" altLang="en-US" b="1" dirty="0">
                <a:solidFill>
                  <a:srgbClr val="0000FF"/>
                </a:solidFill>
              </a:rPr>
              <a:t>　 （生産能力、プロセス条件</a:t>
            </a:r>
            <a:r>
              <a:rPr lang="en-US" altLang="ja-JP" b="1" dirty="0">
                <a:solidFill>
                  <a:srgbClr val="0000FF"/>
                </a:solidFill>
              </a:rPr>
              <a:t>/</a:t>
            </a:r>
            <a:r>
              <a:rPr lang="ja-JP" altLang="en-US" b="1" dirty="0">
                <a:solidFill>
                  <a:srgbClr val="0000FF"/>
                </a:solidFill>
              </a:rPr>
              <a:t>制御性、設計、　　</a:t>
            </a:r>
            <a:endParaRPr lang="en-US" altLang="ja-JP" b="1" dirty="0">
              <a:solidFill>
                <a:srgbClr val="0000FF"/>
              </a:solidFill>
            </a:endParaRPr>
          </a:p>
          <a:p>
            <a:r>
              <a:rPr lang="ja-JP" altLang="en-US" b="1" dirty="0">
                <a:solidFill>
                  <a:srgbClr val="0000FF"/>
                </a:solidFill>
              </a:rPr>
              <a:t>　　　製作、試験等）</a:t>
            </a:r>
            <a:endParaRPr lang="en-US" altLang="ja-JP" b="1" dirty="0">
              <a:solidFill>
                <a:srgbClr val="0000FF"/>
              </a:solidFill>
            </a:endParaRPr>
          </a:p>
          <a:p>
            <a:r>
              <a:rPr lang="ja-JP" altLang="en-US" b="1" dirty="0">
                <a:solidFill>
                  <a:srgbClr val="0000FF"/>
                </a:solidFill>
              </a:rPr>
              <a:t>　 材料認定</a:t>
            </a:r>
            <a:endParaRPr lang="en-US" altLang="ja-JP" b="1" dirty="0">
              <a:solidFill>
                <a:srgbClr val="0000FF"/>
              </a:solidFill>
            </a:endParaRPr>
          </a:p>
          <a:p>
            <a:r>
              <a:rPr lang="ja-JP" altLang="en-US" b="1" dirty="0">
                <a:solidFill>
                  <a:srgbClr val="0000FF"/>
                </a:solidFill>
              </a:rPr>
              <a:t>　 （求評先、求評量、評価点数</a:t>
            </a:r>
            <a:r>
              <a:rPr lang="en-US" altLang="ja-JP" b="1" dirty="0">
                <a:solidFill>
                  <a:srgbClr val="0000FF"/>
                </a:solidFill>
              </a:rPr>
              <a:t>/</a:t>
            </a:r>
            <a:r>
              <a:rPr lang="ja-JP" altLang="en-US" b="1" dirty="0">
                <a:solidFill>
                  <a:srgbClr val="0000FF"/>
                </a:solidFill>
              </a:rPr>
              <a:t>項目）</a:t>
            </a:r>
            <a:endParaRPr lang="en-US" altLang="ja-JP" b="1" dirty="0">
              <a:solidFill>
                <a:srgbClr val="0000FF"/>
              </a:solidFill>
            </a:endParaRPr>
          </a:p>
          <a:p>
            <a:r>
              <a:rPr lang="ja-JP" altLang="en-US" b="1" dirty="0">
                <a:solidFill>
                  <a:srgbClr val="0000FF"/>
                </a:solidFill>
              </a:rPr>
              <a:t>　 事業化</a:t>
            </a:r>
            <a:r>
              <a:rPr lang="en-US" altLang="ja-JP" b="1" dirty="0">
                <a:solidFill>
                  <a:srgbClr val="0000FF"/>
                </a:solidFill>
              </a:rPr>
              <a:t>/</a:t>
            </a:r>
            <a:r>
              <a:rPr lang="ja-JP" altLang="en-US" b="1" dirty="0">
                <a:solidFill>
                  <a:srgbClr val="0000FF"/>
                </a:solidFill>
              </a:rPr>
              <a:t>ライセンスビジネス 等</a:t>
            </a:r>
          </a:p>
          <a:p>
            <a:r>
              <a:rPr lang="ja-JP" altLang="en-US" b="1" dirty="0">
                <a:solidFill>
                  <a:srgbClr val="0000FF"/>
                </a:solidFill>
              </a:rPr>
              <a:t>　　</a:t>
            </a:r>
            <a:endParaRPr lang="en-US" altLang="ja-JP" b="1" dirty="0">
              <a:solidFill>
                <a:srgbClr val="0000FF"/>
              </a:solidFill>
            </a:endParaRPr>
          </a:p>
        </p:txBody>
      </p:sp>
      <p:sp>
        <p:nvSpPr>
          <p:cNvPr id="15" name="正方形/長方形 14">
            <a:extLst>
              <a:ext uri="{FF2B5EF4-FFF2-40B4-BE49-F238E27FC236}">
                <a16:creationId xmlns:a16="http://schemas.microsoft.com/office/drawing/2014/main" id="{CD4140FF-945F-4BAB-93DE-22F9EB773E13}"/>
              </a:ext>
            </a:extLst>
          </p:cNvPr>
          <p:cNvSpPr/>
          <p:nvPr/>
        </p:nvSpPr>
        <p:spPr>
          <a:xfrm>
            <a:off x="4707633" y="1268760"/>
            <a:ext cx="5400600" cy="2308324"/>
          </a:xfrm>
          <a:prstGeom prst="rect">
            <a:avLst/>
          </a:prstGeom>
        </p:spPr>
        <p:txBody>
          <a:bodyPr wrap="square">
            <a:spAutoFit/>
          </a:bodyPr>
          <a:lstStyle/>
          <a:p>
            <a:endParaRPr lang="en-US" altLang="ja-JP" b="1" dirty="0">
              <a:solidFill>
                <a:srgbClr val="0000FF"/>
              </a:solidFill>
              <a:ea typeface="+mj-ea"/>
            </a:endParaRPr>
          </a:p>
          <a:p>
            <a:pPr marL="87313" indent="-87313">
              <a:buFont typeface="Arial" pitchFamily="34" charset="0"/>
              <a:buChar char="•"/>
            </a:pPr>
            <a:r>
              <a:rPr lang="ja-JP" altLang="en-US" b="1" dirty="0">
                <a:solidFill>
                  <a:srgbClr val="0000FF"/>
                </a:solidFill>
                <a:ea typeface="+mj-ea"/>
              </a:rPr>
              <a:t>研究開発内容だけでなく、左記目標達成に向けた</a:t>
            </a:r>
            <a:endParaRPr lang="en-US" altLang="ja-JP" b="1" dirty="0">
              <a:solidFill>
                <a:srgbClr val="0000FF"/>
              </a:solidFill>
              <a:ea typeface="+mj-ea"/>
            </a:endParaRPr>
          </a:p>
          <a:p>
            <a:r>
              <a:rPr lang="ja-JP" altLang="en-US" b="1" dirty="0">
                <a:solidFill>
                  <a:srgbClr val="0000FF"/>
                </a:solidFill>
                <a:ea typeface="+mj-ea"/>
              </a:rPr>
              <a:t> 課題を洗い出し、具体的に記載ください。</a:t>
            </a:r>
            <a:endParaRPr lang="en-US" altLang="ja-JP" b="1" dirty="0">
              <a:solidFill>
                <a:srgbClr val="0000FF"/>
              </a:solidFill>
              <a:ea typeface="+mj-ea"/>
            </a:endParaRPr>
          </a:p>
          <a:p>
            <a:r>
              <a:rPr lang="ja-JP" altLang="en-US" b="1" dirty="0">
                <a:solidFill>
                  <a:srgbClr val="0000FF"/>
                </a:solidFill>
                <a:ea typeface="+mj-ea"/>
              </a:rPr>
              <a:t>　</a:t>
            </a:r>
            <a:endParaRPr lang="en-US" altLang="ja-JP" b="1" dirty="0">
              <a:solidFill>
                <a:srgbClr val="0000FF"/>
              </a:solidFill>
              <a:ea typeface="+mj-ea"/>
            </a:endParaRPr>
          </a:p>
          <a:p>
            <a:r>
              <a:rPr lang="ja-JP" altLang="en-US" b="1" dirty="0">
                <a:solidFill>
                  <a:srgbClr val="0000FF"/>
                </a:solidFill>
                <a:ea typeface="+mj-ea"/>
              </a:rPr>
              <a:t>　例） 安貿関係（材料入手）</a:t>
            </a:r>
            <a:endParaRPr lang="en-US" altLang="ja-JP" b="1" dirty="0">
              <a:solidFill>
                <a:srgbClr val="0000FF"/>
              </a:solidFill>
              <a:ea typeface="+mj-ea"/>
            </a:endParaRPr>
          </a:p>
          <a:p>
            <a:r>
              <a:rPr lang="ja-JP" altLang="en-US" b="1" dirty="0">
                <a:solidFill>
                  <a:srgbClr val="0000FF"/>
                </a:solidFill>
                <a:ea typeface="+mj-ea"/>
              </a:rPr>
              <a:t>　　 　　生産技術開発</a:t>
            </a:r>
            <a:endParaRPr lang="en-US" altLang="ja-JP" b="1" dirty="0">
              <a:solidFill>
                <a:srgbClr val="0000FF"/>
              </a:solidFill>
              <a:ea typeface="+mj-ea"/>
            </a:endParaRPr>
          </a:p>
          <a:p>
            <a:r>
              <a:rPr lang="en-US" altLang="ja-JP" b="1" dirty="0">
                <a:solidFill>
                  <a:srgbClr val="0000FF"/>
                </a:solidFill>
                <a:ea typeface="+mj-ea"/>
              </a:rPr>
              <a:t>         OEM</a:t>
            </a:r>
            <a:r>
              <a:rPr lang="ja-JP" altLang="en-US" b="1" dirty="0">
                <a:solidFill>
                  <a:srgbClr val="0000FF"/>
                </a:solidFill>
                <a:ea typeface="+mj-ea"/>
              </a:rPr>
              <a:t>先の検討、材料認定</a:t>
            </a:r>
            <a:endParaRPr lang="en-US" altLang="ja-JP" b="1" dirty="0">
              <a:solidFill>
                <a:srgbClr val="0000FF"/>
              </a:solidFill>
              <a:ea typeface="+mj-ea"/>
            </a:endParaRPr>
          </a:p>
          <a:p>
            <a:r>
              <a:rPr lang="ja-JP" altLang="en-US" b="1" dirty="0">
                <a:solidFill>
                  <a:srgbClr val="0000FF"/>
                </a:solidFill>
                <a:ea typeface="+mj-ea"/>
              </a:rPr>
              <a:t>　　     知的財産　　　　　など</a:t>
            </a:r>
            <a:endParaRPr lang="en-US" altLang="ja-JP" b="1" dirty="0">
              <a:solidFill>
                <a:srgbClr val="0000FF"/>
              </a:solidFill>
              <a:ea typeface="+mj-ea"/>
            </a:endParaRPr>
          </a:p>
        </p:txBody>
      </p:sp>
      <p:sp>
        <p:nvSpPr>
          <p:cNvPr id="8" name="テキスト ボックス 7">
            <a:extLst>
              <a:ext uri="{FF2B5EF4-FFF2-40B4-BE49-F238E27FC236}">
                <a16:creationId xmlns:a16="http://schemas.microsoft.com/office/drawing/2014/main" id="{0AFC2CA5-38E0-417A-85A4-1088E89849E0}"/>
              </a:ext>
            </a:extLst>
          </p:cNvPr>
          <p:cNvSpPr txBox="1"/>
          <p:nvPr/>
        </p:nvSpPr>
        <p:spPr>
          <a:xfrm rot="20603966">
            <a:off x="4910963" y="4320075"/>
            <a:ext cx="7221029"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lgn="ctr">
              <a:buFont typeface="Arial" pitchFamily="34" charset="0"/>
              <a:buChar char="•"/>
            </a:pPr>
            <a:r>
              <a:rPr lang="en-US" altLang="ja-JP" sz="2000" b="1" dirty="0">
                <a:solidFill>
                  <a:srgbClr val="0000FF"/>
                </a:solidFill>
                <a:latin typeface="Meiryo UI" panose="020B0604030504040204" pitchFamily="50" charset="-128"/>
                <a:ea typeface="Meiryo UI" panose="020B0604030504040204" pitchFamily="50" charset="-128"/>
              </a:rPr>
              <a:t>1</a:t>
            </a:r>
            <a:r>
              <a:rPr lang="ja-JP" altLang="en-US" sz="2000" b="1" dirty="0">
                <a:solidFill>
                  <a:srgbClr val="0000FF"/>
                </a:solidFill>
                <a:latin typeface="Meiryo UI" panose="020B0604030504040204" pitchFamily="50" charset="-128"/>
                <a:ea typeface="Meiryo UI" panose="020B0604030504040204" pitchFamily="50" charset="-128"/>
              </a:rPr>
              <a:t>年後と</a:t>
            </a:r>
            <a:r>
              <a:rPr lang="en-US" altLang="ja-JP" sz="2000" b="1" dirty="0">
                <a:solidFill>
                  <a:srgbClr val="0000FF"/>
                </a:solidFill>
                <a:latin typeface="Meiryo UI" panose="020B0604030504040204" pitchFamily="50" charset="-128"/>
                <a:ea typeface="Meiryo UI" panose="020B0604030504040204" pitchFamily="50" charset="-128"/>
              </a:rPr>
              <a:t>2</a:t>
            </a:r>
            <a:r>
              <a:rPr lang="ja-JP" altLang="en-US" sz="2000" b="1" dirty="0">
                <a:solidFill>
                  <a:srgbClr val="0000FF"/>
                </a:solidFill>
                <a:latin typeface="Meiryo UI" panose="020B0604030504040204" pitchFamily="50" charset="-128"/>
                <a:ea typeface="Meiryo UI" panose="020B0604030504040204" pitchFamily="50" charset="-128"/>
              </a:rPr>
              <a:t>年後、</a:t>
            </a:r>
            <a:r>
              <a:rPr lang="en-US" altLang="ja-JP" sz="2000" b="1" dirty="0">
                <a:solidFill>
                  <a:srgbClr val="0000FF"/>
                </a:solidFill>
                <a:latin typeface="Meiryo UI" panose="020B0604030504040204" pitchFamily="50" charset="-128"/>
                <a:ea typeface="Meiryo UI" panose="020B0604030504040204" pitchFamily="50" charset="-128"/>
              </a:rPr>
              <a:t>4</a:t>
            </a:r>
            <a:r>
              <a:rPr lang="ja-JP" altLang="en-US" sz="2000" b="1" dirty="0">
                <a:solidFill>
                  <a:srgbClr val="0000FF"/>
                </a:solidFill>
                <a:latin typeface="Meiryo UI" panose="020B0604030504040204" pitchFamily="50" charset="-128"/>
                <a:ea typeface="Meiryo UI" panose="020B0604030504040204" pitchFamily="50" charset="-128"/>
              </a:rPr>
              <a:t>年後の姿が分かるように区別して記載ください。</a:t>
            </a: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328" y="44624"/>
            <a:ext cx="6048672" cy="539451"/>
          </a:xfrm>
          <a:solidFill>
            <a:schemeClr val="accent1"/>
          </a:solidFill>
        </p:spPr>
        <p:style>
          <a:lnRef idx="0">
            <a:schemeClr val="accent5"/>
          </a:lnRef>
          <a:fillRef idx="3">
            <a:schemeClr val="accent5"/>
          </a:fillRef>
          <a:effectRef idx="3">
            <a:schemeClr val="accent5"/>
          </a:effectRef>
          <a:fontRef idx="minor">
            <a:schemeClr val="lt1"/>
          </a:fontRef>
        </p:style>
        <p:txBody>
          <a:bodyPr>
            <a:noAutofit/>
          </a:bodyPr>
          <a:lstStyle/>
          <a:p>
            <a:pPr algn="l"/>
            <a:r>
              <a:rPr lang="ja-JP" altLang="en-US" sz="2600" b="1" dirty="0"/>
              <a:t>３．研究開発の内容</a:t>
            </a:r>
          </a:p>
        </p:txBody>
      </p:sp>
      <p:sp>
        <p:nvSpPr>
          <p:cNvPr id="11" name="スライド番号プレースホルダー 1">
            <a:extLst>
              <a:ext uri="{FF2B5EF4-FFF2-40B4-BE49-F238E27FC236}">
                <a16:creationId xmlns:a16="http://schemas.microsoft.com/office/drawing/2014/main" id="{49C94DED-B99E-4C8B-A2DB-A47DC6C7EE89}"/>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５</a:t>
            </a:r>
          </a:p>
        </p:txBody>
      </p:sp>
      <p:sp>
        <p:nvSpPr>
          <p:cNvPr id="10" name="テキスト ボックス 9">
            <a:extLst>
              <a:ext uri="{FF2B5EF4-FFF2-40B4-BE49-F238E27FC236}">
                <a16:creationId xmlns:a16="http://schemas.microsoft.com/office/drawing/2014/main" id="{35F79860-56D8-403B-8924-AD01BCD28193}"/>
              </a:ext>
            </a:extLst>
          </p:cNvPr>
          <p:cNvSpPr txBox="1"/>
          <p:nvPr/>
        </p:nvSpPr>
        <p:spPr>
          <a:xfrm rot="21314848">
            <a:off x="767408" y="2651865"/>
            <a:ext cx="10657184" cy="1554272"/>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・課題の具体的な解決方法を図表を用いて分かりやすく示してください。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・研究開発に取り組む技術の原理やプロセスを説明ください。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年間の研究開発の内容と</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初年度の実施内容</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が分かるように記載ください。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・各事業者の役割分担が分かるように記載ください。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8295554" y="3515016"/>
            <a:ext cx="3777110"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a:solidFill>
                  <a:srgbClr val="0000FF"/>
                </a:solidFill>
              </a:rPr>
              <a:t>ベンチマークのイメージ</a:t>
            </a:r>
            <a:endParaRPr lang="en-US" altLang="ja-JP" sz="1200" i="1" dirty="0">
              <a:solidFill>
                <a:srgbClr val="0000FF"/>
              </a:solidFill>
            </a:endParaRPr>
          </a:p>
          <a:p>
            <a:r>
              <a:rPr lang="ja-JP" altLang="en-US" sz="1200" i="1" dirty="0">
                <a:solidFill>
                  <a:srgbClr val="0000FF"/>
                </a:solidFill>
              </a:rPr>
              <a:t>（提案技術の技術目標を示し、</a:t>
            </a:r>
            <a:endParaRPr lang="en-US" altLang="ja-JP" sz="1200" i="1" dirty="0">
              <a:solidFill>
                <a:srgbClr val="0000FF"/>
              </a:solidFill>
            </a:endParaRPr>
          </a:p>
          <a:p>
            <a:r>
              <a:rPr lang="ja-JP" altLang="en-US" sz="1200" i="1" dirty="0">
                <a:solidFill>
                  <a:srgbClr val="0000FF"/>
                </a:solidFill>
              </a:rPr>
              <a:t>　　　　　　　　　　　　　　優位性がわかるようにしてください）</a:t>
            </a:r>
            <a:endParaRPr lang="en-US" altLang="ja-JP" sz="1200" i="1" dirty="0">
              <a:solidFill>
                <a:srgbClr val="0000FF"/>
              </a:solidFill>
            </a:endParaRPr>
          </a:p>
        </p:txBody>
      </p:sp>
      <p:cxnSp>
        <p:nvCxnSpPr>
          <p:cNvPr id="5" name="直線矢印コネクタ 4"/>
          <p:cNvCxnSpPr/>
          <p:nvPr/>
        </p:nvCxnSpPr>
        <p:spPr>
          <a:xfrm flipV="1">
            <a:off x="8943626" y="4147987"/>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8943627" y="6334759"/>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9331460" y="5508558"/>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lang="ja-JP" altLang="en-US" sz="1400"/>
          </a:p>
        </p:txBody>
      </p:sp>
      <p:sp>
        <p:nvSpPr>
          <p:cNvPr id="10" name="円/楕円 9"/>
          <p:cNvSpPr/>
          <p:nvPr/>
        </p:nvSpPr>
        <p:spPr>
          <a:xfrm rot="20700000">
            <a:off x="10073642" y="5012174"/>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lang="ja-JP" altLang="en-US" sz="1400"/>
          </a:p>
        </p:txBody>
      </p:sp>
      <p:sp>
        <p:nvSpPr>
          <p:cNvPr id="12" name="円/楕円 11"/>
          <p:cNvSpPr/>
          <p:nvPr/>
        </p:nvSpPr>
        <p:spPr>
          <a:xfrm>
            <a:off x="9663706" y="4620576"/>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13" name="テキスト ボックス 12"/>
          <p:cNvSpPr txBox="1"/>
          <p:nvPr/>
        </p:nvSpPr>
        <p:spPr>
          <a:xfrm>
            <a:off x="10927158" y="6401031"/>
            <a:ext cx="947722" cy="307777"/>
          </a:xfrm>
          <a:prstGeom prst="rect">
            <a:avLst/>
          </a:prstGeom>
          <a:noFill/>
        </p:spPr>
        <p:txBody>
          <a:bodyPr wrap="square" rtlCol="0">
            <a:normAutofit/>
          </a:bodyPr>
          <a:lstStyle/>
          <a:p>
            <a:r>
              <a:rPr lang="ja-JP" altLang="en-US" sz="1400" dirty="0"/>
              <a:t>設備費</a:t>
            </a:r>
          </a:p>
        </p:txBody>
      </p:sp>
      <p:sp>
        <p:nvSpPr>
          <p:cNvPr id="14" name="テキスト ボックス 13"/>
          <p:cNvSpPr txBox="1"/>
          <p:nvPr/>
        </p:nvSpPr>
        <p:spPr>
          <a:xfrm>
            <a:off x="8578658" y="4249648"/>
            <a:ext cx="400110" cy="889605"/>
          </a:xfrm>
          <a:prstGeom prst="rect">
            <a:avLst/>
          </a:prstGeom>
          <a:noFill/>
        </p:spPr>
        <p:txBody>
          <a:bodyPr vert="eaVert" wrap="square" rtlCol="0">
            <a:normAutofit/>
          </a:bodyPr>
          <a:lstStyle/>
          <a:p>
            <a:r>
              <a:rPr lang="ja-JP" altLang="en-US" sz="1400" dirty="0"/>
              <a:t>生産性</a:t>
            </a:r>
          </a:p>
        </p:txBody>
      </p:sp>
      <p:sp>
        <p:nvSpPr>
          <p:cNvPr id="22" name="テキスト ボックス 21"/>
          <p:cNvSpPr txBox="1"/>
          <p:nvPr/>
        </p:nvSpPr>
        <p:spPr>
          <a:xfrm>
            <a:off x="9147130" y="4311021"/>
            <a:ext cx="1113392" cy="307777"/>
          </a:xfrm>
          <a:prstGeom prst="rect">
            <a:avLst/>
          </a:prstGeom>
          <a:noFill/>
        </p:spPr>
        <p:txBody>
          <a:bodyPr wrap="square" rtlCol="0">
            <a:normAutofit/>
          </a:bodyPr>
          <a:lstStyle/>
          <a:p>
            <a:r>
              <a:rPr lang="ja-JP" altLang="en-US" sz="1400" dirty="0">
                <a:solidFill>
                  <a:srgbClr val="FF0000"/>
                </a:solidFill>
              </a:rPr>
              <a:t>提案技術</a:t>
            </a:r>
          </a:p>
        </p:txBody>
      </p:sp>
      <p:sp>
        <p:nvSpPr>
          <p:cNvPr id="24" name="二等辺三角形 23"/>
          <p:cNvSpPr/>
          <p:nvPr/>
        </p:nvSpPr>
        <p:spPr>
          <a:xfrm>
            <a:off x="10671819" y="5107700"/>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25" name="テキスト ボックス 24"/>
          <p:cNvSpPr txBox="1"/>
          <p:nvPr/>
        </p:nvSpPr>
        <p:spPr>
          <a:xfrm>
            <a:off x="10761494" y="4991652"/>
            <a:ext cx="1113392" cy="307777"/>
          </a:xfrm>
          <a:prstGeom prst="rect">
            <a:avLst/>
          </a:prstGeom>
          <a:noFill/>
        </p:spPr>
        <p:txBody>
          <a:bodyPr wrap="square" rtlCol="0">
            <a:normAutofit/>
          </a:bodyPr>
          <a:lstStyle/>
          <a:p>
            <a:r>
              <a:rPr lang="en-US" altLang="ja-JP" sz="1400" dirty="0"/>
              <a:t>A</a:t>
            </a:r>
            <a:r>
              <a:rPr lang="ja-JP" altLang="en-US" sz="1400" dirty="0"/>
              <a:t>製○○</a:t>
            </a:r>
          </a:p>
        </p:txBody>
      </p:sp>
      <p:sp>
        <p:nvSpPr>
          <p:cNvPr id="26" name="テキスト ボックス 25"/>
          <p:cNvSpPr txBox="1"/>
          <p:nvPr/>
        </p:nvSpPr>
        <p:spPr>
          <a:xfrm>
            <a:off x="9951738" y="5677396"/>
            <a:ext cx="1113392" cy="307777"/>
          </a:xfrm>
          <a:prstGeom prst="rect">
            <a:avLst/>
          </a:prstGeom>
          <a:noFill/>
        </p:spPr>
        <p:txBody>
          <a:bodyPr wrap="square" rtlCol="0">
            <a:normAutofit/>
          </a:bodyPr>
          <a:lstStyle/>
          <a:p>
            <a:r>
              <a:rPr lang="en-US" altLang="ja-JP" sz="1400" dirty="0"/>
              <a:t>B</a:t>
            </a:r>
            <a:r>
              <a:rPr lang="ja-JP" altLang="en-US" sz="1400" dirty="0"/>
              <a:t>製○○</a:t>
            </a:r>
          </a:p>
        </p:txBody>
      </p:sp>
      <p:sp>
        <p:nvSpPr>
          <p:cNvPr id="29" name="ひし形 28"/>
          <p:cNvSpPr/>
          <p:nvPr/>
        </p:nvSpPr>
        <p:spPr>
          <a:xfrm>
            <a:off x="9971106" y="5571429"/>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30" name="テキスト ボックス 29"/>
          <p:cNvSpPr txBox="1"/>
          <p:nvPr/>
        </p:nvSpPr>
        <p:spPr>
          <a:xfrm>
            <a:off x="10282588" y="4699275"/>
            <a:ext cx="1113392" cy="307777"/>
          </a:xfrm>
          <a:prstGeom prst="rect">
            <a:avLst/>
          </a:prstGeom>
          <a:noFill/>
        </p:spPr>
        <p:txBody>
          <a:bodyPr wrap="square" rtlCol="0">
            <a:normAutofit/>
          </a:bodyPr>
          <a:lstStyle/>
          <a:p>
            <a:r>
              <a:rPr lang="ja-JP" altLang="en-US" sz="1400" dirty="0"/>
              <a:t>技術</a:t>
            </a:r>
            <a:r>
              <a:rPr lang="en-US" altLang="ja-JP" sz="1400" dirty="0"/>
              <a:t>α</a:t>
            </a:r>
            <a:endParaRPr lang="ja-JP" altLang="en-US" sz="1400" dirty="0"/>
          </a:p>
        </p:txBody>
      </p:sp>
      <p:sp>
        <p:nvSpPr>
          <p:cNvPr id="31" name="テキスト ボックス 30"/>
          <p:cNvSpPr txBox="1"/>
          <p:nvPr/>
        </p:nvSpPr>
        <p:spPr>
          <a:xfrm>
            <a:off x="8978769" y="5334965"/>
            <a:ext cx="1113392" cy="307777"/>
          </a:xfrm>
          <a:prstGeom prst="rect">
            <a:avLst/>
          </a:prstGeom>
          <a:noFill/>
        </p:spPr>
        <p:txBody>
          <a:bodyPr wrap="square" rtlCol="0">
            <a:normAutofit/>
          </a:bodyPr>
          <a:lstStyle/>
          <a:p>
            <a:r>
              <a:rPr lang="ja-JP" altLang="en-US" sz="1400" dirty="0"/>
              <a:t>技術</a:t>
            </a:r>
            <a:r>
              <a:rPr lang="en-US" altLang="ja-JP" sz="1400" dirty="0"/>
              <a:t>β</a:t>
            </a:r>
            <a:endParaRPr lang="ja-JP" altLang="en-US" sz="1400" dirty="0"/>
          </a:p>
        </p:txBody>
      </p:sp>
      <p:sp>
        <p:nvSpPr>
          <p:cNvPr id="33" name="テキスト ボックス 32"/>
          <p:cNvSpPr txBox="1"/>
          <p:nvPr/>
        </p:nvSpPr>
        <p:spPr>
          <a:xfrm>
            <a:off x="9278820" y="5905507"/>
            <a:ext cx="1113392" cy="307777"/>
          </a:xfrm>
          <a:prstGeom prst="rect">
            <a:avLst/>
          </a:prstGeom>
          <a:noFill/>
        </p:spPr>
        <p:txBody>
          <a:bodyPr wrap="square" rtlCol="0">
            <a:normAutofit/>
          </a:bodyPr>
          <a:lstStyle/>
          <a:p>
            <a:r>
              <a:rPr lang="en-US" altLang="ja-JP" sz="1400" dirty="0"/>
              <a:t>C</a:t>
            </a:r>
            <a:r>
              <a:rPr lang="ja-JP" altLang="en-US" sz="1400" dirty="0"/>
              <a:t>製○○</a:t>
            </a:r>
          </a:p>
        </p:txBody>
      </p:sp>
      <p:sp>
        <p:nvSpPr>
          <p:cNvPr id="34" name="円/楕円 33"/>
          <p:cNvSpPr>
            <a:spLocks noChangeAspect="1"/>
          </p:cNvSpPr>
          <p:nvPr/>
        </p:nvSpPr>
        <p:spPr>
          <a:xfrm>
            <a:off x="9691501" y="5698991"/>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58" name="円/楕円 57"/>
          <p:cNvSpPr>
            <a:spLocks noChangeAspect="1"/>
          </p:cNvSpPr>
          <p:nvPr/>
        </p:nvSpPr>
        <p:spPr>
          <a:xfrm>
            <a:off x="10371555" y="5190498"/>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lang="ja-JP" altLang="en-US" sz="1400"/>
          </a:p>
        </p:txBody>
      </p:sp>
      <p:sp>
        <p:nvSpPr>
          <p:cNvPr id="61" name="テキスト ボックス 60"/>
          <p:cNvSpPr txBox="1"/>
          <p:nvPr/>
        </p:nvSpPr>
        <p:spPr>
          <a:xfrm>
            <a:off x="10386746" y="5347277"/>
            <a:ext cx="1644031" cy="410731"/>
          </a:xfrm>
          <a:prstGeom prst="rect">
            <a:avLst/>
          </a:prstGeom>
          <a:noFill/>
        </p:spPr>
        <p:txBody>
          <a:bodyPr wrap="square" rtlCol="0">
            <a:noAutofit/>
          </a:bodyPr>
          <a:lstStyle/>
          <a:p>
            <a:r>
              <a:rPr lang="ja-JP" altLang="en-US" sz="1400" dirty="0"/>
              <a:t>保有技術（現状）</a:t>
            </a:r>
          </a:p>
        </p:txBody>
      </p:sp>
      <p:sp>
        <p:nvSpPr>
          <p:cNvPr id="32" name="タイトル 1">
            <a:extLst>
              <a:ext uri="{FF2B5EF4-FFF2-40B4-BE49-F238E27FC236}">
                <a16:creationId xmlns:a16="http://schemas.microsoft.com/office/drawing/2014/main" id="{68A43E59-4051-4263-9A85-9E25C030D048}"/>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４．提案技術の優位性</a:t>
            </a:r>
          </a:p>
        </p:txBody>
      </p:sp>
      <p:sp>
        <p:nvSpPr>
          <p:cNvPr id="36" name="スライド番号プレースホルダー 1">
            <a:extLst>
              <a:ext uri="{FF2B5EF4-FFF2-40B4-BE49-F238E27FC236}">
                <a16:creationId xmlns:a16="http://schemas.microsoft.com/office/drawing/2014/main" id="{B0F4D1BA-36D9-45FE-A2A0-BB446D4FDBAC}"/>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６</a:t>
            </a:r>
          </a:p>
        </p:txBody>
      </p:sp>
      <p:sp>
        <p:nvSpPr>
          <p:cNvPr id="2" name="矢印: 右 1">
            <a:extLst>
              <a:ext uri="{FF2B5EF4-FFF2-40B4-BE49-F238E27FC236}">
                <a16:creationId xmlns:a16="http://schemas.microsoft.com/office/drawing/2014/main" id="{B1638828-AADE-4980-AEA5-EF0A31D57619}"/>
              </a:ext>
            </a:extLst>
          </p:cNvPr>
          <p:cNvSpPr/>
          <p:nvPr/>
        </p:nvSpPr>
        <p:spPr>
          <a:xfrm rot="13391258">
            <a:off x="9784161" y="4871724"/>
            <a:ext cx="640996" cy="1771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5">
            <a:extLst>
              <a:ext uri="{FF2B5EF4-FFF2-40B4-BE49-F238E27FC236}">
                <a16:creationId xmlns:a16="http://schemas.microsoft.com/office/drawing/2014/main" id="{8A63F0CA-5242-40D0-85D0-321C5B531859}"/>
              </a:ext>
            </a:extLst>
          </p:cNvPr>
          <p:cNvGraphicFramePr>
            <a:graphicFrameLocks noGrp="1"/>
          </p:cNvGraphicFramePr>
          <p:nvPr>
            <p:extLst>
              <p:ext uri="{D42A27DB-BD31-4B8C-83A1-F6EECF244321}">
                <p14:modId xmlns:p14="http://schemas.microsoft.com/office/powerpoint/2010/main" val="2327532974"/>
              </p:ext>
            </p:extLst>
          </p:nvPr>
        </p:nvGraphicFramePr>
        <p:xfrm>
          <a:off x="119341" y="692694"/>
          <a:ext cx="11953323" cy="2721673"/>
        </p:xfrm>
        <a:graphic>
          <a:graphicData uri="http://schemas.openxmlformats.org/drawingml/2006/table">
            <a:tbl>
              <a:tblPr firstRow="1" bandRow="1">
                <a:tableStyleId>{5C22544A-7EE6-4342-B048-85BDC9FD1C3A}</a:tableStyleId>
              </a:tblPr>
              <a:tblGrid>
                <a:gridCol w="2088227">
                  <a:extLst>
                    <a:ext uri="{9D8B030D-6E8A-4147-A177-3AD203B41FA5}">
                      <a16:colId xmlns:a16="http://schemas.microsoft.com/office/drawing/2014/main" val="1100586154"/>
                    </a:ext>
                  </a:extLst>
                </a:gridCol>
                <a:gridCol w="1656184">
                  <a:extLst>
                    <a:ext uri="{9D8B030D-6E8A-4147-A177-3AD203B41FA5}">
                      <a16:colId xmlns:a16="http://schemas.microsoft.com/office/drawing/2014/main" val="3638259498"/>
                    </a:ext>
                  </a:extLst>
                </a:gridCol>
                <a:gridCol w="648072">
                  <a:extLst>
                    <a:ext uri="{9D8B030D-6E8A-4147-A177-3AD203B41FA5}">
                      <a16:colId xmlns:a16="http://schemas.microsoft.com/office/drawing/2014/main" val="3201383195"/>
                    </a:ext>
                  </a:extLst>
                </a:gridCol>
                <a:gridCol w="1872213">
                  <a:extLst>
                    <a:ext uri="{9D8B030D-6E8A-4147-A177-3AD203B41FA5}">
                      <a16:colId xmlns:a16="http://schemas.microsoft.com/office/drawing/2014/main" val="2697788001"/>
                    </a:ext>
                  </a:extLst>
                </a:gridCol>
                <a:gridCol w="648067">
                  <a:extLst>
                    <a:ext uri="{9D8B030D-6E8A-4147-A177-3AD203B41FA5}">
                      <a16:colId xmlns:a16="http://schemas.microsoft.com/office/drawing/2014/main" val="2954513821"/>
                    </a:ext>
                  </a:extLst>
                </a:gridCol>
                <a:gridCol w="2016229">
                  <a:extLst>
                    <a:ext uri="{9D8B030D-6E8A-4147-A177-3AD203B41FA5}">
                      <a16:colId xmlns:a16="http://schemas.microsoft.com/office/drawing/2014/main" val="1156137900"/>
                    </a:ext>
                  </a:extLst>
                </a:gridCol>
                <a:gridCol w="648067">
                  <a:extLst>
                    <a:ext uri="{9D8B030D-6E8A-4147-A177-3AD203B41FA5}">
                      <a16:colId xmlns:a16="http://schemas.microsoft.com/office/drawing/2014/main" val="2450949388"/>
                    </a:ext>
                  </a:extLst>
                </a:gridCol>
                <a:gridCol w="1944221">
                  <a:extLst>
                    <a:ext uri="{9D8B030D-6E8A-4147-A177-3AD203B41FA5}">
                      <a16:colId xmlns:a16="http://schemas.microsoft.com/office/drawing/2014/main" val="853485297"/>
                    </a:ext>
                  </a:extLst>
                </a:gridCol>
                <a:gridCol w="432043">
                  <a:extLst>
                    <a:ext uri="{9D8B030D-6E8A-4147-A177-3AD203B41FA5}">
                      <a16:colId xmlns:a16="http://schemas.microsoft.com/office/drawing/2014/main" val="2471973341"/>
                    </a:ext>
                  </a:extLst>
                </a:gridCol>
              </a:tblGrid>
              <a:tr h="694297">
                <a:tc>
                  <a:txBody>
                    <a:bodyPr/>
                    <a:lstStyle/>
                    <a:p>
                      <a:pPr algn="ctr"/>
                      <a:r>
                        <a:rPr kumimoji="1" lang="ja-JP" altLang="en-US" dirty="0"/>
                        <a:t>プロセス</a:t>
                      </a:r>
                    </a:p>
                  </a:txBody>
                  <a:tcPr/>
                </a:tc>
                <a:tc gridSpan="2">
                  <a:txBody>
                    <a:bodyPr/>
                    <a:lstStyle/>
                    <a:p>
                      <a:pPr algn="ctr"/>
                      <a:r>
                        <a:rPr kumimoji="1" lang="ja-JP" altLang="en-US" dirty="0"/>
                        <a:t>競合他社</a:t>
                      </a:r>
                      <a:r>
                        <a:rPr kumimoji="1" lang="en-US" altLang="ja-JP" dirty="0"/>
                        <a:t>A</a:t>
                      </a:r>
                    </a:p>
                    <a:p>
                      <a:pPr algn="ctr"/>
                      <a:r>
                        <a:rPr kumimoji="1" lang="ja-JP" altLang="en-US" dirty="0"/>
                        <a:t>（○○法）</a:t>
                      </a:r>
                    </a:p>
                  </a:txBody>
                  <a:tcPr/>
                </a:tc>
                <a:tc hMerge="1">
                  <a:txBody>
                    <a:bodyPr/>
                    <a:lstStyle/>
                    <a:p>
                      <a:endParaRPr kumimoji="1" lang="ja-JP" altLang="en-US"/>
                    </a:p>
                  </a:txBody>
                  <a:tcPr/>
                </a:tc>
                <a:tc gridSpan="2">
                  <a:txBody>
                    <a:bodyPr/>
                    <a:lstStyle/>
                    <a:p>
                      <a:pPr algn="ctr"/>
                      <a:r>
                        <a:rPr kumimoji="1" lang="ja-JP" altLang="en-US" dirty="0"/>
                        <a:t>競合他社</a:t>
                      </a:r>
                      <a:r>
                        <a:rPr kumimoji="1" lang="en-US" altLang="ja-JP" dirty="0"/>
                        <a:t>B</a:t>
                      </a:r>
                    </a:p>
                    <a:p>
                      <a:pPr algn="ctr"/>
                      <a:r>
                        <a:rPr kumimoji="1" lang="ja-JP" altLang="en-US" dirty="0"/>
                        <a:t>（○○法）</a:t>
                      </a:r>
                    </a:p>
                  </a:txBody>
                  <a:tcPr/>
                </a:tc>
                <a:tc hMerge="1">
                  <a:txBody>
                    <a:bodyPr/>
                    <a:lstStyle/>
                    <a:p>
                      <a:endParaRPr kumimoji="1" lang="ja-JP" altLang="en-US"/>
                    </a:p>
                  </a:txBody>
                  <a:tcPr/>
                </a:tc>
                <a:tc gridSpan="2">
                  <a:txBody>
                    <a:bodyPr/>
                    <a:lstStyle/>
                    <a:p>
                      <a:pPr algn="ctr"/>
                      <a:r>
                        <a:rPr kumimoji="1" lang="ja-JP" altLang="en-US" dirty="0"/>
                        <a:t>提案事業者</a:t>
                      </a:r>
                      <a:endParaRPr kumimoji="1" lang="en-US" altLang="ja-JP" dirty="0"/>
                    </a:p>
                    <a:p>
                      <a:pPr algn="ctr"/>
                      <a:r>
                        <a:rPr kumimoji="1" lang="ja-JP" altLang="en-US" dirty="0"/>
                        <a:t>（現状保有技術）</a:t>
                      </a:r>
                    </a:p>
                  </a:txBody>
                  <a:tcPr/>
                </a:tc>
                <a:tc hMerge="1">
                  <a:txBody>
                    <a:bodyPr/>
                    <a:lstStyle/>
                    <a:p>
                      <a:endParaRPr kumimoji="1" lang="ja-JP" altLang="en-US"/>
                    </a:p>
                  </a:txBody>
                  <a:tcPr/>
                </a:tc>
                <a:tc gridSpan="2">
                  <a:txBody>
                    <a:bodyPr/>
                    <a:lstStyle/>
                    <a:p>
                      <a:pPr algn="ctr"/>
                      <a:r>
                        <a:rPr kumimoji="1" lang="ja-JP" altLang="en-US" dirty="0"/>
                        <a:t>提案事業者</a:t>
                      </a:r>
                      <a:endParaRPr kumimoji="1" lang="en-US" altLang="ja-JP" dirty="0"/>
                    </a:p>
                    <a:p>
                      <a:pPr algn="ctr"/>
                      <a:r>
                        <a:rPr kumimoji="1" lang="ja-JP" altLang="en-US" dirty="0"/>
                        <a:t>（</a:t>
                      </a:r>
                      <a:r>
                        <a:rPr kumimoji="1" lang="en-US" altLang="ja-JP" dirty="0"/>
                        <a:t>PJ</a:t>
                      </a:r>
                      <a:r>
                        <a:rPr kumimoji="1" lang="ja-JP" altLang="en-US" dirty="0"/>
                        <a:t>完了時）</a:t>
                      </a:r>
                    </a:p>
                  </a:txBody>
                  <a:tcPr/>
                </a:tc>
                <a:tc hMerge="1">
                  <a:txBody>
                    <a:bodyPr/>
                    <a:lstStyle/>
                    <a:p>
                      <a:endParaRPr kumimoji="1" lang="ja-JP" altLang="en-US"/>
                    </a:p>
                  </a:txBody>
                  <a:tcPr/>
                </a:tc>
                <a:extLst>
                  <a:ext uri="{0D108BD9-81ED-4DB2-BD59-A6C34878D82A}">
                    <a16:rowId xmlns:a16="http://schemas.microsoft.com/office/drawing/2014/main" val="2965130876"/>
                  </a:ext>
                </a:extLst>
              </a:tr>
              <a:tr h="506844">
                <a:tc>
                  <a:txBody>
                    <a:bodyPr/>
                    <a:lstStyle/>
                    <a:p>
                      <a:pPr algn="r"/>
                      <a:r>
                        <a:rPr kumimoji="1" lang="ja-JP" altLang="en-US" dirty="0"/>
                        <a:t>成形時間</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extLst>
                  <a:ext uri="{0D108BD9-81ED-4DB2-BD59-A6C34878D82A}">
                    <a16:rowId xmlns:a16="http://schemas.microsoft.com/office/drawing/2014/main" val="114581880"/>
                  </a:ext>
                </a:extLst>
              </a:tr>
              <a:tr h="506844">
                <a:tc>
                  <a:txBody>
                    <a:bodyPr/>
                    <a:lstStyle/>
                    <a:p>
                      <a:pPr algn="r"/>
                      <a:r>
                        <a:rPr kumimoji="1" lang="ja-JP" altLang="en-US" dirty="0"/>
                        <a:t>成形温度・圧力</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extLst>
                  <a:ext uri="{0D108BD9-81ED-4DB2-BD59-A6C34878D82A}">
                    <a16:rowId xmlns:a16="http://schemas.microsoft.com/office/drawing/2014/main" val="2852063282"/>
                  </a:ext>
                </a:extLst>
              </a:tr>
              <a:tr h="506844">
                <a:tc>
                  <a:txBody>
                    <a:bodyPr/>
                    <a:lstStyle/>
                    <a:p>
                      <a:pPr algn="r"/>
                      <a:r>
                        <a:rPr kumimoji="1" lang="ja-JP" altLang="en-US" dirty="0"/>
                        <a:t>設備費</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en-US" altLang="ja-JP" dirty="0"/>
                        <a:t>×</a:t>
                      </a:r>
                      <a:endParaRPr kumimoji="1" lang="ja-JP" altLang="en-US" dirty="0"/>
                    </a:p>
                  </a:txBody>
                  <a:tcPr/>
                </a:tc>
                <a:tc>
                  <a:txBody>
                    <a:bodyPr/>
                    <a:lstStyle/>
                    <a:p>
                      <a:pPr algn="ctr"/>
                      <a:endParaRPr kumimoji="1" lang="ja-JP" altLang="en-US" dirty="0"/>
                    </a:p>
                  </a:txBody>
                  <a:tcPr/>
                </a:tc>
                <a:tc>
                  <a:txBody>
                    <a:bodyPr/>
                    <a:lstStyle/>
                    <a:p>
                      <a:pPr algn="ctr"/>
                      <a:r>
                        <a:rPr kumimoji="1" lang="ja-JP" altLang="en-US" dirty="0"/>
                        <a:t>○</a:t>
                      </a:r>
                    </a:p>
                  </a:txBody>
                  <a:tcPr/>
                </a:tc>
                <a:extLst>
                  <a:ext uri="{0D108BD9-81ED-4DB2-BD59-A6C34878D82A}">
                    <a16:rowId xmlns:a16="http://schemas.microsoft.com/office/drawing/2014/main" val="1344226886"/>
                  </a:ext>
                </a:extLst>
              </a:tr>
              <a:tr h="506844">
                <a:tc>
                  <a:txBody>
                    <a:bodyPr/>
                    <a:lstStyle/>
                    <a:p>
                      <a:pPr algn="r"/>
                      <a:r>
                        <a:rPr kumimoji="1" lang="ja-JP" altLang="en-US" dirty="0"/>
                        <a:t>生産性</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tc>
                  <a:txBody>
                    <a:bodyPr/>
                    <a:lstStyle/>
                    <a:p>
                      <a:pPr algn="ctr"/>
                      <a:endParaRPr kumimoji="1" lang="ja-JP" altLang="en-US" dirty="0"/>
                    </a:p>
                  </a:txBody>
                  <a:tcPr/>
                </a:tc>
                <a:tc>
                  <a:txBody>
                    <a:bodyPr/>
                    <a:lstStyle/>
                    <a:p>
                      <a:pPr algn="ctr"/>
                      <a:r>
                        <a:rPr kumimoji="1" lang="ja-JP" altLang="en-US" dirty="0"/>
                        <a:t>○</a:t>
                      </a:r>
                    </a:p>
                  </a:txBody>
                  <a:tcPr/>
                </a:tc>
                <a:extLst>
                  <a:ext uri="{0D108BD9-81ED-4DB2-BD59-A6C34878D82A}">
                    <a16:rowId xmlns:a16="http://schemas.microsoft.com/office/drawing/2014/main" val="266015777"/>
                  </a:ext>
                </a:extLst>
              </a:tr>
            </a:tbl>
          </a:graphicData>
        </a:graphic>
      </p:graphicFrame>
      <p:sp>
        <p:nvSpPr>
          <p:cNvPr id="38" name="テキスト ボックス 37">
            <a:extLst>
              <a:ext uri="{FF2B5EF4-FFF2-40B4-BE49-F238E27FC236}">
                <a16:creationId xmlns:a16="http://schemas.microsoft.com/office/drawing/2014/main" id="{109F1136-AFB9-4722-AC32-A377018D35C5}"/>
              </a:ext>
            </a:extLst>
          </p:cNvPr>
          <p:cNvSpPr txBox="1"/>
          <p:nvPr/>
        </p:nvSpPr>
        <p:spPr>
          <a:xfrm>
            <a:off x="8309470" y="3921114"/>
            <a:ext cx="1113392" cy="307777"/>
          </a:xfrm>
          <a:prstGeom prst="rect">
            <a:avLst/>
          </a:prstGeom>
          <a:noFill/>
        </p:spPr>
        <p:txBody>
          <a:bodyPr wrap="square" rtlCol="0">
            <a:normAutofit/>
          </a:bodyPr>
          <a:lstStyle/>
          <a:p>
            <a:r>
              <a:rPr lang="ja-JP" altLang="en-US" sz="1400" dirty="0"/>
              <a:t>例）</a:t>
            </a:r>
          </a:p>
        </p:txBody>
      </p:sp>
      <p:sp>
        <p:nvSpPr>
          <p:cNvPr id="16" name="テキスト ボックス 15">
            <a:extLst>
              <a:ext uri="{FF2B5EF4-FFF2-40B4-BE49-F238E27FC236}">
                <a16:creationId xmlns:a16="http://schemas.microsoft.com/office/drawing/2014/main" id="{408D0DD7-A1AC-408B-B6B3-7366F1DBDAC6}"/>
              </a:ext>
            </a:extLst>
          </p:cNvPr>
          <p:cNvSpPr txBox="1"/>
          <p:nvPr/>
        </p:nvSpPr>
        <p:spPr>
          <a:xfrm>
            <a:off x="43269" y="3419708"/>
            <a:ext cx="4409366" cy="369332"/>
          </a:xfrm>
          <a:prstGeom prst="rect">
            <a:avLst/>
          </a:prstGeom>
          <a:noFill/>
        </p:spPr>
        <p:txBody>
          <a:bodyPr wrap="square" rtlCol="0">
            <a:spAutoFit/>
          </a:bodyPr>
          <a:lstStyle/>
          <a:p>
            <a:r>
              <a:rPr kumimoji="1" lang="ja-JP" altLang="en-US" dirty="0"/>
              <a:t>◎：優れている、○：良い、</a:t>
            </a:r>
            <a:r>
              <a:rPr kumimoji="1" lang="en-US" altLang="ja-JP" dirty="0"/>
              <a:t>×</a:t>
            </a:r>
            <a:r>
              <a:rPr kumimoji="1" lang="ja-JP" altLang="en-US" dirty="0"/>
              <a:t>：劣る</a:t>
            </a:r>
          </a:p>
        </p:txBody>
      </p:sp>
      <p:sp>
        <p:nvSpPr>
          <p:cNvPr id="39" name="Rectangle 9">
            <a:extLst>
              <a:ext uri="{FF2B5EF4-FFF2-40B4-BE49-F238E27FC236}">
                <a16:creationId xmlns:a16="http://schemas.microsoft.com/office/drawing/2014/main" id="{41EEBFC8-0CF8-4B2B-9416-6A90B8718EDD}"/>
              </a:ext>
            </a:extLst>
          </p:cNvPr>
          <p:cNvSpPr>
            <a:spLocks noChangeArrowheads="1"/>
          </p:cNvSpPr>
          <p:nvPr/>
        </p:nvSpPr>
        <p:spPr bwMode="auto">
          <a:xfrm>
            <a:off x="96517" y="4146748"/>
            <a:ext cx="7895875" cy="2101987"/>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a:spcBef>
                <a:spcPts val="600"/>
              </a:spcBef>
              <a:defRPr/>
            </a:pP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・提案事業者の</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現状技術レベル</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と本プロジェクト完了後の到達点について</a:t>
            </a:r>
            <a:b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b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国内外の</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競合他社との位置づけが分かるように説明ください。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図表の縦軸</a:t>
            </a: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横軸はイメージの例示です。適宜修正ください。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defRPr/>
            </a:pPr>
            <a:r>
              <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rPr>
              <a:t>空きスペースがあれば競合他社のプロセス技術のイメージを挿入ください。</a:t>
            </a:r>
            <a:endParaRPr lang="en-US" altLang="ja-JP" sz="2000" b="1" dirty="0">
              <a:solidFill>
                <a:srgbClr val="0000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矢印: 下 2">
            <a:extLst>
              <a:ext uri="{FF2B5EF4-FFF2-40B4-BE49-F238E27FC236}">
                <a16:creationId xmlns:a16="http://schemas.microsoft.com/office/drawing/2014/main" id="{38AC8D3C-B126-4437-9365-2571BD52FCA0}"/>
              </a:ext>
            </a:extLst>
          </p:cNvPr>
          <p:cNvSpPr/>
          <p:nvPr/>
        </p:nvSpPr>
        <p:spPr>
          <a:xfrm rot="16200000">
            <a:off x="9493398" y="743415"/>
            <a:ext cx="484632" cy="577719"/>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5" name="テキスト ボックス 34">
            <a:extLst>
              <a:ext uri="{FF2B5EF4-FFF2-40B4-BE49-F238E27FC236}">
                <a16:creationId xmlns:a16="http://schemas.microsoft.com/office/drawing/2014/main" id="{C190C995-3662-4BA7-A020-14C1E5266EB5}"/>
              </a:ext>
            </a:extLst>
          </p:cNvPr>
          <p:cNvSpPr txBox="1"/>
          <p:nvPr/>
        </p:nvSpPr>
        <p:spPr>
          <a:xfrm rot="20603966">
            <a:off x="2773672" y="2557201"/>
            <a:ext cx="9446417"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同様の内容であれば図表のフォーマットに限定しません。適宜、追記・修正ください</a:t>
            </a:r>
            <a:endParaRPr lang="ja-JP" altLang="en-US" sz="2000" b="1" dirty="0">
              <a:solidFill>
                <a:srgbClr val="0000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17"/>
          <p:cNvSpPr>
            <a:spLocks noChangeArrowheads="1"/>
          </p:cNvSpPr>
          <p:nvPr/>
        </p:nvSpPr>
        <p:spPr bwMode="auto">
          <a:xfrm>
            <a:off x="3189834" y="88700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3858172" y="792442"/>
            <a:ext cx="18473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endParaRPr kumimoji="0" lang="ja-JP" altLang="ja-JP" sz="600"/>
          </a:p>
          <a:p>
            <a:pPr eaLnBrk="0" fontAlgn="base" hangingPunct="0">
              <a:spcBef>
                <a:spcPct val="0"/>
              </a:spcBef>
              <a:spcAft>
                <a:spcPct val="0"/>
              </a:spcAft>
            </a:pPr>
            <a:br>
              <a:rPr kumimoji="0" lang="ja-JP" altLang="ja-JP">
                <a:latin typeface="Arial" panose="020B0604020202020204" pitchFamily="34" charset="0"/>
              </a:rPr>
            </a:br>
            <a:endParaRPr kumimoji="0" lang="ja-JP" altLang="ja-JP">
              <a:latin typeface="Arial" panose="020B0604020202020204" pitchFamily="34" charset="0"/>
            </a:endParaRPr>
          </a:p>
          <a:p>
            <a:pPr eaLnBrk="0" fontAlgn="base" hangingPunct="0">
              <a:spcBef>
                <a:spcPct val="0"/>
              </a:spcBef>
              <a:spcAft>
                <a:spcPct val="0"/>
              </a:spcAft>
            </a:pPr>
            <a:endParaRPr kumimoji="0" lang="ja-JP" altLang="ja-JP">
              <a:latin typeface="Arial" panose="020B0604020202020204" pitchFamily="34" charset="0"/>
            </a:endParaRPr>
          </a:p>
        </p:txBody>
      </p:sp>
      <p:sp>
        <p:nvSpPr>
          <p:cNvPr id="40" name="Rectangle 28"/>
          <p:cNvSpPr>
            <a:spLocks noChangeArrowheads="1"/>
          </p:cNvSpPr>
          <p:nvPr/>
        </p:nvSpPr>
        <p:spPr bwMode="auto">
          <a:xfrm>
            <a:off x="3858172" y="111560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スライド番号プレースホルダー 1">
            <a:extLst>
              <a:ext uri="{FF2B5EF4-FFF2-40B4-BE49-F238E27FC236}">
                <a16:creationId xmlns:a16="http://schemas.microsoft.com/office/drawing/2014/main" id="{9E3A0FB2-EB40-40FA-A32D-F2A64CF1F60C}"/>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７</a:t>
            </a:r>
          </a:p>
        </p:txBody>
      </p:sp>
      <p:sp>
        <p:nvSpPr>
          <p:cNvPr id="11" name="タイトル 1">
            <a:extLst>
              <a:ext uri="{FF2B5EF4-FFF2-40B4-BE49-F238E27FC236}">
                <a16:creationId xmlns:a16="http://schemas.microsoft.com/office/drawing/2014/main" id="{520105C9-4283-4AD9-84CD-899D672066A7}"/>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５．実施体制・役割</a:t>
            </a:r>
          </a:p>
        </p:txBody>
      </p:sp>
      <p:sp>
        <p:nvSpPr>
          <p:cNvPr id="12" name="テキスト ボックス 11">
            <a:extLst>
              <a:ext uri="{FF2B5EF4-FFF2-40B4-BE49-F238E27FC236}">
                <a16:creationId xmlns:a16="http://schemas.microsoft.com/office/drawing/2014/main" id="{D4EE9585-116A-4D4F-A8D3-E4FDCE0FAE8A}"/>
              </a:ext>
            </a:extLst>
          </p:cNvPr>
          <p:cNvSpPr txBox="1"/>
          <p:nvPr/>
        </p:nvSpPr>
        <p:spPr>
          <a:xfrm rot="21119180">
            <a:off x="715215" y="2874939"/>
            <a:ext cx="10761569" cy="132343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endParaRPr lang="en-US" altLang="ja-JP" sz="2000" b="1" i="1" dirty="0">
              <a:solidFill>
                <a:srgbClr val="0000FF"/>
              </a:solidFill>
            </a:endParaRPr>
          </a:p>
          <a:p>
            <a:pPr marL="87313" indent="-87313"/>
            <a:r>
              <a:rPr lang="ja-JP" altLang="en-US" sz="2000" b="1" i="1" dirty="0">
                <a:solidFill>
                  <a:srgbClr val="0000FF"/>
                </a:solidFill>
              </a:rPr>
              <a:t>・本事業を実施する体制（助成先・委託先・共同研究先との関係が分かるように）を記載してください。</a:t>
            </a:r>
            <a:endParaRPr lang="en-US" altLang="ja-JP" sz="2000" b="1" i="1" dirty="0">
              <a:solidFill>
                <a:srgbClr val="0000FF"/>
              </a:solidFill>
            </a:endParaRPr>
          </a:p>
          <a:p>
            <a:pPr marL="87313" indent="-87313"/>
            <a:r>
              <a:rPr lang="ja-JP" altLang="en-US" sz="2000" b="1" i="1" dirty="0">
                <a:solidFill>
                  <a:srgbClr val="0000FF"/>
                </a:solidFill>
              </a:rPr>
              <a:t>・役割（実施内容と担当）を記載してください。</a:t>
            </a:r>
            <a:endParaRPr lang="en-US" altLang="ja-JP" sz="2000" b="1" i="1" dirty="0">
              <a:solidFill>
                <a:srgbClr val="0000FF"/>
              </a:solidFill>
            </a:endParaRPr>
          </a:p>
          <a:p>
            <a:pPr marL="87313" indent="-87313"/>
            <a:endParaRPr lang="en-US" altLang="ja-JP" sz="2000" b="1" i="1" dirty="0">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380" y="560461"/>
            <a:ext cx="10768976" cy="646331"/>
          </a:xfrm>
          <a:prstGeom prst="rect">
            <a:avLst/>
          </a:prstGeom>
        </p:spPr>
        <p:txBody>
          <a:bodyPr wrap="square">
            <a:spAutoFit/>
          </a:bodyPr>
          <a:lstStyle/>
          <a:p>
            <a:pPr marL="87313" indent="-87313"/>
            <a:r>
              <a:rPr lang="ja-JP" altLang="en-US" b="1" i="1" dirty="0">
                <a:solidFill>
                  <a:srgbClr val="0000FF"/>
                </a:solidFill>
              </a:rPr>
              <a:t>・実施項目と担当について、スケジュールを下表のように記載してください。</a:t>
            </a:r>
            <a:endParaRPr lang="en-US" altLang="ja-JP" b="1" i="1" dirty="0">
              <a:solidFill>
                <a:srgbClr val="0000FF"/>
              </a:solidFill>
            </a:endParaRPr>
          </a:p>
          <a:p>
            <a:pPr marL="87313" indent="-87313"/>
            <a:r>
              <a:rPr lang="ja-JP" altLang="en-US" b="1" i="1" dirty="0">
                <a:solidFill>
                  <a:srgbClr val="0000FF"/>
                </a:solidFill>
              </a:rPr>
              <a:t>・予算は</a:t>
            </a:r>
            <a:r>
              <a:rPr lang="en-US" altLang="ja-JP" b="1" u="sng" dirty="0">
                <a:solidFill>
                  <a:srgbClr val="0000FF"/>
                </a:solidFill>
              </a:rPr>
              <a:t>NEDO</a:t>
            </a:r>
            <a:r>
              <a:rPr lang="ja-JP" altLang="en-US" b="1" i="1" u="sng" dirty="0">
                <a:solidFill>
                  <a:srgbClr val="0000FF"/>
                </a:solidFill>
              </a:rPr>
              <a:t>負担額</a:t>
            </a:r>
            <a:r>
              <a:rPr lang="ja-JP" altLang="en-US" b="1" i="1" dirty="0">
                <a:solidFill>
                  <a:srgbClr val="0000FF"/>
                </a:solidFill>
              </a:rPr>
              <a:t>を記載ください。</a:t>
            </a:r>
            <a:endParaRPr lang="en-US" altLang="ja-JP" b="1" i="1" dirty="0">
              <a:solidFill>
                <a:srgbClr val="0000FF"/>
              </a:solidFill>
            </a:endParaRPr>
          </a:p>
        </p:txBody>
      </p:sp>
      <p:graphicFrame>
        <p:nvGraphicFramePr>
          <p:cNvPr id="11" name="表 10">
            <a:extLst>
              <a:ext uri="{FF2B5EF4-FFF2-40B4-BE49-F238E27FC236}">
                <a16:creationId xmlns:a16="http://schemas.microsoft.com/office/drawing/2014/main" id="{527B9EEC-FC2D-4EE2-97D5-FE80950EE73A}"/>
              </a:ext>
            </a:extLst>
          </p:cNvPr>
          <p:cNvGraphicFramePr>
            <a:graphicFrameLocks noGrp="1"/>
          </p:cNvGraphicFramePr>
          <p:nvPr>
            <p:extLst>
              <p:ext uri="{D42A27DB-BD31-4B8C-83A1-F6EECF244321}">
                <p14:modId xmlns:p14="http://schemas.microsoft.com/office/powerpoint/2010/main" val="2702133795"/>
              </p:ext>
            </p:extLst>
          </p:nvPr>
        </p:nvGraphicFramePr>
        <p:xfrm>
          <a:off x="119336" y="1527155"/>
          <a:ext cx="11737305" cy="4829196"/>
        </p:xfrm>
        <a:graphic>
          <a:graphicData uri="http://schemas.openxmlformats.org/drawingml/2006/table">
            <a:tbl>
              <a:tblPr>
                <a:tableStyleId>{5940675A-B579-460E-94D1-54222C63F5DA}</a:tableStyleId>
              </a:tblPr>
              <a:tblGrid>
                <a:gridCol w="4039462">
                  <a:extLst>
                    <a:ext uri="{9D8B030D-6E8A-4147-A177-3AD203B41FA5}">
                      <a16:colId xmlns:a16="http://schemas.microsoft.com/office/drawing/2014/main" val="20000"/>
                    </a:ext>
                  </a:extLst>
                </a:gridCol>
                <a:gridCol w="2084350">
                  <a:extLst>
                    <a:ext uri="{9D8B030D-6E8A-4147-A177-3AD203B41FA5}">
                      <a16:colId xmlns:a16="http://schemas.microsoft.com/office/drawing/2014/main" val="20001"/>
                    </a:ext>
                  </a:extLst>
                </a:gridCol>
                <a:gridCol w="1913691">
                  <a:extLst>
                    <a:ext uri="{9D8B030D-6E8A-4147-A177-3AD203B41FA5}">
                      <a16:colId xmlns:a16="http://schemas.microsoft.com/office/drawing/2014/main" val="20002"/>
                    </a:ext>
                  </a:extLst>
                </a:gridCol>
                <a:gridCol w="1913691">
                  <a:extLst>
                    <a:ext uri="{9D8B030D-6E8A-4147-A177-3AD203B41FA5}">
                      <a16:colId xmlns:a16="http://schemas.microsoft.com/office/drawing/2014/main" val="20003"/>
                    </a:ext>
                  </a:extLst>
                </a:gridCol>
                <a:gridCol w="1786111">
                  <a:extLst>
                    <a:ext uri="{9D8B030D-6E8A-4147-A177-3AD203B41FA5}">
                      <a16:colId xmlns:a16="http://schemas.microsoft.com/office/drawing/2014/main" val="20004"/>
                    </a:ext>
                  </a:extLst>
                </a:gridCol>
              </a:tblGrid>
              <a:tr h="806764">
                <a:tc>
                  <a:txBody>
                    <a:bodyPr/>
                    <a:lstStyle/>
                    <a:p>
                      <a:pPr algn="ctr" fontAlgn="ctr"/>
                      <a:r>
                        <a:rPr lang="ja-JP" altLang="en-US" sz="2000" b="1" i="0" u="none" strike="noStrike" dirty="0">
                          <a:solidFill>
                            <a:srgbClr val="000000"/>
                          </a:solidFill>
                          <a:latin typeface="+mn-lt"/>
                        </a:rPr>
                        <a:t>実施項目</a:t>
                      </a:r>
                      <a:endParaRPr lang="en-US" sz="2000" b="1" i="0" u="none" strike="noStrike" dirty="0">
                        <a:solidFill>
                          <a:srgbClr val="000000"/>
                        </a:solidFill>
                        <a:latin typeface="+mn-lt"/>
                      </a:endParaRPr>
                    </a:p>
                  </a:txBody>
                  <a:tcPr marL="0" marR="0" marT="0" marB="0" anchor="ctr"/>
                </a:tc>
                <a:tc>
                  <a:txBody>
                    <a:bodyPr/>
                    <a:lstStyle/>
                    <a:p>
                      <a:pPr algn="ctr" fontAlgn="ctr"/>
                      <a:r>
                        <a:rPr lang="en-US" altLang="ja-JP" sz="2000" b="1" u="none" strike="noStrike" dirty="0">
                          <a:latin typeface="+mn-lt"/>
                        </a:rPr>
                        <a:t>FY2022</a:t>
                      </a:r>
                    </a:p>
                  </a:txBody>
                  <a:tcPr marL="0" marR="0" marT="0" marB="0" anchor="ctr"/>
                </a:tc>
                <a:tc>
                  <a:txBody>
                    <a:bodyPr/>
                    <a:lstStyle/>
                    <a:p>
                      <a:pPr algn="ctr" fontAlgn="ctr"/>
                      <a:r>
                        <a:rPr lang="en-US" altLang="ja-JP" sz="2000" b="1" u="none" strike="noStrike" dirty="0">
                          <a:latin typeface="+mn-lt"/>
                          <a:cs typeface="AngsanaUPC" panose="020B0502040204020203" pitchFamily="18" charset="-34"/>
                        </a:rPr>
                        <a:t>FY2023</a:t>
                      </a:r>
                    </a:p>
                  </a:txBody>
                  <a:tcPr marL="0" marR="0" marT="0" marB="0" anchor="ctr"/>
                </a:tc>
                <a:tc>
                  <a:txBody>
                    <a:bodyPr/>
                    <a:lstStyle/>
                    <a:p>
                      <a:pPr algn="ctr" fontAlgn="ctr"/>
                      <a:r>
                        <a:rPr lang="en-US" sz="2000" b="1" i="0" u="none" strike="noStrike" dirty="0">
                          <a:solidFill>
                            <a:srgbClr val="000000"/>
                          </a:solidFill>
                          <a:latin typeface="+mn-lt"/>
                        </a:rPr>
                        <a:t>FY2024</a:t>
                      </a:r>
                    </a:p>
                  </a:txBody>
                  <a:tcPr marL="0" marR="0" marT="0" marB="0" anchor="ctr"/>
                </a:tc>
                <a:tc>
                  <a:txBody>
                    <a:bodyPr/>
                    <a:lstStyle/>
                    <a:p>
                      <a:pPr algn="ctr" fontAlgn="ctr"/>
                      <a:r>
                        <a:rPr lang="en-US" sz="2000" b="1" i="0" u="none" strike="noStrike" dirty="0">
                          <a:solidFill>
                            <a:srgbClr val="000000"/>
                          </a:solidFill>
                          <a:latin typeface="+mn-lt"/>
                        </a:rPr>
                        <a:t>FY2025</a:t>
                      </a:r>
                    </a:p>
                  </a:txBody>
                  <a:tcPr marL="0" marR="0" marT="0" marB="0" anchor="ctr"/>
                </a:tc>
                <a:extLst>
                  <a:ext uri="{0D108BD9-81ED-4DB2-BD59-A6C34878D82A}">
                    <a16:rowId xmlns:a16="http://schemas.microsoft.com/office/drawing/2014/main" val="10000"/>
                  </a:ext>
                </a:extLst>
              </a:tr>
              <a:tr h="1066146">
                <a:tc>
                  <a:txBody>
                    <a:bodyPr/>
                    <a:lstStyle/>
                    <a:p>
                      <a:pPr algn="ctr" fontAlgn="ctr"/>
                      <a:r>
                        <a:rPr lang="ja-JP" altLang="en-US" sz="2000" b="1" i="0" u="none" strike="noStrike" dirty="0">
                          <a:solidFill>
                            <a:srgbClr val="0000FF"/>
                          </a:solidFill>
                          <a:latin typeface="+mn-lt"/>
                        </a:rPr>
                        <a:t>●●の開発</a:t>
                      </a:r>
                      <a:endParaRPr lang="en-US" altLang="ja-JP" sz="2000" b="1" i="0" u="none" strike="noStrike" dirty="0">
                        <a:solidFill>
                          <a:srgbClr val="0000FF"/>
                        </a:solidFill>
                        <a:latin typeface="+mn-lt"/>
                      </a:endParaRPr>
                    </a:p>
                    <a:p>
                      <a:pPr algn="ctr" fontAlgn="ctr"/>
                      <a:r>
                        <a:rPr lang="ja-JP" altLang="en-US" sz="2000" b="1" i="0" u="none" strike="noStrike" dirty="0">
                          <a:solidFill>
                            <a:srgbClr val="0000FF"/>
                          </a:solidFill>
                          <a:latin typeface="+mn-lt"/>
                        </a:rPr>
                        <a:t>（担当：□□）</a:t>
                      </a:r>
                      <a:endParaRPr lang="en-US" altLang="ja-JP" sz="2000" b="1" i="0" u="none" strike="noStrike" dirty="0">
                        <a:solidFill>
                          <a:srgbClr val="0000FF"/>
                        </a:solidFill>
                        <a:latin typeface="+mn-lt"/>
                      </a:endParaRPr>
                    </a:p>
                  </a:txBody>
                  <a:tcPr marL="0" marR="0" marT="0" marB="0" anchor="ctr"/>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nchor="ctr"/>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nchor="ctr"/>
                </a:tc>
                <a:tc>
                  <a:txBody>
                    <a:bodyPr/>
                    <a:lstStyle/>
                    <a:p>
                      <a:pPr algn="l" fontAlgn="ctr"/>
                      <a:r>
                        <a:rPr lang="ja-JP" altLang="en-US" sz="2000" b="1" u="none" strike="noStrike" dirty="0">
                          <a:latin typeface="+mn-lt"/>
                        </a:rPr>
                        <a:t>　</a:t>
                      </a: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1"/>
                  </a:ext>
                </a:extLst>
              </a:tr>
              <a:tr h="1262586">
                <a:tc>
                  <a:txBody>
                    <a:bodyPr/>
                    <a:lstStyle/>
                    <a:p>
                      <a:pPr algn="ctr" fontAlgn="ctr"/>
                      <a:r>
                        <a:rPr lang="ja-JP" altLang="en-US" sz="2000" b="1" i="0" u="none" strike="noStrike" dirty="0">
                          <a:solidFill>
                            <a:srgbClr val="0000FF"/>
                          </a:solidFill>
                          <a:latin typeface="+mn-lt"/>
                        </a:rPr>
                        <a:t>●●の開発</a:t>
                      </a:r>
                      <a:endParaRPr lang="en-US" altLang="ja-JP" sz="2000" b="1" i="0" u="none" strike="noStrike" dirty="0">
                        <a:solidFill>
                          <a:srgbClr val="0000FF"/>
                        </a:solidFill>
                        <a:latin typeface="+mn-lt"/>
                      </a:endParaRPr>
                    </a:p>
                    <a:p>
                      <a:pPr algn="ctr" fontAlgn="ctr"/>
                      <a:r>
                        <a:rPr lang="ja-JP" altLang="en-US" sz="2000" b="1" i="0" u="none" strike="noStrike" dirty="0">
                          <a:solidFill>
                            <a:srgbClr val="0000FF"/>
                          </a:solidFill>
                          <a:latin typeface="+mn-lt"/>
                        </a:rPr>
                        <a:t>（担当：△△）</a:t>
                      </a: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2"/>
                  </a:ext>
                </a:extLst>
              </a:tr>
              <a:tr h="888852">
                <a:tc>
                  <a:txBody>
                    <a:bodyPr/>
                    <a:lstStyle/>
                    <a:p>
                      <a:pPr algn="ctr" fontAlgn="ctr"/>
                      <a:r>
                        <a:rPr lang="ja-JP" altLang="en-US" sz="2000" b="1" i="0" u="none" strike="noStrike" dirty="0">
                          <a:solidFill>
                            <a:srgbClr val="0000FF"/>
                          </a:solidFill>
                          <a:latin typeface="+mn-lt"/>
                        </a:rPr>
                        <a:t>●●の実証</a:t>
                      </a:r>
                      <a:endParaRPr lang="en-US" altLang="ja-JP" sz="2000" b="1" i="0" u="none" strike="noStrike" dirty="0">
                        <a:solidFill>
                          <a:srgbClr val="0000FF"/>
                        </a:solidFill>
                        <a:latin typeface="+mn-lt"/>
                      </a:endParaRPr>
                    </a:p>
                    <a:p>
                      <a:pPr algn="ctr" fontAlgn="ctr"/>
                      <a:r>
                        <a:rPr lang="ja-JP" altLang="en-US" sz="2000" b="1" i="0" u="none" strike="noStrike" dirty="0">
                          <a:solidFill>
                            <a:srgbClr val="0000FF"/>
                          </a:solidFill>
                          <a:latin typeface="+mn-lt"/>
                        </a:rPr>
                        <a:t>（担当：△△）</a:t>
                      </a: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tc>
                  <a:txBody>
                    <a:bodyPr/>
                    <a:lstStyle/>
                    <a:p>
                      <a:pPr algn="l" fontAlgn="ctr"/>
                      <a:endParaRPr lang="ja-JP" altLang="en-US" sz="2000" b="1" i="0" u="none" strike="noStrike" dirty="0">
                        <a:solidFill>
                          <a:srgbClr val="000000"/>
                        </a:solidFill>
                        <a:latin typeface="+mn-lt"/>
                      </a:endParaRPr>
                    </a:p>
                  </a:txBody>
                  <a:tcPr marL="0" marR="0" marT="0" marB="0" anchor="ctr"/>
                </a:tc>
                <a:extLst>
                  <a:ext uri="{0D108BD9-81ED-4DB2-BD59-A6C34878D82A}">
                    <a16:rowId xmlns:a16="http://schemas.microsoft.com/office/drawing/2014/main" val="10003"/>
                  </a:ext>
                </a:extLst>
              </a:tr>
              <a:tr h="804848">
                <a:tc>
                  <a:txBody>
                    <a:bodyPr/>
                    <a:lstStyle/>
                    <a:p>
                      <a:pPr algn="ctr" fontAlgn="ctr"/>
                      <a:r>
                        <a:rPr lang="ja-JP" altLang="en-US" sz="2000" b="1" i="0" u="none" strike="noStrike" dirty="0">
                          <a:solidFill>
                            <a:srgbClr val="000000"/>
                          </a:solidFill>
                          <a:latin typeface="+mn-lt"/>
                        </a:rPr>
                        <a:t>助成事業予算　</a:t>
                      </a:r>
                      <a:r>
                        <a:rPr lang="en-US" altLang="ja-JP" sz="2000" b="1" i="0" u="none" strike="noStrike" dirty="0">
                          <a:solidFill>
                            <a:srgbClr val="000000"/>
                          </a:solidFill>
                          <a:latin typeface="+mn-lt"/>
                        </a:rPr>
                        <a:t>NEDO</a:t>
                      </a:r>
                      <a:r>
                        <a:rPr lang="ja-JP" altLang="en-US" sz="2000" b="1" i="0" u="none" strike="noStrike" dirty="0">
                          <a:solidFill>
                            <a:srgbClr val="000000"/>
                          </a:solidFill>
                          <a:latin typeface="+mn-lt"/>
                        </a:rPr>
                        <a:t>負担額</a:t>
                      </a:r>
                      <a:endParaRPr lang="en-US" altLang="ja-JP" sz="2000" b="1" i="0" u="none" strike="noStrike" dirty="0">
                        <a:solidFill>
                          <a:srgbClr val="000000"/>
                        </a:solidFill>
                        <a:latin typeface="+mn-lt"/>
                      </a:endParaRPr>
                    </a:p>
                    <a:p>
                      <a:pPr algn="ctr" fontAlgn="ctr"/>
                      <a:r>
                        <a:rPr lang="ja-JP" altLang="en-US" sz="2000" b="1" i="0" u="none" strike="noStrike" dirty="0">
                          <a:solidFill>
                            <a:srgbClr val="000000"/>
                          </a:solidFill>
                          <a:latin typeface="+mn-lt"/>
                        </a:rPr>
                        <a:t>（百万円）</a:t>
                      </a:r>
                      <a:endParaRPr lang="en-US" altLang="ja-JP" sz="2000" b="1" i="0" u="none" strike="noStrike" dirty="0">
                        <a:solidFill>
                          <a:srgbClr val="000000"/>
                        </a:solidFill>
                        <a:latin typeface="+mn-lt"/>
                      </a:endParaRPr>
                    </a:p>
                  </a:txBody>
                  <a:tcPr marL="0" marR="0" marT="0" marB="0" anchor="ctr"/>
                </a:tc>
                <a:tc gridSpan="2">
                  <a:txBody>
                    <a:bodyPr/>
                    <a:lstStyle/>
                    <a:p>
                      <a:pPr algn="ctr" fontAlgn="ctr"/>
                      <a:r>
                        <a:rPr lang="ja-JP" altLang="en-US" sz="2000" b="1" i="0" u="none" strike="noStrike" dirty="0">
                          <a:solidFill>
                            <a:srgbClr val="000000"/>
                          </a:solidFill>
                          <a:latin typeface="+mn-lt"/>
                        </a:rPr>
                        <a:t>〇〇</a:t>
                      </a:r>
                      <a:endParaRPr lang="zh-TW" altLang="en-US" sz="2000" b="1" i="0" u="none" strike="noStrike" dirty="0">
                        <a:solidFill>
                          <a:srgbClr val="000000"/>
                        </a:solidFill>
                        <a:latin typeface="+mn-lt"/>
                      </a:endParaRPr>
                    </a:p>
                  </a:txBody>
                  <a:tcPr marL="0" marR="0" marT="0" marB="0" anchor="ctr"/>
                </a:tc>
                <a:tc hMerge="1">
                  <a:txBody>
                    <a:bodyPr/>
                    <a:lstStyle/>
                    <a:p>
                      <a:pPr algn="ctr" fontAlgn="ctr"/>
                      <a:endParaRPr lang="en-US" altLang="ja-JP" sz="1600" b="0" i="0" u="none" strike="noStrike" dirty="0">
                        <a:solidFill>
                          <a:srgbClr val="000000"/>
                        </a:solidFill>
                        <a:latin typeface="ＭＳ Ｐゴシック"/>
                      </a:endParaRPr>
                    </a:p>
                  </a:txBody>
                  <a:tcPr marL="0" marR="0" marT="0" marB="0" anchor="ctr"/>
                </a:tc>
                <a:tc>
                  <a:txBody>
                    <a:bodyPr/>
                    <a:lstStyle/>
                    <a:p>
                      <a:pPr algn="ctr" fontAlgn="ctr"/>
                      <a:r>
                        <a:rPr lang="ja-JP" altLang="en-US" sz="2000" b="1" i="0" u="none" strike="noStrike" dirty="0">
                          <a:solidFill>
                            <a:srgbClr val="000000"/>
                          </a:solidFill>
                          <a:latin typeface="+mn-lt"/>
                        </a:rPr>
                        <a:t>〇〇</a:t>
                      </a: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extLst>
                  <a:ext uri="{0D108BD9-81ED-4DB2-BD59-A6C34878D82A}">
                    <a16:rowId xmlns:a16="http://schemas.microsoft.com/office/drawing/2014/main" val="10004"/>
                  </a:ext>
                </a:extLst>
              </a:tr>
            </a:tbl>
          </a:graphicData>
        </a:graphic>
      </p:graphicFrame>
      <p:sp>
        <p:nvSpPr>
          <p:cNvPr id="15" name="スライド番号プレースホルダー 1">
            <a:extLst>
              <a:ext uri="{FF2B5EF4-FFF2-40B4-BE49-F238E27FC236}">
                <a16:creationId xmlns:a16="http://schemas.microsoft.com/office/drawing/2014/main" id="{FE11EC96-4B7B-44AF-8C5C-FD9CF1F7A23C}"/>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８</a:t>
            </a:r>
          </a:p>
        </p:txBody>
      </p:sp>
      <p:sp>
        <p:nvSpPr>
          <p:cNvPr id="19" name="タイトル 1">
            <a:extLst>
              <a:ext uri="{FF2B5EF4-FFF2-40B4-BE49-F238E27FC236}">
                <a16:creationId xmlns:a16="http://schemas.microsoft.com/office/drawing/2014/main" id="{32563EE6-4149-4630-8FEF-E125913A0A53}"/>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６．本事業の計画</a:t>
            </a:r>
          </a:p>
        </p:txBody>
      </p:sp>
      <p:cxnSp>
        <p:nvCxnSpPr>
          <p:cNvPr id="23" name="直線矢印コネクタ 22">
            <a:extLst>
              <a:ext uri="{FF2B5EF4-FFF2-40B4-BE49-F238E27FC236}">
                <a16:creationId xmlns:a16="http://schemas.microsoft.com/office/drawing/2014/main" id="{043781D5-E03C-4A70-8247-23E16B7E20C0}"/>
              </a:ext>
            </a:extLst>
          </p:cNvPr>
          <p:cNvCxnSpPr/>
          <p:nvPr/>
        </p:nvCxnSpPr>
        <p:spPr>
          <a:xfrm>
            <a:off x="5015880" y="2788124"/>
            <a:ext cx="1080120"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FD7579D2-4180-4019-B389-E51889136232}"/>
              </a:ext>
            </a:extLst>
          </p:cNvPr>
          <p:cNvCxnSpPr>
            <a:cxnSpLocks/>
          </p:cNvCxnSpPr>
          <p:nvPr/>
        </p:nvCxnSpPr>
        <p:spPr>
          <a:xfrm>
            <a:off x="6312024" y="2788124"/>
            <a:ext cx="129614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41FD6F83-F770-417B-B584-F0E156DD29DF}"/>
              </a:ext>
            </a:extLst>
          </p:cNvPr>
          <p:cNvCxnSpPr>
            <a:cxnSpLocks/>
          </p:cNvCxnSpPr>
          <p:nvPr/>
        </p:nvCxnSpPr>
        <p:spPr>
          <a:xfrm flipV="1">
            <a:off x="8616280" y="2787914"/>
            <a:ext cx="936104" cy="1762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EB848C9C-4812-4B6C-984E-76CF01D72AD2}"/>
              </a:ext>
            </a:extLst>
          </p:cNvPr>
          <p:cNvSpPr txBox="1"/>
          <p:nvPr/>
        </p:nvSpPr>
        <p:spPr>
          <a:xfrm>
            <a:off x="4871864" y="2422253"/>
            <a:ext cx="1368152" cy="369332"/>
          </a:xfrm>
          <a:prstGeom prst="rect">
            <a:avLst/>
          </a:prstGeom>
          <a:noFill/>
        </p:spPr>
        <p:txBody>
          <a:bodyPr wrap="square" rtlCol="0">
            <a:spAutoFit/>
          </a:bodyPr>
          <a:lstStyle/>
          <a:p>
            <a:r>
              <a:rPr kumimoji="1" lang="ja-JP" altLang="en-US" dirty="0"/>
              <a:t>基本設計</a:t>
            </a:r>
          </a:p>
        </p:txBody>
      </p:sp>
      <p:sp>
        <p:nvSpPr>
          <p:cNvPr id="28" name="テキスト ボックス 27">
            <a:extLst>
              <a:ext uri="{FF2B5EF4-FFF2-40B4-BE49-F238E27FC236}">
                <a16:creationId xmlns:a16="http://schemas.microsoft.com/office/drawing/2014/main" id="{3B064A1D-CABE-4E0F-9B51-4E8CB1D979E1}"/>
              </a:ext>
            </a:extLst>
          </p:cNvPr>
          <p:cNvSpPr txBox="1"/>
          <p:nvPr/>
        </p:nvSpPr>
        <p:spPr>
          <a:xfrm>
            <a:off x="6312024" y="2422253"/>
            <a:ext cx="1368152" cy="369332"/>
          </a:xfrm>
          <a:prstGeom prst="rect">
            <a:avLst/>
          </a:prstGeom>
          <a:noFill/>
        </p:spPr>
        <p:txBody>
          <a:bodyPr wrap="square" rtlCol="0">
            <a:spAutoFit/>
          </a:bodyPr>
          <a:lstStyle/>
          <a:p>
            <a:r>
              <a:rPr kumimoji="1" lang="ja-JP" altLang="en-US" dirty="0"/>
              <a:t>詳細設計</a:t>
            </a:r>
          </a:p>
        </p:txBody>
      </p:sp>
      <p:cxnSp>
        <p:nvCxnSpPr>
          <p:cNvPr id="30" name="直線矢印コネクタ 29">
            <a:extLst>
              <a:ext uri="{FF2B5EF4-FFF2-40B4-BE49-F238E27FC236}">
                <a16:creationId xmlns:a16="http://schemas.microsoft.com/office/drawing/2014/main" id="{45FF428F-0EA8-418C-AF22-D121B7940BDD}"/>
              </a:ext>
            </a:extLst>
          </p:cNvPr>
          <p:cNvCxnSpPr>
            <a:cxnSpLocks/>
          </p:cNvCxnSpPr>
          <p:nvPr/>
        </p:nvCxnSpPr>
        <p:spPr>
          <a:xfrm>
            <a:off x="6960096" y="3212976"/>
            <a:ext cx="165618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F12DD51F-C3C5-4926-8A6D-DD9AC3CD31D3}"/>
              </a:ext>
            </a:extLst>
          </p:cNvPr>
          <p:cNvSpPr txBox="1"/>
          <p:nvPr/>
        </p:nvSpPr>
        <p:spPr>
          <a:xfrm>
            <a:off x="6821664" y="2843644"/>
            <a:ext cx="1368152" cy="369332"/>
          </a:xfrm>
          <a:prstGeom prst="rect">
            <a:avLst/>
          </a:prstGeom>
          <a:noFill/>
        </p:spPr>
        <p:txBody>
          <a:bodyPr wrap="square" rtlCol="0">
            <a:spAutoFit/>
          </a:bodyPr>
          <a:lstStyle/>
          <a:p>
            <a:r>
              <a:rPr kumimoji="1" lang="ja-JP" altLang="en-US" dirty="0"/>
              <a:t>発注＆工事</a:t>
            </a:r>
          </a:p>
        </p:txBody>
      </p:sp>
      <p:sp>
        <p:nvSpPr>
          <p:cNvPr id="33" name="テキスト ボックス 32">
            <a:extLst>
              <a:ext uri="{FF2B5EF4-FFF2-40B4-BE49-F238E27FC236}">
                <a16:creationId xmlns:a16="http://schemas.microsoft.com/office/drawing/2014/main" id="{622CA7A4-BF74-481B-981C-7A47DA5E4332}"/>
              </a:ext>
            </a:extLst>
          </p:cNvPr>
          <p:cNvSpPr txBox="1"/>
          <p:nvPr/>
        </p:nvSpPr>
        <p:spPr>
          <a:xfrm>
            <a:off x="8472264" y="2418582"/>
            <a:ext cx="1368152" cy="369332"/>
          </a:xfrm>
          <a:prstGeom prst="rect">
            <a:avLst/>
          </a:prstGeom>
          <a:noFill/>
        </p:spPr>
        <p:txBody>
          <a:bodyPr wrap="square" rtlCol="0">
            <a:spAutoFit/>
          </a:bodyPr>
          <a:lstStyle/>
          <a:p>
            <a:r>
              <a:rPr kumimoji="1" lang="ja-JP" altLang="en-US" dirty="0"/>
              <a:t>試作①</a:t>
            </a:r>
          </a:p>
        </p:txBody>
      </p:sp>
      <p:cxnSp>
        <p:nvCxnSpPr>
          <p:cNvPr id="35" name="直線矢印コネクタ 34">
            <a:extLst>
              <a:ext uri="{FF2B5EF4-FFF2-40B4-BE49-F238E27FC236}">
                <a16:creationId xmlns:a16="http://schemas.microsoft.com/office/drawing/2014/main" id="{9BE44872-2AE3-4E58-B12B-C22CA906E9C4}"/>
              </a:ext>
            </a:extLst>
          </p:cNvPr>
          <p:cNvCxnSpPr>
            <a:cxnSpLocks/>
          </p:cNvCxnSpPr>
          <p:nvPr/>
        </p:nvCxnSpPr>
        <p:spPr>
          <a:xfrm>
            <a:off x="9552384" y="3212976"/>
            <a:ext cx="93610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CC54649B-C7F1-42F4-870C-E78E631842F5}"/>
              </a:ext>
            </a:extLst>
          </p:cNvPr>
          <p:cNvSpPr txBox="1"/>
          <p:nvPr/>
        </p:nvSpPr>
        <p:spPr>
          <a:xfrm>
            <a:off x="9480376" y="2811826"/>
            <a:ext cx="1368152" cy="369332"/>
          </a:xfrm>
          <a:prstGeom prst="rect">
            <a:avLst/>
          </a:prstGeom>
          <a:noFill/>
        </p:spPr>
        <p:txBody>
          <a:bodyPr wrap="square" rtlCol="0">
            <a:spAutoFit/>
          </a:bodyPr>
          <a:lstStyle/>
          <a:p>
            <a:r>
              <a:rPr kumimoji="1" lang="ja-JP" altLang="en-US" dirty="0"/>
              <a:t>評価①</a:t>
            </a:r>
          </a:p>
        </p:txBody>
      </p:sp>
      <p:cxnSp>
        <p:nvCxnSpPr>
          <p:cNvPr id="39" name="直線矢印コネクタ 38">
            <a:extLst>
              <a:ext uri="{FF2B5EF4-FFF2-40B4-BE49-F238E27FC236}">
                <a16:creationId xmlns:a16="http://schemas.microsoft.com/office/drawing/2014/main" id="{DF0A8B61-7583-4FBA-BE77-482641A948D9}"/>
              </a:ext>
            </a:extLst>
          </p:cNvPr>
          <p:cNvCxnSpPr>
            <a:cxnSpLocks/>
          </p:cNvCxnSpPr>
          <p:nvPr/>
        </p:nvCxnSpPr>
        <p:spPr>
          <a:xfrm flipV="1">
            <a:off x="10452484" y="2774221"/>
            <a:ext cx="684076" cy="1288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FD6DC00A-330C-4D34-89C9-17F83BBE301F}"/>
              </a:ext>
            </a:extLst>
          </p:cNvPr>
          <p:cNvSpPr txBox="1"/>
          <p:nvPr/>
        </p:nvSpPr>
        <p:spPr>
          <a:xfrm>
            <a:off x="10362228" y="2373071"/>
            <a:ext cx="1368152" cy="369332"/>
          </a:xfrm>
          <a:prstGeom prst="rect">
            <a:avLst/>
          </a:prstGeom>
          <a:noFill/>
        </p:spPr>
        <p:txBody>
          <a:bodyPr wrap="square" rtlCol="0">
            <a:spAutoFit/>
          </a:bodyPr>
          <a:lstStyle/>
          <a:p>
            <a:r>
              <a:rPr kumimoji="1" lang="ja-JP" altLang="en-US" dirty="0"/>
              <a:t>試作②</a:t>
            </a:r>
          </a:p>
        </p:txBody>
      </p:sp>
      <p:cxnSp>
        <p:nvCxnSpPr>
          <p:cNvPr id="42" name="直線矢印コネクタ 41">
            <a:extLst>
              <a:ext uri="{FF2B5EF4-FFF2-40B4-BE49-F238E27FC236}">
                <a16:creationId xmlns:a16="http://schemas.microsoft.com/office/drawing/2014/main" id="{6324836E-8EDF-4557-8161-3417AA405218}"/>
              </a:ext>
            </a:extLst>
          </p:cNvPr>
          <p:cNvCxnSpPr>
            <a:cxnSpLocks/>
          </p:cNvCxnSpPr>
          <p:nvPr/>
        </p:nvCxnSpPr>
        <p:spPr>
          <a:xfrm flipV="1">
            <a:off x="11136560" y="3181158"/>
            <a:ext cx="684076" cy="1288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A903EA0B-7352-4A01-9AF9-F5B55113633A}"/>
              </a:ext>
            </a:extLst>
          </p:cNvPr>
          <p:cNvSpPr txBox="1"/>
          <p:nvPr/>
        </p:nvSpPr>
        <p:spPr>
          <a:xfrm>
            <a:off x="10765595" y="2824708"/>
            <a:ext cx="1368152" cy="369332"/>
          </a:xfrm>
          <a:prstGeom prst="rect">
            <a:avLst/>
          </a:prstGeom>
          <a:noFill/>
        </p:spPr>
        <p:txBody>
          <a:bodyPr wrap="square" rtlCol="0">
            <a:spAutoFit/>
          </a:bodyPr>
          <a:lstStyle/>
          <a:p>
            <a:r>
              <a:rPr kumimoji="1" lang="ja-JP" altLang="en-US" dirty="0"/>
              <a:t>評価②</a:t>
            </a:r>
          </a:p>
        </p:txBody>
      </p:sp>
      <p:sp>
        <p:nvSpPr>
          <p:cNvPr id="25" name="テキスト ボックス 24">
            <a:extLst>
              <a:ext uri="{FF2B5EF4-FFF2-40B4-BE49-F238E27FC236}">
                <a16:creationId xmlns:a16="http://schemas.microsoft.com/office/drawing/2014/main" id="{9C3212EC-F496-4419-AAAD-0671BF6D1509}"/>
              </a:ext>
            </a:extLst>
          </p:cNvPr>
          <p:cNvSpPr txBox="1"/>
          <p:nvPr/>
        </p:nvSpPr>
        <p:spPr>
          <a:xfrm rot="20603966">
            <a:off x="2782532" y="4942545"/>
            <a:ext cx="9446417"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同様の内容であれば図表のフォーマットに限定しません。適宜、追記・修正ください</a:t>
            </a:r>
            <a:endParaRPr lang="ja-JP" altLang="en-US" sz="2000" b="1" dirty="0">
              <a:solidFill>
                <a:srgbClr val="0000FF"/>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8580E892-F9FD-4A59-A18F-D3390E534C04}"/>
              </a:ext>
            </a:extLst>
          </p:cNvPr>
          <p:cNvSpPr txBox="1"/>
          <p:nvPr/>
        </p:nvSpPr>
        <p:spPr>
          <a:xfrm>
            <a:off x="7611414" y="1199778"/>
            <a:ext cx="360040" cy="369332"/>
          </a:xfrm>
          <a:prstGeom prst="rect">
            <a:avLst/>
          </a:prstGeom>
          <a:noFill/>
        </p:spPr>
        <p:txBody>
          <a:bodyPr wrap="square" rtlCol="0">
            <a:spAutoFit/>
          </a:bodyPr>
          <a:lstStyle/>
          <a:p>
            <a:r>
              <a:rPr kumimoji="1" lang="ja-JP" altLang="en-US" dirty="0"/>
              <a:t>▼</a:t>
            </a:r>
          </a:p>
        </p:txBody>
      </p:sp>
      <p:sp>
        <p:nvSpPr>
          <p:cNvPr id="32" name="テキスト ボックス 31">
            <a:extLst>
              <a:ext uri="{FF2B5EF4-FFF2-40B4-BE49-F238E27FC236}">
                <a16:creationId xmlns:a16="http://schemas.microsoft.com/office/drawing/2014/main" id="{9095F6FE-E5E6-4201-92C6-545DBE0E1C4D}"/>
              </a:ext>
            </a:extLst>
          </p:cNvPr>
          <p:cNvSpPr txBox="1"/>
          <p:nvPr/>
        </p:nvSpPr>
        <p:spPr>
          <a:xfrm>
            <a:off x="9554007" y="1202075"/>
            <a:ext cx="360040" cy="369332"/>
          </a:xfrm>
          <a:prstGeom prst="rect">
            <a:avLst/>
          </a:prstGeom>
          <a:noFill/>
        </p:spPr>
        <p:txBody>
          <a:bodyPr wrap="square" rtlCol="0">
            <a:spAutoFit/>
          </a:bodyPr>
          <a:lstStyle/>
          <a:p>
            <a:r>
              <a:rPr kumimoji="1" lang="ja-JP" altLang="en-US" dirty="0"/>
              <a:t>▼</a:t>
            </a:r>
          </a:p>
        </p:txBody>
      </p:sp>
      <p:sp>
        <p:nvSpPr>
          <p:cNvPr id="34" name="テキスト ボックス 33">
            <a:extLst>
              <a:ext uri="{FF2B5EF4-FFF2-40B4-BE49-F238E27FC236}">
                <a16:creationId xmlns:a16="http://schemas.microsoft.com/office/drawing/2014/main" id="{0B85DC78-51DA-42C5-8FAA-F739FC8CADB9}"/>
              </a:ext>
            </a:extLst>
          </p:cNvPr>
          <p:cNvSpPr txBox="1"/>
          <p:nvPr/>
        </p:nvSpPr>
        <p:spPr>
          <a:xfrm>
            <a:off x="11370340" y="1187460"/>
            <a:ext cx="360040" cy="369332"/>
          </a:xfrm>
          <a:prstGeom prst="rect">
            <a:avLst/>
          </a:prstGeom>
          <a:noFill/>
        </p:spPr>
        <p:txBody>
          <a:bodyPr wrap="square" rtlCol="0">
            <a:spAutoFit/>
          </a:bodyPr>
          <a:lstStyle/>
          <a:p>
            <a:r>
              <a:rPr kumimoji="1" lang="ja-JP" altLang="en-US" dirty="0"/>
              <a:t>▼</a:t>
            </a:r>
          </a:p>
        </p:txBody>
      </p:sp>
      <p:sp>
        <p:nvSpPr>
          <p:cNvPr id="5" name="テキスト ボックス 4">
            <a:extLst>
              <a:ext uri="{FF2B5EF4-FFF2-40B4-BE49-F238E27FC236}">
                <a16:creationId xmlns:a16="http://schemas.microsoft.com/office/drawing/2014/main" id="{7D363FF6-2559-418F-9E11-94C24F28285C}"/>
              </a:ext>
            </a:extLst>
          </p:cNvPr>
          <p:cNvSpPr txBox="1"/>
          <p:nvPr/>
        </p:nvSpPr>
        <p:spPr>
          <a:xfrm>
            <a:off x="9213782" y="6354129"/>
            <a:ext cx="2664296" cy="369332"/>
          </a:xfrm>
          <a:prstGeom prst="rect">
            <a:avLst/>
          </a:prstGeom>
          <a:noFill/>
        </p:spPr>
        <p:txBody>
          <a:bodyPr wrap="square" rtlCol="0">
            <a:spAutoFit/>
          </a:bodyPr>
          <a:lstStyle/>
          <a:p>
            <a:r>
              <a:rPr kumimoji="1" lang="ja-JP" altLang="en-US" dirty="0"/>
              <a:t>▼技術推進委員会の開催</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F1217179-97D8-422A-9125-F63BED2BF232}"/>
              </a:ext>
            </a:extLst>
          </p:cNvPr>
          <p:cNvGraphicFramePr>
            <a:graphicFrameLocks noGrp="1"/>
          </p:cNvGraphicFramePr>
          <p:nvPr>
            <p:extLst>
              <p:ext uri="{D42A27DB-BD31-4B8C-83A1-F6EECF244321}">
                <p14:modId xmlns:p14="http://schemas.microsoft.com/office/powerpoint/2010/main" val="1294336072"/>
              </p:ext>
            </p:extLst>
          </p:nvPr>
        </p:nvGraphicFramePr>
        <p:xfrm>
          <a:off x="335359" y="2069744"/>
          <a:ext cx="11521282" cy="4050936"/>
        </p:xfrm>
        <a:graphic>
          <a:graphicData uri="http://schemas.openxmlformats.org/drawingml/2006/table">
            <a:tbl>
              <a:tblPr>
                <a:tableStyleId>{5940675A-B579-460E-94D1-54222C63F5DA}</a:tableStyleId>
              </a:tblPr>
              <a:tblGrid>
                <a:gridCol w="1460199">
                  <a:extLst>
                    <a:ext uri="{9D8B030D-6E8A-4147-A177-3AD203B41FA5}">
                      <a16:colId xmlns:a16="http://schemas.microsoft.com/office/drawing/2014/main" val="20000"/>
                    </a:ext>
                  </a:extLst>
                </a:gridCol>
                <a:gridCol w="3244178">
                  <a:extLst>
                    <a:ext uri="{9D8B030D-6E8A-4147-A177-3AD203B41FA5}">
                      <a16:colId xmlns:a16="http://schemas.microsoft.com/office/drawing/2014/main" val="20001"/>
                    </a:ext>
                  </a:extLst>
                </a:gridCol>
                <a:gridCol w="1363381">
                  <a:extLst>
                    <a:ext uri="{9D8B030D-6E8A-4147-A177-3AD203B41FA5}">
                      <a16:colId xmlns:a16="http://schemas.microsoft.com/office/drawing/2014/main" val="20002"/>
                    </a:ext>
                  </a:extLst>
                </a:gridCol>
                <a:gridCol w="1363381">
                  <a:extLst>
                    <a:ext uri="{9D8B030D-6E8A-4147-A177-3AD203B41FA5}">
                      <a16:colId xmlns:a16="http://schemas.microsoft.com/office/drawing/2014/main" val="20003"/>
                    </a:ext>
                  </a:extLst>
                </a:gridCol>
                <a:gridCol w="1363381">
                  <a:extLst>
                    <a:ext uri="{9D8B030D-6E8A-4147-A177-3AD203B41FA5}">
                      <a16:colId xmlns:a16="http://schemas.microsoft.com/office/drawing/2014/main" val="3084187581"/>
                    </a:ext>
                  </a:extLst>
                </a:gridCol>
                <a:gridCol w="1363381">
                  <a:extLst>
                    <a:ext uri="{9D8B030D-6E8A-4147-A177-3AD203B41FA5}">
                      <a16:colId xmlns:a16="http://schemas.microsoft.com/office/drawing/2014/main" val="20004"/>
                    </a:ext>
                  </a:extLst>
                </a:gridCol>
                <a:gridCol w="1363381">
                  <a:extLst>
                    <a:ext uri="{9D8B030D-6E8A-4147-A177-3AD203B41FA5}">
                      <a16:colId xmlns:a16="http://schemas.microsoft.com/office/drawing/2014/main" val="20007"/>
                    </a:ext>
                  </a:extLst>
                </a:gridCol>
              </a:tblGrid>
              <a:tr h="432048">
                <a:tc gridSpan="2">
                  <a:txBody>
                    <a:bodyPr/>
                    <a:lstStyle/>
                    <a:p>
                      <a:pPr algn="ctr" fontAlgn="ctr"/>
                      <a:endParaRPr lang="en-US" sz="2000" b="1" i="0" u="none" strike="noStrike" dirty="0">
                        <a:solidFill>
                          <a:schemeClr val="tx1"/>
                        </a:solidFill>
                        <a:latin typeface="+mn-lt"/>
                      </a:endParaRPr>
                    </a:p>
                  </a:txBody>
                  <a:tcPr marL="0" marR="0" marT="0" marB="0" anchor="ctr"/>
                </a:tc>
                <a:tc hMerge="1">
                  <a:txBody>
                    <a:bodyPr/>
                    <a:lstStyle/>
                    <a:p>
                      <a:endParaRPr kumimoji="1" lang="ja-JP" altLang="en-US"/>
                    </a:p>
                  </a:txBody>
                  <a:tcPr/>
                </a:tc>
                <a:tc>
                  <a:txBody>
                    <a:bodyPr/>
                    <a:lstStyle/>
                    <a:p>
                      <a:pPr algn="ctr" fontAlgn="ctr"/>
                      <a:r>
                        <a:rPr lang="en-US" sz="2000" b="1" u="none" strike="noStrike" dirty="0">
                          <a:solidFill>
                            <a:schemeClr val="tx1"/>
                          </a:solidFill>
                          <a:latin typeface="+mn-lt"/>
                        </a:rPr>
                        <a:t>FY2022</a:t>
                      </a:r>
                    </a:p>
                  </a:txBody>
                  <a:tcPr marL="0" marR="0" marT="0" marB="0" anchor="ctr"/>
                </a:tc>
                <a:tc>
                  <a:txBody>
                    <a:bodyPr/>
                    <a:lstStyle/>
                    <a:p>
                      <a:pPr algn="ctr" fontAlgn="ctr"/>
                      <a:r>
                        <a:rPr lang="en-US" sz="2000" b="1" u="none" strike="noStrike" dirty="0">
                          <a:solidFill>
                            <a:schemeClr val="tx1"/>
                          </a:solidFill>
                          <a:latin typeface="+mn-lt"/>
                        </a:rPr>
                        <a:t>FY2023</a:t>
                      </a:r>
                    </a:p>
                  </a:txBody>
                  <a:tcPr marL="0" marR="0" marT="0" marB="0" anchor="ctr"/>
                </a:tc>
                <a:tc>
                  <a:txBody>
                    <a:bodyPr/>
                    <a:lstStyle/>
                    <a:p>
                      <a:pPr algn="ctr" fontAlgn="ctr"/>
                      <a:r>
                        <a:rPr lang="en-US" altLang="ja-JP" sz="2000" b="1" i="0" u="none" strike="noStrike" dirty="0">
                          <a:solidFill>
                            <a:schemeClr val="tx1"/>
                          </a:solidFill>
                          <a:latin typeface="+mn-lt"/>
                        </a:rPr>
                        <a:t>FY2024</a:t>
                      </a:r>
                      <a:endParaRPr lang="en-US" sz="2000" b="1" i="0" u="none" strike="noStrike" dirty="0">
                        <a:solidFill>
                          <a:schemeClr val="tx1"/>
                        </a:solidFill>
                        <a:latin typeface="+mn-lt"/>
                      </a:endParaRPr>
                    </a:p>
                  </a:txBody>
                  <a:tcPr marL="0" marR="0" marT="0" marB="0" anchor="ctr"/>
                </a:tc>
                <a:tc>
                  <a:txBody>
                    <a:bodyPr/>
                    <a:lstStyle/>
                    <a:p>
                      <a:pPr algn="ctr" fontAlgn="ctr"/>
                      <a:r>
                        <a:rPr lang="en-US" altLang="ja-JP" sz="2000" b="1" i="0" u="none" strike="noStrike" dirty="0">
                          <a:solidFill>
                            <a:schemeClr val="tx1"/>
                          </a:solidFill>
                          <a:latin typeface="+mn-lt"/>
                        </a:rPr>
                        <a:t>FY2025</a:t>
                      </a:r>
                      <a:endParaRPr lang="en-US"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期間合計</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0"/>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ＭＳ Ｐゴシック"/>
                        </a:rPr>
                        <a:t>助成先</a:t>
                      </a:r>
                      <a:endParaRPr lang="en-US" altLang="ja-JP" sz="2000" b="1" i="0" u="none" strike="noStrike" dirty="0">
                        <a:solidFill>
                          <a:schemeClr val="tx1"/>
                        </a:solidFill>
                        <a:latin typeface="ＭＳ Ｐゴシック"/>
                      </a:endParaRPr>
                    </a:p>
                  </a:txBody>
                  <a:tcPr marL="0" marR="0" marT="0" marB="0" anchor="ctr"/>
                </a:tc>
                <a:tc>
                  <a:txBody>
                    <a:bodyPr/>
                    <a:lstStyle/>
                    <a:p>
                      <a:pPr algn="l" fontAlgn="ctr"/>
                      <a:r>
                        <a:rPr lang="ja-JP" altLang="en-US" sz="2000" b="1" i="0" u="none" strike="noStrike" dirty="0">
                          <a:solidFill>
                            <a:schemeClr val="tx1"/>
                          </a:solidFill>
                          <a:latin typeface="+mn-lt"/>
                        </a:rPr>
                        <a:t>　○○株式会社</a:t>
                      </a:r>
                      <a:endParaRPr lang="en-US" altLang="ja-JP"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2"/>
                  </a:ext>
                </a:extLst>
              </a:tr>
              <a:tr h="608652">
                <a:tc>
                  <a:txBody>
                    <a:bodyPr/>
                    <a:lstStyle/>
                    <a:p>
                      <a:pPr algn="ctr" fontAlgn="ctr"/>
                      <a:r>
                        <a:rPr lang="ja-JP" altLang="en-US" sz="2000" b="1" i="0" u="none" strike="noStrike" dirty="0">
                          <a:solidFill>
                            <a:schemeClr val="tx1"/>
                          </a:solidFill>
                          <a:latin typeface="ＭＳ Ｐゴシック"/>
                        </a:rPr>
                        <a:t>助成先</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　○○株式会社</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p>
                  </a:txBody>
                  <a:tcPr marL="0" marR="0" marT="0" marB="0" anchor="ctr"/>
                </a:tc>
                <a:tc>
                  <a:txBody>
                    <a:bodyPr/>
                    <a:lstStyle/>
                    <a:p>
                      <a:pPr algn="ctr" fontAlgn="ctr"/>
                      <a:r>
                        <a:rPr lang="ja-JP" altLang="en-US" sz="2000" b="1" i="0" u="none" strike="noStrike" dirty="0">
                          <a:solidFill>
                            <a:schemeClr val="tx1"/>
                          </a:solidFill>
                          <a:latin typeface="+mn-lt"/>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3"/>
                  </a:ext>
                </a:extLst>
              </a:tr>
              <a:tr h="6086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ＭＳ Ｐゴシック"/>
                        </a:rPr>
                        <a:t>共同研究先</a:t>
                      </a:r>
                    </a:p>
                  </a:txBody>
                  <a:tcPr marL="0" marR="0" marT="0" marB="0" anchor="ctr"/>
                </a:tc>
                <a:tc>
                  <a:txBody>
                    <a:bodyPr/>
                    <a:lstStyle/>
                    <a:p>
                      <a:pPr algn="l" fontAlgn="ctr"/>
                      <a:r>
                        <a:rPr lang="ja-JP" altLang="en-US" sz="2000" b="1" i="0" u="none" strike="noStrike" dirty="0">
                          <a:solidFill>
                            <a:schemeClr val="tx1"/>
                          </a:solidFill>
                          <a:latin typeface="+mn-lt"/>
                        </a:rPr>
                        <a:t>　○○大学〇〇研究室</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en-US" altLang="ja-JP" sz="2000" b="1" i="0" u="none" strike="noStrike" dirty="0">
                        <a:solidFill>
                          <a:schemeClr val="tx1"/>
                        </a:solidFill>
                        <a:latin typeface="+mn-lt"/>
                      </a:endParaRPr>
                    </a:p>
                  </a:txBody>
                  <a:tcPr marL="0" marR="0" marT="0" marB="0" anchor="ctr"/>
                </a:tc>
                <a:tc>
                  <a:txBody>
                    <a:bodyPr/>
                    <a:lstStyle/>
                    <a:p>
                      <a:pPr algn="ctr" fontAlgn="ctr"/>
                      <a:r>
                        <a:rPr lang="ja-JP" altLang="en-US" sz="2000" b="1" i="0" u="none" strike="noStrike" dirty="0">
                          <a:solidFill>
                            <a:schemeClr val="tx1"/>
                          </a:solidFill>
                          <a:latin typeface="+mn-lt"/>
                        </a:rPr>
                        <a:t>（〇〇）</a:t>
                      </a:r>
                    </a:p>
                  </a:txBody>
                  <a:tcPr marL="0" marR="0" marT="0" marB="0" anchor="ctr"/>
                </a:tc>
                <a:tc>
                  <a:txBody>
                    <a:bodyPr/>
                    <a:lstStyle/>
                    <a:p>
                      <a:pPr algn="ctr" fontAlgn="ctr"/>
                      <a:r>
                        <a:rPr lang="ja-JP" altLang="en-US" sz="2000" b="1" i="0" u="none" strike="noStrike" dirty="0">
                          <a:solidFill>
                            <a:schemeClr val="tx1"/>
                          </a:solidFill>
                          <a:latin typeface="+mn-lt"/>
                        </a:rPr>
                        <a:t>（〇〇）</a:t>
                      </a: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4"/>
                  </a:ext>
                </a:extLst>
              </a:tr>
              <a:tr h="744066">
                <a:tc gridSpan="2">
                  <a:txBody>
                    <a:bodyPr/>
                    <a:lstStyle/>
                    <a:p>
                      <a:pPr algn="ctr" fontAlgn="ctr"/>
                      <a:r>
                        <a:rPr lang="ja-JP" altLang="en-US" sz="2000" b="1" i="0" u="none" strike="noStrike" dirty="0">
                          <a:solidFill>
                            <a:schemeClr val="tx1"/>
                          </a:solidFill>
                          <a:latin typeface="+mn-lt"/>
                        </a:rPr>
                        <a:t>助成事業の費用：合計</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tc hMerge="1">
                  <a:txBody>
                    <a:bodyPr/>
                    <a:lstStyle/>
                    <a:p>
                      <a:endParaRPr kumimoji="1" lang="ja-JP" altLang="en-US"/>
                    </a:p>
                  </a:txBody>
                  <a:tcPr/>
                </a:tc>
                <a:tc>
                  <a:txBody>
                    <a:bodyPr/>
                    <a:lstStyle/>
                    <a:p>
                      <a:pPr algn="ctr" fontAlgn="ctr"/>
                      <a:r>
                        <a:rPr lang="ja-JP" altLang="en-US" sz="2000" b="0" i="0" u="none" strike="noStrike" dirty="0">
                          <a:solidFill>
                            <a:schemeClr val="tx1"/>
                          </a:solidFill>
                          <a:latin typeface="+mn-lt"/>
                        </a:rPr>
                        <a:t>○○</a:t>
                      </a:r>
                      <a:endParaRPr lang="zh-TW" altLang="en-US" sz="2000" b="0" i="0" u="none" strike="noStrike" dirty="0">
                        <a:solidFill>
                          <a:schemeClr val="tx1"/>
                        </a:solidFill>
                        <a:latin typeface="+mn-lt"/>
                      </a:endParaRP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a:t>
                      </a: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08"/>
                  </a:ext>
                </a:extLst>
              </a:tr>
              <a:tr h="192038">
                <a:tc gridSpan="2">
                  <a:txBody>
                    <a:bodyPr/>
                    <a:lstStyle/>
                    <a:p>
                      <a:pPr algn="ctr" fontAlgn="ctr"/>
                      <a:endParaRPr lang="ja-JP" altLang="en-US" sz="2000" b="1" i="0" u="none" strike="noStrike" dirty="0">
                        <a:solidFill>
                          <a:schemeClr val="tx1"/>
                        </a:solidFill>
                        <a:latin typeface="+mn-lt"/>
                      </a:endParaRPr>
                    </a:p>
                  </a:txBody>
                  <a:tcPr marL="0" marR="0" marT="0" marB="0" anchor="ctr">
                    <a:solidFill>
                      <a:schemeClr val="bg1"/>
                    </a:solidFill>
                  </a:tcPr>
                </a:tc>
                <a:tc hMerge="1">
                  <a:txBody>
                    <a:bodyPr/>
                    <a:lstStyle/>
                    <a:p>
                      <a:endParaRPr kumimoji="1" lang="ja-JP" altLang="en-US"/>
                    </a:p>
                  </a:txBody>
                  <a:tcPr/>
                </a:tc>
                <a:tc>
                  <a:txBody>
                    <a:bodyPr/>
                    <a:lstStyle/>
                    <a:p>
                      <a:pPr algn="ctr" fontAlgn="ctr"/>
                      <a:endParaRPr lang="zh-TW" altLang="en-US" sz="2000" b="1" i="0" u="none" strike="noStrike" dirty="0">
                        <a:solidFill>
                          <a:schemeClr val="tx1"/>
                        </a:solidFill>
                        <a:latin typeface="+mn-lt"/>
                      </a:endParaRPr>
                    </a:p>
                  </a:txBody>
                  <a:tcPr marL="0" marR="0" marT="0" marB="0" anchor="ctr">
                    <a:solidFill>
                      <a:schemeClr val="bg1"/>
                    </a:solidFill>
                  </a:tcPr>
                </a:tc>
                <a:tc>
                  <a:txBody>
                    <a:bodyPr/>
                    <a:lstStyle/>
                    <a:p>
                      <a:pPr algn="ctr" fontAlgn="ctr"/>
                      <a:endParaRPr lang="en-US" altLang="ja-JP" sz="2000" b="1" i="0" u="none" strike="noStrike" dirty="0">
                        <a:solidFill>
                          <a:schemeClr val="tx1"/>
                        </a:solidFill>
                        <a:latin typeface="+mn-lt"/>
                      </a:endParaRPr>
                    </a:p>
                  </a:txBody>
                  <a:tcPr marL="0" marR="0" marT="0" marB="0" anchor="ctr">
                    <a:solidFill>
                      <a:schemeClr val="bg1"/>
                    </a:solidFill>
                  </a:tcPr>
                </a:tc>
                <a:tc>
                  <a:txBody>
                    <a:bodyPr/>
                    <a:lstStyle/>
                    <a:p>
                      <a:pPr algn="ctr" fontAlgn="ctr"/>
                      <a:endParaRPr lang="ja-JP" altLang="en-US" sz="2000" b="1" i="0" u="none" strike="noStrike" dirty="0">
                        <a:solidFill>
                          <a:schemeClr val="tx1"/>
                        </a:solidFill>
                        <a:latin typeface="+mn-lt"/>
                      </a:endParaRPr>
                    </a:p>
                  </a:txBody>
                  <a:tcPr marL="0" marR="0" marT="0" marB="0" anchor="ctr">
                    <a:solidFill>
                      <a:schemeClr val="bg1"/>
                    </a:solidFill>
                  </a:tcPr>
                </a:tc>
                <a:tc>
                  <a:txBody>
                    <a:bodyPr/>
                    <a:lstStyle/>
                    <a:p>
                      <a:pPr algn="ctr" fontAlgn="ctr"/>
                      <a:endParaRPr lang="ja-JP" altLang="en-US" sz="2000" b="1" i="0" u="none" strike="noStrike" dirty="0">
                        <a:solidFill>
                          <a:schemeClr val="tx1"/>
                        </a:solidFill>
                        <a:latin typeface="+mn-lt"/>
                      </a:endParaRPr>
                    </a:p>
                  </a:txBody>
                  <a:tcPr marL="0" marR="0" marT="0" marB="0" anchor="ctr">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2000" b="1" i="0" u="none" strike="noStrike" dirty="0">
                        <a:solidFill>
                          <a:schemeClr val="tx1"/>
                        </a:solidFill>
                        <a:latin typeface="+mn-lt"/>
                      </a:endParaRPr>
                    </a:p>
                  </a:txBody>
                  <a:tcPr marL="0" marR="0" marT="0" marB="0" anchor="ctr">
                    <a:solidFill>
                      <a:schemeClr val="bg1"/>
                    </a:solidFill>
                  </a:tcPr>
                </a:tc>
                <a:extLst>
                  <a:ext uri="{0D108BD9-81ED-4DB2-BD59-A6C34878D82A}">
                    <a16:rowId xmlns:a16="http://schemas.microsoft.com/office/drawing/2014/main" val="10009"/>
                  </a:ext>
                </a:extLst>
              </a:tr>
              <a:tr h="744066">
                <a:tc gridSpan="2">
                  <a:txBody>
                    <a:bodyPr/>
                    <a:lstStyle/>
                    <a:p>
                      <a:pPr algn="ctr" fontAlgn="ctr"/>
                      <a:r>
                        <a:rPr lang="ja-JP" altLang="en-US" sz="2000" b="1" i="0" u="none" strike="noStrike" dirty="0">
                          <a:solidFill>
                            <a:schemeClr val="tx1"/>
                          </a:solidFill>
                          <a:latin typeface="+mn-lt"/>
                        </a:rPr>
                        <a:t>ＮＥＤＯ負担額</a:t>
                      </a:r>
                      <a:r>
                        <a:rPr lang="ja-JP" altLang="en-US" sz="2000" b="1" i="0" u="none" strike="noStrike" baseline="30000" dirty="0">
                          <a:solidFill>
                            <a:schemeClr val="tx1"/>
                          </a:solidFill>
                          <a:latin typeface="+mn-lt"/>
                        </a:rPr>
                        <a:t>＊１</a:t>
                      </a:r>
                      <a:r>
                        <a:rPr lang="ja-JP" altLang="en-US" sz="2000" b="1" i="0" u="none" strike="noStrike" baseline="0" dirty="0">
                          <a:solidFill>
                            <a:schemeClr val="tx1"/>
                          </a:solidFill>
                          <a:latin typeface="+mn-lt"/>
                        </a:rPr>
                        <a:t>：合計</a:t>
                      </a:r>
                    </a:p>
                  </a:txBody>
                  <a:tcPr marL="0" marR="0" marT="0" marB="0" anchor="ctr">
                    <a:solidFill>
                      <a:schemeClr val="bg1">
                        <a:lumMod val="85000"/>
                      </a:schemeClr>
                    </a:solidFill>
                  </a:tcPr>
                </a:tc>
                <a:tc hMerge="1">
                  <a:txBody>
                    <a:bodyPr/>
                    <a:lstStyle/>
                    <a:p>
                      <a:pPr algn="ctr" fontAlgn="ctr"/>
                      <a:endParaRPr lang="en-US" altLang="ja-JP" sz="1600" b="0" i="0" u="none" strike="noStrike" dirty="0">
                        <a:solidFill>
                          <a:schemeClr val="tx1"/>
                        </a:solidFill>
                        <a:latin typeface="ＭＳ Ｐゴシック"/>
                      </a:endParaRPr>
                    </a:p>
                  </a:txBody>
                  <a:tcPr marL="0" marR="0" marT="0" marB="0" anchor="ctr"/>
                </a:tc>
                <a:tc>
                  <a:txBody>
                    <a:bodyPr/>
                    <a:lstStyle/>
                    <a:p>
                      <a:pPr algn="ctr" fontAlgn="ct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〇〇</a:t>
                      </a:r>
                      <a:endParaRPr lang="en-US" altLang="ja-JP" sz="2000" b="1" i="0" u="none" strike="noStrike" dirty="0">
                        <a:solidFill>
                          <a:schemeClr val="tx1"/>
                        </a:solidFill>
                        <a:latin typeface="+mn-lt"/>
                      </a:endParaRP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〇〇</a:t>
                      </a:r>
                    </a:p>
                  </a:txBody>
                  <a:tcPr marL="0" marR="0" marT="0" marB="0" anchor="ctr">
                    <a:solidFill>
                      <a:schemeClr val="bg1">
                        <a:lumMod val="85000"/>
                      </a:schemeClr>
                    </a:solidFill>
                  </a:tcPr>
                </a:tc>
                <a:tc>
                  <a:txBody>
                    <a:bodyPr/>
                    <a:lstStyle/>
                    <a:p>
                      <a:pPr algn="ctr" fontAlgn="ctr"/>
                      <a:r>
                        <a:rPr lang="ja-JP" altLang="en-US" sz="2000" b="1" i="0" u="none" strike="noStrike" dirty="0">
                          <a:solidFill>
                            <a:schemeClr val="tx1"/>
                          </a:solidFill>
                          <a:latin typeface="+mn-lt"/>
                        </a:rPr>
                        <a:t>〇〇</a:t>
                      </a: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2000" b="1" i="0" u="none" strike="noStrike" dirty="0">
                          <a:solidFill>
                            <a:schemeClr val="tx1"/>
                          </a:solidFill>
                          <a:latin typeface="+mn-lt"/>
                        </a:rPr>
                        <a:t>〇〇</a:t>
                      </a:r>
                      <a:endParaRPr lang="zh-TW" altLang="en-US" sz="2000" b="1" i="0" u="none" strike="noStrike" dirty="0">
                        <a:solidFill>
                          <a:schemeClr val="tx1"/>
                        </a:solidFill>
                        <a:latin typeface="+mn-lt"/>
                      </a:endParaRPr>
                    </a:p>
                  </a:txBody>
                  <a:tcPr marL="0" marR="0" marT="0" marB="0" anchor="ctr">
                    <a:solidFill>
                      <a:schemeClr val="bg1">
                        <a:lumMod val="85000"/>
                      </a:schemeClr>
                    </a:solidFill>
                  </a:tcPr>
                </a:tc>
                <a:extLst>
                  <a:ext uri="{0D108BD9-81ED-4DB2-BD59-A6C34878D82A}">
                    <a16:rowId xmlns:a16="http://schemas.microsoft.com/office/drawing/2014/main" val="10010"/>
                  </a:ext>
                </a:extLst>
              </a:tr>
            </a:tbl>
          </a:graphicData>
        </a:graphic>
      </p:graphicFrame>
      <p:sp>
        <p:nvSpPr>
          <p:cNvPr id="6" name="タイトル 1">
            <a:extLst>
              <a:ext uri="{FF2B5EF4-FFF2-40B4-BE49-F238E27FC236}">
                <a16:creationId xmlns:a16="http://schemas.microsoft.com/office/drawing/2014/main" id="{257C9E34-0B7E-454B-9530-5CCB32B7C97B}"/>
              </a:ext>
            </a:extLst>
          </p:cNvPr>
          <p:cNvSpPr txBox="1">
            <a:spLocks/>
          </p:cNvSpPr>
          <p:nvPr/>
        </p:nvSpPr>
        <p:spPr>
          <a:xfrm>
            <a:off x="47328" y="44624"/>
            <a:ext cx="6048672" cy="472473"/>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r>
              <a:rPr lang="ja-JP" altLang="en-US" sz="2600" b="1" dirty="0"/>
              <a:t>７．研究開発予算実施機関の内訳</a:t>
            </a:r>
          </a:p>
        </p:txBody>
      </p:sp>
      <p:sp>
        <p:nvSpPr>
          <p:cNvPr id="9" name="スライド番号プレースホルダー 1">
            <a:extLst>
              <a:ext uri="{FF2B5EF4-FFF2-40B4-BE49-F238E27FC236}">
                <a16:creationId xmlns:a16="http://schemas.microsoft.com/office/drawing/2014/main" id="{CD33DD0F-D277-48F0-9119-000C0628F62A}"/>
              </a:ext>
            </a:extLst>
          </p:cNvPr>
          <p:cNvSpPr txBox="1">
            <a:spLocks/>
          </p:cNvSpPr>
          <p:nvPr/>
        </p:nvSpPr>
        <p:spPr>
          <a:xfrm>
            <a:off x="11730380" y="97802"/>
            <a:ext cx="350000" cy="365125"/>
          </a:xfrm>
          <a:prstGeom prst="rect">
            <a:avLst/>
          </a:prstGeom>
          <a:ln w="28575">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800" dirty="0">
                <a:solidFill>
                  <a:schemeClr val="tx1"/>
                </a:solidFill>
                <a:latin typeface="Meiryo UI" panose="020B0604030504040204" pitchFamily="50" charset="-128"/>
                <a:ea typeface="Meiryo UI" panose="020B0604030504040204" pitchFamily="50" charset="-128"/>
                <a:cs typeface="Arial" panose="020B0604020202020204" pitchFamily="34" charset="0"/>
              </a:rPr>
              <a:t>９</a:t>
            </a:r>
          </a:p>
        </p:txBody>
      </p:sp>
      <p:sp>
        <p:nvSpPr>
          <p:cNvPr id="11" name="正方形/長方形 10">
            <a:extLst>
              <a:ext uri="{FF2B5EF4-FFF2-40B4-BE49-F238E27FC236}">
                <a16:creationId xmlns:a16="http://schemas.microsoft.com/office/drawing/2014/main" id="{AC1CC304-7CE2-4360-A8D3-B4146A737FE6}"/>
              </a:ext>
            </a:extLst>
          </p:cNvPr>
          <p:cNvSpPr/>
          <p:nvPr/>
        </p:nvSpPr>
        <p:spPr>
          <a:xfrm>
            <a:off x="47328" y="663079"/>
            <a:ext cx="10081120" cy="461665"/>
          </a:xfrm>
          <a:prstGeom prst="rect">
            <a:avLst/>
          </a:prstGeom>
        </p:spPr>
        <p:txBody>
          <a:bodyPr wrap="square">
            <a:spAutoFit/>
          </a:bodyPr>
          <a:lstStyle/>
          <a:p>
            <a:pPr fontAlgn="ctr"/>
            <a:r>
              <a:rPr lang="ja-JP" altLang="en-US" sz="2400" b="1" dirty="0"/>
              <a:t>研究開発項目①</a:t>
            </a:r>
            <a:r>
              <a:rPr lang="ja-JP" altLang="en-US" sz="2400" b="1" dirty="0">
                <a:ea typeface="Meiryo UI" panose="020B0604030504040204" pitchFamily="50" charset="-128"/>
              </a:rPr>
              <a:t>「</a:t>
            </a:r>
            <a:r>
              <a:rPr lang="ja-JP" altLang="ja-JP" sz="2400" b="1" dirty="0">
                <a:ea typeface="Meiryo UI" panose="020B0604030504040204" pitchFamily="50" charset="-128"/>
              </a:rPr>
              <a:t>革新的エンジン部品製造プロセス開発</a:t>
            </a:r>
            <a:r>
              <a:rPr lang="ja-JP" altLang="en-US" sz="2400" b="1" dirty="0">
                <a:ea typeface="Meiryo UI" panose="020B0604030504040204" pitchFamily="50" charset="-128"/>
              </a:rPr>
              <a:t>」</a:t>
            </a:r>
            <a:r>
              <a:rPr lang="en-US" altLang="ja-JP" sz="2400" b="1" dirty="0">
                <a:ea typeface="Meiryo UI" panose="020B0604030504040204" pitchFamily="50" charset="-128"/>
              </a:rPr>
              <a:t>【</a:t>
            </a:r>
            <a:r>
              <a:rPr lang="ja-JP" altLang="en-US" sz="2400" b="1" dirty="0">
                <a:ea typeface="Meiryo UI" panose="020B0604030504040204" pitchFamily="50" charset="-128"/>
              </a:rPr>
              <a:t>助成事業</a:t>
            </a:r>
            <a:r>
              <a:rPr lang="en-US" altLang="ja-JP" sz="2400" b="1" dirty="0">
                <a:ea typeface="Meiryo UI" panose="020B0604030504040204" pitchFamily="50" charset="-128"/>
              </a:rPr>
              <a:t>】</a:t>
            </a:r>
            <a:endParaRPr lang="en-US" altLang="ja-JP" sz="2400" b="1" dirty="0"/>
          </a:p>
        </p:txBody>
      </p:sp>
      <p:sp>
        <p:nvSpPr>
          <p:cNvPr id="12" name="正方形/長方形 11">
            <a:extLst>
              <a:ext uri="{FF2B5EF4-FFF2-40B4-BE49-F238E27FC236}">
                <a16:creationId xmlns:a16="http://schemas.microsoft.com/office/drawing/2014/main" id="{612FF35D-892F-4249-A76D-6BDCFE115AD6}"/>
              </a:ext>
            </a:extLst>
          </p:cNvPr>
          <p:cNvSpPr/>
          <p:nvPr/>
        </p:nvSpPr>
        <p:spPr>
          <a:xfrm>
            <a:off x="5984380" y="6084004"/>
            <a:ext cx="6096000" cy="369332"/>
          </a:xfrm>
          <a:prstGeom prst="rect">
            <a:avLst/>
          </a:prstGeom>
        </p:spPr>
        <p:txBody>
          <a:bodyPr>
            <a:spAutoFit/>
          </a:bodyPr>
          <a:lstStyle/>
          <a:p>
            <a:pPr algn="r" fontAlgn="ctr"/>
            <a:r>
              <a:rPr lang="ja-JP" altLang="en-US" b="1" dirty="0"/>
              <a:t>［単位：百万円、（）内は内数として取り扱う］</a:t>
            </a:r>
            <a:endParaRPr lang="en-US" altLang="ja-JP" b="1" dirty="0"/>
          </a:p>
        </p:txBody>
      </p:sp>
      <p:sp>
        <p:nvSpPr>
          <p:cNvPr id="13" name="テキスト ボックス 12">
            <a:extLst>
              <a:ext uri="{FF2B5EF4-FFF2-40B4-BE49-F238E27FC236}">
                <a16:creationId xmlns:a16="http://schemas.microsoft.com/office/drawing/2014/main" id="{90B186C8-DC2C-4CBE-99BD-6F00630C431B}"/>
              </a:ext>
            </a:extLst>
          </p:cNvPr>
          <p:cNvSpPr txBox="1"/>
          <p:nvPr/>
        </p:nvSpPr>
        <p:spPr>
          <a:xfrm rot="20603966">
            <a:off x="6504869" y="5068235"/>
            <a:ext cx="5292956" cy="400110"/>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ja-JP" altLang="en-US" sz="2000" b="1" i="1" dirty="0">
                <a:solidFill>
                  <a:srgbClr val="0000FF"/>
                </a:solidFill>
              </a:rPr>
              <a:t>行数等は適宜追記・修正ください</a:t>
            </a:r>
            <a:endParaRPr lang="ja-JP" altLang="en-US" sz="2000" b="1" dirty="0">
              <a:solidFill>
                <a:srgbClr val="0000FF"/>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45183B5E-3816-45D6-ADA2-89E37CDB16D9}"/>
              </a:ext>
            </a:extLst>
          </p:cNvPr>
          <p:cNvSpPr txBox="1"/>
          <p:nvPr/>
        </p:nvSpPr>
        <p:spPr>
          <a:xfrm>
            <a:off x="407368" y="1208946"/>
            <a:ext cx="9505056" cy="707886"/>
          </a:xfrm>
          <a:prstGeom prst="rect">
            <a:avLst/>
          </a:prstGeom>
          <a:noFill/>
        </p:spPr>
        <p:txBody>
          <a:bodyPr wrap="square" rtlCol="0">
            <a:spAutoFit/>
          </a:bodyPr>
          <a:lstStyle/>
          <a:p>
            <a:r>
              <a:rPr kumimoji="1" lang="ja-JP" altLang="en-US" sz="2000" b="1" dirty="0"/>
              <a:t>助成事業の総費用</a:t>
            </a:r>
            <a:r>
              <a:rPr kumimoji="1" lang="en-US" altLang="ja-JP" sz="2000" b="1" dirty="0"/>
              <a:t>	</a:t>
            </a:r>
            <a:r>
              <a:rPr kumimoji="1" lang="ja-JP" altLang="en-US" sz="2000" b="1" dirty="0"/>
              <a:t>：○○百万円　（</a:t>
            </a:r>
            <a:r>
              <a:rPr kumimoji="1" lang="en-US" altLang="ja-JP" sz="2000" b="1" dirty="0"/>
              <a:t>NEDO</a:t>
            </a:r>
            <a:r>
              <a:rPr kumimoji="1" lang="ja-JP" altLang="en-US" sz="2000" b="1" dirty="0"/>
              <a:t>負担総額</a:t>
            </a:r>
            <a:r>
              <a:rPr kumimoji="1" lang="en-US" altLang="ja-JP" sz="2000" b="1" dirty="0"/>
              <a:t>	</a:t>
            </a:r>
            <a:r>
              <a:rPr kumimoji="1" lang="ja-JP" altLang="en-US" sz="2000" b="1" dirty="0"/>
              <a:t>；○○百万円）</a:t>
            </a:r>
            <a:endParaRPr kumimoji="1" lang="en-US" altLang="ja-JP" sz="2000" b="1" dirty="0"/>
          </a:p>
          <a:p>
            <a:r>
              <a:rPr kumimoji="1" lang="ja-JP" altLang="en-US" sz="2000" b="1" dirty="0"/>
              <a:t>　</a:t>
            </a:r>
            <a:r>
              <a:rPr kumimoji="1" lang="en-US" altLang="ja-JP" sz="2000" b="1" dirty="0"/>
              <a:t>2022</a:t>
            </a:r>
            <a:r>
              <a:rPr kumimoji="1" lang="ja-JP" altLang="en-US" sz="2000" b="1" dirty="0"/>
              <a:t>年度費用</a:t>
            </a:r>
            <a:r>
              <a:rPr kumimoji="1" lang="en-US" altLang="ja-JP" sz="2000" b="1" dirty="0"/>
              <a:t>	</a:t>
            </a:r>
            <a:r>
              <a:rPr kumimoji="1" lang="ja-JP" altLang="en-US" sz="2000" b="1" dirty="0"/>
              <a:t>：○○百万円　（</a:t>
            </a:r>
            <a:r>
              <a:rPr kumimoji="1" lang="en-US" altLang="ja-JP" sz="2000" b="1" dirty="0"/>
              <a:t>NEDO</a:t>
            </a:r>
            <a:r>
              <a:rPr kumimoji="1" lang="ja-JP" altLang="en-US" sz="2000" b="1" dirty="0"/>
              <a:t>負担額</a:t>
            </a:r>
            <a:r>
              <a:rPr kumimoji="1" lang="en-US" altLang="ja-JP" sz="2000" b="1" dirty="0"/>
              <a:t>	</a:t>
            </a:r>
            <a:r>
              <a:rPr lang="en-US" altLang="ja-JP" sz="2000" b="1" dirty="0"/>
              <a:t>	</a:t>
            </a:r>
            <a:r>
              <a:rPr kumimoji="1" lang="ja-JP" altLang="en-US" sz="2000" b="1" dirty="0"/>
              <a:t>；○○百万円）</a:t>
            </a:r>
          </a:p>
        </p:txBody>
      </p:sp>
      <p:sp>
        <p:nvSpPr>
          <p:cNvPr id="4" name="テキスト ボックス 3">
            <a:extLst>
              <a:ext uri="{FF2B5EF4-FFF2-40B4-BE49-F238E27FC236}">
                <a16:creationId xmlns:a16="http://schemas.microsoft.com/office/drawing/2014/main" id="{0F03EF3B-5D54-4E4F-84B4-285F394F0DA6}"/>
              </a:ext>
            </a:extLst>
          </p:cNvPr>
          <p:cNvSpPr txBox="1"/>
          <p:nvPr/>
        </p:nvSpPr>
        <p:spPr>
          <a:xfrm>
            <a:off x="335359" y="6381328"/>
            <a:ext cx="5400600" cy="369332"/>
          </a:xfrm>
          <a:prstGeom prst="rect">
            <a:avLst/>
          </a:prstGeom>
          <a:noFill/>
        </p:spPr>
        <p:txBody>
          <a:bodyPr wrap="square" rtlCol="0">
            <a:spAutoFit/>
          </a:bodyPr>
          <a:lstStyle/>
          <a:p>
            <a:r>
              <a:rPr kumimoji="1" lang="ja-JP" altLang="en-US" dirty="0"/>
              <a:t>＊１：</a:t>
            </a:r>
            <a:r>
              <a:rPr kumimoji="1" lang="en-US" altLang="ja-JP" dirty="0"/>
              <a:t>NEDO</a:t>
            </a:r>
            <a:r>
              <a:rPr kumimoji="1" lang="ja-JP" altLang="en-US" dirty="0"/>
              <a:t>負担額＝助成事業の費用</a:t>
            </a:r>
            <a:r>
              <a:rPr kumimoji="1" lang="en-US" altLang="ja-JP" dirty="0"/>
              <a:t>×</a:t>
            </a:r>
            <a:r>
              <a:rPr kumimoji="1" lang="ja-JP" altLang="en-US" dirty="0"/>
              <a:t>補助率</a:t>
            </a:r>
          </a:p>
        </p:txBody>
      </p:sp>
    </p:spTree>
    <p:extLst>
      <p:ext uri="{BB962C8B-B14F-4D97-AF65-F5344CB8AC3E}">
        <p14:creationId xmlns:p14="http://schemas.microsoft.com/office/powerpoint/2010/main" val="364972769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2062</Words>
  <Application>Microsoft Office PowerPoint</Application>
  <PresentationFormat>ワイド画面</PresentationFormat>
  <Paragraphs>270</Paragraphs>
  <Slides>13</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13</vt:i4>
      </vt:variant>
    </vt:vector>
  </HeadingPairs>
  <TitlesOfParts>
    <vt:vector size="19" baseType="lpstr">
      <vt:lpstr>Meiryo UI</vt:lpstr>
      <vt:lpstr>ＭＳ Ｐゴシック</vt:lpstr>
      <vt:lpstr>Arial</vt:lpstr>
      <vt:lpstr>Calibri</vt:lpstr>
      <vt:lpstr>Office ​​テーマ</vt:lpstr>
      <vt:lpstr>Office テーマ</vt:lpstr>
      <vt:lpstr>PowerPoint プレゼンテーション</vt:lpstr>
      <vt:lpstr>PowerPoint プレゼンテーション</vt:lpstr>
      <vt:lpstr>１．はじめに</vt:lpstr>
      <vt:lpstr>PowerPoint プレゼンテーション</vt:lpstr>
      <vt:lpstr>３．研究開発の内容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2022-01-21T04:23:21Z</dcterms:modified>
</cp:coreProperties>
</file>