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565" r:id="rId2"/>
    <p:sldId id="430" r:id="rId3"/>
    <p:sldId id="431" r:id="rId4"/>
    <p:sldId id="432" r:id="rId5"/>
    <p:sldId id="558" r:id="rId6"/>
    <p:sldId id="567" r:id="rId7"/>
    <p:sldId id="569" r:id="rId8"/>
    <p:sldId id="564" r:id="rId9"/>
    <p:sldId id="568" r:id="rId10"/>
    <p:sldId id="559" r:id="rId11"/>
    <p:sldId id="468" r:id="rId12"/>
    <p:sldId id="566" r:id="rId13"/>
    <p:sldId id="533" r:id="rId14"/>
    <p:sldId id="570" r:id="rId15"/>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87" autoAdjust="0"/>
  </p:normalViewPr>
  <p:slideViewPr>
    <p:cSldViewPr snapToGrid="0">
      <p:cViewPr varScale="1">
        <p:scale>
          <a:sx n="113" d="100"/>
          <a:sy n="113" d="100"/>
        </p:scale>
        <p:origin x="162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10</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11</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13</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14</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8</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9</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49" y="36513"/>
            <a:ext cx="4776933" cy="338554"/>
          </a:xfrm>
          <a:prstGeom prst="rect">
            <a:avLst/>
          </a:prstGeom>
          <a:noFill/>
          <a:ln w="9525">
            <a:noFill/>
            <a:miter lim="800000"/>
            <a:headEnd/>
            <a:tailEnd/>
          </a:ln>
        </p:spPr>
        <p:txBody>
          <a:bodyPr wrap="square">
            <a:spAutoFit/>
          </a:bodyPr>
          <a:lstStyle/>
          <a:p>
            <a:pPr algn="l"/>
            <a:r>
              <a:rPr lang="ja-JP" altLang="en-US" dirty="0">
                <a:solidFill>
                  <a:srgbClr val="0070C0"/>
                </a:solidFill>
                <a:latin typeface="ＭＳ Ｐゴシック" pitchFamily="50" charset="-128"/>
              </a:rPr>
              <a:t>タイプ△／技術開発テーマ名</a:t>
            </a:r>
          </a:p>
        </p:txBody>
      </p:sp>
      <p:sp>
        <p:nvSpPr>
          <p:cNvPr id="2" name="テキスト ボックス 1"/>
          <p:cNvSpPr txBox="1"/>
          <p:nvPr userDrawn="1"/>
        </p:nvSpPr>
        <p:spPr>
          <a:xfrm>
            <a:off x="5418311" y="6427954"/>
            <a:ext cx="3722689"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2022</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632311"/>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a:latin typeface="ＭＳ Ｐゴシック" pitchFamily="50" charset="-128"/>
              </a:rPr>
              <a:t> </a:t>
            </a:r>
            <a:r>
              <a:rPr lang="en-US" altLang="ja-JP" sz="1800" dirty="0" err="1">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40829" y="2577435"/>
            <a:ext cx="7675033" cy="2369880"/>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は、最初のフェーズについて記載してください。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5077792" y="3553867"/>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1771445" y="3542901"/>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090216"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77144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2023</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6170216" y="3180383"/>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2847580" y="3193868"/>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今回提案の技術開発に関係する法人を全て記載してください。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1869280" y="3203204"/>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6247421" y="3213374"/>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387279068"/>
              </p:ext>
            </p:extLst>
          </p:nvPr>
        </p:nvGraphicFramePr>
        <p:xfrm>
          <a:off x="205251" y="1331913"/>
          <a:ext cx="8642424"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2025</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2026</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829614"/>
            <a:ext cx="8556757" cy="166199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は、全技術開発フェーズについて記載してください。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1826629944"/>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4823326"/>
            <a:ext cx="8177476" cy="1400383"/>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u="sng" dirty="0">
                <a:solidFill>
                  <a:srgbClr val="C00000"/>
                </a:solidFill>
                <a:latin typeface="ＭＳ Ｐゴシック" pitchFamily="50" charset="-128"/>
              </a:rPr>
              <a:t>10</a:t>
            </a:r>
            <a:r>
              <a:rPr lang="ja-JP" altLang="en-US" b="1" u="sng" dirty="0">
                <a:solidFill>
                  <a:srgbClr val="C00000"/>
                </a:solidFill>
                <a:latin typeface="ＭＳ Ｐゴシック" pitchFamily="50" charset="-128"/>
              </a:rPr>
              <a:t>万</a:t>
            </a:r>
            <a:r>
              <a:rPr lang="en-US" altLang="ja-JP" b="1" u="sng" dirty="0" err="1">
                <a:solidFill>
                  <a:srgbClr val="C00000"/>
                </a:solidFill>
                <a:latin typeface="ＭＳ Ｐゴシック" pitchFamily="50" charset="-128"/>
              </a:rPr>
              <a:t>kL</a:t>
            </a:r>
            <a:r>
              <a:rPr lang="en-US" altLang="ja-JP" b="1" u="sng" dirty="0">
                <a:solidFill>
                  <a:srgbClr val="C00000"/>
                </a:solidFill>
                <a:latin typeface="ＭＳ Ｐゴシック" pitchFamily="50" charset="-128"/>
              </a:rPr>
              <a:t>/</a:t>
            </a:r>
            <a:r>
              <a:rPr lang="ja-JP" altLang="en-US" b="1" u="sng" dirty="0">
                <a:solidFill>
                  <a:srgbClr val="C00000"/>
                </a:solidFill>
                <a:latin typeface="ＭＳ Ｐゴシック" pitchFamily="50" charset="-128"/>
              </a:rPr>
              <a:t>年に達しない提案</a:t>
            </a:r>
            <a:r>
              <a:rPr lang="ja-JP" altLang="en-US" b="1" dirty="0">
                <a:solidFill>
                  <a:srgbClr val="C00000"/>
                </a:solidFill>
                <a:latin typeface="ＭＳ Ｐゴシック" pitchFamily="50" charset="-128"/>
              </a:rPr>
              <a:t>は 「費用対効果目標量」を記載してください。</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（例）実証開発フェーズでの年間技術開発費の上限が</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億円の場合は「</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年」と記入。</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a:t>
            </a:r>
            <a:r>
              <a:rPr lang="en-US" altLang="ja-JP" b="1" dirty="0">
                <a:solidFill>
                  <a:srgbClr val="C00000"/>
                </a:solidFill>
                <a:latin typeface="ＭＳ Ｐゴシック" pitchFamily="50" charset="-128"/>
              </a:rPr>
              <a:t>10</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年を満たす場合は 「費用対効果目標量」の項目は削除してください。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委託先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r>
              <a:rPr lang="ja-JP" altLang="en-US" sz="2400" b="1" dirty="0">
                <a:latin typeface="ＭＳ Ｐゴシック" pitchFamily="50" charset="-128"/>
              </a:rPr>
              <a:t>共同研究先</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ja-JP" altLang="en-US" sz="2800" b="1" dirty="0">
                <a:solidFill>
                  <a:srgbClr val="0070C0"/>
                </a:solidFill>
                <a:latin typeface="ＭＳ Ｐゴシック" pitchFamily="50" charset="-128"/>
              </a:rPr>
              <a:t>△</a:t>
            </a:r>
            <a:r>
              <a:rPr lang="ja-JP" altLang="en-US" sz="2800" b="1" dirty="0">
                <a:solidFill>
                  <a:schemeClr val="tx1"/>
                </a:solidFill>
                <a:latin typeface="ＭＳ Ｐゴシック" pitchFamily="50" charset="-128"/>
              </a:rPr>
              <a:t>／インキュベーション研究開発フェーズ＋</a:t>
            </a:r>
            <a:r>
              <a:rPr lang="ja-JP" altLang="en-US" sz="2800" b="1" dirty="0">
                <a:solidFill>
                  <a:srgbClr val="0070C0"/>
                </a:solidFill>
                <a:latin typeface="ＭＳ Ｐゴシック" pitchFamily="50" charset="-128"/>
              </a:rPr>
              <a:t> ◇◇</a:t>
            </a:r>
            <a:r>
              <a:rPr lang="ja-JP" altLang="en-US" sz="2800" b="1" dirty="0">
                <a:solidFill>
                  <a:schemeClr val="tx1"/>
                </a:solidFill>
                <a:latin typeface="ＭＳ Ｐゴシック" pitchFamily="50" charset="-128"/>
              </a:rPr>
              <a:t>開発フェーズ</a:t>
            </a:r>
            <a:endParaRPr lang="ja-JP" altLang="en-US" sz="2000" dirty="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a:solidFill>
                  <a:srgbClr val="C00000"/>
                </a:solidFill>
                <a:latin typeface="ＭＳ Ｐゴシック" pitchFamily="50" charset="-128"/>
              </a:rPr>
              <a:t>↑タイプ名等は「スライドマスター」から編集してください。</a:t>
            </a:r>
          </a:p>
        </p:txBody>
      </p:sp>
      <p:sp>
        <p:nvSpPr>
          <p:cNvPr id="6" name="Text Box 8"/>
          <p:cNvSpPr txBox="1">
            <a:spLocks noChangeArrowheads="1"/>
          </p:cNvSpPr>
          <p:nvPr/>
        </p:nvSpPr>
        <p:spPr bwMode="auto">
          <a:xfrm>
            <a:off x="189368" y="4284708"/>
            <a:ext cx="8736687"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提案書に記載した技術開発フェーズ、技術開発テーマ名と一致させてください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68232" y="5752755"/>
            <a:ext cx="9233618"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委託先（委託先：◆◆◆◆）、共同研究先（共同研究先：■■■■）も記載ください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438"/>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endParaRPr lang="en-US" altLang="ja-JP" sz="3200" dirty="0">
              <a:solidFill>
                <a:srgbClr val="FF0000"/>
              </a:solidFill>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２．事業化シナリオ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５．実施体制</a:t>
            </a: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７．省エネルギー効果量</a:t>
            </a:r>
            <a:endParaRPr lang="en-US" altLang="ja-JP" sz="32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7" name="テキスト ボックス 5"/>
          <p:cNvSpPr txBox="1">
            <a:spLocks noChangeArrowheads="1"/>
          </p:cNvSpPr>
          <p:nvPr/>
        </p:nvSpPr>
        <p:spPr bwMode="auto">
          <a:xfrm>
            <a:off x="213979" y="417791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223504" y="4552239"/>
            <a:ext cx="8394716"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
        <p:nvSpPr>
          <p:cNvPr id="10" name="テキスト ボックス 5">
            <a:extLst>
              <a:ext uri="{FF2B5EF4-FFF2-40B4-BE49-F238E27FC236}">
                <a16:creationId xmlns:a16="http://schemas.microsoft.com/office/drawing/2014/main" id="{E1D0FA47-696D-405B-B1A5-06D305E8682E}"/>
              </a:ext>
            </a:extLst>
          </p:cNvPr>
          <p:cNvSpPr txBox="1">
            <a:spLocks noChangeArrowheads="1"/>
          </p:cNvSpPr>
          <p:nvPr/>
        </p:nvSpPr>
        <p:spPr bwMode="auto">
          <a:xfrm>
            <a:off x="213979" y="2318977"/>
            <a:ext cx="7078662" cy="461665"/>
          </a:xfrm>
          <a:prstGeom prst="rect">
            <a:avLst/>
          </a:prstGeom>
          <a:noFill/>
          <a:ln w="9525">
            <a:noFill/>
            <a:prstDash val="dash"/>
            <a:miter lim="800000"/>
            <a:headEnd/>
            <a:tailEnd/>
          </a:ln>
        </p:spPr>
        <p:txBody>
          <a:bodyPr anchor="ctr">
            <a:spAutoFit/>
          </a:bodyPr>
          <a:lstStyle/>
          <a:p>
            <a:pPr algn="l"/>
            <a:r>
              <a:rPr lang="ja-JP" altLang="en-US" sz="2400">
                <a:latin typeface="ＭＳ Ｐゴシック" pitchFamily="50" charset="-128"/>
              </a:rPr>
              <a:t>２．２　</a:t>
            </a:r>
            <a:r>
              <a:rPr lang="ja-JP" altLang="en-US" sz="2400">
                <a:solidFill>
                  <a:schemeClr val="tx2"/>
                </a:solidFill>
                <a:latin typeface="ＭＳ Ｐゴシック" pitchFamily="50" charset="-128"/>
              </a:rPr>
              <a:t>事業化の時期と方法</a:t>
            </a:r>
            <a:endParaRPr lang="en-US" altLang="ja-JP" sz="2400">
              <a:latin typeface="ＭＳ Ｐゴシック" pitchFamily="50" charset="-128"/>
            </a:endParaRPr>
          </a:p>
        </p:txBody>
      </p:sp>
      <p:sp>
        <p:nvSpPr>
          <p:cNvPr id="12" name="テキスト ボックス 5">
            <a:extLst>
              <a:ext uri="{FF2B5EF4-FFF2-40B4-BE49-F238E27FC236}">
                <a16:creationId xmlns:a16="http://schemas.microsoft.com/office/drawing/2014/main" id="{4A9CCF6E-06BF-4F0C-9112-62251D36305F}"/>
              </a:ext>
            </a:extLst>
          </p:cNvPr>
          <p:cNvSpPr txBox="1">
            <a:spLocks noChangeArrowheads="1"/>
          </p:cNvSpPr>
          <p:nvPr/>
        </p:nvSpPr>
        <p:spPr bwMode="auto">
          <a:xfrm>
            <a:off x="213979" y="2673833"/>
            <a:ext cx="8920497"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・製品化までの計画とあわせて、</a:t>
            </a:r>
            <a:r>
              <a:rPr lang="en-US" altLang="ja-JP" sz="1800" dirty="0">
                <a:solidFill>
                  <a:srgbClr val="0070C0"/>
                </a:solidFill>
                <a:latin typeface="ＭＳ Ｐゴシック" pitchFamily="50" charset="-128"/>
              </a:rPr>
              <a:t>2040</a:t>
            </a:r>
            <a:r>
              <a:rPr lang="ja-JP" altLang="en-US" sz="1800" dirty="0">
                <a:solidFill>
                  <a:srgbClr val="0070C0"/>
                </a:solidFill>
                <a:latin typeface="ＭＳ Ｐゴシック" pitchFamily="50" charset="-128"/>
              </a:rPr>
              <a:t>年までの見込みについても表などを用いて時系列的に記述してください。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6" name="テキスト ボックス 5"/>
          <p:cNvSpPr txBox="1">
            <a:spLocks noChangeArrowheads="1"/>
          </p:cNvSpPr>
          <p:nvPr/>
        </p:nvSpPr>
        <p:spPr bwMode="auto">
          <a:xfrm>
            <a:off x="518779" y="1814821"/>
            <a:ext cx="8208126"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358969" y="1612259"/>
            <a:ext cx="8536185"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・開発フェーズの選定理由を含め、技術開発の課題とそれを解決する時期を</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は、全技術開発フェーズで実施する内容を記述してください。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092667" y="4157903"/>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983917"/>
            <a:ext cx="8599660"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４．１．１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99272" y="1977400"/>
            <a:ext cx="8793661"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lvl="0"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lvl="0" algn="l"/>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99272"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99272" y="356517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299272" y="4065794"/>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99272" y="1374924"/>
            <a:ext cx="8612063"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４．２．１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178952" y="5400896"/>
            <a:ext cx="8906397"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1838</Words>
  <Application>Microsoft Office PowerPoint</Application>
  <PresentationFormat>画面に合わせる (4:3)</PresentationFormat>
  <Paragraphs>225</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游ゴシック</vt:lpstr>
      <vt:lpstr>Calibri</vt:lpstr>
      <vt:lpstr>Times New Roman</vt:lpstr>
      <vt:lpstr>標準デザイン</vt:lpstr>
      <vt:lpstr>PowerPoint プレゼンテーション</vt:lpstr>
      <vt:lpstr>＜○○○○の開発＞ タイプ△／インキュベーション研究開発フェーズ＋ ◇◇開発フェーズ</vt:lpstr>
      <vt:lpstr>発表内容</vt:lpstr>
      <vt:lpstr>１．事業化の背景</vt:lpstr>
      <vt:lpstr>PowerPoint プレゼンテーション</vt:lpstr>
      <vt:lpstr>３．技術の内容・課題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2022-01-31T11:56:49Z</dcterms:modified>
  <cp:contentStatus/>
</cp:coreProperties>
</file>