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565" r:id="rId2"/>
    <p:sldId id="430" r:id="rId3"/>
    <p:sldId id="431" r:id="rId4"/>
    <p:sldId id="432" r:id="rId5"/>
    <p:sldId id="558" r:id="rId6"/>
    <p:sldId id="567" r:id="rId7"/>
    <p:sldId id="569" r:id="rId8"/>
    <p:sldId id="564" r:id="rId9"/>
    <p:sldId id="568" r:id="rId10"/>
    <p:sldId id="559" r:id="rId11"/>
    <p:sldId id="468" r:id="rId12"/>
    <p:sldId id="566" r:id="rId13"/>
    <p:sldId id="533" r:id="rId14"/>
    <p:sldId id="570" r:id="rId15"/>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94687" autoAdjust="0"/>
  </p:normalViewPr>
  <p:slideViewPr>
    <p:cSldViewPr snapToGrid="0">
      <p:cViewPr varScale="1">
        <p:scale>
          <a:sx n="113" d="100"/>
          <a:sy n="113" d="100"/>
        </p:scale>
        <p:origin x="162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10</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11</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13</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14</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7365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8</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9</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49" y="36513"/>
            <a:ext cx="4776933" cy="338554"/>
          </a:xfrm>
          <a:prstGeom prst="rect">
            <a:avLst/>
          </a:prstGeom>
          <a:noFill/>
          <a:ln w="9525">
            <a:noFill/>
            <a:miter lim="800000"/>
            <a:headEnd/>
            <a:tailEnd/>
          </a:ln>
        </p:spPr>
        <p:txBody>
          <a:bodyPr wrap="square">
            <a:spAutoFit/>
          </a:bodyPr>
          <a:lstStyle/>
          <a:p>
            <a:pPr algn="l"/>
            <a:r>
              <a:rPr lang="ja-JP" altLang="en-US" dirty="0">
                <a:solidFill>
                  <a:srgbClr val="0070C0"/>
                </a:solidFill>
                <a:latin typeface="ＭＳ Ｐゴシック" pitchFamily="50" charset="-128"/>
              </a:rPr>
              <a:t>タイプ△／技術開発テーマ名</a:t>
            </a:r>
          </a:p>
        </p:txBody>
      </p:sp>
      <p:sp>
        <p:nvSpPr>
          <p:cNvPr id="2" name="テキスト ボックス 1"/>
          <p:cNvSpPr txBox="1"/>
          <p:nvPr userDrawn="1"/>
        </p:nvSpPr>
        <p:spPr>
          <a:xfrm>
            <a:off x="5418311" y="6427954"/>
            <a:ext cx="3722689"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2022</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発表用</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136650"/>
            <a:ext cx="8469312" cy="5632311"/>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応募件数によって変更の可能性があります）</a:t>
            </a:r>
            <a:r>
              <a:rPr lang="ja-JP" altLang="en-US" sz="1800" dirty="0">
                <a:latin typeface="ＭＳ Ｐゴシック" pitchFamily="50" charset="-128"/>
              </a:rPr>
              <a:t>です。</a:t>
            </a:r>
            <a:endParaRPr lang="en-US" altLang="ja-JP" sz="1800" dirty="0">
              <a:latin typeface="ＭＳ Ｐゴシック" pitchFamily="50" charset="-128"/>
            </a:endParaRPr>
          </a:p>
          <a:p>
            <a:pPr algn="l">
              <a:defRPr/>
            </a:pPr>
            <a:r>
              <a:rPr lang="ja-JP" altLang="en-US" sz="1800" dirty="0">
                <a:latin typeface="ＭＳ Ｐゴシック" pitchFamily="50" charset="-128"/>
              </a:rPr>
              <a:t>　　時間内に終了するように、資料を作成してください。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赤字はコメント、あるいは、注意事項ですので、提出の際は削除してください。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a:t>
            </a:r>
            <a:r>
              <a:rPr lang="en-US" altLang="ja-JP" sz="1800" dirty="0">
                <a:latin typeface="ＭＳ Ｐゴシック" pitchFamily="50" charset="-128"/>
              </a:rPr>
              <a:t> </a:t>
            </a:r>
            <a:r>
              <a:rPr lang="en-US" altLang="ja-JP" sz="1800" dirty="0" err="1">
                <a:latin typeface="ＭＳ Ｐゴシック" pitchFamily="50" charset="-128"/>
              </a:rPr>
              <a:t>Powerpoint</a:t>
            </a:r>
            <a:r>
              <a:rPr lang="ja-JP" altLang="en-US" sz="1800" dirty="0">
                <a:latin typeface="ＭＳ Ｐゴシック" pitchFamily="50" charset="-128"/>
              </a:rPr>
              <a:t>形式で提出してください。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８．質疑応答含め、実施体制外の協力会社等はプレゼンテーションに参加できません。</a:t>
            </a: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11290" name="テキスト ボックス 5"/>
          <p:cNvSpPr txBox="1">
            <a:spLocks noChangeArrowheads="1"/>
          </p:cNvSpPr>
          <p:nvPr/>
        </p:nvSpPr>
        <p:spPr bwMode="auto">
          <a:xfrm>
            <a:off x="740829" y="2577435"/>
            <a:ext cx="7675033" cy="2369880"/>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◆技術開発の項目、目標、達成手法を本一覧表にわかりやすくまとめて</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は、最初のフェーズについて記載してください。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◆目標は具体的かつ定量的な値で示してください。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5077792" y="3553867"/>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委託先名</a:t>
            </a:r>
            <a:endParaRPr lang="en-US" altLang="ja-JP" sz="14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 ◎ ◎ ◎ ◎の開発</a:t>
            </a:r>
            <a:endParaRPr lang="ja-JP"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1771445" y="3542901"/>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共同</a:t>
            </a:r>
            <a:r>
              <a:rPr lang="ja-JP" altLang="en-US" sz="1400" dirty="0">
                <a:solidFill>
                  <a:srgbClr val="0070C0"/>
                </a:solidFill>
                <a:latin typeface="ＭＳ Ｐゴシック" pitchFamily="50" charset="-128"/>
                <a:cs typeface="Times New Roman" pitchFamily="18" charset="0"/>
              </a:rPr>
              <a:t>研究先名</a:t>
            </a:r>
            <a:endParaRPr lang="en-US" altLang="ja-JP" sz="1100" dirty="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algn="l" eaLnBrk="0" hangingPunct="0"/>
            <a:r>
              <a:rPr lang="en-US" altLang="ja-JP" sz="1400" dirty="0">
                <a:solidFill>
                  <a:srgbClr val="0070C0"/>
                </a:solidFill>
                <a:latin typeface="ＭＳ Ｐゴシック" pitchFamily="50" charset="-128"/>
                <a:cs typeface="Times New Roman" pitchFamily="18" charset="0"/>
              </a:rPr>
              <a:t>    </a:t>
            </a:r>
            <a:r>
              <a:rPr lang="ja-JP" altLang="en-US" sz="1200" dirty="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090216"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alt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a:t>
            </a:r>
            <a:r>
              <a:rPr lang="en-US" altLang="ja-JP" sz="1200" dirty="0">
                <a:solidFill>
                  <a:srgbClr val="0070C0"/>
                </a:solidFill>
                <a:latin typeface="ＭＳ Ｐゴシック" pitchFamily="50" charset="-128"/>
                <a:cs typeface="Times New Roman" pitchFamily="18" charset="0"/>
              </a:rPr>
              <a:t>×××××</a:t>
            </a:r>
            <a:r>
              <a:rPr lang="ja-JP" altLang="en-US" sz="1200" dirty="0">
                <a:solidFill>
                  <a:srgbClr val="0070C0"/>
                </a:solidFill>
                <a:latin typeface="ＭＳ Ｐゴシック" pitchFamily="50" charset="-128"/>
                <a:cs typeface="Times New Roman" pitchFamily="18" charset="0"/>
              </a:rPr>
              <a:t>の開発</a:t>
            </a:r>
            <a:endParaRPr lang="ja-JP" altLang="en-US"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77144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6170216" y="3180383"/>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2847580" y="3193868"/>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a:solidFill>
                  <a:srgbClr val="C00000"/>
                </a:solidFill>
                <a:latin typeface="ＭＳ Ｐゴシック" pitchFamily="50" charset="-128"/>
              </a:rPr>
              <a:t>※</a:t>
            </a:r>
            <a:r>
              <a:rPr lang="ja-JP" altLang="en-US" sz="1800" b="1" dirty="0">
                <a:solidFill>
                  <a:srgbClr val="C00000"/>
                </a:solidFill>
                <a:latin typeface="ＭＳ Ｐゴシック" pitchFamily="50" charset="-128"/>
              </a:rPr>
              <a:t>今回提案の技術開発に関係する法人を全て記載してください。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また、それぞれの主な技術開発内容、技術開発費を記載してください。</a:t>
            </a: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1869280" y="3203204"/>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6247421" y="3213374"/>
            <a:ext cx="1026243"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委託（</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387279068"/>
              </p:ext>
            </p:extLst>
          </p:nvPr>
        </p:nvGraphicFramePr>
        <p:xfrm>
          <a:off x="205251" y="1331913"/>
          <a:ext cx="8642424"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2025</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2026</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28575"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en-US" altLang="ja-JP"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430" name="テキスト ボックス 5"/>
          <p:cNvSpPr txBox="1">
            <a:spLocks noChangeArrowheads="1"/>
          </p:cNvSpPr>
          <p:nvPr/>
        </p:nvSpPr>
        <p:spPr bwMode="auto">
          <a:xfrm>
            <a:off x="468710" y="2829614"/>
            <a:ext cx="8556757" cy="1661993"/>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◆各技術開発項目について一覧表にまとめてください。（こちらはタイプ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の一例です）</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は、全技術開発フェーズについて記載してください。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a:t>
            </a:r>
          </a:p>
        </p:txBody>
      </p:sp>
      <p:sp>
        <p:nvSpPr>
          <p:cNvPr id="14376" name="テキスト ボックス 5"/>
          <p:cNvSpPr txBox="1">
            <a:spLocks noChangeArrowheads="1"/>
          </p:cNvSpPr>
          <p:nvPr/>
        </p:nvSpPr>
        <p:spPr bwMode="auto">
          <a:xfrm>
            <a:off x="311893" y="1298002"/>
            <a:ext cx="8422968"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・今回提案の技術開発成果による、成果品（技術）１つあたりのエネルギー削減量です。</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7" name="テキスト ボックス 5"/>
          <p:cNvSpPr txBox="1">
            <a:spLocks noChangeArrowheads="1"/>
          </p:cNvSpPr>
          <p:nvPr/>
        </p:nvSpPr>
        <p:spPr bwMode="auto">
          <a:xfrm>
            <a:off x="209231" y="817712"/>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p:txBody>
      </p:sp>
      <p:sp>
        <p:nvSpPr>
          <p:cNvPr id="14378" name="テキスト ボックス 5"/>
          <p:cNvSpPr txBox="1">
            <a:spLocks noChangeArrowheads="1"/>
          </p:cNvSpPr>
          <p:nvPr/>
        </p:nvSpPr>
        <p:spPr bwMode="auto">
          <a:xfrm>
            <a:off x="311893" y="3545902"/>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・適用可能な対象市場自体の大きさに対する市場占有率から算出してください。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9" name="テキスト ボックス 5"/>
          <p:cNvSpPr txBox="1">
            <a:spLocks noChangeArrowheads="1"/>
          </p:cNvSpPr>
          <p:nvPr/>
        </p:nvSpPr>
        <p:spPr bwMode="auto">
          <a:xfrm>
            <a:off x="209231" y="3056087"/>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７．２　指標</a:t>
            </a:r>
            <a:r>
              <a:rPr lang="en-US" altLang="ja-JP" sz="2400" dirty="0">
                <a:latin typeface="ＭＳ Ｐゴシック" pitchFamily="50" charset="-128"/>
              </a:rPr>
              <a:t>B</a:t>
            </a:r>
            <a:r>
              <a:rPr lang="ja-JP" altLang="en-US" sz="2400" dirty="0">
                <a:latin typeface="ＭＳ Ｐゴシック" pitchFamily="50" charset="-128"/>
              </a:rPr>
              <a:t>：２０４０年時点の市場導入（普及）量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1826629944"/>
              </p:ext>
            </p:extLst>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l"/>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l"/>
                      <a:r>
                        <a:rPr kumimoji="1" lang="ja-JP" altLang="en-US" sz="1800" dirty="0">
                          <a:solidFill>
                            <a:schemeClr val="tx1"/>
                          </a:solidFill>
                          <a:latin typeface="+mj-ea"/>
                          <a:ea typeface="+mj-ea"/>
                        </a:rPr>
                        <a:t>　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610924" y="4823326"/>
            <a:ext cx="8177476" cy="1400383"/>
          </a:xfrm>
          <a:prstGeom prst="rect">
            <a:avLst/>
          </a:prstGeom>
          <a:solidFill>
            <a:schemeClr val="bg1"/>
          </a:solidFill>
          <a:ln w="9525">
            <a:solidFill>
              <a:srgbClr val="C00000"/>
            </a:solidFill>
            <a:prstDash val="dash"/>
            <a:miter lim="800000"/>
            <a:headEnd/>
            <a:tailEnd/>
          </a:ln>
        </p:spPr>
        <p:txBody>
          <a:bodyPr wrap="square" anchor="ctr">
            <a:spAutoFit/>
          </a:bodyPr>
          <a:lstStyle/>
          <a:p>
            <a:pPr algn="l">
              <a:spcBef>
                <a:spcPts val="600"/>
              </a:spcBef>
            </a:pPr>
            <a:r>
              <a:rPr lang="ja-JP" altLang="en-US" b="1" dirty="0">
                <a:solidFill>
                  <a:srgbClr val="C00000"/>
                </a:solidFill>
                <a:latin typeface="ＭＳ Ｐゴシック" pitchFamily="50" charset="-128"/>
              </a:rPr>
              <a:t>・</a:t>
            </a:r>
            <a:r>
              <a:rPr lang="ja-JP" altLang="ja-JP" b="1" dirty="0">
                <a:solidFill>
                  <a:srgbClr val="C00000"/>
                </a:solidFill>
              </a:rPr>
              <a:t>国外での省エネルギー効果量</a:t>
            </a:r>
            <a:r>
              <a:rPr lang="ja-JP" altLang="en-US" b="1" dirty="0">
                <a:solidFill>
                  <a:srgbClr val="C00000"/>
                </a:solidFill>
              </a:rPr>
              <a:t>は</a:t>
            </a:r>
            <a:r>
              <a:rPr lang="ja-JP" altLang="ja-JP" b="1" dirty="0">
                <a:solidFill>
                  <a:srgbClr val="C00000"/>
                </a:solidFill>
              </a:rPr>
              <a:t>、国内分に合計せず、国外分として</a:t>
            </a:r>
            <a:r>
              <a:rPr lang="ja-JP" altLang="en-US" b="1" dirty="0">
                <a:solidFill>
                  <a:srgbClr val="C00000"/>
                </a:solidFill>
              </a:rPr>
              <a:t>、記載してください。</a:t>
            </a:r>
            <a:endParaRPr lang="en-US" altLang="ja-JP" b="1" dirty="0">
              <a:solidFill>
                <a:srgbClr val="C00000"/>
              </a:solidFill>
            </a:endParaRPr>
          </a:p>
          <a:p>
            <a:pPr algn="l">
              <a:spcBef>
                <a:spcPts val="0"/>
              </a:spcBef>
            </a:pPr>
            <a:r>
              <a:rPr lang="ja-JP" altLang="en-US" b="1" dirty="0">
                <a:solidFill>
                  <a:srgbClr val="C00000"/>
                </a:solidFill>
              </a:rPr>
              <a:t>　</a:t>
            </a:r>
            <a:r>
              <a:rPr lang="ja-JP" altLang="ja-JP" b="1" dirty="0">
                <a:solidFill>
                  <a:srgbClr val="C00000"/>
                </a:solidFill>
              </a:rPr>
              <a:t>国外での省エネルギー効果量が見込めない場合は、「</a:t>
            </a:r>
            <a:r>
              <a:rPr lang="ja-JP" altLang="en-US" b="1" dirty="0">
                <a:solidFill>
                  <a:srgbClr val="C00000"/>
                </a:solidFill>
              </a:rPr>
              <a:t>－</a:t>
            </a:r>
            <a:r>
              <a:rPr lang="ja-JP" altLang="ja-JP" b="1" dirty="0">
                <a:solidFill>
                  <a:srgbClr val="C00000"/>
                </a:solidFill>
              </a:rPr>
              <a:t>」を</a:t>
            </a:r>
            <a:r>
              <a:rPr lang="ja-JP" altLang="en-US" b="1" dirty="0">
                <a:solidFill>
                  <a:srgbClr val="C00000"/>
                </a:solidFill>
              </a:rPr>
              <a:t>記載してください</a:t>
            </a:r>
            <a:r>
              <a:rPr lang="ja-JP" altLang="ja-JP" b="1" dirty="0">
                <a:solidFill>
                  <a:srgbClr val="C00000"/>
                </a:solidFill>
              </a:rPr>
              <a:t>。</a:t>
            </a:r>
            <a:endParaRPr lang="ja-JP" altLang="en-US" b="1" dirty="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u="sng" dirty="0">
                <a:solidFill>
                  <a:srgbClr val="C00000"/>
                </a:solidFill>
                <a:latin typeface="ＭＳ Ｐゴシック" pitchFamily="50" charset="-128"/>
              </a:rPr>
              <a:t>10</a:t>
            </a:r>
            <a:r>
              <a:rPr lang="ja-JP" altLang="en-US" b="1" u="sng" dirty="0">
                <a:solidFill>
                  <a:srgbClr val="C00000"/>
                </a:solidFill>
                <a:latin typeface="ＭＳ Ｐゴシック" pitchFamily="50" charset="-128"/>
              </a:rPr>
              <a:t>万</a:t>
            </a:r>
            <a:r>
              <a:rPr lang="en-US" altLang="ja-JP" b="1" u="sng" dirty="0" err="1">
                <a:solidFill>
                  <a:srgbClr val="C00000"/>
                </a:solidFill>
                <a:latin typeface="ＭＳ Ｐゴシック" pitchFamily="50" charset="-128"/>
              </a:rPr>
              <a:t>kL</a:t>
            </a:r>
            <a:r>
              <a:rPr lang="en-US" altLang="ja-JP" b="1" u="sng" dirty="0">
                <a:solidFill>
                  <a:srgbClr val="C00000"/>
                </a:solidFill>
                <a:latin typeface="ＭＳ Ｐゴシック" pitchFamily="50" charset="-128"/>
              </a:rPr>
              <a:t>/</a:t>
            </a:r>
            <a:r>
              <a:rPr lang="ja-JP" altLang="en-US" b="1" u="sng" dirty="0">
                <a:solidFill>
                  <a:srgbClr val="C00000"/>
                </a:solidFill>
                <a:latin typeface="ＭＳ Ｐゴシック" pitchFamily="50" charset="-128"/>
              </a:rPr>
              <a:t>年に達しない提案</a:t>
            </a:r>
            <a:r>
              <a:rPr lang="ja-JP" altLang="en-US" b="1" dirty="0">
                <a:solidFill>
                  <a:srgbClr val="C00000"/>
                </a:solidFill>
                <a:latin typeface="ＭＳ Ｐゴシック" pitchFamily="50" charset="-128"/>
              </a:rPr>
              <a:t>は 「費用対効果目標量」を記載してください。</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（例）実証開発フェーズでの年間技術開発費の上限が</a:t>
            </a:r>
            <a:r>
              <a:rPr lang="en-US" altLang="ja-JP" b="1" dirty="0">
                <a:solidFill>
                  <a:srgbClr val="C00000"/>
                </a:solidFill>
                <a:latin typeface="ＭＳ Ｐゴシック" pitchFamily="50" charset="-128"/>
              </a:rPr>
              <a:t>6</a:t>
            </a:r>
            <a:r>
              <a:rPr lang="ja-JP" altLang="en-US" b="1" dirty="0">
                <a:solidFill>
                  <a:srgbClr val="C00000"/>
                </a:solidFill>
                <a:latin typeface="ＭＳ Ｐゴシック" pitchFamily="50" charset="-128"/>
              </a:rPr>
              <a:t>億円の場合は「</a:t>
            </a:r>
            <a:r>
              <a:rPr lang="en-US" altLang="ja-JP" b="1" dirty="0">
                <a:solidFill>
                  <a:srgbClr val="C00000"/>
                </a:solidFill>
                <a:latin typeface="ＭＳ Ｐゴシック" pitchFamily="50" charset="-128"/>
              </a:rPr>
              <a:t>6</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年」と記入。</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a:t>
            </a:r>
            <a:r>
              <a:rPr lang="en-US" altLang="ja-JP" b="1" dirty="0">
                <a:solidFill>
                  <a:srgbClr val="C00000"/>
                </a:solidFill>
                <a:latin typeface="ＭＳ Ｐゴシック" pitchFamily="50" charset="-128"/>
              </a:rPr>
              <a:t>10</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年を満たす場合は 「費用対効果目標量」の項目は削除してください。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r>
              <a:rPr lang="ja-JP" altLang="en-US" sz="2400" b="1" dirty="0">
                <a:latin typeface="ＭＳ Ｐゴシック" pitchFamily="50" charset="-128"/>
              </a:rPr>
              <a:t>委託先</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r>
              <a:rPr lang="ja-JP" altLang="en-US" sz="2400" b="1" dirty="0">
                <a:latin typeface="ＭＳ Ｐゴシック" pitchFamily="50" charset="-128"/>
              </a:rPr>
              <a:t>共同研究先</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ja-JP" altLang="en-US" sz="3600" b="1" dirty="0">
                <a:solidFill>
                  <a:srgbClr val="0070C0"/>
                </a:solidFill>
                <a:latin typeface="ＭＳ Ｐゴシック" pitchFamily="50" charset="-128"/>
              </a:rPr>
              <a:t>○○○○の開発</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ja-JP" altLang="en-US" sz="2800" b="1" dirty="0">
                <a:solidFill>
                  <a:srgbClr val="0070C0"/>
                </a:solidFill>
                <a:latin typeface="ＭＳ Ｐゴシック" pitchFamily="50" charset="-128"/>
              </a:rPr>
              <a:t>△</a:t>
            </a:r>
            <a:r>
              <a:rPr lang="ja-JP" altLang="en-US" sz="2800" b="1" dirty="0">
                <a:solidFill>
                  <a:schemeClr val="tx1"/>
                </a:solidFill>
                <a:latin typeface="ＭＳ Ｐゴシック" pitchFamily="50" charset="-128"/>
              </a:rPr>
              <a:t>／インキュベーション研究開発フェーズ＋</a:t>
            </a:r>
            <a:r>
              <a:rPr lang="ja-JP" altLang="en-US" sz="2800" b="1" dirty="0">
                <a:solidFill>
                  <a:srgbClr val="0070C0"/>
                </a:solidFill>
                <a:latin typeface="ＭＳ Ｐゴシック" pitchFamily="50" charset="-128"/>
              </a:rPr>
              <a:t> ◇◇</a:t>
            </a:r>
            <a:r>
              <a:rPr lang="ja-JP" altLang="en-US" sz="2800" b="1" dirty="0">
                <a:solidFill>
                  <a:schemeClr val="tx1"/>
                </a:solidFill>
                <a:latin typeface="ＭＳ Ｐゴシック" pitchFamily="50" charset="-128"/>
              </a:rPr>
              <a:t>開発フェーズ</a:t>
            </a:r>
            <a:endParaRPr lang="ja-JP" altLang="en-US" sz="2000" dirty="0">
              <a:solidFill>
                <a:srgbClr val="FF000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dirty="0">
                <a:solidFill>
                  <a:srgbClr val="C00000"/>
                </a:solidFill>
                <a:latin typeface="ＭＳ Ｐゴシック" pitchFamily="50" charset="-128"/>
              </a:rPr>
              <a:t>↑タイプ名等は「スライドマスター」から編集してください。</a:t>
            </a:r>
          </a:p>
        </p:txBody>
      </p:sp>
      <p:sp>
        <p:nvSpPr>
          <p:cNvPr id="6" name="Text Box 8"/>
          <p:cNvSpPr txBox="1">
            <a:spLocks noChangeArrowheads="1"/>
          </p:cNvSpPr>
          <p:nvPr/>
        </p:nvSpPr>
        <p:spPr bwMode="auto">
          <a:xfrm>
            <a:off x="189368" y="4284708"/>
            <a:ext cx="8736687"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提案書に記載した技術開発フェーズ、技術開発テーマ名と一致させてください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68232" y="5752755"/>
            <a:ext cx="9233618"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法人名は正式名称とすること／連名提案であれば全社記載ください</a:t>
            </a:r>
            <a:endParaRPr lang="en-US" altLang="ja-JP" sz="2000" b="1" dirty="0">
              <a:solidFill>
                <a:srgbClr val="C00000"/>
              </a:solidFill>
              <a:latin typeface="ＭＳ Ｐゴシック" pitchFamily="50" charset="-128"/>
            </a:endParaRPr>
          </a:p>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委託先（委託先：◆◆◆◆）、共同研究先（共同研究先：■■■■）も記載ください</a:t>
            </a:r>
            <a:endParaRPr lang="ja-JP" altLang="en-US" sz="2000" dirty="0">
              <a:solidFill>
                <a:srgbClr val="C00000"/>
              </a:solidFill>
              <a:latin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438"/>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endParaRPr lang="en-US" altLang="ja-JP" sz="3200" dirty="0">
              <a:solidFill>
                <a:srgbClr val="FF0000"/>
              </a:solidFill>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２．事業化シナリオ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５．実施体制</a:t>
            </a: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７．省エネルギー効果量</a:t>
            </a:r>
            <a:endParaRPr lang="en-US" altLang="ja-JP" sz="32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05267" y="168114"/>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１．事業化の背景</a:t>
            </a:r>
          </a:p>
        </p:txBody>
      </p:sp>
      <p:sp>
        <p:nvSpPr>
          <p:cNvPr id="6147" name="テキスト ボックス 5"/>
          <p:cNvSpPr txBox="1">
            <a:spLocks noChangeArrowheads="1"/>
          </p:cNvSpPr>
          <p:nvPr/>
        </p:nvSpPr>
        <p:spPr bwMode="auto">
          <a:xfrm>
            <a:off x="784407" y="1473444"/>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市場ニーズを含めて記述してください。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365982"/>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84407" y="283597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759008"/>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84407" y="4238528"/>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提案技術の独自性、優位性、革新性をポイントのみ簡潔に記述してください。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381586"/>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・技術開発の対象とする範囲がわかるイメージ図を含め記述してください。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7" name="テキスト ボックス 5"/>
          <p:cNvSpPr txBox="1">
            <a:spLocks noChangeArrowheads="1"/>
          </p:cNvSpPr>
          <p:nvPr/>
        </p:nvSpPr>
        <p:spPr bwMode="auto">
          <a:xfrm>
            <a:off x="213979" y="4177914"/>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223504" y="4552239"/>
            <a:ext cx="8394716"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それを含めて記述してください。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
        <p:nvSpPr>
          <p:cNvPr id="10" name="テキスト ボックス 5">
            <a:extLst>
              <a:ext uri="{FF2B5EF4-FFF2-40B4-BE49-F238E27FC236}">
                <a16:creationId xmlns:a16="http://schemas.microsoft.com/office/drawing/2014/main" id="{E1D0FA47-696D-405B-B1A5-06D305E8682E}"/>
              </a:ext>
            </a:extLst>
          </p:cNvPr>
          <p:cNvSpPr txBox="1">
            <a:spLocks noChangeArrowheads="1"/>
          </p:cNvSpPr>
          <p:nvPr/>
        </p:nvSpPr>
        <p:spPr bwMode="auto">
          <a:xfrm>
            <a:off x="213979" y="2318977"/>
            <a:ext cx="7078662" cy="461665"/>
          </a:xfrm>
          <a:prstGeom prst="rect">
            <a:avLst/>
          </a:prstGeom>
          <a:noFill/>
          <a:ln w="9525">
            <a:noFill/>
            <a:prstDash val="dash"/>
            <a:miter lim="800000"/>
            <a:headEnd/>
            <a:tailEnd/>
          </a:ln>
        </p:spPr>
        <p:txBody>
          <a:bodyPr anchor="ctr">
            <a:spAutoFit/>
          </a:bodyPr>
          <a:lstStyle/>
          <a:p>
            <a:pPr algn="l"/>
            <a:r>
              <a:rPr lang="ja-JP" altLang="en-US" sz="2400">
                <a:latin typeface="ＭＳ Ｐゴシック" pitchFamily="50" charset="-128"/>
              </a:rPr>
              <a:t>２．２　</a:t>
            </a:r>
            <a:r>
              <a:rPr lang="ja-JP" altLang="en-US" sz="2400">
                <a:solidFill>
                  <a:schemeClr val="tx2"/>
                </a:solidFill>
                <a:latin typeface="ＭＳ Ｐゴシック" pitchFamily="50" charset="-128"/>
              </a:rPr>
              <a:t>事業化の時期と方法</a:t>
            </a:r>
            <a:endParaRPr lang="en-US" altLang="ja-JP" sz="2400">
              <a:latin typeface="ＭＳ Ｐゴシック" pitchFamily="50" charset="-128"/>
            </a:endParaRPr>
          </a:p>
        </p:txBody>
      </p:sp>
      <p:sp>
        <p:nvSpPr>
          <p:cNvPr id="12" name="テキスト ボックス 5">
            <a:extLst>
              <a:ext uri="{FF2B5EF4-FFF2-40B4-BE49-F238E27FC236}">
                <a16:creationId xmlns:a16="http://schemas.microsoft.com/office/drawing/2014/main" id="{4A9CCF6E-06BF-4F0C-9112-62251D36305F}"/>
              </a:ext>
            </a:extLst>
          </p:cNvPr>
          <p:cNvSpPr txBox="1">
            <a:spLocks noChangeArrowheads="1"/>
          </p:cNvSpPr>
          <p:nvPr/>
        </p:nvSpPr>
        <p:spPr bwMode="auto">
          <a:xfrm>
            <a:off x="213979" y="2673833"/>
            <a:ext cx="8920497"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・製品化までの計画とあわせて、</a:t>
            </a:r>
            <a:r>
              <a:rPr lang="en-US" altLang="ja-JP" sz="1800" dirty="0">
                <a:solidFill>
                  <a:srgbClr val="0070C0"/>
                </a:solidFill>
                <a:latin typeface="ＭＳ Ｐゴシック" pitchFamily="50" charset="-128"/>
              </a:rPr>
              <a:t>2040</a:t>
            </a:r>
            <a:r>
              <a:rPr lang="ja-JP" altLang="en-US" sz="1800" dirty="0">
                <a:solidFill>
                  <a:srgbClr val="0070C0"/>
                </a:solidFill>
                <a:latin typeface="ＭＳ Ｐゴシック" pitchFamily="50" charset="-128"/>
              </a:rPr>
              <a:t>年までの見込みについても表などを用いて時系列的に記述してください。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6" name="テキスト ボックス 5"/>
          <p:cNvSpPr txBox="1">
            <a:spLocks noChangeArrowheads="1"/>
          </p:cNvSpPr>
          <p:nvPr/>
        </p:nvSpPr>
        <p:spPr bwMode="auto">
          <a:xfrm>
            <a:off x="518779" y="1814821"/>
            <a:ext cx="8208126"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・技術開発のポイントを示す概念図を示すとともに、国内外の競合技術との</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比較についても記述してください。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その範囲を明示してください。</a:t>
            </a:r>
            <a:endParaRPr lang="en-US" altLang="ja-JP" sz="1800" dirty="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092667" y="4507527"/>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358969" y="1612259"/>
            <a:ext cx="8536185"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・開発フェーズの選定理由を含め、技術開発の課題とそれを解決する時期を</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は、全技術開発フェーズで実施する内容を記述してください。</a:t>
            </a:r>
            <a:endParaRPr lang="en-US" altLang="ja-JP" sz="1800" dirty="0">
              <a:solidFill>
                <a:srgbClr val="0070C0"/>
              </a:solidFill>
              <a:latin typeface="ＭＳ Ｐゴシック" pitchFamily="50" charset="-128"/>
            </a:endParaRPr>
          </a:p>
        </p:txBody>
      </p:sp>
      <p:sp>
        <p:nvSpPr>
          <p:cNvPr id="7" name="Text Box 8"/>
          <p:cNvSpPr txBox="1">
            <a:spLocks noChangeArrowheads="1"/>
          </p:cNvSpPr>
          <p:nvPr/>
        </p:nvSpPr>
        <p:spPr bwMode="auto">
          <a:xfrm>
            <a:off x="1092667" y="4157903"/>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318242" y="1983917"/>
            <a:ext cx="8599660"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318242"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　技術開発項目（１）：</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開発項目名を記載してください）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318242"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４．１．２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318242" y="4117019"/>
            <a:ext cx="8281712"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318242" y="1374924"/>
            <a:ext cx="8380176"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４．１．１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397509" y="5384314"/>
            <a:ext cx="8356526" cy="707886"/>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99272" y="1977400"/>
            <a:ext cx="8793661"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lvl="0"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C</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lvl="0" algn="l"/>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99272"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　技術開発項目（２）：</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技術開発項目名を記載してください）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99272" y="356517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４．２．２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299272" y="4065794"/>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99272" y="1374924"/>
            <a:ext cx="8612063"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４．２．１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178952" y="5400896"/>
            <a:ext cx="8906397"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1838</Words>
  <Application>Microsoft Office PowerPoint</Application>
  <PresentationFormat>画面に合わせる (4:3)</PresentationFormat>
  <Paragraphs>225</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游ゴシック</vt:lpstr>
      <vt:lpstr>Calibri</vt:lpstr>
      <vt:lpstr>Times New Roman</vt:lpstr>
      <vt:lpstr>標準デザイン</vt:lpstr>
      <vt:lpstr>PowerPoint プレゼンテーション</vt:lpstr>
      <vt:lpstr>＜○○○○の開発＞ タイプ△／インキュベーション研究開発フェーズ＋ ◇◇開発フェーズ</vt:lpstr>
      <vt:lpstr>発表内容</vt:lpstr>
      <vt:lpstr>１．事業化の背景</vt:lpstr>
      <vt:lpstr>PowerPoint プレゼンテーション</vt:lpstr>
      <vt:lpstr>３．技術の内容・課題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2022-01-31T11:56:49Z</dcterms:modified>
  <cp:contentStatus/>
</cp:coreProperties>
</file>