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0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242F766-F3D5-4D60-A923-2555C7DFA534}" type="datetimeFigureOut">
              <a:rPr kumimoji="1" lang="ja-JP" altLang="en-US" smtClean="0"/>
              <a:t>2022/3/1</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2022/3/1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炭素循環社会に貢献するセルロースナノファイバー関連技術開発</a:t>
            </a:r>
            <a:br>
              <a:rPr lang="en-US" altLang="ja-JP" sz="20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研究開発項目②ＣＮＦ利用技術の開発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（１）量産効果が期待されるＣＮＦ利用技術の開発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テーマ名　○○○の開発</a:t>
            </a:r>
            <a:br>
              <a:rPr lang="en-US" altLang="ja-JP" sz="1800" b="1" dirty="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共同提案の場合、代表機関を一番上に記述し、共同提案者を下に併記してください（委託先、共同研究先は記載不要です）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a:solidFill>
                  <a:srgbClr val="0000FF"/>
                </a:solidFill>
              </a:rPr>
              <a:t>本ひな形に</a:t>
            </a:r>
            <a:r>
              <a:rPr lang="ja-JP" altLang="en-US" sz="1200" i="1" dirty="0">
                <a:solidFill>
                  <a:srgbClr val="0000FF"/>
                </a:solidFill>
              </a:rPr>
              <a:t>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a:latin typeface="+mn-ea"/>
              </a:rPr>
              <a:t>（ひな形１）</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1477328"/>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a:p>
            <a:pPr marL="87313" indent="-87313">
              <a:buFont typeface="Arial" pitchFamily="34" charset="0"/>
              <a:buChar char="•"/>
            </a:pPr>
            <a:r>
              <a:rPr lang="ja-JP" altLang="en-US" i="1" dirty="0">
                <a:solidFill>
                  <a:srgbClr val="0000FF"/>
                </a:solidFill>
              </a:rPr>
              <a:t>初年度及び２年目（</a:t>
            </a:r>
            <a:r>
              <a:rPr lang="en-US" altLang="ja-JP" i="1" dirty="0">
                <a:solidFill>
                  <a:srgbClr val="0000FF"/>
                </a:solidFill>
              </a:rPr>
              <a:t>2023</a:t>
            </a:r>
            <a:r>
              <a:rPr lang="ja-JP" altLang="en-US" i="1" dirty="0">
                <a:solidFill>
                  <a:srgbClr val="0000FF"/>
                </a:solidFill>
              </a:rPr>
              <a:t>年度）のイメージがわかるように記載してください。なお、提案期間が３年未満の場合は、研究期間に応じて中間・最終目標年度を適宜設定して記載してください。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研究開発成果の企業化計画</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・研究開発に取り組んだ動機、実用化能力等の成功すると考えた理由をわかりやすく説明をしてください。</a:t>
            </a:r>
            <a:endParaRPr lang="en-US" altLang="ja-JP" i="1" dirty="0">
              <a:solidFill>
                <a:srgbClr val="0000FF"/>
              </a:solidFill>
            </a:endParaRPr>
          </a:p>
          <a:p>
            <a:pPr marL="87313" indent="-87313"/>
            <a:r>
              <a:rPr lang="ja-JP" altLang="en-US" i="1" dirty="0">
                <a:solidFill>
                  <a:srgbClr val="0000FF"/>
                </a:solidFill>
              </a:rPr>
              <a:t>・何時ごろまでに、どのように実用化・事業化する計画であるかわかりやすく説明をしてください。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）、（共同研究先：</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研究開発項目②</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ＭＳ Ｐゴシック" panose="020B0600070205080204" pitchFamily="50" charset="-128"/>
              </a:rPr>
              <a:t> </a:t>
            </a:r>
            <a:r>
              <a:rPr lang="ja-JP" altLang="en-US" sz="1400" b="1" dirty="0">
                <a:latin typeface="Meiryo UI" panose="020B0604030504040204" pitchFamily="50" charset="-128"/>
                <a:ea typeface="Meiryo UI" panose="020B0604030504040204" pitchFamily="50" charset="-128"/>
              </a:rPr>
              <a:t>テーマ名</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419872" y="116632"/>
            <a:ext cx="5373482" cy="923330"/>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設定したターゲット製品･分野についても説明ください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・提案する研究開発の内容、研究項目の関係性等を簡潔に記載してください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適宜、表などを活用してわかりやすく記載してください。</a:t>
            </a:r>
            <a:endParaRPr lang="en-US" altLang="ja-JP" i="1" dirty="0">
              <a:solidFill>
                <a:srgbClr val="0000FF"/>
              </a:solidFill>
            </a:endParaRPr>
          </a:p>
          <a:p>
            <a:pPr marL="87313" indent="-87313"/>
            <a:endParaRPr lang="en-US" altLang="ja-JP" i="1" dirty="0">
              <a:solidFill>
                <a:srgbClr val="0000FF"/>
              </a:solidFill>
            </a:endParaRPr>
          </a:p>
          <a:p>
            <a:pPr marL="87313" indent="-87313"/>
            <a:endParaRPr lang="en-US" altLang="ja-JP" i="1" dirty="0">
              <a:solidFill>
                <a:srgbClr val="0000FF"/>
              </a:solidFill>
            </a:endParaRPr>
          </a:p>
          <a:p>
            <a:pPr marL="87313" indent="-87313"/>
            <a:r>
              <a:rPr lang="ja-JP" altLang="en-US" i="1" dirty="0">
                <a:solidFill>
                  <a:srgbClr val="0000FF"/>
                </a:solidFill>
              </a:rPr>
              <a:t>・初年度の実施内容と達成目標は区分して記載してください。</a:t>
            </a:r>
          </a:p>
        </p:txBody>
      </p:sp>
      <p:sp>
        <p:nvSpPr>
          <p:cNvPr id="8" name="テキスト ボックス 21"/>
          <p:cNvSpPr txBox="1">
            <a:spLocks noChangeArrowheads="1"/>
          </p:cNvSpPr>
          <p:nvPr/>
        </p:nvSpPr>
        <p:spPr bwMode="auto">
          <a:xfrm>
            <a:off x="107596" y="5237253"/>
            <a:ext cx="8544168" cy="400110"/>
          </a:xfrm>
          <a:prstGeom prst="rect">
            <a:avLst/>
          </a:prstGeom>
          <a:noFill/>
          <a:ln w="9525">
            <a:noFill/>
            <a:miter lim="800000"/>
            <a:headEnd/>
            <a:tailEnd/>
          </a:ln>
        </p:spPr>
        <p:txBody>
          <a:bodyPr wrap="square">
            <a:spAutoFit/>
          </a:bodyPr>
          <a:lstStyle/>
          <a:p>
            <a:r>
              <a:rPr lang="ja-JP" altLang="ja-JP" sz="2000" dirty="0">
                <a:latin typeface="+mj-ea"/>
                <a:cs typeface="Times New Roman" pitchFamily="18" charset="0"/>
              </a:rPr>
              <a:t>①</a:t>
            </a:r>
            <a:r>
              <a:rPr lang="ja-JP" altLang="en-US" sz="2000" dirty="0">
                <a:latin typeface="+mj-ea"/>
                <a:cs typeface="Times New Roman" pitchFamily="18" charset="0"/>
              </a:rPr>
              <a:t>最終目標（</a:t>
            </a:r>
            <a:r>
              <a:rPr lang="en-US" altLang="ja-JP" sz="2000" dirty="0">
                <a:latin typeface="+mj-ea"/>
                <a:cs typeface="Times New Roman" pitchFamily="18" charset="0"/>
              </a:rPr>
              <a:t>2024</a:t>
            </a:r>
            <a:r>
              <a:rPr lang="ja-JP" altLang="en-US" sz="2000" dirty="0">
                <a:latin typeface="+mj-ea"/>
                <a:cs typeface="Times New Roman" pitchFamily="18" charset="0"/>
              </a:rPr>
              <a:t>年度）</a:t>
            </a:r>
            <a:endParaRPr lang="en-US" altLang="ja-JP" sz="2000" dirty="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提案期間が</a:t>
            </a:r>
            <a:r>
              <a:rPr lang="ja-JP" altLang="en-US" i="1" kern="100" dirty="0">
                <a:solidFill>
                  <a:srgbClr val="0000FF"/>
                </a:solidFill>
                <a:latin typeface="TmsRmn"/>
                <a:ea typeface="ＭＳ 明朝" panose="02020609040205080304" pitchFamily="17" charset="-128"/>
                <a:cs typeface="Times New Roman" panose="02020603050405020304" pitchFamily="18" charset="0"/>
              </a:rPr>
              <a:t>３</a:t>
            </a:r>
            <a:r>
              <a:rPr lang="ja-JP" altLang="ja-JP" i="1" kern="100" dirty="0">
                <a:solidFill>
                  <a:srgbClr val="0000FF"/>
                </a:solidFill>
                <a:latin typeface="TmsRmn"/>
                <a:ea typeface="ＭＳ 明朝" panose="02020609040205080304" pitchFamily="17" charset="-128"/>
                <a:cs typeface="Times New Roman" panose="02020603050405020304" pitchFamily="18" charset="0"/>
              </a:rPr>
              <a:t>年未満の場合は、研究期間に応じて中間・最終目標年度を適宜設定してください。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85116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grpSp>
        <p:nvGrpSpPr>
          <p:cNvPr id="8" name="Group 2734">
            <a:extLst>
              <a:ext uri="{FF2B5EF4-FFF2-40B4-BE49-F238E27FC236}">
                <a16:creationId xmlns:a16="http://schemas.microsoft.com/office/drawing/2014/main" id="{DC4296A7-B19D-41D5-8EBC-78A6572652DB}"/>
              </a:ext>
            </a:extLst>
          </p:cNvPr>
          <p:cNvGrpSpPr>
            <a:grpSpLocks/>
          </p:cNvGrpSpPr>
          <p:nvPr/>
        </p:nvGrpSpPr>
        <p:grpSpPr bwMode="auto">
          <a:xfrm>
            <a:off x="865730" y="1946602"/>
            <a:ext cx="7412540" cy="4410085"/>
            <a:chOff x="4636" y="9861"/>
            <a:chExt cx="6368" cy="4025"/>
          </a:xfrm>
        </p:grpSpPr>
        <p:sp>
          <p:nvSpPr>
            <p:cNvPr id="9" name="Text Box 914">
              <a:extLst>
                <a:ext uri="{FF2B5EF4-FFF2-40B4-BE49-F238E27FC236}">
                  <a16:creationId xmlns:a16="http://schemas.microsoft.com/office/drawing/2014/main" id="{C3456751-C27F-4DC4-AB62-9E70E88F8603}"/>
                </a:ext>
              </a:extLst>
            </p:cNvPr>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○○○株式会社</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zh-TW" altLang="en-US" sz="1050" kern="100" dirty="0">
                  <a:effectLst/>
                  <a:latin typeface="TmsRmn"/>
                  <a:ea typeface="ＭＳ 明朝" panose="02020609040205080304" pitchFamily="17" charset="-128"/>
                  <a:cs typeface="Times New Roman" panose="02020603050405020304" pitchFamily="18" charset="0"/>
                </a:rPr>
                <a:t>実施場所：</a:t>
              </a:r>
            </a:p>
            <a:p>
              <a:pPr algn="ctr"/>
              <a:r>
                <a:rPr lang="zh-TW"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0" name="AutoShape 907">
              <a:extLst>
                <a:ext uri="{FF2B5EF4-FFF2-40B4-BE49-F238E27FC236}">
                  <a16:creationId xmlns:a16="http://schemas.microsoft.com/office/drawing/2014/main" id="{B10902B3-1281-4BDE-91E6-7A5854E65E58}"/>
                </a:ext>
              </a:extLst>
            </p:cNvPr>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11" name="Text Box 908">
              <a:extLst>
                <a:ext uri="{FF2B5EF4-FFF2-40B4-BE49-F238E27FC236}">
                  <a16:creationId xmlns:a16="http://schemas.microsoft.com/office/drawing/2014/main" id="{B51307BA-1836-42D6-983C-01CB36255E8E}"/>
                </a:ext>
              </a:extLst>
            </p:cNvPr>
            <p:cNvSpPr txBox="1">
              <a:spLocks noChangeArrowheads="1"/>
            </p:cNvSpPr>
            <p:nvPr/>
          </p:nvSpPr>
          <p:spPr bwMode="auto">
            <a:xfrm>
              <a:off x="8577" y="10584"/>
              <a:ext cx="2070"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2" name="Text Box 909">
              <a:extLst>
                <a:ext uri="{FF2B5EF4-FFF2-40B4-BE49-F238E27FC236}">
                  <a16:creationId xmlns:a16="http://schemas.microsoft.com/office/drawing/2014/main" id="{0D0109C0-7340-4DD5-BEC7-FF972130FD5A}"/>
                </a:ext>
              </a:extLst>
            </p:cNvPr>
            <p:cNvSpPr txBox="1">
              <a:spLocks noChangeArrowheads="1"/>
            </p:cNvSpPr>
            <p:nvPr/>
          </p:nvSpPr>
          <p:spPr bwMode="auto">
            <a:xfrm>
              <a:off x="8666" y="12081"/>
              <a:ext cx="2070"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ct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3" name="Text Box 910">
              <a:extLst>
                <a:ext uri="{FF2B5EF4-FFF2-40B4-BE49-F238E27FC236}">
                  <a16:creationId xmlns:a16="http://schemas.microsoft.com/office/drawing/2014/main" id="{B2B42718-141F-4A1D-8DB6-93B223A3064D}"/>
                </a:ext>
              </a:extLst>
            </p:cNvPr>
            <p:cNvSpPr txBox="1">
              <a:spLocks noChangeArrowheads="1"/>
            </p:cNvSpPr>
            <p:nvPr/>
          </p:nvSpPr>
          <p:spPr bwMode="auto">
            <a:xfrm>
              <a:off x="5002" y="13296"/>
              <a:ext cx="226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r>
                <a:rPr lang="ja-JP" sz="1050" kern="100" dirty="0">
                  <a:effectLst/>
                  <a:latin typeface="TmsRmn"/>
                  <a:ea typeface="ＭＳ 明朝" panose="02020609040205080304" pitchFamily="17" charset="-128"/>
                  <a:cs typeface="Times New Roman" panose="02020603050405020304" pitchFamily="18" charset="0"/>
                </a:rPr>
                <a:t>（○○○を共同研究）</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just"/>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4" name="Line 911">
              <a:extLst>
                <a:ext uri="{FF2B5EF4-FFF2-40B4-BE49-F238E27FC236}">
                  <a16:creationId xmlns:a16="http://schemas.microsoft.com/office/drawing/2014/main" id="{AA3E79CC-CF30-462B-9D23-C19AF5728DB0}"/>
                </a:ext>
              </a:extLst>
            </p:cNvPr>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15" name="Text Box 912">
              <a:extLst>
                <a:ext uri="{FF2B5EF4-FFF2-40B4-BE49-F238E27FC236}">
                  <a16:creationId xmlns:a16="http://schemas.microsoft.com/office/drawing/2014/main" id="{836571FB-3668-4217-9B1B-DAA77B9EBC95}"/>
                </a:ext>
              </a:extLst>
            </p:cNvPr>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16" name="Text Box 913">
              <a:extLst>
                <a:ext uri="{FF2B5EF4-FFF2-40B4-BE49-F238E27FC236}">
                  <a16:creationId xmlns:a16="http://schemas.microsoft.com/office/drawing/2014/main" id="{160FDFE4-3EDD-494C-ACAF-AA6D306A867F}"/>
                </a:ext>
              </a:extLst>
            </p:cNvPr>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18" name="Text Box 915">
              <a:extLst>
                <a:ext uri="{FF2B5EF4-FFF2-40B4-BE49-F238E27FC236}">
                  <a16:creationId xmlns:a16="http://schemas.microsoft.com/office/drawing/2014/main" id="{79AC1060-0B02-4467-8B87-A6D10F2FB262}"/>
                </a:ext>
              </a:extLst>
            </p:cNvPr>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19" name="テキスト ボックス 37">
            <a:extLst>
              <a:ext uri="{FF2B5EF4-FFF2-40B4-BE49-F238E27FC236}">
                <a16:creationId xmlns:a16="http://schemas.microsoft.com/office/drawing/2014/main" id="{AE0A3008-8801-4B50-90A5-4DB8CD30A62A}"/>
              </a:ext>
            </a:extLst>
          </p:cNvPr>
          <p:cNvSpPr txBox="1"/>
          <p:nvPr/>
        </p:nvSpPr>
        <p:spPr>
          <a:xfrm>
            <a:off x="608558" y="2160388"/>
            <a:ext cx="10572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【助成先】</a:t>
            </a:r>
          </a:p>
        </p:txBody>
      </p:sp>
      <p:sp>
        <p:nvSpPr>
          <p:cNvPr id="20" name="テキスト ボックス 37">
            <a:extLst>
              <a:ext uri="{FF2B5EF4-FFF2-40B4-BE49-F238E27FC236}">
                <a16:creationId xmlns:a16="http://schemas.microsoft.com/office/drawing/2014/main" id="{B44653E0-896C-4E1C-95F1-F1521CADAD4B}"/>
              </a:ext>
            </a:extLst>
          </p:cNvPr>
          <p:cNvSpPr txBox="1"/>
          <p:nvPr/>
        </p:nvSpPr>
        <p:spPr>
          <a:xfrm>
            <a:off x="608558" y="4606110"/>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共同研究先</a:t>
            </a:r>
            <a:r>
              <a:rPr lang="ja-JP" sz="1050" kern="100" dirty="0">
                <a:effectLst/>
                <a:latin typeface="TmsRmn"/>
                <a:ea typeface="ＭＳ 明朝" panose="02020609040205080304" pitchFamily="17" charset="-128"/>
                <a:cs typeface="Times New Roman" panose="02020603050405020304" pitchFamily="18" charset="0"/>
              </a:rPr>
              <a:t>】</a:t>
            </a:r>
          </a:p>
        </p:txBody>
      </p:sp>
      <p:sp>
        <p:nvSpPr>
          <p:cNvPr id="21" name="テキスト ボックス 37">
            <a:extLst>
              <a:ext uri="{FF2B5EF4-FFF2-40B4-BE49-F238E27FC236}">
                <a16:creationId xmlns:a16="http://schemas.microsoft.com/office/drawing/2014/main" id="{5D8566CA-70F3-402D-B5DE-1B66A2B289E1}"/>
              </a:ext>
            </a:extLst>
          </p:cNvPr>
          <p:cNvSpPr txBox="1"/>
          <p:nvPr/>
        </p:nvSpPr>
        <p:spPr>
          <a:xfrm>
            <a:off x="5004048" y="1669157"/>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委託先</a:t>
            </a:r>
            <a:r>
              <a:rPr lang="ja-JP" sz="1050" kern="100" dirty="0">
                <a:effectLst/>
                <a:latin typeface="TmsRmn"/>
                <a:ea typeface="ＭＳ 明朝" panose="02020609040205080304" pitchFamily="17" charset="-128"/>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2171571486"/>
              </p:ext>
            </p:extLst>
          </p:nvPr>
        </p:nvGraphicFramePr>
        <p:xfrm>
          <a:off x="755575" y="2276872"/>
          <a:ext cx="7632848" cy="4464496"/>
        </p:xfrm>
        <a:graphic>
          <a:graphicData uri="http://schemas.openxmlformats.org/drawingml/2006/table">
            <a:tbl>
              <a:tblPr>
                <a:tableStyleId>{5940675A-B579-460E-94D1-54222C63F5DA}</a:tableStyleId>
              </a:tblPr>
              <a:tblGrid>
                <a:gridCol w="1728193">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tc>
                  <a:txBody>
                    <a:bodyPr/>
                    <a:lstStyle/>
                    <a:p>
                      <a:pPr algn="ctr" fontAlgn="ctr"/>
                      <a:r>
                        <a:rPr lang="en-US" altLang="ja-JP" sz="1600" u="none" strike="noStrike" dirty="0"/>
                        <a:t>2023FY</a:t>
                      </a:r>
                      <a:endParaRPr lang="en-US" sz="1600" u="none" strike="noStrike" dirty="0"/>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25" name="ホームベース 24"/>
          <p:cNvSpPr/>
          <p:nvPr/>
        </p:nvSpPr>
        <p:spPr>
          <a:xfrm>
            <a:off x="5508103" y="4316761"/>
            <a:ext cx="288031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3216656" y="3210973"/>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216656" y="4328098"/>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5" name="ホームベース 14"/>
          <p:cNvSpPr/>
          <p:nvPr/>
        </p:nvSpPr>
        <p:spPr>
          <a:xfrm>
            <a:off x="5508104" y="3233646"/>
            <a:ext cx="2880319"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3" name="正方形/長方形 2"/>
          <p:cNvSpPr/>
          <p:nvPr/>
        </p:nvSpPr>
        <p:spPr>
          <a:xfrm>
            <a:off x="38527" y="624483"/>
            <a:ext cx="8987997" cy="923330"/>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a:p>
            <a:pPr marL="87313" indent="-87313"/>
            <a:r>
              <a:rPr lang="ja-JP" altLang="en-US" i="1" dirty="0">
                <a:solidFill>
                  <a:srgbClr val="0000FF"/>
                </a:solidFill>
              </a:rPr>
              <a:t>・予算は</a:t>
            </a:r>
            <a:r>
              <a:rPr lang="en-US" altLang="ja-JP" i="1" dirty="0">
                <a:solidFill>
                  <a:srgbClr val="0000FF"/>
                </a:solidFill>
              </a:rPr>
              <a:t>NEDO</a:t>
            </a:r>
            <a:r>
              <a:rPr lang="ja-JP" altLang="en-US" i="1" dirty="0">
                <a:solidFill>
                  <a:srgbClr val="0000FF"/>
                </a:solidFill>
              </a:rPr>
              <a:t>負担額を記載ください。</a:t>
            </a:r>
            <a:endParaRPr lang="en-US" altLang="ja-JP" i="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102294303"/>
              </p:ext>
            </p:extLst>
          </p:nvPr>
        </p:nvGraphicFramePr>
        <p:xfrm>
          <a:off x="1547664" y="578213"/>
          <a:ext cx="5799651" cy="6268476"/>
        </p:xfrm>
        <a:graphic>
          <a:graphicData uri="http://schemas.openxmlformats.org/drawingml/2006/table">
            <a:tbl>
              <a:tblPr>
                <a:tableStyleId>{5940675A-B579-460E-94D1-54222C63F5DA}</a:tableStyleId>
              </a:tblPr>
              <a:tblGrid>
                <a:gridCol w="1296144">
                  <a:extLst>
                    <a:ext uri="{9D8B030D-6E8A-4147-A177-3AD203B41FA5}">
                      <a16:colId xmlns:a16="http://schemas.microsoft.com/office/drawing/2014/main" val="20000"/>
                    </a:ext>
                  </a:extLst>
                </a:gridCol>
                <a:gridCol w="1806213">
                  <a:extLst>
                    <a:ext uri="{9D8B030D-6E8A-4147-A177-3AD203B41FA5}">
                      <a16:colId xmlns:a16="http://schemas.microsoft.com/office/drawing/2014/main" val="20001"/>
                    </a:ext>
                  </a:extLst>
                </a:gridCol>
                <a:gridCol w="899098">
                  <a:extLst>
                    <a:ext uri="{9D8B030D-6E8A-4147-A177-3AD203B41FA5}">
                      <a16:colId xmlns:a16="http://schemas.microsoft.com/office/drawing/2014/main" val="20003"/>
                    </a:ext>
                  </a:extLst>
                </a:gridCol>
                <a:gridCol w="899098">
                  <a:extLst>
                    <a:ext uri="{9D8B030D-6E8A-4147-A177-3AD203B41FA5}">
                      <a16:colId xmlns:a16="http://schemas.microsoft.com/office/drawing/2014/main" val="20004"/>
                    </a:ext>
                  </a:extLst>
                </a:gridCol>
                <a:gridCol w="899098">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2022FY</a:t>
                      </a:r>
                      <a:endParaRPr lang="en-US" sz="1600" u="none" strike="noStrike" dirty="0">
                        <a:solidFill>
                          <a:schemeClr val="tx1"/>
                        </a:solidFill>
                      </a:endParaRPr>
                    </a:p>
                  </a:txBody>
                  <a:tcPr marL="0" marR="0" marT="0" marB="0" anchor="ct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432048">
                <a:tc gridSpan="5">
                  <a:txBody>
                    <a:bodyPr/>
                    <a:lstStyle/>
                    <a:p>
                      <a:pPr algn="l" fontAlgn="ctr"/>
                      <a:r>
                        <a:rPr lang="ja-JP" altLang="en-US" sz="1600" b="0" i="0" u="none" strike="noStrike" dirty="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1"/>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504056">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5"/>
                  </a:ext>
                </a:extLst>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6"/>
                  </a:ext>
                </a:extLst>
              </a:tr>
              <a:tr h="6480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a:solidFill>
                            <a:schemeClr val="tx1"/>
                          </a:solidFill>
                          <a:latin typeface="ＭＳ Ｐゴシック"/>
                        </a:rPr>
                        <a:t>○○</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1911</Words>
  <Application>Microsoft Office PowerPoint</Application>
  <PresentationFormat>画面に合わせる (4:3)</PresentationFormat>
  <Paragraphs>180</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TmsRmn</vt:lpstr>
      <vt:lpstr>メイリオ</vt:lpstr>
      <vt:lpstr>Arial</vt:lpstr>
      <vt:lpstr>Calibri</vt:lpstr>
      <vt:lpstr>Office ​​テーマ</vt:lpstr>
      <vt:lpstr>　炭素循環社会に貢献するセルロースナノファイバー関連技術開発 　　　研究開発項目②ＣＮＦ利用技術の開発 　　　　　　　　　　　　（１）量産効果が期待されるＣＮＦ利用技術の開発 　　　　　　テーマ名　○○○の開発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2022-03-01T08:02:24Z</dcterms:modified>
</cp:coreProperties>
</file>