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29"/>
  </p:notesMasterIdLst>
  <p:handoutMasterIdLst>
    <p:handoutMasterId r:id="rId30"/>
  </p:handoutMasterIdLst>
  <p:sldIdLst>
    <p:sldId id="2145705059" r:id="rId2"/>
    <p:sldId id="2145705070" r:id="rId3"/>
    <p:sldId id="2145705137" r:id="rId4"/>
    <p:sldId id="2145705124" r:id="rId5"/>
    <p:sldId id="267" r:id="rId6"/>
    <p:sldId id="2145705125" r:id="rId7"/>
    <p:sldId id="2145705018" r:id="rId8"/>
    <p:sldId id="2145705061" r:id="rId9"/>
    <p:sldId id="2145705060" r:id="rId10"/>
    <p:sldId id="2145705139" r:id="rId11"/>
    <p:sldId id="2145705129" r:id="rId12"/>
    <p:sldId id="2145705140" r:id="rId13"/>
    <p:sldId id="2145705014" r:id="rId14"/>
    <p:sldId id="2145704965" r:id="rId15"/>
    <p:sldId id="2145705141" r:id="rId16"/>
    <p:sldId id="2145705142" r:id="rId17"/>
    <p:sldId id="2145705143" r:id="rId18"/>
    <p:sldId id="2145704976" r:id="rId19"/>
    <p:sldId id="2145705052" r:id="rId20"/>
    <p:sldId id="2145705109" r:id="rId21"/>
    <p:sldId id="2145704973" r:id="rId22"/>
    <p:sldId id="2145705132" r:id="rId23"/>
    <p:sldId id="2145705133" r:id="rId24"/>
    <p:sldId id="2145705122" r:id="rId25"/>
    <p:sldId id="2145705071" r:id="rId26"/>
    <p:sldId id="2145705134" r:id="rId27"/>
    <p:sldId id="2145705135" r:id="rId28"/>
  </p:sldIdLst>
  <p:sldSz cx="12192000" cy="6858000"/>
  <p:notesSz cx="6735763" cy="9866313"/>
  <p:custShowLst>
    <p:custShow name="Format Guide Workshop" id="0">
      <p:sldLst/>
    </p:custShow>
  </p:custShowLst>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333" autoAdjust="0"/>
    <p:restoredTop sz="94796" autoAdjust="0"/>
  </p:normalViewPr>
  <p:slideViewPr>
    <p:cSldViewPr snapToGrid="0">
      <p:cViewPr varScale="1">
        <p:scale>
          <a:sx n="65" d="100"/>
          <a:sy n="65" d="100"/>
        </p:scale>
        <p:origin x="90" y="1152"/>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3/8/2022</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3/8/2022</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architecture/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600" y="1804870"/>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提案フォーマット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
        <p:nvSpPr>
          <p:cNvPr id="10" name="Title 6">
            <a:extLst>
              <a:ext uri="{FF2B5EF4-FFF2-40B4-BE49-F238E27FC236}">
                <a16:creationId xmlns:a16="http://schemas.microsoft.com/office/drawing/2014/main" id="{6F2AF23A-8283-437B-8C6E-DC8BDA26D0E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コンソーシアムでの提案の場合、コンソーシアムメンバー間で共通の資料（スライド）を使用する場合には、その旨がわかるよう「コンソーシアム共通」などと当該ページに記載して下さい。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大学や公的研究機関は　</a:t>
            </a:r>
            <a:r>
              <a:rPr kumimoji="1" lang="en-US" altLang="ja-JP" sz="1100" dirty="0"/>
              <a:t>2.</a:t>
            </a:r>
            <a:r>
              <a:rPr kumimoji="1" lang="zh-TW" altLang="en-US" sz="1100" dirty="0"/>
              <a:t>研究開発計画</a:t>
            </a:r>
            <a:r>
              <a:rPr kumimoji="1" lang="ja-JP" altLang="en-US" sz="1100" dirty="0"/>
              <a:t>及び</a:t>
            </a:r>
            <a:r>
              <a:rPr kumimoji="1" lang="en-US" altLang="ja-JP" sz="1100" dirty="0"/>
              <a:t>4.</a:t>
            </a:r>
            <a:r>
              <a:rPr kumimoji="1" lang="ja-JP" altLang="en-US" sz="1100" dirty="0"/>
              <a:t>その他</a:t>
            </a:r>
            <a:r>
              <a:rPr kumimoji="1" lang="zh-TW" altLang="en-US" sz="1100" dirty="0"/>
              <a:t>／（</a:t>
            </a:r>
            <a:r>
              <a:rPr kumimoji="1" lang="en-US" altLang="zh-TW" sz="1100" dirty="0"/>
              <a:t>2</a:t>
            </a:r>
            <a:r>
              <a:rPr kumimoji="1" lang="zh-TW" altLang="en-US" sz="1100" dirty="0"/>
              <a:t>） </a:t>
            </a:r>
            <a:r>
              <a:rPr kumimoji="1" lang="ja-JP" altLang="en-US" sz="1100" dirty="0"/>
              <a:t>提案者情報のみを提出して下さい。</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5410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sp>
        <p:nvSpPr>
          <p:cNvPr id="25" name="TextBox 16">
            <a:extLst>
              <a:ext uri="{FF2B5EF4-FFF2-40B4-BE49-F238E27FC236}">
                <a16:creationId xmlns:a16="http://schemas.microsoft.com/office/drawing/2014/main" id="{6D1AE155-64E9-4C70-8347-CDED3DC26F85}"/>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事業化</a:t>
            </a:r>
            <a:endParaRPr kumimoji="1" lang="en-US" sz="1200" dirty="0" err="1">
              <a:solidFill>
                <a:srgbClr val="575757"/>
              </a:solidFill>
              <a:latin typeface="Meiryo UI" panose="020B0604030504040204" pitchFamily="50" charset="-128"/>
              <a:ea typeface="Meiryo UI" panose="020B0604030504040204" pitchFamily="50" charset="-128"/>
            </a:endParaRPr>
          </a:p>
        </p:txBody>
      </p:sp>
      <p:sp>
        <p:nvSpPr>
          <p:cNvPr id="26" name="Rectangle 108">
            <a:extLst>
              <a:ext uri="{FF2B5EF4-FFF2-40B4-BE49-F238E27FC236}">
                <a16:creationId xmlns:a16="http://schemas.microsoft.com/office/drawing/2014/main" id="{BB656486-C6FC-4D0A-A04A-47467558C288}"/>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27" name="Table 18">
            <a:extLst>
              <a:ext uri="{FF2B5EF4-FFF2-40B4-BE49-F238E27FC236}">
                <a16:creationId xmlns:a16="http://schemas.microsoft.com/office/drawing/2014/main" id="{7FA352B9-3EBA-42AE-87B6-C2F69460EF49}"/>
              </a:ext>
            </a:extLst>
          </p:cNvPr>
          <p:cNvGraphicFramePr>
            <a:graphicFrameLocks noGrp="1"/>
          </p:cNvGraphicFramePr>
          <p:nvPr>
            <p:extLst>
              <p:ext uri="{D42A27DB-BD31-4B8C-83A1-F6EECF244321}">
                <p14:modId xmlns:p14="http://schemas.microsoft.com/office/powerpoint/2010/main" val="1300065497"/>
              </p:ext>
            </p:extLst>
          </p:nvPr>
        </p:nvGraphicFramePr>
        <p:xfrm>
          <a:off x="521722" y="2653896"/>
          <a:ext cx="11257502" cy="3156382"/>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122860">
                <a:tc>
                  <a:txBody>
                    <a:bodyPr/>
                    <a:lstStyle/>
                    <a:p>
                      <a:endParaRPr lang="en-US" sz="9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a:t>
                      </a:r>
                      <a:r>
                        <a:rPr lang="ja-JP" altLang="en-US" sz="900" kern="1200" dirty="0">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N10</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latin typeface="Meiryo UI" panose="020B0604030504040204" pitchFamily="50" charset="-128"/>
                          <a:ea typeface="Meiryo UI" panose="020B0604030504040204" pitchFamily="50" charset="-128"/>
                        </a:rPr>
                        <a:t>NX</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年度</a:t>
                      </a:r>
                      <a:endParaRPr lang="en-US" sz="8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a:t>
                      </a:r>
                      <a:endParaRPr lang="en-US" altLang="ja-JP" sz="800" dirty="0">
                        <a:latin typeface="Meiryo UI" panose="020B0604030504040204" pitchFamily="50" charset="-128"/>
                        <a:ea typeface="Meiryo UI" panose="020B0604030504040204" pitchFamily="50" charset="-128"/>
                      </a:endParaRPr>
                    </a:p>
                    <a:p>
                      <a:r>
                        <a:rPr lang="ja-JP" altLang="en-US" sz="800" dirty="0" err="1">
                          <a:latin typeface="Meiryo UI" panose="020B0604030504040204" pitchFamily="50" charset="-128"/>
                          <a:ea typeface="Meiryo UI" panose="020B0604030504040204" pitchFamily="50" charset="-128"/>
                        </a:rPr>
                        <a:t>まで</a:t>
                      </a:r>
                      <a:r>
                        <a:rPr lang="ja-JP" altLang="en-US" sz="800" dirty="0">
                          <a:latin typeface="Meiryo UI" panose="020B0604030504040204" pitchFamily="50" charset="-128"/>
                          <a:ea typeface="Meiryo UI" panose="020B0604030504040204" pitchFamily="50" charset="-128"/>
                        </a:rPr>
                        <a:t>合計</a:t>
                      </a:r>
                      <a:endParaRPr lang="en-US" sz="8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a:t>
                      </a:r>
                      <a:r>
                        <a:rPr lang="ja-JP" altLang="en-US" sz="1200" dirty="0">
                          <a:solidFill>
                            <a:schemeClr val="accent3">
                              <a:lumMod val="50000"/>
                            </a:schemeClr>
                          </a:solidFill>
                          <a:latin typeface="Meiryo UI" panose="020B0604030504040204" pitchFamily="50" charset="-128"/>
                          <a:ea typeface="Meiryo UI" panose="020B0604030504040204" pitchFamily="50" charset="-128"/>
                        </a:rPr>
                        <a:t>等</a:t>
                      </a:r>
                      <a:endParaRPr lang="en-US" sz="1200" dirty="0">
                        <a:solidFill>
                          <a:schemeClr val="accent3">
                            <a:lumMod val="50000"/>
                          </a:schemeClr>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latin typeface="Meiryo UI" panose="020B0604030504040204" pitchFamily="50" charset="-128"/>
                          <a:ea typeface="Meiryo UI" panose="020B0604030504040204" pitchFamily="50" charset="-128"/>
                        </a:rPr>
                        <a:t>売上高</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原価</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研究開発費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設備投資費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販売管理費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営業利益</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latin typeface="Meiryo UI" panose="020B0604030504040204" pitchFamily="50" charset="-128"/>
                          <a:ea typeface="Meiryo UI" panose="020B0604030504040204" pitchFamily="50" charset="-128"/>
                        </a:rPr>
                        <a:t>取組の段階</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事業化可能性の検証</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研究開発の開始</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latin typeface="Meiryo UI" panose="020B0604030504040204" pitchFamily="50" charset="-128"/>
                          <a:ea typeface="Meiryo UI" panose="020B0604030504040204" pitchFamily="50" charset="-128"/>
                        </a:rPr>
                        <a:t>会社全体の</a:t>
                      </a:r>
                      <a:endParaRPr lang="en-US" altLang="ja-JP" sz="1000" dirty="0">
                        <a:latin typeface="Meiryo UI" panose="020B0604030504040204" pitchFamily="50" charset="-128"/>
                        <a:ea typeface="Meiryo UI" panose="020B0604030504040204" pitchFamily="50" charset="-128"/>
                      </a:endParaRPr>
                    </a:p>
                    <a:p>
                      <a:pPr marL="87313" indent="0" algn="l"/>
                      <a:r>
                        <a:rPr lang="ja-JP" altLang="en-US" sz="1000" dirty="0">
                          <a:latin typeface="Meiryo UI" panose="020B0604030504040204" pitchFamily="50" charset="-128"/>
                          <a:ea typeface="Meiryo UI" panose="020B0604030504040204" pitchFamily="50" charset="-128"/>
                        </a:rPr>
                        <a:t>売上高研究開発費比率</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p>
                      <a:pPr marL="87313" indent="0"/>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28" name="Isosceles Triangle 184">
            <a:extLst>
              <a:ext uri="{FF2B5EF4-FFF2-40B4-BE49-F238E27FC236}">
                <a16:creationId xmlns:a16="http://schemas.microsoft.com/office/drawing/2014/main" id="{F9A253CE-B2D9-4250-A20B-7CB260FA490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29" name="Straight Arrow Connector 15">
            <a:extLst>
              <a:ext uri="{FF2B5EF4-FFF2-40B4-BE49-F238E27FC236}">
                <a16:creationId xmlns:a16="http://schemas.microsoft.com/office/drawing/2014/main" id="{D8B283F1-3865-434C-82CF-E7773C60E5A9}"/>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0" name="TextBox 16">
            <a:extLst>
              <a:ext uri="{FF2B5EF4-FFF2-40B4-BE49-F238E27FC236}">
                <a16:creationId xmlns:a16="http://schemas.microsoft.com/office/drawing/2014/main" id="{1972DFAD-13E9-41A4-9CD1-A8B6D37AC30C}"/>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研究開発</a:t>
            </a:r>
            <a:endParaRPr kumimoji="1" lang="en-US" sz="1200" dirty="0" err="1">
              <a:solidFill>
                <a:srgbClr val="575757"/>
              </a:solidFill>
              <a:latin typeface="Meiryo UI" panose="020B0604030504040204" pitchFamily="50" charset="-128"/>
              <a:ea typeface="Meiryo UI" panose="020B0604030504040204" pitchFamily="50" charset="-128"/>
            </a:endParaRPr>
          </a:p>
        </p:txBody>
      </p:sp>
      <p:sp>
        <p:nvSpPr>
          <p:cNvPr id="31" name="四角形吹き出し 2">
            <a:extLst>
              <a:ext uri="{FF2B5EF4-FFF2-40B4-BE49-F238E27FC236}">
                <a16:creationId xmlns:a16="http://schemas.microsoft.com/office/drawing/2014/main" id="{582C7B35-A8DB-4DF1-8B8A-1CACB7A46A3B}"/>
              </a:ext>
            </a:extLst>
          </p:cNvPr>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32" name="TextBox 16">
            <a:extLst>
              <a:ext uri="{FF2B5EF4-FFF2-40B4-BE49-F238E27FC236}">
                <a16:creationId xmlns:a16="http://schemas.microsoft.com/office/drawing/2014/main" id="{A1AFBA54-0C1A-4233-8CAD-C83E37ADDC6A}"/>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33" name="Isosceles Triangle 184">
            <a:extLst>
              <a:ext uri="{FF2B5EF4-FFF2-40B4-BE49-F238E27FC236}">
                <a16:creationId xmlns:a16="http://schemas.microsoft.com/office/drawing/2014/main" id="{B5D9E233-DB2B-4F1C-928A-62D4BBE23C3C}"/>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34" name="線吹き出し 1 (枠付き) 3">
            <a:extLst>
              <a:ext uri="{FF2B5EF4-FFF2-40B4-BE49-F238E27FC236}">
                <a16:creationId xmlns:a16="http://schemas.microsoft.com/office/drawing/2014/main" id="{CF239D33-EE4A-4EA3-A80A-1C49454B5FBB}"/>
              </a:ext>
            </a:extLst>
          </p:cNvPr>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35" name="四角形吹き出し 18">
            <a:extLst>
              <a:ext uri="{FF2B5EF4-FFF2-40B4-BE49-F238E27FC236}">
                <a16:creationId xmlns:a16="http://schemas.microsoft.com/office/drawing/2014/main" id="{05F41412-3243-44E7-ADFF-70050527A54F}"/>
              </a:ext>
            </a:extLst>
          </p:cNvPr>
          <p:cNvSpPr/>
          <p:nvPr/>
        </p:nvSpPr>
        <p:spPr>
          <a:xfrm>
            <a:off x="156000" y="6084795"/>
            <a:ext cx="3158372" cy="517385"/>
          </a:xfrm>
          <a:prstGeom prst="wedgeRectCallout">
            <a:avLst>
              <a:gd name="adj1" fmla="val -29448"/>
              <a:gd name="adj2" fmla="val -92645"/>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36" name="四角形吹き出し 18">
            <a:extLst>
              <a:ext uri="{FF2B5EF4-FFF2-40B4-BE49-F238E27FC236}">
                <a16:creationId xmlns:a16="http://schemas.microsoft.com/office/drawing/2014/main" id="{A4BBE299-70B4-49EE-9F71-B81041CA8935}"/>
              </a:ext>
            </a:extLst>
          </p:cNvPr>
          <p:cNvSpPr/>
          <p:nvPr/>
        </p:nvSpPr>
        <p:spPr>
          <a:xfrm>
            <a:off x="3450148" y="6084795"/>
            <a:ext cx="2851417" cy="517385"/>
          </a:xfrm>
          <a:prstGeom prst="wedgeRectCallout">
            <a:avLst>
              <a:gd name="adj1" fmla="val -128709"/>
              <a:gd name="adj2" fmla="val -158920"/>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当該事業以外も含む、会社全体の研究開発費）</a:t>
            </a:r>
            <a:endParaRPr kumimoji="1" lang="en-US" altLang="ja-JP" sz="1000" dirty="0">
              <a:solidFill>
                <a:schemeClr val="tx1"/>
              </a:solidFill>
              <a:latin typeface="Meiryo UI" panose="020B0604030504040204" pitchFamily="50" charset="-128"/>
              <a:ea typeface="Meiryo UI" panose="020B0604030504040204" pitchFamily="50" charset="-128"/>
            </a:endParaRPr>
          </a:p>
          <a:p>
            <a:r>
              <a:rPr kumimoji="1" lang="ja-JP" altLang="en-US" sz="1000" dirty="0">
                <a:solidFill>
                  <a:schemeClr val="tx1"/>
                </a:solidFill>
                <a:latin typeface="Meiryo UI" panose="020B0604030504040204" pitchFamily="50" charset="-128"/>
                <a:ea typeface="Meiryo UI" panose="020B0604030504040204" pitchFamily="50" charset="-128"/>
              </a:rPr>
              <a:t>／（会社全体の売上高）により算出</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cxnSp>
        <p:nvCxnSpPr>
          <p:cNvPr id="38" name="直線コネクタ 37">
            <a:extLst>
              <a:ext uri="{FF2B5EF4-FFF2-40B4-BE49-F238E27FC236}">
                <a16:creationId xmlns:a16="http://schemas.microsoft.com/office/drawing/2014/main" id="{BA32A0B9-768F-4BBF-BF8B-7824747B0399}"/>
              </a:ext>
            </a:extLst>
          </p:cNvPr>
          <p:cNvCxnSpPr>
            <a:cxnSpLocks/>
          </p:cNvCxnSpPr>
          <p:nvPr/>
        </p:nvCxnSpPr>
        <p:spPr>
          <a:xfrm flipV="1">
            <a:off x="156000" y="94550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96815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41" name="直線コネクタ 40">
            <a:extLst>
              <a:ext uri="{FF2B5EF4-FFF2-40B4-BE49-F238E27FC236}">
                <a16:creationId xmlns:a16="http://schemas.microsoft.com/office/drawing/2014/main" id="{CC4D7E2E-FA27-41EA-A776-E5D52CF96C54}"/>
              </a:ext>
            </a:extLst>
          </p:cNvPr>
          <p:cNvCxnSpPr>
            <a:cxnSpLocks/>
          </p:cNvCxnSpPr>
          <p:nvPr/>
        </p:nvCxnSpPr>
        <p:spPr>
          <a:xfrm flipV="1">
            <a:off x="156000" y="94550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nvGraphicFramePr>
        <p:xfrm>
          <a:off x="382731" y="2048038"/>
          <a:ext cx="11431322" cy="3641105"/>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9">
                  <a:extLst>
                    <a:ext uri="{9D8B030D-6E8A-4147-A177-3AD203B41FA5}">
                      <a16:colId xmlns:a16="http://schemas.microsoft.com/office/drawing/2014/main" val="446758349"/>
                    </a:ext>
                  </a:extLst>
                </a:gridCol>
                <a:gridCol w="990359">
                  <a:extLst>
                    <a:ext uri="{9D8B030D-6E8A-4147-A177-3AD203B41FA5}">
                      <a16:colId xmlns:a16="http://schemas.microsoft.com/office/drawing/2014/main" val="354005506"/>
                    </a:ext>
                  </a:extLst>
                </a:gridCol>
                <a:gridCol w="990359">
                  <a:extLst>
                    <a:ext uri="{9D8B030D-6E8A-4147-A177-3AD203B41FA5}">
                      <a16:colId xmlns:a16="http://schemas.microsoft.com/office/drawing/2014/main" val="616778159"/>
                    </a:ext>
                  </a:extLst>
                </a:gridCol>
                <a:gridCol w="990359">
                  <a:extLst>
                    <a:ext uri="{9D8B030D-6E8A-4147-A177-3AD203B41FA5}">
                      <a16:colId xmlns:a16="http://schemas.microsoft.com/office/drawing/2014/main" val="658987577"/>
                    </a:ext>
                  </a:extLst>
                </a:gridCol>
                <a:gridCol w="990359">
                  <a:extLst>
                    <a:ext uri="{9D8B030D-6E8A-4147-A177-3AD203B41FA5}">
                      <a16:colId xmlns:a16="http://schemas.microsoft.com/office/drawing/2014/main" val="1793310317"/>
                    </a:ext>
                  </a:extLst>
                </a:gridCol>
                <a:gridCol w="990359">
                  <a:extLst>
                    <a:ext uri="{9D8B030D-6E8A-4147-A177-3AD203B41FA5}">
                      <a16:colId xmlns:a16="http://schemas.microsoft.com/office/drawing/2014/main" val="2414137754"/>
                    </a:ext>
                  </a:extLst>
                </a:gridCol>
                <a:gridCol w="990359">
                  <a:extLst>
                    <a:ext uri="{9D8B030D-6E8A-4147-A177-3AD203B41FA5}">
                      <a16:colId xmlns:a16="http://schemas.microsoft.com/office/drawing/2014/main" val="2880735573"/>
                    </a:ext>
                  </a:extLst>
                </a:gridCol>
                <a:gridCol w="990359">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407511">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ap="flat" cmpd="sng" algn="ctr">
                      <a:solidFill>
                        <a:srgbClr val="FF0000"/>
                      </a:solidFill>
                      <a:prstDash val="solid"/>
                      <a:round/>
                      <a:headEnd type="none" w="med" len="med"/>
                      <a:tailEnd type="none" w="med" len="med"/>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solidFill>
                          <a:latin typeface="Meiryo UI" panose="020B0604030504040204" pitchFamily="50" charset="-128"/>
                          <a:ea typeface="Meiryo UI" panose="020B0604030504040204" pitchFamily="50" charset="-128"/>
                        </a:rPr>
                        <a:t>N10</a:t>
                      </a:r>
                      <a:r>
                        <a:rPr lang="ja-JP" altLang="en-US" sz="1200" dirty="0">
                          <a:solidFill>
                            <a:schemeClr val="tx1"/>
                          </a:solidFill>
                          <a:latin typeface="Meiryo UI" panose="020B0604030504040204" pitchFamily="50" charset="-128"/>
                          <a:ea typeface="Meiryo UI" panose="020B0604030504040204" pitchFamily="50" charset="-128"/>
                        </a:rPr>
                        <a:t>年度</a:t>
                      </a:r>
                      <a:br>
                        <a:rPr lang="en-US" altLang="ja-JP" sz="1200" dirty="0">
                          <a:solidFill>
                            <a:schemeClr val="tx1"/>
                          </a:solidFill>
                          <a:latin typeface="Meiryo UI" panose="020B0604030504040204" pitchFamily="50" charset="-128"/>
                          <a:ea typeface="Meiryo UI" panose="020B0604030504040204" pitchFamily="50" charset="-128"/>
                        </a:rPr>
                      </a:br>
                      <a:r>
                        <a:rPr lang="ja-JP" altLang="en-US" sz="1200" dirty="0">
                          <a:solidFill>
                            <a:schemeClr val="tx1"/>
                          </a:solidFill>
                          <a:latin typeface="Meiryo UI" panose="020B0604030504040204" pitchFamily="50" charset="-128"/>
                          <a:ea typeface="Meiryo UI" panose="020B0604030504040204" pitchFamily="50" charset="-128"/>
                        </a:rPr>
                        <a:t>迄の合計</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mpd="sng">
                      <a:noFill/>
                    </a:lnT>
                  </a:tcPr>
                </a:tc>
                <a:tc>
                  <a:txBody>
                    <a:bodyPr/>
                    <a:lstStyle/>
                    <a:p>
                      <a:pPr algn="ctr"/>
                      <a:r>
                        <a:rPr lang="en-US" sz="1200" dirty="0">
                          <a:latin typeface="Meiryo UI" panose="020B0604030504040204" pitchFamily="50" charset="-128"/>
                          <a:ea typeface="Meiryo UI" panose="020B0604030504040204" pitchFamily="50" charset="-128"/>
                        </a:rPr>
                        <a:t>N</a:t>
                      </a:r>
                      <a:r>
                        <a:rPr lang="en-US" altLang="ja-JP" sz="1200" dirty="0">
                          <a:latin typeface="Meiryo UI" panose="020B0604030504040204" pitchFamily="50" charset="-128"/>
                          <a:ea typeface="Meiryo UI" panose="020B0604030504040204" pitchFamily="50" charset="-128"/>
                        </a:rPr>
                        <a:t>11</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ap="flat" cmpd="sng" algn="ctr">
                      <a:solidFill>
                        <a:srgbClr val="FF0000"/>
                      </a:solidFill>
                      <a:prstDash val="solid"/>
                      <a:round/>
                      <a:headEnd type="none" w="med" len="med"/>
                      <a:tailEnd type="none" w="med" len="med"/>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N15</a:t>
                      </a:r>
                      <a:r>
                        <a:rPr lang="ja-JP" altLang="en-US" sz="1200" dirty="0">
                          <a:latin typeface="Meiryo UI" panose="020B0604030504040204" pitchFamily="50" charset="-128"/>
                          <a:ea typeface="Meiryo UI" panose="020B0604030504040204" pitchFamily="50" charset="-128"/>
                        </a:rPr>
                        <a:t>年度迄の合計</a:t>
                      </a:r>
                      <a:endParaRPr lang="en-US" sz="12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606038">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altLang="ja-JP" sz="1200" dirty="0">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①</a:t>
                      </a:r>
                      <a:r>
                        <a:rPr lang="en-US" altLang="ja-JP" sz="1200" dirty="0">
                          <a:solidFill>
                            <a:schemeClr val="tx1"/>
                          </a:solidFill>
                          <a:latin typeface="Meiryo UI" panose="020B0604030504040204" pitchFamily="50" charset="-128"/>
                          <a:ea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rPr>
                        <a:t>■■の研究開発（内容）</a:t>
                      </a:r>
                      <a:endParaRPr lang="en-US" altLang="ja-JP" sz="1200" dirty="0">
                        <a:latin typeface="Meiryo UI" panose="020B0604030504040204" pitchFamily="50" charset="-128"/>
                        <a:ea typeface="Meiryo UI" panose="020B0604030504040204" pitchFamily="50" charset="-128"/>
                      </a:endParaRPr>
                    </a:p>
                    <a:p>
                      <a:pPr algn="ctr"/>
                      <a:r>
                        <a:rPr lang="ja-JP" altLang="en-US" sz="1200" kern="100" dirty="0">
                          <a:solidFill>
                            <a:schemeClr val="tx1"/>
                          </a:solidFill>
                          <a:latin typeface="Meiryo UI" panose="020B0604030504040204" pitchFamily="50" charset="-128"/>
                          <a:ea typeface="Meiryo UI" panose="020B0604030504040204" pitchFamily="50" charset="-128"/>
                          <a:cs typeface="Mangal" panose="02040503050203030202" pitchFamily="18" charset="0"/>
                        </a:rPr>
                        <a:t>②</a:t>
                      </a:r>
                      <a:r>
                        <a:rPr lang="en-US" altLang="ja-JP" sz="1200" dirty="0">
                          <a:solidFill>
                            <a:schemeClr val="tx1"/>
                          </a:solidFill>
                          <a:latin typeface="Meiryo UI" panose="020B0604030504040204" pitchFamily="50" charset="-128"/>
                          <a:ea typeface="Meiryo UI" panose="020B0604030504040204" pitchFamily="50" charset="-128"/>
                        </a:rPr>
                        <a:t>…</a:t>
                      </a:r>
                      <a:r>
                        <a:rPr lang="ja-JP" altLang="en-US" sz="1200" kern="100" dirty="0">
                          <a:solidFill>
                            <a:schemeClr val="tx1"/>
                          </a:solidFill>
                          <a:latin typeface="Meiryo UI" panose="020B0604030504040204" pitchFamily="50" charset="-128"/>
                          <a:ea typeface="Meiryo UI" panose="020B0604030504040204" pitchFamily="50" charset="-128"/>
                          <a:cs typeface="Mangal" panose="02040503050203030202" pitchFamily="18" charset="0"/>
                        </a:rPr>
                        <a:t>▼▼の研究開発（内容）</a:t>
                      </a:r>
                      <a:endParaRPr lang="en-US" altLang="ja-JP" sz="1200" dirty="0">
                        <a:latin typeface="Meiryo UI" panose="020B0604030504040204" pitchFamily="50" charset="-128"/>
                        <a:ea typeface="Meiryo UI" panose="020B0604030504040204" pitchFamily="50" charset="-128"/>
                      </a:endParaRPr>
                    </a:p>
                    <a:p>
                      <a:pPr algn="ct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altLang="ja-JP" sz="1200" dirty="0">
                        <a:latin typeface="Meiryo UI" panose="020B0604030504040204" pitchFamily="50" charset="-128"/>
                        <a:ea typeface="Meiryo UI" panose="020B0604030504040204" pitchFamily="50" charset="-128"/>
                      </a:endParaRPr>
                    </a:p>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altLang="ja-JP" sz="1200" dirty="0">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altLang="ja-JP" sz="1200" dirty="0">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ap="flat" cmpd="sng" algn="ctr">
                      <a:solidFill>
                        <a:srgbClr val="FF0000"/>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solidFill>
                            <a:schemeClr val="tx1"/>
                          </a:solidFill>
                          <a:latin typeface="Meiryo UI" panose="020B0604030504040204" pitchFamily="50" charset="-128"/>
                          <a:ea typeface="Meiryo UI" panose="020B0604030504040204" pitchFamily="50" charset="-128"/>
                        </a:rPr>
                        <a:t>XX</a:t>
                      </a:r>
                      <a:r>
                        <a:rPr lang="ja-JP" altLang="en-US" sz="1200" dirty="0">
                          <a:solidFill>
                            <a:schemeClr val="tx1"/>
                          </a:solidFill>
                          <a:latin typeface="Meiryo UI" panose="020B0604030504040204" pitchFamily="50" charset="-128"/>
                          <a:ea typeface="Meiryo UI" panose="020B0604030504040204" pitchFamily="50" charset="-128"/>
                        </a:rPr>
                        <a:t>円</a:t>
                      </a:r>
                      <a:endParaRPr lang="en-US" altLang="ja-JP" sz="1200" dirty="0">
                        <a:solidFill>
                          <a:schemeClr val="tx1"/>
                        </a:solidFill>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solidFill>
                          <a:latin typeface="Meiryo UI" panose="020B0604030504040204" pitchFamily="50" charset="-128"/>
                          <a:ea typeface="Meiryo UI" panose="020B0604030504040204" pitchFamily="50" charset="-128"/>
                        </a:rPr>
                        <a:t>XX</a:t>
                      </a:r>
                      <a:r>
                        <a:rPr lang="ja-JP" altLang="en-US" sz="1200" dirty="0">
                          <a:solidFill>
                            <a:schemeClr val="tx1"/>
                          </a:solidFill>
                          <a:latin typeface="Meiryo UI" panose="020B0604030504040204" pitchFamily="50" charset="-128"/>
                          <a:ea typeface="Meiryo UI" panose="020B0604030504040204" pitchFamily="50" charset="-128"/>
                        </a:rPr>
                        <a:t>円</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altLang="ja-JP" sz="1200" dirty="0">
                        <a:latin typeface="Meiryo UI" panose="020B0604030504040204" pitchFamily="50" charset="-128"/>
                        <a:ea typeface="Meiryo UI" panose="020B0604030504040204" pitchFamily="50" charset="-128"/>
                      </a:endParaRPr>
                    </a:p>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ap="flat" cmpd="sng" algn="ctr">
                      <a:solidFill>
                        <a:srgbClr val="FF0000"/>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altLang="ja-JP" sz="1200" dirty="0">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altLang="ja-JP" sz="1400" dirty="0">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altLang="ja-JP"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606038">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altLang="ja-JP" sz="1400" dirty="0">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①</a:t>
                      </a:r>
                      <a:r>
                        <a:rPr lang="en-US" altLang="ja-JP" sz="1200" dirty="0">
                          <a:solidFill>
                            <a:schemeClr val="tx1"/>
                          </a:solidFill>
                          <a:latin typeface="Meiryo UI" panose="020B0604030504040204" pitchFamily="50" charset="-128"/>
                          <a:ea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rPr>
                        <a:t>■■の研究開発（内容）</a:t>
                      </a:r>
                      <a:endParaRPr lang="en-US" altLang="ja-JP" sz="1200" dirty="0">
                        <a:latin typeface="Meiryo UI" panose="020B0604030504040204" pitchFamily="50" charset="-128"/>
                        <a:ea typeface="Meiryo UI" panose="020B0604030504040204" pitchFamily="50" charset="-128"/>
                      </a:endParaRPr>
                    </a:p>
                    <a:p>
                      <a:pPr algn="ctr"/>
                      <a:r>
                        <a:rPr lang="ja-JP" altLang="en-US" sz="1200" kern="100" dirty="0">
                          <a:solidFill>
                            <a:schemeClr val="tx1"/>
                          </a:solidFill>
                          <a:latin typeface="Meiryo UI" panose="020B0604030504040204" pitchFamily="50" charset="-128"/>
                          <a:ea typeface="Meiryo UI" panose="020B0604030504040204" pitchFamily="50" charset="-128"/>
                          <a:cs typeface="Mangal" panose="02040503050203030202" pitchFamily="18" charset="0"/>
                        </a:rPr>
                        <a:t>②</a:t>
                      </a:r>
                      <a:r>
                        <a:rPr lang="en-US" altLang="ja-JP" sz="1200" dirty="0">
                          <a:solidFill>
                            <a:schemeClr val="tx1"/>
                          </a:solidFill>
                          <a:latin typeface="Meiryo UI" panose="020B0604030504040204" pitchFamily="50" charset="-128"/>
                          <a:ea typeface="Meiryo UI" panose="020B0604030504040204" pitchFamily="50" charset="-128"/>
                        </a:rPr>
                        <a:t>…</a:t>
                      </a:r>
                      <a:r>
                        <a:rPr lang="ja-JP" altLang="en-US" sz="1200" kern="100" dirty="0">
                          <a:solidFill>
                            <a:schemeClr val="tx1"/>
                          </a:solidFill>
                          <a:latin typeface="Meiryo UI" panose="020B0604030504040204" pitchFamily="50" charset="-128"/>
                          <a:ea typeface="Meiryo UI" panose="020B0604030504040204" pitchFamily="50" charset="-128"/>
                          <a:cs typeface="Mangal" panose="02040503050203030202" pitchFamily="18" charset="0"/>
                        </a:rPr>
                        <a:t>▼▼の研究開発（内容）</a:t>
                      </a:r>
                      <a:endParaRPr lang="en-US" altLang="ja-JP" sz="1200" kern="100"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algn="ct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altLang="ja-JP" sz="1200" dirty="0">
                        <a:latin typeface="Meiryo UI" panose="020B0604030504040204" pitchFamily="50" charset="-128"/>
                        <a:ea typeface="Meiryo UI" panose="020B0604030504040204" pitchFamily="50" charset="-128"/>
                      </a:endParaRPr>
                    </a:p>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altLang="ja-JP" sz="1200" dirty="0">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altLang="ja-JP" sz="1200" dirty="0">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ap="flat" cmpd="sng" algn="ctr">
                      <a:solidFill>
                        <a:srgbClr val="FF0000"/>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solidFill>
                            <a:schemeClr val="tx1"/>
                          </a:solidFill>
                          <a:latin typeface="Meiryo UI" panose="020B0604030504040204" pitchFamily="50" charset="-128"/>
                          <a:ea typeface="Meiryo UI" panose="020B0604030504040204" pitchFamily="50" charset="-128"/>
                        </a:rPr>
                        <a:t>XX</a:t>
                      </a:r>
                      <a:r>
                        <a:rPr lang="ja-JP" altLang="en-US" sz="1200" dirty="0">
                          <a:solidFill>
                            <a:schemeClr val="tx1"/>
                          </a:solidFill>
                          <a:latin typeface="Meiryo UI" panose="020B0604030504040204" pitchFamily="50" charset="-128"/>
                          <a:ea typeface="Meiryo UI" panose="020B0604030504040204" pitchFamily="50" charset="-128"/>
                        </a:rPr>
                        <a:t>円</a:t>
                      </a:r>
                      <a:endParaRPr lang="en-US" altLang="ja-JP" sz="1200" dirty="0">
                        <a:solidFill>
                          <a:schemeClr val="tx1"/>
                        </a:solidFill>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solidFill>
                          <a:latin typeface="Meiryo UI" panose="020B0604030504040204" pitchFamily="50" charset="-128"/>
                          <a:ea typeface="Meiryo UI" panose="020B0604030504040204" pitchFamily="50" charset="-128"/>
                        </a:rPr>
                        <a:t>XX</a:t>
                      </a:r>
                      <a:r>
                        <a:rPr lang="ja-JP" altLang="en-US" sz="1200" dirty="0">
                          <a:solidFill>
                            <a:schemeClr val="tx1"/>
                          </a:solidFill>
                          <a:latin typeface="Meiryo UI" panose="020B0604030504040204" pitchFamily="50" charset="-128"/>
                          <a:ea typeface="Meiryo UI" panose="020B0604030504040204" pitchFamily="50" charset="-128"/>
                        </a:rPr>
                        <a:t>円</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altLang="ja-JP" sz="1200" dirty="0">
                        <a:latin typeface="Meiryo UI" panose="020B0604030504040204" pitchFamily="50" charset="-128"/>
                        <a:ea typeface="Meiryo UI" panose="020B0604030504040204" pitchFamily="50" charset="-128"/>
                      </a:endParaRPr>
                    </a:p>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ap="flat" cmpd="sng" algn="ctr">
                      <a:solidFill>
                        <a:srgbClr val="FF0000"/>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altLang="ja-JP" sz="1200" dirty="0">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altLang="ja-JP" sz="1400" dirty="0">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altLang="ja-JP"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395180">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（委託又は補助）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ap="flat" cmpd="sng" algn="ctr">
                      <a:solidFill>
                        <a:srgbClr val="FF0000"/>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endParaRPr lang="en-US" altLang="ja-JP" sz="10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ap="flat" cmpd="sng" algn="ctr">
                      <a:solidFill>
                        <a:srgbClr val="FF0000"/>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395180">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ap="flat" cmpd="sng" algn="ctr">
                      <a:solidFill>
                        <a:srgbClr val="FF0000"/>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endParaRPr lang="en-US" altLang="ja-JP" sz="10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ap="flat" cmpd="sng" algn="ctr">
                      <a:solidFill>
                        <a:srgbClr val="FF0000"/>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356077">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ap="flat" cmpd="sng" algn="ctr">
                      <a:solidFill>
                        <a:srgbClr val="FF0000"/>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endParaRPr lang="en-US" altLang="ja-JP" sz="10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ap="flat" cmpd="sng" algn="ctr">
                      <a:solidFill>
                        <a:srgbClr val="FF0000"/>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356077">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ap="flat" cmpd="sng" algn="ctr">
                      <a:solidFill>
                        <a:srgbClr val="FF0000"/>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endParaRPr lang="en-US" altLang="ja-JP" sz="10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ap="flat" cmpd="sng" algn="ctr">
                      <a:solidFill>
                        <a:srgbClr val="FF0000"/>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831152"/>
            <a:ext cx="10856012"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cxnSp>
        <p:nvCxnSpPr>
          <p:cNvPr id="12" name="直線コネクタ 11">
            <a:extLst>
              <a:ext uri="{FF2B5EF4-FFF2-40B4-BE49-F238E27FC236}">
                <a16:creationId xmlns:a16="http://schemas.microsoft.com/office/drawing/2014/main" id="{B148327D-ACB6-49A5-87C0-4A206B945ACD}"/>
              </a:ext>
            </a:extLst>
          </p:cNvPr>
          <p:cNvCxnSpPr>
            <a:cxnSpLocks/>
          </p:cNvCxnSpPr>
          <p:nvPr/>
        </p:nvCxnSpPr>
        <p:spPr>
          <a:xfrm flipV="1">
            <a:off x="156000" y="94550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70932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4348"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71639"/>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843717" y="2476976"/>
            <a:ext cx="6277247"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843717" y="3570297"/>
            <a:ext cx="2446188"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4348"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4348"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6" y="608536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19870" y="4523780"/>
            <a:ext cx="3273009"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359" y="3687551"/>
            <a:ext cx="1601173" cy="534805"/>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257" y="4109167"/>
            <a:ext cx="2444405" cy="534805"/>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973" y="3265937"/>
            <a:ext cx="757944" cy="534805"/>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6360307" y="3271639"/>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・高い目標値を設定した者は採択審査において高く評価する。アウトプット目標を下回る目標や評価不可能な目標は不可（不採択となる場合あり）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・アウトプット目標を達成するために必要な研究開発内容ごとに</a:t>
            </a:r>
            <a:r>
              <a:rPr lang="en-US" altLang="ja-JP" sz="1400" dirty="0">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sp>
        <p:nvSpPr>
          <p:cNvPr id="46" name="Rectangle 37">
            <a:extLst>
              <a:ext uri="{FF2B5EF4-FFF2-40B4-BE49-F238E27FC236}">
                <a16:creationId xmlns:a16="http://schemas.microsoft.com/office/drawing/2014/main" id="{00F62269-F28B-457D-BDBE-F0E54CD766F0}"/>
              </a:ext>
            </a:extLst>
          </p:cNvPr>
          <p:cNvSpPr/>
          <p:nvPr/>
        </p:nvSpPr>
        <p:spPr>
          <a:xfrm>
            <a:off x="3843717" y="4398896"/>
            <a:ext cx="2446188"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843717" y="5242128"/>
            <a:ext cx="2446188"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843717" y="6085362"/>
            <a:ext cx="2446188"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6371665" y="3570297"/>
            <a:ext cx="390431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6371665" y="4398900"/>
            <a:ext cx="390431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6371665" y="5242132"/>
            <a:ext cx="390431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6371665" y="6085362"/>
            <a:ext cx="390431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71639"/>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cxnSp>
        <p:nvCxnSpPr>
          <p:cNvPr id="45" name="直線コネクタ 44">
            <a:extLst>
              <a:ext uri="{FF2B5EF4-FFF2-40B4-BE49-F238E27FC236}">
                <a16:creationId xmlns:a16="http://schemas.microsoft.com/office/drawing/2014/main" id="{6FBAF057-AF91-457C-AB46-C4A56DAAE00D}"/>
              </a:ext>
            </a:extLst>
          </p:cNvPr>
          <p:cNvCxnSpPr>
            <a:cxnSpLocks/>
          </p:cNvCxnSpPr>
          <p:nvPr/>
        </p:nvCxnSpPr>
        <p:spPr>
          <a:xfrm flipV="1">
            <a:off x="156000" y="94550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088845"/>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a:t>
            </a:r>
            <a:endParaRPr lang="en-US" altLang="ja-JP" sz="1400" strike="sngStrike"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結果等の裏付けを付した上で、想定成功確率を記載</a:t>
            </a:r>
            <a:endParaRPr lang="en-US" altLang="ja-JP" sz="1400" strike="sngStrike"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 </a:t>
            </a: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 </a:t>
            </a: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sp>
        <p:nvSpPr>
          <p:cNvPr id="63" name="Rectangle 27">
            <a:extLst>
              <a:ext uri="{FF2B5EF4-FFF2-40B4-BE49-F238E27FC236}">
                <a16:creationId xmlns:a16="http://schemas.microsoft.com/office/drawing/2014/main" id="{D20D6EB6-B70F-43D7-92D1-AC16C2031171}"/>
              </a:ext>
            </a:extLst>
          </p:cNvPr>
          <p:cNvSpPr/>
          <p:nvPr/>
        </p:nvSpPr>
        <p:spPr>
          <a:xfrm>
            <a:off x="535006" y="2333560"/>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9" name="Rectangle 71">
            <a:extLst>
              <a:ext uri="{FF2B5EF4-FFF2-40B4-BE49-F238E27FC236}">
                <a16:creationId xmlns:a16="http://schemas.microsoft.com/office/drawing/2014/main" id="{B01C8360-7F32-4221-9BFE-7A1F2B549FAF}"/>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solidFill>
                  <a:schemeClr val="tx2"/>
                </a:solidFill>
                <a:latin typeface="Meiryo UI" panose="020B0604030504040204" pitchFamily="50" charset="-128"/>
                <a:ea typeface="Meiryo UI" panose="020B0604030504040204" pitchFamily="50" charset="-128"/>
              </a:rPr>
              <a:t>（成功確率）</a:t>
            </a:r>
            <a:endParaRPr lang="en-US" sz="1200" dirty="0">
              <a:solidFill>
                <a:schemeClr val="tx2"/>
              </a:solidFill>
              <a:latin typeface="Meiryo UI" panose="020B0604030504040204" pitchFamily="50" charset="-128"/>
              <a:ea typeface="Meiryo UI" panose="020B0604030504040204" pitchFamily="50" charset="-128"/>
            </a:endParaRPr>
          </a:p>
        </p:txBody>
      </p:sp>
      <p:cxnSp>
        <p:nvCxnSpPr>
          <p:cNvPr id="83" name="直線コネクタ 82">
            <a:extLst>
              <a:ext uri="{FF2B5EF4-FFF2-40B4-BE49-F238E27FC236}">
                <a16:creationId xmlns:a16="http://schemas.microsoft.com/office/drawing/2014/main" id="{AE65F967-7935-474C-BF12-2BBDA23CF3A0}"/>
              </a:ext>
            </a:extLst>
          </p:cNvPr>
          <p:cNvCxnSpPr>
            <a:cxnSpLocks/>
          </p:cNvCxnSpPr>
          <p:nvPr/>
        </p:nvCxnSpPr>
        <p:spPr>
          <a:xfrm flipV="1">
            <a:off x="156000" y="94550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94" name="Rectangle 77">
            <a:extLst>
              <a:ext uri="{FF2B5EF4-FFF2-40B4-BE49-F238E27FC236}">
                <a16:creationId xmlns:a16="http://schemas.microsoft.com/office/drawing/2014/main" id="{1D1D9FE9-F1C3-465E-A556-BE39069072A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p:txBody>
      </p:sp>
      <p:sp>
        <p:nvSpPr>
          <p:cNvPr id="96" name="Rectangle 107">
            <a:extLst>
              <a:ext uri="{FF2B5EF4-FFF2-40B4-BE49-F238E27FC236}">
                <a16:creationId xmlns:a16="http://schemas.microsoft.com/office/drawing/2014/main" id="{469B7D4E-558D-41DE-B701-7B0E43DEDD57}"/>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8" name="四角形吹き出し 18">
            <a:extLst>
              <a:ext uri="{FF2B5EF4-FFF2-40B4-BE49-F238E27FC236}">
                <a16:creationId xmlns:a16="http://schemas.microsoft.com/office/drawing/2014/main" id="{38477A3C-C5B0-4F48-B530-2CA3072BFB5E}"/>
              </a:ext>
            </a:extLst>
          </p:cNvPr>
          <p:cNvSpPr/>
          <p:nvPr/>
        </p:nvSpPr>
        <p:spPr>
          <a:xfrm>
            <a:off x="7737462" y="2131883"/>
            <a:ext cx="2268000" cy="396000"/>
          </a:xfrm>
          <a:prstGeom prst="wedgeRectCallout">
            <a:avLst>
              <a:gd name="adj1" fmla="val 52690"/>
              <a:gd name="adj2" fmla="val 96617"/>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XXX</a:t>
            </a:r>
            <a:r>
              <a:rPr kumimoji="1" lang="ja-JP" altLang="en-US" sz="1000" dirty="0">
                <a:solidFill>
                  <a:schemeClr val="tx1"/>
                </a:solidFill>
                <a:latin typeface="Meiryo UI" panose="020B0604030504040204" pitchFamily="50" charset="-128"/>
                <a:ea typeface="Meiryo UI" panose="020B0604030504040204" pitchFamily="50" charset="-128"/>
              </a:rPr>
              <a:t>」には、</a:t>
            </a:r>
            <a:r>
              <a:rPr kumimoji="1" lang="en-US" altLang="ja-JP" sz="1000" dirty="0">
                <a:solidFill>
                  <a:schemeClr val="tx1"/>
                </a:solidFill>
                <a:latin typeface="Meiryo UI" panose="020B0604030504040204" pitchFamily="50" charset="-128"/>
                <a:ea typeface="Meiryo UI" panose="020B0604030504040204" pitchFamily="50" charset="-128"/>
              </a:rPr>
              <a:t>KPI</a:t>
            </a:r>
            <a:r>
              <a:rPr kumimoji="1" lang="ja-JP" altLang="en-US" sz="1000" dirty="0">
                <a:solidFill>
                  <a:schemeClr val="tx1"/>
                </a:solidFill>
                <a:latin typeface="Meiryo UI" panose="020B0604030504040204" pitchFamily="50" charset="-128"/>
                <a:ea typeface="Meiryo UI" panose="020B0604030504040204" pitchFamily="50" charset="-128"/>
              </a:rPr>
              <a:t>に対する実現可能性（成功確率）の考え方、根拠等を記載</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grpSp>
        <p:nvGrpSpPr>
          <p:cNvPr id="33" name="グループ化 32">
            <a:extLst>
              <a:ext uri="{FF2B5EF4-FFF2-40B4-BE49-F238E27FC236}">
                <a16:creationId xmlns:a16="http://schemas.microsoft.com/office/drawing/2014/main" id="{7D782106-D78E-4901-B1C0-903FC0DB2AB6}"/>
              </a:ext>
            </a:extLst>
          </p:cNvPr>
          <p:cNvGrpSpPr/>
          <p:nvPr/>
        </p:nvGrpSpPr>
        <p:grpSpPr>
          <a:xfrm>
            <a:off x="3956937" y="2132513"/>
            <a:ext cx="3603827" cy="691444"/>
            <a:chOff x="3956937" y="2132513"/>
            <a:chExt cx="3603827" cy="691444"/>
          </a:xfrm>
        </p:grpSpPr>
        <p:sp>
          <p:nvSpPr>
            <p:cNvPr id="78" name="四角形吹き出し 18">
              <a:extLst>
                <a:ext uri="{FF2B5EF4-FFF2-40B4-BE49-F238E27FC236}">
                  <a16:creationId xmlns:a16="http://schemas.microsoft.com/office/drawing/2014/main" id="{EFC9E4BD-1EA9-48A6-B72D-EDD988FC1148}"/>
                </a:ext>
              </a:extLst>
            </p:cNvPr>
            <p:cNvSpPr/>
            <p:nvPr/>
          </p:nvSpPr>
          <p:spPr>
            <a:xfrm>
              <a:off x="3956937" y="2132513"/>
              <a:ext cx="3603827" cy="233934"/>
            </a:xfrm>
            <a:prstGeom prst="wedgeRectCallout">
              <a:avLst>
                <a:gd name="adj1" fmla="val -25425"/>
                <a:gd name="adj2" fmla="val 31258"/>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XXX</a:t>
              </a:r>
              <a:r>
                <a:rPr kumimoji="1" lang="ja-JP" altLang="en-US" sz="1000" dirty="0">
                  <a:solidFill>
                    <a:schemeClr val="tx1"/>
                  </a:solidFill>
                  <a:latin typeface="Meiryo UI" panose="020B0604030504040204" pitchFamily="50" charset="-128"/>
                  <a:ea typeface="Meiryo UI" panose="020B0604030504040204" pitchFamily="50" charset="-128"/>
                </a:rPr>
                <a:t>」には、</a:t>
              </a:r>
              <a:r>
                <a:rPr kumimoji="1" lang="en-US" altLang="ja-JP" sz="1000" dirty="0">
                  <a:solidFill>
                    <a:schemeClr val="tx1"/>
                  </a:solidFill>
                  <a:latin typeface="Meiryo UI" panose="020B0604030504040204" pitchFamily="50" charset="-128"/>
                  <a:ea typeface="Meiryo UI" panose="020B0604030504040204" pitchFamily="50" charset="-128"/>
                </a:rPr>
                <a:t>KPI</a:t>
              </a:r>
              <a:r>
                <a:rPr kumimoji="1" lang="ja-JP" altLang="en-US" sz="1000" dirty="0">
                  <a:solidFill>
                    <a:schemeClr val="tx1"/>
                  </a:solidFill>
                  <a:latin typeface="Meiryo UI" panose="020B0604030504040204" pitchFamily="50" charset="-128"/>
                  <a:ea typeface="Meiryo UI" panose="020B0604030504040204" pitchFamily="50" charset="-128"/>
                </a:rPr>
                <a:t>に対する現状及び事業終了後の達成水準を記載</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cxnSp>
          <p:nvCxnSpPr>
            <p:cNvPr id="4" name="直線コネクタ 3">
              <a:extLst>
                <a:ext uri="{FF2B5EF4-FFF2-40B4-BE49-F238E27FC236}">
                  <a16:creationId xmlns:a16="http://schemas.microsoft.com/office/drawing/2014/main" id="{2BB095E9-19F6-4531-BC77-A74F02CF1B1C}"/>
                </a:ext>
              </a:extLst>
            </p:cNvPr>
            <p:cNvCxnSpPr>
              <a:cxnSpLocks/>
            </p:cNvCxnSpPr>
            <p:nvPr/>
          </p:nvCxnSpPr>
          <p:spPr>
            <a:xfrm>
              <a:off x="4842577" y="2303553"/>
              <a:ext cx="0" cy="193232"/>
            </a:xfrm>
            <a:prstGeom prst="line">
              <a:avLst/>
            </a:prstGeom>
            <a:ln w="19050" cap="rnd">
              <a:solidFill>
                <a:schemeClr val="tx2">
                  <a:lumMod val="40000"/>
                  <a:lumOff val="6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5E6688FB-27E0-4183-A615-B741DD0CE0DF}"/>
                </a:ext>
              </a:extLst>
            </p:cNvPr>
            <p:cNvCxnSpPr>
              <a:cxnSpLocks/>
            </p:cNvCxnSpPr>
            <p:nvPr/>
          </p:nvCxnSpPr>
          <p:spPr>
            <a:xfrm flipH="1">
              <a:off x="4496937" y="2507631"/>
              <a:ext cx="345640" cy="305949"/>
            </a:xfrm>
            <a:prstGeom prst="line">
              <a:avLst/>
            </a:prstGeom>
            <a:ln w="19050" cap="rnd">
              <a:solidFill>
                <a:schemeClr val="tx2">
                  <a:lumMod val="40000"/>
                  <a:lumOff val="6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84C711F3-2DEB-4436-911B-9F5820E8CC38}"/>
                </a:ext>
              </a:extLst>
            </p:cNvPr>
            <p:cNvCxnSpPr>
              <a:cxnSpLocks/>
            </p:cNvCxnSpPr>
            <p:nvPr/>
          </p:nvCxnSpPr>
          <p:spPr>
            <a:xfrm>
              <a:off x="4849835" y="2514313"/>
              <a:ext cx="342878" cy="309644"/>
            </a:xfrm>
            <a:prstGeom prst="line">
              <a:avLst/>
            </a:prstGeom>
            <a:ln w="19050" cap="rnd">
              <a:solidFill>
                <a:schemeClr val="tx2">
                  <a:lumMod val="40000"/>
                  <a:lumOff val="60000"/>
                </a:schemeClr>
              </a:solidFill>
              <a:prstDash val="soli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642864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F92CBCC2-116D-48EA-BF75-12CBA443FBC6}"/>
              </a:ext>
            </a:extLst>
          </p:cNvPr>
          <p:cNvSpPr txBox="1"/>
          <p:nvPr/>
        </p:nvSpPr>
        <p:spPr>
          <a:xfrm>
            <a:off x="1224793" y="805343"/>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dirty="0" err="1">
              <a:solidFill>
                <a:srgbClr val="575757"/>
              </a:solidFill>
            </a:endParaRPr>
          </a:p>
        </p:txBody>
      </p:sp>
      <p:sp>
        <p:nvSpPr>
          <p:cNvPr id="14" name="タイトル 1">
            <a:extLst>
              <a:ext uri="{FF2B5EF4-FFF2-40B4-BE49-F238E27FC236}">
                <a16:creationId xmlns:a16="http://schemas.microsoft.com/office/drawing/2014/main" id="{02ED5EAF-63A8-42A4-B3C3-888E52DBCBE2}"/>
              </a:ext>
            </a:extLst>
          </p:cNvPr>
          <p:cNvSpPr txBox="1">
            <a:spLocks/>
          </p:cNvSpPr>
          <p:nvPr/>
        </p:nvSpPr>
        <p:spPr>
          <a:xfrm>
            <a:off x="571478" y="2429342"/>
            <a:ext cx="10933350" cy="1661993"/>
          </a:xfrm>
          <a:prstGeom prst="rect">
            <a:avLst/>
          </a:prstGeom>
          <a:solidFill>
            <a:schemeClr val="tx2">
              <a:lumMod val="40000"/>
              <a:lumOff val="60000"/>
            </a:schemeClr>
          </a:solidFill>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現状の技術課題、その課題を解決する当該技術の独自性・新規性・優位性・実現可能性・残された技術課題に関する解決の見通し等に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1860998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 name="Rectangle 71">
            <a:extLst>
              <a:ext uri="{FF2B5EF4-FFF2-40B4-BE49-F238E27FC236}">
                <a16:creationId xmlns:a16="http://schemas.microsoft.com/office/drawing/2014/main" id="{902D3E52-5FF1-473A-BE9E-49456DEBDF5E}"/>
              </a:ext>
            </a:extLst>
          </p:cNvPr>
          <p:cNvSpPr/>
          <p:nvPr/>
        </p:nvSpPr>
        <p:spPr>
          <a:xfrm>
            <a:off x="1500756" y="3382792"/>
            <a:ext cx="9612000" cy="168675"/>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全体</a:t>
            </a:r>
          </a:p>
        </p:txBody>
      </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41" name="Rectangle 145">
            <a:extLst>
              <a:ext uri="{FF2B5EF4-FFF2-40B4-BE49-F238E27FC236}">
                <a16:creationId xmlns:a16="http://schemas.microsoft.com/office/drawing/2014/main" id="{4E2AB045-06C8-48D6-8CFF-A22B848D5ABF}"/>
              </a:ext>
            </a:extLst>
          </p:cNvPr>
          <p:cNvSpPr/>
          <p:nvPr/>
        </p:nvSpPr>
        <p:spPr>
          <a:xfrm>
            <a:off x="714805" y="10565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a:t>
            </a:r>
            <a:r>
              <a:rPr kumimoji="1" lang="ja-JP" altLang="en-US" sz="1400" strike="sngStrike" dirty="0">
                <a:solidFill>
                  <a:schemeClr val="tx1"/>
                </a:solidFill>
                <a:latin typeface="Meiryo UI" panose="020B0604030504040204" pitchFamily="50" charset="-128"/>
                <a:ea typeface="Meiryo UI" panose="020B0604030504040204" pitchFamily="50" charset="-128"/>
              </a:rPr>
              <a:t>参考</a:t>
            </a:r>
            <a:r>
              <a:rPr kumimoji="1" lang="ja-JP" altLang="en-US" sz="1400" dirty="0">
                <a:solidFill>
                  <a:schemeClr val="tx1"/>
                </a:solidFill>
                <a:latin typeface="Meiryo UI" panose="020B0604030504040204" pitchFamily="50" charset="-128"/>
                <a:ea typeface="Meiryo UI" panose="020B0604030504040204" pitchFamily="50" charset="-128"/>
              </a:rPr>
              <a:t>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達成状況を示す途中段階のマイルストーン、相互の取組の関係性、ステージゲート審査の希望タイミング等を記載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　（採択後、実際のマイルストーン、ステージゲートのタイミング、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、各ステージの補助率等を調整する場合あり）</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a:t>
            </a:r>
            <a:endParaRPr kumimoji="1" lang="en-US" altLang="ja-JP" sz="1400" strike="sngStrike" dirty="0">
              <a:solidFill>
                <a:schemeClr val="tx1"/>
              </a:solidFill>
              <a:latin typeface="Meiryo UI" panose="020B0604030504040204" pitchFamily="50" charset="-128"/>
              <a:ea typeface="Meiryo UI" panose="020B0604030504040204" pitchFamily="50" charset="-128"/>
            </a:endParaRPr>
          </a:p>
        </p:txBody>
      </p:sp>
      <p:cxnSp>
        <p:nvCxnSpPr>
          <p:cNvPr id="173" name="直線コネクタ 172">
            <a:extLst>
              <a:ext uri="{FF2B5EF4-FFF2-40B4-BE49-F238E27FC236}">
                <a16:creationId xmlns:a16="http://schemas.microsoft.com/office/drawing/2014/main" id="{76865403-95EB-453A-8D8C-B1C14A11E71A}"/>
              </a:ext>
            </a:extLst>
          </p:cNvPr>
          <p:cNvCxnSpPr>
            <a:cxnSpLocks/>
          </p:cNvCxnSpPr>
          <p:nvPr/>
        </p:nvCxnSpPr>
        <p:spPr>
          <a:xfrm flipV="1">
            <a:off x="156000" y="94550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81" name="Title 1">
            <a:extLst>
              <a:ext uri="{FF2B5EF4-FFF2-40B4-BE49-F238E27FC236}">
                <a16:creationId xmlns:a16="http://schemas.microsoft.com/office/drawing/2014/main" id="{BE77D4CD-EDBE-42C5-BF96-D035EE79DA6A}"/>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367" name="直線コネクタ 144">
            <a:extLst>
              <a:ext uri="{FF2B5EF4-FFF2-40B4-BE49-F238E27FC236}">
                <a16:creationId xmlns:a16="http://schemas.microsoft.com/office/drawing/2014/main" id="{13BFBDD0-F6B5-4EFB-A85B-F196314556BA}"/>
              </a:ext>
            </a:extLst>
          </p:cNvPr>
          <p:cNvCxnSpPr>
            <a:cxnSpLocks/>
          </p:cNvCxnSpPr>
          <p:nvPr/>
        </p:nvCxnSpPr>
        <p:spPr>
          <a:xfrm>
            <a:off x="8217458" y="372366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68" name="Group 122">
            <a:extLst>
              <a:ext uri="{FF2B5EF4-FFF2-40B4-BE49-F238E27FC236}">
                <a16:creationId xmlns:a16="http://schemas.microsoft.com/office/drawing/2014/main" id="{0E15D427-A591-4786-94D4-D1E2915BDA7B}"/>
              </a:ext>
            </a:extLst>
          </p:cNvPr>
          <p:cNvGrpSpPr/>
          <p:nvPr/>
        </p:nvGrpSpPr>
        <p:grpSpPr>
          <a:xfrm>
            <a:off x="548185" y="2289480"/>
            <a:ext cx="2286000" cy="48738"/>
            <a:chOff x="379032" y="1544328"/>
            <a:chExt cx="2088729" cy="48738"/>
          </a:xfrm>
        </p:grpSpPr>
        <p:sp>
          <p:nvSpPr>
            <p:cNvPr id="369" name="TextBox 15">
              <a:extLst>
                <a:ext uri="{FF2B5EF4-FFF2-40B4-BE49-F238E27FC236}">
                  <a16:creationId xmlns:a16="http://schemas.microsoft.com/office/drawing/2014/main" id="{16E6B428-EA1C-463F-8862-6BD1C8E6399E}"/>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370" name="Straight Connector 16">
              <a:extLst>
                <a:ext uri="{FF2B5EF4-FFF2-40B4-BE49-F238E27FC236}">
                  <a16:creationId xmlns:a16="http://schemas.microsoft.com/office/drawing/2014/main" id="{79959D38-BAD6-4EB0-8A3F-BE5099258AB9}"/>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371" name="Straight Connector 21">
            <a:extLst>
              <a:ext uri="{FF2B5EF4-FFF2-40B4-BE49-F238E27FC236}">
                <a16:creationId xmlns:a16="http://schemas.microsoft.com/office/drawing/2014/main" id="{3992D98C-62CD-4B1F-A805-72B9D799DAA1}"/>
              </a:ext>
            </a:extLst>
          </p:cNvPr>
          <p:cNvCxnSpPr>
            <a:cxnSpLocks/>
          </p:cNvCxnSpPr>
          <p:nvPr/>
        </p:nvCxnSpPr>
        <p:spPr>
          <a:xfrm>
            <a:off x="1436623" y="524250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72" name="Rectangle 71">
            <a:extLst>
              <a:ext uri="{FF2B5EF4-FFF2-40B4-BE49-F238E27FC236}">
                <a16:creationId xmlns:a16="http://schemas.microsoft.com/office/drawing/2014/main" id="{2D4CF007-4291-4DF3-8AD7-07A057EF0CF4}"/>
              </a:ext>
            </a:extLst>
          </p:cNvPr>
          <p:cNvSpPr/>
          <p:nvPr/>
        </p:nvSpPr>
        <p:spPr>
          <a:xfrm>
            <a:off x="1498397" y="402270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73" name="Rectangle 71">
            <a:extLst>
              <a:ext uri="{FF2B5EF4-FFF2-40B4-BE49-F238E27FC236}">
                <a16:creationId xmlns:a16="http://schemas.microsoft.com/office/drawing/2014/main" id="{204AA472-7E40-4EC5-AAAD-C4471E12E42F}"/>
              </a:ext>
            </a:extLst>
          </p:cNvPr>
          <p:cNvSpPr/>
          <p:nvPr/>
        </p:nvSpPr>
        <p:spPr>
          <a:xfrm>
            <a:off x="1498397" y="470648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4" name="Straight Connector 36">
            <a:extLst>
              <a:ext uri="{FF2B5EF4-FFF2-40B4-BE49-F238E27FC236}">
                <a16:creationId xmlns:a16="http://schemas.microsoft.com/office/drawing/2014/main" id="{3FAB35FF-593B-427B-AEC7-46C6280919BF}"/>
              </a:ext>
            </a:extLst>
          </p:cNvPr>
          <p:cNvCxnSpPr>
            <a:cxnSpLocks/>
          </p:cNvCxnSpPr>
          <p:nvPr/>
        </p:nvCxnSpPr>
        <p:spPr>
          <a:xfrm>
            <a:off x="657287" y="457234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75" name="Straight Connector 37">
            <a:extLst>
              <a:ext uri="{FF2B5EF4-FFF2-40B4-BE49-F238E27FC236}">
                <a16:creationId xmlns:a16="http://schemas.microsoft.com/office/drawing/2014/main" id="{531BE328-CCB2-44BF-8785-21C26EDD54E5}"/>
              </a:ext>
            </a:extLst>
          </p:cNvPr>
          <p:cNvCxnSpPr>
            <a:cxnSpLocks/>
          </p:cNvCxnSpPr>
          <p:nvPr/>
        </p:nvCxnSpPr>
        <p:spPr>
          <a:xfrm>
            <a:off x="614255" y="591483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376" name="Group 129">
            <a:extLst>
              <a:ext uri="{FF2B5EF4-FFF2-40B4-BE49-F238E27FC236}">
                <a16:creationId xmlns:a16="http://schemas.microsoft.com/office/drawing/2014/main" id="{08FDD56E-17FB-4B34-A941-CB511A7E118A}"/>
              </a:ext>
            </a:extLst>
          </p:cNvPr>
          <p:cNvGrpSpPr/>
          <p:nvPr/>
        </p:nvGrpSpPr>
        <p:grpSpPr>
          <a:xfrm>
            <a:off x="4114159" y="2289480"/>
            <a:ext cx="7271072" cy="48738"/>
            <a:chOff x="4152093" y="1545665"/>
            <a:chExt cx="6000151" cy="48738"/>
          </a:xfrm>
        </p:grpSpPr>
        <p:sp>
          <p:nvSpPr>
            <p:cNvPr id="377" name="TextBox 50">
              <a:extLst>
                <a:ext uri="{FF2B5EF4-FFF2-40B4-BE49-F238E27FC236}">
                  <a16:creationId xmlns:a16="http://schemas.microsoft.com/office/drawing/2014/main" id="{949EB8CC-F820-4453-AF22-53B9D7A3B4EC}"/>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378" name="Straight Connector 51">
              <a:extLst>
                <a:ext uri="{FF2B5EF4-FFF2-40B4-BE49-F238E27FC236}">
                  <a16:creationId xmlns:a16="http://schemas.microsoft.com/office/drawing/2014/main" id="{30123F00-1E9A-4318-BF43-71BBB44421A3}"/>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379" name="直線矢印コネクタ 9">
            <a:extLst>
              <a:ext uri="{FF2B5EF4-FFF2-40B4-BE49-F238E27FC236}">
                <a16:creationId xmlns:a16="http://schemas.microsoft.com/office/drawing/2014/main" id="{FD9951E3-D2B6-45DE-84A6-A943C6907059}"/>
              </a:ext>
            </a:extLst>
          </p:cNvPr>
          <p:cNvCxnSpPr>
            <a:cxnSpLocks/>
          </p:cNvCxnSpPr>
          <p:nvPr/>
        </p:nvCxnSpPr>
        <p:spPr>
          <a:xfrm>
            <a:off x="4120994" y="2570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80" name="直線コネクタ 14">
            <a:extLst>
              <a:ext uri="{FF2B5EF4-FFF2-40B4-BE49-F238E27FC236}">
                <a16:creationId xmlns:a16="http://schemas.microsoft.com/office/drawing/2014/main" id="{8536B48C-F85B-4E62-B338-5AF6F8748661}"/>
              </a:ext>
            </a:extLst>
          </p:cNvPr>
          <p:cNvCxnSpPr>
            <a:cxnSpLocks/>
          </p:cNvCxnSpPr>
          <p:nvPr/>
        </p:nvCxnSpPr>
        <p:spPr>
          <a:xfrm flipH="1">
            <a:off x="4158022" y="2472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1" name="直線コネクタ 117">
            <a:extLst>
              <a:ext uri="{FF2B5EF4-FFF2-40B4-BE49-F238E27FC236}">
                <a16:creationId xmlns:a16="http://schemas.microsoft.com/office/drawing/2014/main" id="{7DC51580-1DDD-4602-9DF6-2DD438FA6A03}"/>
              </a:ext>
            </a:extLst>
          </p:cNvPr>
          <p:cNvCxnSpPr>
            <a:cxnSpLocks/>
          </p:cNvCxnSpPr>
          <p:nvPr/>
        </p:nvCxnSpPr>
        <p:spPr>
          <a:xfrm>
            <a:off x="7047909" y="2492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2" name="直線コネクタ 121">
            <a:extLst>
              <a:ext uri="{FF2B5EF4-FFF2-40B4-BE49-F238E27FC236}">
                <a16:creationId xmlns:a16="http://schemas.microsoft.com/office/drawing/2014/main" id="{01B0AF79-FB32-4F64-9114-69F2756A4BA2}"/>
              </a:ext>
            </a:extLst>
          </p:cNvPr>
          <p:cNvCxnSpPr>
            <a:cxnSpLocks/>
          </p:cNvCxnSpPr>
          <p:nvPr/>
        </p:nvCxnSpPr>
        <p:spPr>
          <a:xfrm flipH="1">
            <a:off x="4706377" y="2508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3" name="直線コネクタ 122">
            <a:extLst>
              <a:ext uri="{FF2B5EF4-FFF2-40B4-BE49-F238E27FC236}">
                <a16:creationId xmlns:a16="http://schemas.microsoft.com/office/drawing/2014/main" id="{1A4E14C6-3A54-4C8D-9A6F-A543CA3EF698}"/>
              </a:ext>
            </a:extLst>
          </p:cNvPr>
          <p:cNvCxnSpPr>
            <a:cxnSpLocks/>
          </p:cNvCxnSpPr>
          <p:nvPr/>
        </p:nvCxnSpPr>
        <p:spPr>
          <a:xfrm flipH="1">
            <a:off x="5291760" y="2508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4" name="直線コネクタ 123">
            <a:extLst>
              <a:ext uri="{FF2B5EF4-FFF2-40B4-BE49-F238E27FC236}">
                <a16:creationId xmlns:a16="http://schemas.microsoft.com/office/drawing/2014/main" id="{2A904E71-8A2E-40D4-A940-1E7829C3482D}"/>
              </a:ext>
            </a:extLst>
          </p:cNvPr>
          <p:cNvCxnSpPr>
            <a:cxnSpLocks/>
          </p:cNvCxnSpPr>
          <p:nvPr/>
        </p:nvCxnSpPr>
        <p:spPr>
          <a:xfrm flipH="1">
            <a:off x="5877143" y="2508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5" name="直線コネクタ 124">
            <a:extLst>
              <a:ext uri="{FF2B5EF4-FFF2-40B4-BE49-F238E27FC236}">
                <a16:creationId xmlns:a16="http://schemas.microsoft.com/office/drawing/2014/main" id="{722F4F72-D75C-4885-A09E-D0F254D3323B}"/>
              </a:ext>
            </a:extLst>
          </p:cNvPr>
          <p:cNvCxnSpPr>
            <a:cxnSpLocks/>
          </p:cNvCxnSpPr>
          <p:nvPr/>
        </p:nvCxnSpPr>
        <p:spPr>
          <a:xfrm flipH="1">
            <a:off x="6462526" y="2508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6" name="直線コネクタ 125">
            <a:extLst>
              <a:ext uri="{FF2B5EF4-FFF2-40B4-BE49-F238E27FC236}">
                <a16:creationId xmlns:a16="http://schemas.microsoft.com/office/drawing/2014/main" id="{CDC8E7BE-C8ED-4B3F-A057-2C4F4FDD377C}"/>
              </a:ext>
            </a:extLst>
          </p:cNvPr>
          <p:cNvCxnSpPr>
            <a:cxnSpLocks/>
          </p:cNvCxnSpPr>
          <p:nvPr/>
        </p:nvCxnSpPr>
        <p:spPr>
          <a:xfrm flipH="1">
            <a:off x="7636431" y="2508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7" name="直線コネクタ 126">
            <a:extLst>
              <a:ext uri="{FF2B5EF4-FFF2-40B4-BE49-F238E27FC236}">
                <a16:creationId xmlns:a16="http://schemas.microsoft.com/office/drawing/2014/main" id="{0ED31263-574B-42BE-932A-943F31A3BE9E}"/>
              </a:ext>
            </a:extLst>
          </p:cNvPr>
          <p:cNvCxnSpPr>
            <a:cxnSpLocks/>
          </p:cNvCxnSpPr>
          <p:nvPr/>
        </p:nvCxnSpPr>
        <p:spPr>
          <a:xfrm flipH="1">
            <a:off x="8221814" y="2508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388" name="Group 18">
            <a:extLst>
              <a:ext uri="{FF2B5EF4-FFF2-40B4-BE49-F238E27FC236}">
                <a16:creationId xmlns:a16="http://schemas.microsoft.com/office/drawing/2014/main" id="{2E9E59DD-B747-4847-B520-DF798E66A945}"/>
              </a:ext>
            </a:extLst>
          </p:cNvPr>
          <p:cNvGrpSpPr/>
          <p:nvPr/>
        </p:nvGrpSpPr>
        <p:grpSpPr>
          <a:xfrm>
            <a:off x="8807197" y="2508994"/>
            <a:ext cx="585383" cy="144000"/>
            <a:chOff x="8845130" y="1957279"/>
            <a:chExt cx="585383" cy="144000"/>
          </a:xfrm>
        </p:grpSpPr>
        <p:cxnSp>
          <p:nvCxnSpPr>
            <p:cNvPr id="389" name="直線コネクタ 127">
              <a:extLst>
                <a:ext uri="{FF2B5EF4-FFF2-40B4-BE49-F238E27FC236}">
                  <a16:creationId xmlns:a16="http://schemas.microsoft.com/office/drawing/2014/main" id="{0FCDF458-642A-4DDD-BD0C-0207C20D50BD}"/>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0" name="直線コネクタ 128">
              <a:extLst>
                <a:ext uri="{FF2B5EF4-FFF2-40B4-BE49-F238E27FC236}">
                  <a16:creationId xmlns:a16="http://schemas.microsoft.com/office/drawing/2014/main" id="{B7D3FF7D-F54F-42F1-B961-A5791686D2E5}"/>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91" name="テキスト ボックス 20">
            <a:extLst>
              <a:ext uri="{FF2B5EF4-FFF2-40B4-BE49-F238E27FC236}">
                <a16:creationId xmlns:a16="http://schemas.microsoft.com/office/drawing/2014/main" id="{696CE838-969D-49B8-9964-402A0CCF0FAE}"/>
              </a:ext>
            </a:extLst>
          </p:cNvPr>
          <p:cNvSpPr txBox="1"/>
          <p:nvPr/>
        </p:nvSpPr>
        <p:spPr>
          <a:xfrm>
            <a:off x="4120994" y="2391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392" name="テキスト ボックス 130">
            <a:extLst>
              <a:ext uri="{FF2B5EF4-FFF2-40B4-BE49-F238E27FC236}">
                <a16:creationId xmlns:a16="http://schemas.microsoft.com/office/drawing/2014/main" id="{3EE524EA-C013-4655-8673-1FD0A20DA407}"/>
              </a:ext>
            </a:extLst>
          </p:cNvPr>
          <p:cNvSpPr txBox="1"/>
          <p:nvPr/>
        </p:nvSpPr>
        <p:spPr>
          <a:xfrm>
            <a:off x="6467593" y="2387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393" name="テキスト ボックス 131">
            <a:extLst>
              <a:ext uri="{FF2B5EF4-FFF2-40B4-BE49-F238E27FC236}">
                <a16:creationId xmlns:a16="http://schemas.microsoft.com/office/drawing/2014/main" id="{283294B6-F2E0-412D-9B0C-1B42CF575FAC}"/>
              </a:ext>
            </a:extLst>
          </p:cNvPr>
          <p:cNvSpPr txBox="1"/>
          <p:nvPr/>
        </p:nvSpPr>
        <p:spPr>
          <a:xfrm>
            <a:off x="9389322" y="2383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394" name="矢印: 五方向 22">
            <a:extLst>
              <a:ext uri="{FF2B5EF4-FFF2-40B4-BE49-F238E27FC236}">
                <a16:creationId xmlns:a16="http://schemas.microsoft.com/office/drawing/2014/main" id="{72AD8016-DA31-4A68-A5C3-DDEF2154DDE0}"/>
              </a:ext>
            </a:extLst>
          </p:cNvPr>
          <p:cNvSpPr/>
          <p:nvPr/>
        </p:nvSpPr>
        <p:spPr>
          <a:xfrm>
            <a:off x="4135675" y="2698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395" name="直線矢印コネクタ 161">
            <a:extLst>
              <a:ext uri="{FF2B5EF4-FFF2-40B4-BE49-F238E27FC236}">
                <a16:creationId xmlns:a16="http://schemas.microsoft.com/office/drawing/2014/main" id="{E895BFCB-A88C-48A0-9B43-C176FE864346}"/>
              </a:ext>
            </a:extLst>
          </p:cNvPr>
          <p:cNvCxnSpPr>
            <a:cxnSpLocks/>
          </p:cNvCxnSpPr>
          <p:nvPr/>
        </p:nvCxnSpPr>
        <p:spPr>
          <a:xfrm flipV="1">
            <a:off x="5302705" y="570537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396" name="テキスト ボックス 232">
            <a:extLst>
              <a:ext uri="{FF2B5EF4-FFF2-40B4-BE49-F238E27FC236}">
                <a16:creationId xmlns:a16="http://schemas.microsoft.com/office/drawing/2014/main" id="{8AF3E3B8-5196-432C-89CF-15BC30884DCD}"/>
              </a:ext>
            </a:extLst>
          </p:cNvPr>
          <p:cNvSpPr txBox="1"/>
          <p:nvPr/>
        </p:nvSpPr>
        <p:spPr>
          <a:xfrm>
            <a:off x="5164518" y="553247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397" name="直線矢印コネクタ 187">
            <a:extLst>
              <a:ext uri="{FF2B5EF4-FFF2-40B4-BE49-F238E27FC236}">
                <a16:creationId xmlns:a16="http://schemas.microsoft.com/office/drawing/2014/main" id="{0BBA4331-5ACB-43EB-8566-49F185C649D3}"/>
              </a:ext>
            </a:extLst>
          </p:cNvPr>
          <p:cNvCxnSpPr>
            <a:cxnSpLocks/>
          </p:cNvCxnSpPr>
          <p:nvPr/>
        </p:nvCxnSpPr>
        <p:spPr>
          <a:xfrm>
            <a:off x="8217949" y="570537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398" name="テキスト ボックス 199">
            <a:extLst>
              <a:ext uri="{FF2B5EF4-FFF2-40B4-BE49-F238E27FC236}">
                <a16:creationId xmlns:a16="http://schemas.microsoft.com/office/drawing/2014/main" id="{A4333AB2-632B-4814-95DE-88D8B30E803E}"/>
              </a:ext>
            </a:extLst>
          </p:cNvPr>
          <p:cNvSpPr txBox="1"/>
          <p:nvPr/>
        </p:nvSpPr>
        <p:spPr>
          <a:xfrm>
            <a:off x="8129492" y="553247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399" name="Group 123">
            <a:extLst>
              <a:ext uri="{FF2B5EF4-FFF2-40B4-BE49-F238E27FC236}">
                <a16:creationId xmlns:a16="http://schemas.microsoft.com/office/drawing/2014/main" id="{315FDCBF-75C6-4AA6-B94A-1E36AB345C5D}"/>
              </a:ext>
            </a:extLst>
          </p:cNvPr>
          <p:cNvGrpSpPr/>
          <p:nvPr/>
        </p:nvGrpSpPr>
        <p:grpSpPr>
          <a:xfrm>
            <a:off x="2920618" y="2289480"/>
            <a:ext cx="1133618" cy="48738"/>
            <a:chOff x="379032" y="1544328"/>
            <a:chExt cx="2088729" cy="48738"/>
          </a:xfrm>
        </p:grpSpPr>
        <p:sp>
          <p:nvSpPr>
            <p:cNvPr id="400" name="TextBox 124">
              <a:extLst>
                <a:ext uri="{FF2B5EF4-FFF2-40B4-BE49-F238E27FC236}">
                  <a16:creationId xmlns:a16="http://schemas.microsoft.com/office/drawing/2014/main" id="{D059CA68-0052-4B12-A6F3-8E4A00141FC7}"/>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401" name="Straight Connector 125">
              <a:extLst>
                <a:ext uri="{FF2B5EF4-FFF2-40B4-BE49-F238E27FC236}">
                  <a16:creationId xmlns:a16="http://schemas.microsoft.com/office/drawing/2014/main" id="{2BA6F0C1-D19C-4A6D-A207-A2D89FA297A6}"/>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02" name="Rectangle 71">
            <a:extLst>
              <a:ext uri="{FF2B5EF4-FFF2-40B4-BE49-F238E27FC236}">
                <a16:creationId xmlns:a16="http://schemas.microsoft.com/office/drawing/2014/main" id="{4518321B-76F1-493C-8C9E-64ABC5CD13C9}"/>
              </a:ext>
            </a:extLst>
          </p:cNvPr>
          <p:cNvSpPr/>
          <p:nvPr/>
        </p:nvSpPr>
        <p:spPr>
          <a:xfrm>
            <a:off x="2920618" y="416490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403" name="Rectangle 71">
            <a:extLst>
              <a:ext uri="{FF2B5EF4-FFF2-40B4-BE49-F238E27FC236}">
                <a16:creationId xmlns:a16="http://schemas.microsoft.com/office/drawing/2014/main" id="{AF5AA29B-B1FF-4A99-8092-129DA3141679}"/>
              </a:ext>
            </a:extLst>
          </p:cNvPr>
          <p:cNvSpPr/>
          <p:nvPr/>
        </p:nvSpPr>
        <p:spPr>
          <a:xfrm>
            <a:off x="2920618" y="484601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404" name="Rectangle 71">
            <a:extLst>
              <a:ext uri="{FF2B5EF4-FFF2-40B4-BE49-F238E27FC236}">
                <a16:creationId xmlns:a16="http://schemas.microsoft.com/office/drawing/2014/main" id="{950783F4-FCD0-449B-8B96-1CDA695D51C2}"/>
              </a:ext>
            </a:extLst>
          </p:cNvPr>
          <p:cNvSpPr/>
          <p:nvPr/>
        </p:nvSpPr>
        <p:spPr>
          <a:xfrm>
            <a:off x="2920618" y="606054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405" name="Rectangle 71">
            <a:extLst>
              <a:ext uri="{FF2B5EF4-FFF2-40B4-BE49-F238E27FC236}">
                <a16:creationId xmlns:a16="http://schemas.microsoft.com/office/drawing/2014/main" id="{E3B407A3-576A-43D8-A05C-23BBF239EB8D}"/>
              </a:ext>
            </a:extLst>
          </p:cNvPr>
          <p:cNvSpPr/>
          <p:nvPr/>
        </p:nvSpPr>
        <p:spPr>
          <a:xfrm>
            <a:off x="2920618" y="545196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406" name="Rectangle 71">
            <a:extLst>
              <a:ext uri="{FF2B5EF4-FFF2-40B4-BE49-F238E27FC236}">
                <a16:creationId xmlns:a16="http://schemas.microsoft.com/office/drawing/2014/main" id="{036F3B22-AC6B-4FC0-88B4-3D5AFE3EBA93}"/>
              </a:ext>
            </a:extLst>
          </p:cNvPr>
          <p:cNvSpPr/>
          <p:nvPr/>
        </p:nvSpPr>
        <p:spPr>
          <a:xfrm>
            <a:off x="2923853" y="418313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407" name="直線コネクタ 127">
            <a:extLst>
              <a:ext uri="{FF2B5EF4-FFF2-40B4-BE49-F238E27FC236}">
                <a16:creationId xmlns:a16="http://schemas.microsoft.com/office/drawing/2014/main" id="{0442DBBF-BE50-4573-9B11-C9B6059E7CB2}"/>
              </a:ext>
            </a:extLst>
          </p:cNvPr>
          <p:cNvCxnSpPr>
            <a:cxnSpLocks/>
          </p:cNvCxnSpPr>
          <p:nvPr/>
        </p:nvCxnSpPr>
        <p:spPr>
          <a:xfrm flipH="1">
            <a:off x="9971443" y="2500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08" name="Group 40">
            <a:extLst>
              <a:ext uri="{FF2B5EF4-FFF2-40B4-BE49-F238E27FC236}">
                <a16:creationId xmlns:a16="http://schemas.microsoft.com/office/drawing/2014/main" id="{5D4406A6-2FC6-4E50-92A3-D3DA3148AEE5}"/>
              </a:ext>
            </a:extLst>
          </p:cNvPr>
          <p:cNvGrpSpPr/>
          <p:nvPr/>
        </p:nvGrpSpPr>
        <p:grpSpPr>
          <a:xfrm>
            <a:off x="10550306" y="2391439"/>
            <a:ext cx="585380" cy="286204"/>
            <a:chOff x="10702217" y="1831617"/>
            <a:chExt cx="585380" cy="286204"/>
          </a:xfrm>
        </p:grpSpPr>
        <p:cxnSp>
          <p:nvCxnSpPr>
            <p:cNvPr id="409" name="直線コネクタ 120">
              <a:extLst>
                <a:ext uri="{FF2B5EF4-FFF2-40B4-BE49-F238E27FC236}">
                  <a16:creationId xmlns:a16="http://schemas.microsoft.com/office/drawing/2014/main" id="{E85002FE-2E55-4943-9987-4AE3E28C2370}"/>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10" name="直線コネクタ 409">
              <a:extLst>
                <a:ext uri="{FF2B5EF4-FFF2-40B4-BE49-F238E27FC236}">
                  <a16:creationId xmlns:a16="http://schemas.microsoft.com/office/drawing/2014/main" id="{20FC3C27-2CDE-49D3-AAB4-571160CF9D21}"/>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11" name="テキスト ボックス 131">
              <a:extLst>
                <a:ext uri="{FF2B5EF4-FFF2-40B4-BE49-F238E27FC236}">
                  <a16:creationId xmlns:a16="http://schemas.microsoft.com/office/drawing/2014/main" id="{469371DF-65A9-4515-ABA2-F560BE7CEC15}"/>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412" name="テキスト ボックス 131">
            <a:extLst>
              <a:ext uri="{FF2B5EF4-FFF2-40B4-BE49-F238E27FC236}">
                <a16:creationId xmlns:a16="http://schemas.microsoft.com/office/drawing/2014/main" id="{0E801468-14AC-4D44-8EE7-64D605515E2A}"/>
              </a:ext>
            </a:extLst>
          </p:cNvPr>
          <p:cNvSpPr txBox="1"/>
          <p:nvPr/>
        </p:nvSpPr>
        <p:spPr>
          <a:xfrm>
            <a:off x="9968185" y="2383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413" name="直線コネクタ 148">
            <a:extLst>
              <a:ext uri="{FF2B5EF4-FFF2-40B4-BE49-F238E27FC236}">
                <a16:creationId xmlns:a16="http://schemas.microsoft.com/office/drawing/2014/main" id="{BDFE1004-5F61-478A-ABDE-596976E8EA3B}"/>
              </a:ext>
            </a:extLst>
          </p:cNvPr>
          <p:cNvCxnSpPr>
            <a:cxnSpLocks/>
          </p:cNvCxnSpPr>
          <p:nvPr/>
        </p:nvCxnSpPr>
        <p:spPr>
          <a:xfrm>
            <a:off x="10553565" y="372366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4" name="直線コネクタ 132">
            <a:extLst>
              <a:ext uri="{FF2B5EF4-FFF2-40B4-BE49-F238E27FC236}">
                <a16:creationId xmlns:a16="http://schemas.microsoft.com/office/drawing/2014/main" id="{59250B8D-E0D9-4473-8928-ADDFAB801832}"/>
              </a:ext>
            </a:extLst>
          </p:cNvPr>
          <p:cNvCxnSpPr>
            <a:cxnSpLocks/>
          </p:cNvCxnSpPr>
          <p:nvPr/>
        </p:nvCxnSpPr>
        <p:spPr>
          <a:xfrm>
            <a:off x="4148412" y="373442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5" name="直線コネクタ 133">
            <a:extLst>
              <a:ext uri="{FF2B5EF4-FFF2-40B4-BE49-F238E27FC236}">
                <a16:creationId xmlns:a16="http://schemas.microsoft.com/office/drawing/2014/main" id="{7849E6D8-41FC-4105-90F0-E18866798F54}"/>
              </a:ext>
            </a:extLst>
          </p:cNvPr>
          <p:cNvCxnSpPr>
            <a:cxnSpLocks/>
          </p:cNvCxnSpPr>
          <p:nvPr/>
        </p:nvCxnSpPr>
        <p:spPr>
          <a:xfrm>
            <a:off x="7043553" y="372366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6" name="直線コネクタ 134">
            <a:extLst>
              <a:ext uri="{FF2B5EF4-FFF2-40B4-BE49-F238E27FC236}">
                <a16:creationId xmlns:a16="http://schemas.microsoft.com/office/drawing/2014/main" id="{5AA6BE9C-C83C-4678-83C4-BC434C1EEB77}"/>
              </a:ext>
            </a:extLst>
          </p:cNvPr>
          <p:cNvCxnSpPr>
            <a:cxnSpLocks/>
          </p:cNvCxnSpPr>
          <p:nvPr/>
        </p:nvCxnSpPr>
        <p:spPr>
          <a:xfrm>
            <a:off x="11132546" y="372366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7" name="直線コネクタ 135">
            <a:extLst>
              <a:ext uri="{FF2B5EF4-FFF2-40B4-BE49-F238E27FC236}">
                <a16:creationId xmlns:a16="http://schemas.microsoft.com/office/drawing/2014/main" id="{6E6E8407-C26D-4D7F-BB95-8F0A6C6AFCE6}"/>
              </a:ext>
            </a:extLst>
          </p:cNvPr>
          <p:cNvCxnSpPr>
            <a:cxnSpLocks/>
          </p:cNvCxnSpPr>
          <p:nvPr/>
        </p:nvCxnSpPr>
        <p:spPr>
          <a:xfrm>
            <a:off x="4702021" y="372366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8" name="直線コネクタ 136">
            <a:extLst>
              <a:ext uri="{FF2B5EF4-FFF2-40B4-BE49-F238E27FC236}">
                <a16:creationId xmlns:a16="http://schemas.microsoft.com/office/drawing/2014/main" id="{D1F0A0F5-CAC9-4DD1-A328-0ED18D57D6B5}"/>
              </a:ext>
            </a:extLst>
          </p:cNvPr>
          <p:cNvCxnSpPr>
            <a:cxnSpLocks/>
          </p:cNvCxnSpPr>
          <p:nvPr/>
        </p:nvCxnSpPr>
        <p:spPr>
          <a:xfrm>
            <a:off x="5287404" y="372366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9" name="直線コネクタ 139">
            <a:extLst>
              <a:ext uri="{FF2B5EF4-FFF2-40B4-BE49-F238E27FC236}">
                <a16:creationId xmlns:a16="http://schemas.microsoft.com/office/drawing/2014/main" id="{CF42F2D0-827E-49A2-963D-EEF441D7D82E}"/>
              </a:ext>
            </a:extLst>
          </p:cNvPr>
          <p:cNvCxnSpPr>
            <a:cxnSpLocks/>
          </p:cNvCxnSpPr>
          <p:nvPr/>
        </p:nvCxnSpPr>
        <p:spPr>
          <a:xfrm>
            <a:off x="5872787" y="372366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0" name="直線コネクタ 140">
            <a:extLst>
              <a:ext uri="{FF2B5EF4-FFF2-40B4-BE49-F238E27FC236}">
                <a16:creationId xmlns:a16="http://schemas.microsoft.com/office/drawing/2014/main" id="{106F8994-EB6E-4019-A817-89F7D9B623D7}"/>
              </a:ext>
            </a:extLst>
          </p:cNvPr>
          <p:cNvCxnSpPr>
            <a:cxnSpLocks/>
          </p:cNvCxnSpPr>
          <p:nvPr/>
        </p:nvCxnSpPr>
        <p:spPr>
          <a:xfrm>
            <a:off x="6458170" y="372366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1" name="直線コネクタ 142">
            <a:extLst>
              <a:ext uri="{FF2B5EF4-FFF2-40B4-BE49-F238E27FC236}">
                <a16:creationId xmlns:a16="http://schemas.microsoft.com/office/drawing/2014/main" id="{113B22CF-A60D-436E-9182-AEB700CA2153}"/>
              </a:ext>
            </a:extLst>
          </p:cNvPr>
          <p:cNvCxnSpPr>
            <a:cxnSpLocks/>
          </p:cNvCxnSpPr>
          <p:nvPr/>
        </p:nvCxnSpPr>
        <p:spPr>
          <a:xfrm>
            <a:off x="7632075" y="372366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2" name="直線コネクタ 146">
            <a:extLst>
              <a:ext uri="{FF2B5EF4-FFF2-40B4-BE49-F238E27FC236}">
                <a16:creationId xmlns:a16="http://schemas.microsoft.com/office/drawing/2014/main" id="{077E08DC-A4D2-4C3C-AAB7-1FB024876376}"/>
              </a:ext>
            </a:extLst>
          </p:cNvPr>
          <p:cNvCxnSpPr>
            <a:cxnSpLocks/>
          </p:cNvCxnSpPr>
          <p:nvPr/>
        </p:nvCxnSpPr>
        <p:spPr>
          <a:xfrm flipH="1">
            <a:off x="8700538" y="372366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3" name="直線コネクタ 148">
            <a:extLst>
              <a:ext uri="{FF2B5EF4-FFF2-40B4-BE49-F238E27FC236}">
                <a16:creationId xmlns:a16="http://schemas.microsoft.com/office/drawing/2014/main" id="{64D2968C-1A86-4288-9F6D-9B0353A7A469}"/>
              </a:ext>
            </a:extLst>
          </p:cNvPr>
          <p:cNvCxnSpPr>
            <a:cxnSpLocks/>
          </p:cNvCxnSpPr>
          <p:nvPr/>
        </p:nvCxnSpPr>
        <p:spPr>
          <a:xfrm flipH="1">
            <a:off x="9311299" y="372366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4" name="直線コネクタ 148">
            <a:extLst>
              <a:ext uri="{FF2B5EF4-FFF2-40B4-BE49-F238E27FC236}">
                <a16:creationId xmlns:a16="http://schemas.microsoft.com/office/drawing/2014/main" id="{A3EA5EC7-DB84-4781-8F9D-BC092827E83B}"/>
              </a:ext>
            </a:extLst>
          </p:cNvPr>
          <p:cNvCxnSpPr>
            <a:cxnSpLocks/>
          </p:cNvCxnSpPr>
          <p:nvPr/>
        </p:nvCxnSpPr>
        <p:spPr>
          <a:xfrm>
            <a:off x="9968185" y="372366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25" name="テキスト ボックス 230">
            <a:extLst>
              <a:ext uri="{FF2B5EF4-FFF2-40B4-BE49-F238E27FC236}">
                <a16:creationId xmlns:a16="http://schemas.microsoft.com/office/drawing/2014/main" id="{2AF879D2-123D-4057-B886-7410D4FE76FC}"/>
              </a:ext>
            </a:extLst>
          </p:cNvPr>
          <p:cNvSpPr txBox="1"/>
          <p:nvPr/>
        </p:nvSpPr>
        <p:spPr>
          <a:xfrm>
            <a:off x="4021677" y="553247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426" name="Group 144">
            <a:extLst>
              <a:ext uri="{FF2B5EF4-FFF2-40B4-BE49-F238E27FC236}">
                <a16:creationId xmlns:a16="http://schemas.microsoft.com/office/drawing/2014/main" id="{4D36AFAA-F8AA-4B55-8715-AE4CACD139D5}"/>
              </a:ext>
            </a:extLst>
          </p:cNvPr>
          <p:cNvGrpSpPr>
            <a:grpSpLocks noChangeAspect="1"/>
          </p:cNvGrpSpPr>
          <p:nvPr/>
        </p:nvGrpSpPr>
        <p:grpSpPr>
          <a:xfrm>
            <a:off x="10759643" y="2762341"/>
            <a:ext cx="245528" cy="245528"/>
            <a:chOff x="982662" y="3868738"/>
            <a:chExt cx="269875" cy="269875"/>
          </a:xfrm>
        </p:grpSpPr>
        <p:sp>
          <p:nvSpPr>
            <p:cNvPr id="427" name="Oval 16">
              <a:extLst>
                <a:ext uri="{FF2B5EF4-FFF2-40B4-BE49-F238E27FC236}">
                  <a16:creationId xmlns:a16="http://schemas.microsoft.com/office/drawing/2014/main" id="{9B0CCEFC-6307-4A40-9C8C-826F751B3B8A}"/>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428" name="Freeform 17">
              <a:extLst>
                <a:ext uri="{FF2B5EF4-FFF2-40B4-BE49-F238E27FC236}">
                  <a16:creationId xmlns:a16="http://schemas.microsoft.com/office/drawing/2014/main" id="{A08FD820-B2EC-4C90-B494-A4DF52984AB9}"/>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429" name="Rectangle 71">
            <a:extLst>
              <a:ext uri="{FF2B5EF4-FFF2-40B4-BE49-F238E27FC236}">
                <a16:creationId xmlns:a16="http://schemas.microsoft.com/office/drawing/2014/main" id="{50F33727-0AF4-44F1-A61E-4CF7925EB468}"/>
              </a:ext>
            </a:extLst>
          </p:cNvPr>
          <p:cNvSpPr/>
          <p:nvPr/>
        </p:nvSpPr>
        <p:spPr>
          <a:xfrm>
            <a:off x="1492309" y="536951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430" name="Rectangle 71">
            <a:extLst>
              <a:ext uri="{FF2B5EF4-FFF2-40B4-BE49-F238E27FC236}">
                <a16:creationId xmlns:a16="http://schemas.microsoft.com/office/drawing/2014/main" id="{E9AA9BA8-F203-4DD0-A7B1-D99E5082C466}"/>
              </a:ext>
            </a:extLst>
          </p:cNvPr>
          <p:cNvSpPr/>
          <p:nvPr/>
        </p:nvSpPr>
        <p:spPr>
          <a:xfrm>
            <a:off x="1498397" y="601798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431" name="直線矢印コネクタ 158">
            <a:extLst>
              <a:ext uri="{FF2B5EF4-FFF2-40B4-BE49-F238E27FC236}">
                <a16:creationId xmlns:a16="http://schemas.microsoft.com/office/drawing/2014/main" id="{B6429077-B299-4B34-912D-DAB0CA668C92}"/>
              </a:ext>
            </a:extLst>
          </p:cNvPr>
          <p:cNvCxnSpPr>
            <a:cxnSpLocks/>
          </p:cNvCxnSpPr>
          <p:nvPr/>
        </p:nvCxnSpPr>
        <p:spPr>
          <a:xfrm>
            <a:off x="4144021" y="440492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432" name="テキスト ボックス 216">
            <a:extLst>
              <a:ext uri="{FF2B5EF4-FFF2-40B4-BE49-F238E27FC236}">
                <a16:creationId xmlns:a16="http://schemas.microsoft.com/office/drawing/2014/main" id="{83D7E2B0-2685-4C2C-B1CF-E96F433B3F88}"/>
              </a:ext>
            </a:extLst>
          </p:cNvPr>
          <p:cNvSpPr txBox="1"/>
          <p:nvPr/>
        </p:nvSpPr>
        <p:spPr>
          <a:xfrm>
            <a:off x="4051297" y="422261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433" name="Group 173">
            <a:extLst>
              <a:ext uri="{FF2B5EF4-FFF2-40B4-BE49-F238E27FC236}">
                <a16:creationId xmlns:a16="http://schemas.microsoft.com/office/drawing/2014/main" id="{092BB228-838B-4D52-8783-7DBA846524B3}"/>
              </a:ext>
            </a:extLst>
          </p:cNvPr>
          <p:cNvGrpSpPr/>
          <p:nvPr/>
        </p:nvGrpSpPr>
        <p:grpSpPr>
          <a:xfrm>
            <a:off x="5178571" y="4222729"/>
            <a:ext cx="1581712" cy="206284"/>
            <a:chOff x="5216504" y="2691808"/>
            <a:chExt cx="1581712" cy="206284"/>
          </a:xfrm>
        </p:grpSpPr>
        <p:cxnSp>
          <p:nvCxnSpPr>
            <p:cNvPr id="434" name="直線矢印コネクタ 158">
              <a:extLst>
                <a:ext uri="{FF2B5EF4-FFF2-40B4-BE49-F238E27FC236}">
                  <a16:creationId xmlns:a16="http://schemas.microsoft.com/office/drawing/2014/main" id="{0B555605-A481-4364-84B5-902CB97780A8}"/>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435" name="テキスト ボックス 216">
              <a:extLst>
                <a:ext uri="{FF2B5EF4-FFF2-40B4-BE49-F238E27FC236}">
                  <a16:creationId xmlns:a16="http://schemas.microsoft.com/office/drawing/2014/main" id="{4E9CA37E-0998-4F94-8BBA-34FCFFE15752}"/>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436" name="Group 174">
            <a:extLst>
              <a:ext uri="{FF2B5EF4-FFF2-40B4-BE49-F238E27FC236}">
                <a16:creationId xmlns:a16="http://schemas.microsoft.com/office/drawing/2014/main" id="{8C0C31AC-A1DC-43DC-8E11-BF9CE162F8F9}"/>
              </a:ext>
            </a:extLst>
          </p:cNvPr>
          <p:cNvGrpSpPr/>
          <p:nvPr/>
        </p:nvGrpSpPr>
        <p:grpSpPr>
          <a:xfrm>
            <a:off x="6668773" y="4230376"/>
            <a:ext cx="1581712" cy="206284"/>
            <a:chOff x="5216504" y="2691808"/>
            <a:chExt cx="1581712" cy="206284"/>
          </a:xfrm>
        </p:grpSpPr>
        <p:cxnSp>
          <p:nvCxnSpPr>
            <p:cNvPr id="437" name="直線矢印コネクタ 158">
              <a:extLst>
                <a:ext uri="{FF2B5EF4-FFF2-40B4-BE49-F238E27FC236}">
                  <a16:creationId xmlns:a16="http://schemas.microsoft.com/office/drawing/2014/main" id="{7E2D3FB3-B51D-4A85-B8DB-A5C20941D40F}"/>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438" name="テキスト ボックス 216">
              <a:extLst>
                <a:ext uri="{FF2B5EF4-FFF2-40B4-BE49-F238E27FC236}">
                  <a16:creationId xmlns:a16="http://schemas.microsoft.com/office/drawing/2014/main" id="{C8935717-DD0C-4940-9D8B-4CCE30493684}"/>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439" name="直線矢印コネクタ 158">
            <a:extLst>
              <a:ext uri="{FF2B5EF4-FFF2-40B4-BE49-F238E27FC236}">
                <a16:creationId xmlns:a16="http://schemas.microsoft.com/office/drawing/2014/main" id="{A02A62BB-9C8F-4E06-83FE-AC16B8A69ADA}"/>
              </a:ext>
            </a:extLst>
          </p:cNvPr>
          <p:cNvCxnSpPr>
            <a:cxnSpLocks/>
          </p:cNvCxnSpPr>
          <p:nvPr/>
        </p:nvCxnSpPr>
        <p:spPr>
          <a:xfrm>
            <a:off x="8260041" y="441586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440" name="テキスト ボックス 216">
            <a:extLst>
              <a:ext uri="{FF2B5EF4-FFF2-40B4-BE49-F238E27FC236}">
                <a16:creationId xmlns:a16="http://schemas.microsoft.com/office/drawing/2014/main" id="{87667B9C-FAE2-442F-BB15-72DA93E34285}"/>
              </a:ext>
            </a:extLst>
          </p:cNvPr>
          <p:cNvSpPr txBox="1"/>
          <p:nvPr/>
        </p:nvSpPr>
        <p:spPr>
          <a:xfrm>
            <a:off x="8167317" y="423355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441" name="直線矢印コネクタ 158">
            <a:extLst>
              <a:ext uri="{FF2B5EF4-FFF2-40B4-BE49-F238E27FC236}">
                <a16:creationId xmlns:a16="http://schemas.microsoft.com/office/drawing/2014/main" id="{99167267-BD15-4910-9603-C21B90ECFB4B}"/>
              </a:ext>
            </a:extLst>
          </p:cNvPr>
          <p:cNvCxnSpPr>
            <a:cxnSpLocks/>
          </p:cNvCxnSpPr>
          <p:nvPr/>
        </p:nvCxnSpPr>
        <p:spPr>
          <a:xfrm>
            <a:off x="4150261" y="514130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442" name="テキスト ボックス 216">
            <a:extLst>
              <a:ext uri="{FF2B5EF4-FFF2-40B4-BE49-F238E27FC236}">
                <a16:creationId xmlns:a16="http://schemas.microsoft.com/office/drawing/2014/main" id="{E3D614D7-6065-42E3-A6FC-E279FF47AAD2}"/>
              </a:ext>
            </a:extLst>
          </p:cNvPr>
          <p:cNvSpPr txBox="1"/>
          <p:nvPr/>
        </p:nvSpPr>
        <p:spPr>
          <a:xfrm>
            <a:off x="4057537" y="495899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443" name="Group 182">
            <a:extLst>
              <a:ext uri="{FF2B5EF4-FFF2-40B4-BE49-F238E27FC236}">
                <a16:creationId xmlns:a16="http://schemas.microsoft.com/office/drawing/2014/main" id="{BED4F08D-F502-4DD7-B290-73DF03AED8A1}"/>
              </a:ext>
            </a:extLst>
          </p:cNvPr>
          <p:cNvGrpSpPr/>
          <p:nvPr/>
        </p:nvGrpSpPr>
        <p:grpSpPr>
          <a:xfrm>
            <a:off x="5184811" y="4959113"/>
            <a:ext cx="1581712" cy="206284"/>
            <a:chOff x="5216504" y="2691808"/>
            <a:chExt cx="1581712" cy="206284"/>
          </a:xfrm>
        </p:grpSpPr>
        <p:cxnSp>
          <p:nvCxnSpPr>
            <p:cNvPr id="444" name="直線矢印コネクタ 158">
              <a:extLst>
                <a:ext uri="{FF2B5EF4-FFF2-40B4-BE49-F238E27FC236}">
                  <a16:creationId xmlns:a16="http://schemas.microsoft.com/office/drawing/2014/main" id="{D6CFAC65-4FEC-4042-ABE0-9922A4850B7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445" name="テキスト ボックス 216">
              <a:extLst>
                <a:ext uri="{FF2B5EF4-FFF2-40B4-BE49-F238E27FC236}">
                  <a16:creationId xmlns:a16="http://schemas.microsoft.com/office/drawing/2014/main" id="{D36B957D-BA1A-4EBC-AECD-63C866FCF0BD}"/>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446" name="Group 184">
            <a:extLst>
              <a:ext uri="{FF2B5EF4-FFF2-40B4-BE49-F238E27FC236}">
                <a16:creationId xmlns:a16="http://schemas.microsoft.com/office/drawing/2014/main" id="{A52E228D-C04D-4C46-9351-E40A8957D223}"/>
              </a:ext>
            </a:extLst>
          </p:cNvPr>
          <p:cNvGrpSpPr/>
          <p:nvPr/>
        </p:nvGrpSpPr>
        <p:grpSpPr>
          <a:xfrm>
            <a:off x="6675013" y="4966760"/>
            <a:ext cx="2102898" cy="206284"/>
            <a:chOff x="5216504" y="2691808"/>
            <a:chExt cx="1581712" cy="206284"/>
          </a:xfrm>
        </p:grpSpPr>
        <p:cxnSp>
          <p:nvCxnSpPr>
            <p:cNvPr id="447" name="直線矢印コネクタ 158">
              <a:extLst>
                <a:ext uri="{FF2B5EF4-FFF2-40B4-BE49-F238E27FC236}">
                  <a16:creationId xmlns:a16="http://schemas.microsoft.com/office/drawing/2014/main" id="{85A6C891-4AA1-43AF-A8BC-845A6AF0687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448" name="テキスト ボックス 216">
              <a:extLst>
                <a:ext uri="{FF2B5EF4-FFF2-40B4-BE49-F238E27FC236}">
                  <a16:creationId xmlns:a16="http://schemas.microsoft.com/office/drawing/2014/main" id="{D1CCE09A-C62B-416C-A413-B223D85E6FD3}"/>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449" name="直線矢印コネクタ 158">
            <a:extLst>
              <a:ext uri="{FF2B5EF4-FFF2-40B4-BE49-F238E27FC236}">
                <a16:creationId xmlns:a16="http://schemas.microsoft.com/office/drawing/2014/main" id="{9E1A9406-AF80-422D-B1CF-C30B137D532C}"/>
              </a:ext>
            </a:extLst>
          </p:cNvPr>
          <p:cNvCxnSpPr>
            <a:cxnSpLocks/>
          </p:cNvCxnSpPr>
          <p:nvPr/>
        </p:nvCxnSpPr>
        <p:spPr>
          <a:xfrm>
            <a:off x="8802841" y="514354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450" name="テキスト ボックス 216">
            <a:extLst>
              <a:ext uri="{FF2B5EF4-FFF2-40B4-BE49-F238E27FC236}">
                <a16:creationId xmlns:a16="http://schemas.microsoft.com/office/drawing/2014/main" id="{B0C977BF-4C3E-4043-A226-CD5D98E78776}"/>
              </a:ext>
            </a:extLst>
          </p:cNvPr>
          <p:cNvSpPr txBox="1"/>
          <p:nvPr/>
        </p:nvSpPr>
        <p:spPr>
          <a:xfrm>
            <a:off x="8671067" y="496279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51" name="Rectangle 71">
            <a:extLst>
              <a:ext uri="{FF2B5EF4-FFF2-40B4-BE49-F238E27FC236}">
                <a16:creationId xmlns:a16="http://schemas.microsoft.com/office/drawing/2014/main" id="{55F4510C-BB52-4684-A484-125A135E63B4}"/>
              </a:ext>
            </a:extLst>
          </p:cNvPr>
          <p:cNvSpPr/>
          <p:nvPr/>
        </p:nvSpPr>
        <p:spPr>
          <a:xfrm>
            <a:off x="548185" y="402270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452" name="直線矢印コネクタ 158">
            <a:extLst>
              <a:ext uri="{FF2B5EF4-FFF2-40B4-BE49-F238E27FC236}">
                <a16:creationId xmlns:a16="http://schemas.microsoft.com/office/drawing/2014/main" id="{C8D46F05-B44B-4F73-8F4B-C84AEC295A15}"/>
              </a:ext>
            </a:extLst>
          </p:cNvPr>
          <p:cNvCxnSpPr>
            <a:cxnSpLocks/>
          </p:cNvCxnSpPr>
          <p:nvPr/>
        </p:nvCxnSpPr>
        <p:spPr>
          <a:xfrm>
            <a:off x="4130980" y="570537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453" name="Group 177">
            <a:extLst>
              <a:ext uri="{FF2B5EF4-FFF2-40B4-BE49-F238E27FC236}">
                <a16:creationId xmlns:a16="http://schemas.microsoft.com/office/drawing/2014/main" id="{DD1F27B2-9E2C-446F-87F7-0C15DCA555D2}"/>
              </a:ext>
            </a:extLst>
          </p:cNvPr>
          <p:cNvGrpSpPr/>
          <p:nvPr/>
        </p:nvGrpSpPr>
        <p:grpSpPr>
          <a:xfrm>
            <a:off x="4014854" y="6239920"/>
            <a:ext cx="4180599" cy="198319"/>
            <a:chOff x="4074791" y="4225572"/>
            <a:chExt cx="4180599" cy="198319"/>
          </a:xfrm>
        </p:grpSpPr>
        <p:cxnSp>
          <p:nvCxnSpPr>
            <p:cNvPr id="454" name="直線矢印コネクタ 180">
              <a:extLst>
                <a:ext uri="{FF2B5EF4-FFF2-40B4-BE49-F238E27FC236}">
                  <a16:creationId xmlns:a16="http://schemas.microsoft.com/office/drawing/2014/main" id="{2C1F8E53-12E2-4C77-AED1-B2D08B5D2913}"/>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455" name="テキスト ボックス 181">
              <a:extLst>
                <a:ext uri="{FF2B5EF4-FFF2-40B4-BE49-F238E27FC236}">
                  <a16:creationId xmlns:a16="http://schemas.microsoft.com/office/drawing/2014/main" id="{B991A666-68F3-476E-BA2F-D85993ECC78E}"/>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456" name="直線矢印コネクタ 184">
              <a:extLst>
                <a:ext uri="{FF2B5EF4-FFF2-40B4-BE49-F238E27FC236}">
                  <a16:creationId xmlns:a16="http://schemas.microsoft.com/office/drawing/2014/main" id="{3F6419FF-F046-4517-BD98-2BD245E3920F}"/>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457" name="テキスト ボックス 186">
              <a:extLst>
                <a:ext uri="{FF2B5EF4-FFF2-40B4-BE49-F238E27FC236}">
                  <a16:creationId xmlns:a16="http://schemas.microsoft.com/office/drawing/2014/main" id="{D3887E05-F4AC-4447-A3D7-C687BF6FC91C}"/>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458" name="テキスト ボックス 216">
            <a:extLst>
              <a:ext uri="{FF2B5EF4-FFF2-40B4-BE49-F238E27FC236}">
                <a16:creationId xmlns:a16="http://schemas.microsoft.com/office/drawing/2014/main" id="{0292DABA-F7E5-4125-A302-52421FC83C67}"/>
              </a:ext>
            </a:extLst>
          </p:cNvPr>
          <p:cNvSpPr txBox="1"/>
          <p:nvPr/>
        </p:nvSpPr>
        <p:spPr>
          <a:xfrm>
            <a:off x="10571441" y="2583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459" name="直線矢印コネクタ 158">
            <a:extLst>
              <a:ext uri="{FF2B5EF4-FFF2-40B4-BE49-F238E27FC236}">
                <a16:creationId xmlns:a16="http://schemas.microsoft.com/office/drawing/2014/main" id="{A91F48C5-414D-46F6-A1C5-66BFF1E783FB}"/>
              </a:ext>
            </a:extLst>
          </p:cNvPr>
          <p:cNvCxnSpPr>
            <a:cxnSpLocks/>
          </p:cNvCxnSpPr>
          <p:nvPr/>
        </p:nvCxnSpPr>
        <p:spPr>
          <a:xfrm flipV="1">
            <a:off x="9981106" y="439841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460" name="矢印: 五方向 22">
            <a:extLst>
              <a:ext uri="{FF2B5EF4-FFF2-40B4-BE49-F238E27FC236}">
                <a16:creationId xmlns:a16="http://schemas.microsoft.com/office/drawing/2014/main" id="{0C45F664-496A-4153-A867-1D5AD310D371}"/>
              </a:ext>
            </a:extLst>
          </p:cNvPr>
          <p:cNvSpPr/>
          <p:nvPr/>
        </p:nvSpPr>
        <p:spPr>
          <a:xfrm>
            <a:off x="9965623" y="2696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461" name="テキスト ボックス 216">
            <a:extLst>
              <a:ext uri="{FF2B5EF4-FFF2-40B4-BE49-F238E27FC236}">
                <a16:creationId xmlns:a16="http://schemas.microsoft.com/office/drawing/2014/main" id="{9EB9ED31-80FE-477F-BADF-20EC1B724023}"/>
              </a:ext>
            </a:extLst>
          </p:cNvPr>
          <p:cNvSpPr txBox="1"/>
          <p:nvPr/>
        </p:nvSpPr>
        <p:spPr>
          <a:xfrm>
            <a:off x="9865800" y="420640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62" name="二等辺三角形 461">
            <a:extLst>
              <a:ext uri="{FF2B5EF4-FFF2-40B4-BE49-F238E27FC236}">
                <a16:creationId xmlns:a16="http://schemas.microsoft.com/office/drawing/2014/main" id="{A6DA1546-8D42-4C25-8028-A0221A494644}"/>
              </a:ext>
            </a:extLst>
          </p:cNvPr>
          <p:cNvSpPr/>
          <p:nvPr/>
        </p:nvSpPr>
        <p:spPr>
          <a:xfrm flipV="1">
            <a:off x="5241771" y="421897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63" name="二等辺三角形 462">
            <a:extLst>
              <a:ext uri="{FF2B5EF4-FFF2-40B4-BE49-F238E27FC236}">
                <a16:creationId xmlns:a16="http://schemas.microsoft.com/office/drawing/2014/main" id="{3498CAFC-E63C-4911-87D0-169BDB97911D}"/>
              </a:ext>
            </a:extLst>
          </p:cNvPr>
          <p:cNvSpPr/>
          <p:nvPr/>
        </p:nvSpPr>
        <p:spPr>
          <a:xfrm flipV="1">
            <a:off x="6713919" y="421897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64" name="二等辺三角形 463">
            <a:extLst>
              <a:ext uri="{FF2B5EF4-FFF2-40B4-BE49-F238E27FC236}">
                <a16:creationId xmlns:a16="http://schemas.microsoft.com/office/drawing/2014/main" id="{13A86EDC-9D59-4D11-BECD-BDFE04CC0AB4}"/>
              </a:ext>
            </a:extLst>
          </p:cNvPr>
          <p:cNvSpPr/>
          <p:nvPr/>
        </p:nvSpPr>
        <p:spPr>
          <a:xfrm flipV="1">
            <a:off x="8176647" y="421897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65" name="二等辺三角形 464">
            <a:extLst>
              <a:ext uri="{FF2B5EF4-FFF2-40B4-BE49-F238E27FC236}">
                <a16:creationId xmlns:a16="http://schemas.microsoft.com/office/drawing/2014/main" id="{1FF16E04-D67F-4688-A48A-080C3FE478DC}"/>
              </a:ext>
            </a:extLst>
          </p:cNvPr>
          <p:cNvSpPr/>
          <p:nvPr/>
        </p:nvSpPr>
        <p:spPr>
          <a:xfrm flipV="1">
            <a:off x="9901753" y="421897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66" name="二等辺三角形 465">
            <a:extLst>
              <a:ext uri="{FF2B5EF4-FFF2-40B4-BE49-F238E27FC236}">
                <a16:creationId xmlns:a16="http://schemas.microsoft.com/office/drawing/2014/main" id="{594FA192-CA48-4FC6-831A-040CA98B7D5F}"/>
              </a:ext>
            </a:extLst>
          </p:cNvPr>
          <p:cNvSpPr/>
          <p:nvPr/>
        </p:nvSpPr>
        <p:spPr>
          <a:xfrm flipV="1">
            <a:off x="5233915" y="49464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67" name="二等辺三角形 466">
            <a:extLst>
              <a:ext uri="{FF2B5EF4-FFF2-40B4-BE49-F238E27FC236}">
                <a16:creationId xmlns:a16="http://schemas.microsoft.com/office/drawing/2014/main" id="{DAC4C344-6209-40FC-806E-6FB4508FF30D}"/>
              </a:ext>
            </a:extLst>
          </p:cNvPr>
          <p:cNvSpPr/>
          <p:nvPr/>
        </p:nvSpPr>
        <p:spPr>
          <a:xfrm flipV="1">
            <a:off x="6706063" y="49464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68" name="二等辺三角形 467">
            <a:extLst>
              <a:ext uri="{FF2B5EF4-FFF2-40B4-BE49-F238E27FC236}">
                <a16:creationId xmlns:a16="http://schemas.microsoft.com/office/drawing/2014/main" id="{680EBB89-F9F0-4458-8466-173DBABA08D3}"/>
              </a:ext>
            </a:extLst>
          </p:cNvPr>
          <p:cNvSpPr/>
          <p:nvPr/>
        </p:nvSpPr>
        <p:spPr>
          <a:xfrm flipV="1">
            <a:off x="9893897" y="49464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69" name="二等辺三角形 468">
            <a:extLst>
              <a:ext uri="{FF2B5EF4-FFF2-40B4-BE49-F238E27FC236}">
                <a16:creationId xmlns:a16="http://schemas.microsoft.com/office/drawing/2014/main" id="{38517760-D2FC-4CA5-9F3E-9C40F9B7D049}"/>
              </a:ext>
            </a:extLst>
          </p:cNvPr>
          <p:cNvSpPr/>
          <p:nvPr/>
        </p:nvSpPr>
        <p:spPr>
          <a:xfrm flipV="1">
            <a:off x="5243340" y="554029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70" name="二等辺三角形 469">
            <a:extLst>
              <a:ext uri="{FF2B5EF4-FFF2-40B4-BE49-F238E27FC236}">
                <a16:creationId xmlns:a16="http://schemas.microsoft.com/office/drawing/2014/main" id="{10383AF5-0B50-45D1-8129-9D4A9397F682}"/>
              </a:ext>
            </a:extLst>
          </p:cNvPr>
          <p:cNvSpPr/>
          <p:nvPr/>
        </p:nvSpPr>
        <p:spPr>
          <a:xfrm flipV="1">
            <a:off x="8178216" y="554029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71" name="二等辺三角形 470">
            <a:extLst>
              <a:ext uri="{FF2B5EF4-FFF2-40B4-BE49-F238E27FC236}">
                <a16:creationId xmlns:a16="http://schemas.microsoft.com/office/drawing/2014/main" id="{89F8F346-A06D-4A4F-8DB9-0E2C620429D6}"/>
              </a:ext>
            </a:extLst>
          </p:cNvPr>
          <p:cNvSpPr/>
          <p:nvPr/>
        </p:nvSpPr>
        <p:spPr>
          <a:xfrm flipV="1">
            <a:off x="9903322" y="554029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72" name="二等辺三角形 471">
            <a:extLst>
              <a:ext uri="{FF2B5EF4-FFF2-40B4-BE49-F238E27FC236}">
                <a16:creationId xmlns:a16="http://schemas.microsoft.com/office/drawing/2014/main" id="{19FB6259-24FE-4F95-BC06-EA870511B890}"/>
              </a:ext>
            </a:extLst>
          </p:cNvPr>
          <p:cNvSpPr/>
          <p:nvPr/>
        </p:nvSpPr>
        <p:spPr>
          <a:xfrm flipV="1">
            <a:off x="8707686" y="495740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73" name="二等辺三角形 472">
            <a:extLst>
              <a:ext uri="{FF2B5EF4-FFF2-40B4-BE49-F238E27FC236}">
                <a16:creationId xmlns:a16="http://schemas.microsoft.com/office/drawing/2014/main" id="{C7AFA80D-C78C-4D95-9908-D2AB25124C6A}"/>
              </a:ext>
            </a:extLst>
          </p:cNvPr>
          <p:cNvSpPr/>
          <p:nvPr/>
        </p:nvSpPr>
        <p:spPr>
          <a:xfrm flipV="1">
            <a:off x="5219773" y="624887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74" name="二等辺三角形 473">
            <a:extLst>
              <a:ext uri="{FF2B5EF4-FFF2-40B4-BE49-F238E27FC236}">
                <a16:creationId xmlns:a16="http://schemas.microsoft.com/office/drawing/2014/main" id="{B06DC6C2-EC3D-4493-8DC4-27F08FA706A1}"/>
              </a:ext>
            </a:extLst>
          </p:cNvPr>
          <p:cNvSpPr/>
          <p:nvPr/>
        </p:nvSpPr>
        <p:spPr>
          <a:xfrm flipV="1">
            <a:off x="8189214" y="623945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75" name="二等辺三角形 474">
            <a:extLst>
              <a:ext uri="{FF2B5EF4-FFF2-40B4-BE49-F238E27FC236}">
                <a16:creationId xmlns:a16="http://schemas.microsoft.com/office/drawing/2014/main" id="{83C0B8B1-3C71-4237-A693-C38FB1C2E31B}"/>
              </a:ext>
            </a:extLst>
          </p:cNvPr>
          <p:cNvSpPr/>
          <p:nvPr/>
        </p:nvSpPr>
        <p:spPr>
          <a:xfrm flipV="1">
            <a:off x="8426457" y="664637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76" name="テキスト ボックス 475">
            <a:extLst>
              <a:ext uri="{FF2B5EF4-FFF2-40B4-BE49-F238E27FC236}">
                <a16:creationId xmlns:a16="http://schemas.microsoft.com/office/drawing/2014/main" id="{834D8A09-E9FD-498B-B606-CB88B33CDC77}"/>
              </a:ext>
            </a:extLst>
          </p:cNvPr>
          <p:cNvSpPr txBox="1"/>
          <p:nvPr/>
        </p:nvSpPr>
        <p:spPr>
          <a:xfrm>
            <a:off x="8372710" y="655523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477" name="直線矢印コネクタ 476">
            <a:extLst>
              <a:ext uri="{FF2B5EF4-FFF2-40B4-BE49-F238E27FC236}">
                <a16:creationId xmlns:a16="http://schemas.microsoft.com/office/drawing/2014/main" id="{4C9D0D89-C3CB-46E0-BBE7-9881D9986E12}"/>
              </a:ext>
            </a:extLst>
          </p:cNvPr>
          <p:cNvCxnSpPr/>
          <p:nvPr/>
        </p:nvCxnSpPr>
        <p:spPr>
          <a:xfrm>
            <a:off x="7796651" y="448434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478" name="直線矢印コネクタ 477">
            <a:extLst>
              <a:ext uri="{FF2B5EF4-FFF2-40B4-BE49-F238E27FC236}">
                <a16:creationId xmlns:a16="http://schemas.microsoft.com/office/drawing/2014/main" id="{15A6D7D5-681E-4025-B533-42848E02CAA3}"/>
              </a:ext>
            </a:extLst>
          </p:cNvPr>
          <p:cNvCxnSpPr/>
          <p:nvPr/>
        </p:nvCxnSpPr>
        <p:spPr>
          <a:xfrm>
            <a:off x="6070778" y="447041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479" name="テキスト ボックス 478">
            <a:extLst>
              <a:ext uri="{FF2B5EF4-FFF2-40B4-BE49-F238E27FC236}">
                <a16:creationId xmlns:a16="http://schemas.microsoft.com/office/drawing/2014/main" id="{089610B1-F867-46B6-8438-AF9655145783}"/>
              </a:ext>
            </a:extLst>
          </p:cNvPr>
          <p:cNvSpPr txBox="1"/>
          <p:nvPr/>
        </p:nvSpPr>
        <p:spPr>
          <a:xfrm>
            <a:off x="7734461" y="459525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480" name="テキスト ボックス 479">
            <a:extLst>
              <a:ext uri="{FF2B5EF4-FFF2-40B4-BE49-F238E27FC236}">
                <a16:creationId xmlns:a16="http://schemas.microsoft.com/office/drawing/2014/main" id="{FDBC2138-A594-4E05-9CE2-FF50320743C4}"/>
              </a:ext>
            </a:extLst>
          </p:cNvPr>
          <p:cNvSpPr txBox="1"/>
          <p:nvPr/>
        </p:nvSpPr>
        <p:spPr>
          <a:xfrm>
            <a:off x="6013452" y="529400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481" name="直線矢印コネクタ 480">
            <a:extLst>
              <a:ext uri="{FF2B5EF4-FFF2-40B4-BE49-F238E27FC236}">
                <a16:creationId xmlns:a16="http://schemas.microsoft.com/office/drawing/2014/main" id="{4B1FAE87-2A36-4717-A2E5-C9D1C219D855}"/>
              </a:ext>
            </a:extLst>
          </p:cNvPr>
          <p:cNvCxnSpPr/>
          <p:nvPr/>
        </p:nvCxnSpPr>
        <p:spPr>
          <a:xfrm flipV="1">
            <a:off x="9961668" y="448434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82" name="直線矢印コネクタ 481">
            <a:extLst>
              <a:ext uri="{FF2B5EF4-FFF2-40B4-BE49-F238E27FC236}">
                <a16:creationId xmlns:a16="http://schemas.microsoft.com/office/drawing/2014/main" id="{DC68966C-4FB6-496F-9F7D-39D8F4BFFA60}"/>
              </a:ext>
            </a:extLst>
          </p:cNvPr>
          <p:cNvCxnSpPr/>
          <p:nvPr/>
        </p:nvCxnSpPr>
        <p:spPr>
          <a:xfrm flipV="1">
            <a:off x="10020749" y="448106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83" name="テキスト ボックス 482">
            <a:extLst>
              <a:ext uri="{FF2B5EF4-FFF2-40B4-BE49-F238E27FC236}">
                <a16:creationId xmlns:a16="http://schemas.microsoft.com/office/drawing/2014/main" id="{E45D7428-62CB-43B7-8DD4-9FF436FA4FFF}"/>
              </a:ext>
            </a:extLst>
          </p:cNvPr>
          <p:cNvSpPr txBox="1"/>
          <p:nvPr/>
        </p:nvSpPr>
        <p:spPr>
          <a:xfrm>
            <a:off x="9943573" y="473436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484" name="直線矢印コネクタ 483">
            <a:extLst>
              <a:ext uri="{FF2B5EF4-FFF2-40B4-BE49-F238E27FC236}">
                <a16:creationId xmlns:a16="http://schemas.microsoft.com/office/drawing/2014/main" id="{870C9E99-DE51-4FD8-8A87-4EC0FE965E76}"/>
              </a:ext>
            </a:extLst>
          </p:cNvPr>
          <p:cNvCxnSpPr/>
          <p:nvPr/>
        </p:nvCxnSpPr>
        <p:spPr>
          <a:xfrm flipV="1">
            <a:off x="8237517" y="575881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85" name="テキスト ボックス 484">
            <a:extLst>
              <a:ext uri="{FF2B5EF4-FFF2-40B4-BE49-F238E27FC236}">
                <a16:creationId xmlns:a16="http://schemas.microsoft.com/office/drawing/2014/main" id="{C06ED77D-5AC1-448B-A12E-9E91146F6E5E}"/>
              </a:ext>
            </a:extLst>
          </p:cNvPr>
          <p:cNvSpPr txBox="1"/>
          <p:nvPr/>
        </p:nvSpPr>
        <p:spPr>
          <a:xfrm>
            <a:off x="8164891" y="591236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486" name="角丸四角形 29">
            <a:extLst>
              <a:ext uri="{FF2B5EF4-FFF2-40B4-BE49-F238E27FC236}">
                <a16:creationId xmlns:a16="http://schemas.microsoft.com/office/drawing/2014/main" id="{2E378355-552C-4E86-AA1A-CF914093486B}"/>
              </a:ext>
            </a:extLst>
          </p:cNvPr>
          <p:cNvSpPr/>
          <p:nvPr/>
        </p:nvSpPr>
        <p:spPr>
          <a:xfrm>
            <a:off x="8372710" y="623283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87" name="角丸四角形 214">
            <a:extLst>
              <a:ext uri="{FF2B5EF4-FFF2-40B4-BE49-F238E27FC236}">
                <a16:creationId xmlns:a16="http://schemas.microsoft.com/office/drawing/2014/main" id="{B7F5C88B-93F9-4698-A979-DF91972FB8AC}"/>
              </a:ext>
            </a:extLst>
          </p:cNvPr>
          <p:cNvSpPr/>
          <p:nvPr/>
        </p:nvSpPr>
        <p:spPr>
          <a:xfrm>
            <a:off x="10112212" y="551585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88" name="角丸四角形 215">
            <a:extLst>
              <a:ext uri="{FF2B5EF4-FFF2-40B4-BE49-F238E27FC236}">
                <a16:creationId xmlns:a16="http://schemas.microsoft.com/office/drawing/2014/main" id="{BF9712ED-20CD-43DA-AAFA-880246573509}"/>
              </a:ext>
            </a:extLst>
          </p:cNvPr>
          <p:cNvSpPr/>
          <p:nvPr/>
        </p:nvSpPr>
        <p:spPr>
          <a:xfrm>
            <a:off x="10112212" y="500801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89" name="角丸四角形 216">
            <a:extLst>
              <a:ext uri="{FF2B5EF4-FFF2-40B4-BE49-F238E27FC236}">
                <a16:creationId xmlns:a16="http://schemas.microsoft.com/office/drawing/2014/main" id="{2E3F90D9-BA8B-48BA-9C85-45E09F6C52C4}"/>
              </a:ext>
            </a:extLst>
          </p:cNvPr>
          <p:cNvSpPr/>
          <p:nvPr/>
        </p:nvSpPr>
        <p:spPr>
          <a:xfrm>
            <a:off x="10112212" y="392577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90" name="角丸四角形 218">
            <a:extLst>
              <a:ext uri="{FF2B5EF4-FFF2-40B4-BE49-F238E27FC236}">
                <a16:creationId xmlns:a16="http://schemas.microsoft.com/office/drawing/2014/main" id="{0EEBE147-3D8F-4794-A4D9-378DEAD41A4D}"/>
              </a:ext>
            </a:extLst>
          </p:cNvPr>
          <p:cNvSpPr/>
          <p:nvPr/>
        </p:nvSpPr>
        <p:spPr>
          <a:xfrm>
            <a:off x="6299563" y="390068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91" name="角丸四角形 223">
            <a:extLst>
              <a:ext uri="{FF2B5EF4-FFF2-40B4-BE49-F238E27FC236}">
                <a16:creationId xmlns:a16="http://schemas.microsoft.com/office/drawing/2014/main" id="{DC009285-1E07-44BD-BF3D-39B11C2F7818}"/>
              </a:ext>
            </a:extLst>
          </p:cNvPr>
          <p:cNvSpPr/>
          <p:nvPr/>
        </p:nvSpPr>
        <p:spPr>
          <a:xfrm>
            <a:off x="6300970" y="462840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92" name="角丸四角形 224">
            <a:extLst>
              <a:ext uri="{FF2B5EF4-FFF2-40B4-BE49-F238E27FC236}">
                <a16:creationId xmlns:a16="http://schemas.microsoft.com/office/drawing/2014/main" id="{DC644572-98CD-4E47-A004-675702D4DD02}"/>
              </a:ext>
            </a:extLst>
          </p:cNvPr>
          <p:cNvSpPr/>
          <p:nvPr/>
        </p:nvSpPr>
        <p:spPr>
          <a:xfrm>
            <a:off x="7752232" y="389248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93" name="角丸四角形 225">
            <a:extLst>
              <a:ext uri="{FF2B5EF4-FFF2-40B4-BE49-F238E27FC236}">
                <a16:creationId xmlns:a16="http://schemas.microsoft.com/office/drawing/2014/main" id="{BD9892A3-2DE2-4C6E-B678-F06662BD63A6}"/>
              </a:ext>
            </a:extLst>
          </p:cNvPr>
          <p:cNvSpPr/>
          <p:nvPr/>
        </p:nvSpPr>
        <p:spPr>
          <a:xfrm>
            <a:off x="8289937" y="463679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94" name="角丸四角形 226">
            <a:extLst>
              <a:ext uri="{FF2B5EF4-FFF2-40B4-BE49-F238E27FC236}">
                <a16:creationId xmlns:a16="http://schemas.microsoft.com/office/drawing/2014/main" id="{1B17188F-2464-47E3-9B2E-7AEA738CDC5D}"/>
              </a:ext>
            </a:extLst>
          </p:cNvPr>
          <p:cNvSpPr/>
          <p:nvPr/>
        </p:nvSpPr>
        <p:spPr>
          <a:xfrm>
            <a:off x="7761072" y="522195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95" name="角丸四角形 227">
            <a:extLst>
              <a:ext uri="{FF2B5EF4-FFF2-40B4-BE49-F238E27FC236}">
                <a16:creationId xmlns:a16="http://schemas.microsoft.com/office/drawing/2014/main" id="{C0C7CCB9-2597-45B1-B104-E1295940B864}"/>
              </a:ext>
            </a:extLst>
          </p:cNvPr>
          <p:cNvSpPr/>
          <p:nvPr/>
        </p:nvSpPr>
        <p:spPr>
          <a:xfrm>
            <a:off x="4809751" y="389342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96" name="角丸四角形 229">
            <a:extLst>
              <a:ext uri="{FF2B5EF4-FFF2-40B4-BE49-F238E27FC236}">
                <a16:creationId xmlns:a16="http://schemas.microsoft.com/office/drawing/2014/main" id="{0A41F907-58F2-4112-B84A-EC0EBBAA512F}"/>
              </a:ext>
            </a:extLst>
          </p:cNvPr>
          <p:cNvSpPr/>
          <p:nvPr/>
        </p:nvSpPr>
        <p:spPr>
          <a:xfrm>
            <a:off x="4820399" y="461794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97" name="角丸四角形 230">
            <a:extLst>
              <a:ext uri="{FF2B5EF4-FFF2-40B4-BE49-F238E27FC236}">
                <a16:creationId xmlns:a16="http://schemas.microsoft.com/office/drawing/2014/main" id="{6E3EB913-C86C-4CEF-930C-6F4996723AE5}"/>
              </a:ext>
            </a:extLst>
          </p:cNvPr>
          <p:cNvSpPr/>
          <p:nvPr/>
        </p:nvSpPr>
        <p:spPr>
          <a:xfrm>
            <a:off x="4820399" y="522195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98" name="角丸四角形 234">
            <a:extLst>
              <a:ext uri="{FF2B5EF4-FFF2-40B4-BE49-F238E27FC236}">
                <a16:creationId xmlns:a16="http://schemas.microsoft.com/office/drawing/2014/main" id="{56543374-0496-462C-874A-9F3685DA21AD}"/>
              </a:ext>
            </a:extLst>
          </p:cNvPr>
          <p:cNvSpPr/>
          <p:nvPr/>
        </p:nvSpPr>
        <p:spPr>
          <a:xfrm>
            <a:off x="4803050" y="592864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499" name="Rectangle 71">
            <a:extLst>
              <a:ext uri="{FF2B5EF4-FFF2-40B4-BE49-F238E27FC236}">
                <a16:creationId xmlns:a16="http://schemas.microsoft.com/office/drawing/2014/main" id="{806D47A5-30FA-4C9F-97B2-3564C4DCE191}"/>
              </a:ext>
            </a:extLst>
          </p:cNvPr>
          <p:cNvSpPr/>
          <p:nvPr/>
        </p:nvSpPr>
        <p:spPr>
          <a:xfrm>
            <a:off x="498759" y="362828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500" name="Rectangle 71">
            <a:extLst>
              <a:ext uri="{FF2B5EF4-FFF2-40B4-BE49-F238E27FC236}">
                <a16:creationId xmlns:a16="http://schemas.microsoft.com/office/drawing/2014/main" id="{D9FC88B1-D0EE-4840-AEC6-9B2BFACFCA36}"/>
              </a:ext>
            </a:extLst>
          </p:cNvPr>
          <p:cNvSpPr/>
          <p:nvPr/>
        </p:nvSpPr>
        <p:spPr>
          <a:xfrm>
            <a:off x="1487461" y="3577078"/>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501" name="二等辺三角形 500">
            <a:extLst>
              <a:ext uri="{FF2B5EF4-FFF2-40B4-BE49-F238E27FC236}">
                <a16:creationId xmlns:a16="http://schemas.microsoft.com/office/drawing/2014/main" id="{9D27F4DE-A086-495B-B458-9D67E8A19373}"/>
              </a:ext>
            </a:extLst>
          </p:cNvPr>
          <p:cNvSpPr/>
          <p:nvPr/>
        </p:nvSpPr>
        <p:spPr>
          <a:xfrm>
            <a:off x="6993584" y="3036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02" name="テキスト ボックス 216">
            <a:extLst>
              <a:ext uri="{FF2B5EF4-FFF2-40B4-BE49-F238E27FC236}">
                <a16:creationId xmlns:a16="http://schemas.microsoft.com/office/drawing/2014/main" id="{F3584E70-CED6-4F09-8D94-04D136F2A8F7}"/>
              </a:ext>
            </a:extLst>
          </p:cNvPr>
          <p:cNvSpPr txBox="1"/>
          <p:nvPr/>
        </p:nvSpPr>
        <p:spPr>
          <a:xfrm>
            <a:off x="6287546" y="3187995"/>
            <a:ext cx="1550113" cy="18272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（例）大阪万博への出展</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503" name="二等辺三角形 502">
            <a:extLst>
              <a:ext uri="{FF2B5EF4-FFF2-40B4-BE49-F238E27FC236}">
                <a16:creationId xmlns:a16="http://schemas.microsoft.com/office/drawing/2014/main" id="{5AD90B91-456E-4029-A331-DC69D6372110}"/>
              </a:ext>
            </a:extLst>
          </p:cNvPr>
          <p:cNvSpPr/>
          <p:nvPr/>
        </p:nvSpPr>
        <p:spPr>
          <a:xfrm>
            <a:off x="8720260" y="3038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04" name="テキスト ボックス 216">
            <a:extLst>
              <a:ext uri="{FF2B5EF4-FFF2-40B4-BE49-F238E27FC236}">
                <a16:creationId xmlns:a16="http://schemas.microsoft.com/office/drawing/2014/main" id="{2CD206CD-B870-4513-BB84-D879CB5F40A6}"/>
              </a:ext>
            </a:extLst>
          </p:cNvPr>
          <p:cNvSpPr txBox="1"/>
          <p:nvPr/>
        </p:nvSpPr>
        <p:spPr>
          <a:xfrm>
            <a:off x="8158994" y="3170066"/>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（例）国際標準化</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505" name="二等辺三角形 504">
            <a:extLst>
              <a:ext uri="{FF2B5EF4-FFF2-40B4-BE49-F238E27FC236}">
                <a16:creationId xmlns:a16="http://schemas.microsoft.com/office/drawing/2014/main" id="{8EFC2D9E-B905-4CB8-B4D2-18157462111C}"/>
              </a:ext>
            </a:extLst>
          </p:cNvPr>
          <p:cNvSpPr/>
          <p:nvPr/>
        </p:nvSpPr>
        <p:spPr>
          <a:xfrm>
            <a:off x="10445429" y="3044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506" name="テキスト ボックス 216">
            <a:extLst>
              <a:ext uri="{FF2B5EF4-FFF2-40B4-BE49-F238E27FC236}">
                <a16:creationId xmlns:a16="http://schemas.microsoft.com/office/drawing/2014/main" id="{801C1D89-A779-49B4-890D-F366722867FB}"/>
              </a:ext>
            </a:extLst>
          </p:cNvPr>
          <p:cNvSpPr txBox="1"/>
          <p:nvPr/>
        </p:nvSpPr>
        <p:spPr>
          <a:xfrm>
            <a:off x="9762088" y="3179546"/>
            <a:ext cx="1537188" cy="18597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（（例）</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507" name="テキスト ボックス 506">
            <a:extLst>
              <a:ext uri="{FF2B5EF4-FFF2-40B4-BE49-F238E27FC236}">
                <a16:creationId xmlns:a16="http://schemas.microsoft.com/office/drawing/2014/main" id="{DA846141-0FBB-42D9-9A9C-ACBF37259EF7}"/>
              </a:ext>
            </a:extLst>
          </p:cNvPr>
          <p:cNvSpPr txBox="1"/>
          <p:nvPr/>
        </p:nvSpPr>
        <p:spPr>
          <a:xfrm>
            <a:off x="308881" y="6548581"/>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
        <p:nvSpPr>
          <p:cNvPr id="512" name="四角形吹き出し 18">
            <a:extLst>
              <a:ext uri="{FF2B5EF4-FFF2-40B4-BE49-F238E27FC236}">
                <a16:creationId xmlns:a16="http://schemas.microsoft.com/office/drawing/2014/main" id="{B02A63F6-C313-4FD9-9794-4702D83480BA}"/>
              </a:ext>
            </a:extLst>
          </p:cNvPr>
          <p:cNvSpPr/>
          <p:nvPr/>
        </p:nvSpPr>
        <p:spPr>
          <a:xfrm>
            <a:off x="5685580" y="6507624"/>
            <a:ext cx="2338769" cy="324000"/>
          </a:xfrm>
          <a:prstGeom prst="wedgeRectCallout">
            <a:avLst>
              <a:gd name="adj1" fmla="val -42288"/>
              <a:gd name="adj2" fmla="val -8939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00" dirty="0">
                <a:solidFill>
                  <a:schemeClr val="tx1"/>
                </a:solidFill>
                <a:latin typeface="Meiryo UI" panose="020B0604030504040204" pitchFamily="50" charset="-128"/>
                <a:ea typeface="Meiryo UI" panose="020B0604030504040204" pitchFamily="50" charset="-128"/>
              </a:rPr>
              <a:t>「</a:t>
            </a:r>
            <a:r>
              <a:rPr kumimoji="1" lang="en-US" altLang="ja-JP" sz="1000" dirty="0">
                <a:solidFill>
                  <a:schemeClr val="tx1"/>
                </a:solidFill>
                <a:latin typeface="Meiryo UI" panose="020B0604030504040204" pitchFamily="50" charset="-128"/>
                <a:ea typeface="Meiryo UI" panose="020B0604030504040204" pitchFamily="50" charset="-128"/>
              </a:rPr>
              <a:t>XXX</a:t>
            </a:r>
            <a:r>
              <a:rPr kumimoji="1" lang="ja-JP" altLang="en-US" sz="1000" dirty="0">
                <a:solidFill>
                  <a:schemeClr val="tx1"/>
                </a:solidFill>
                <a:latin typeface="Meiryo UI" panose="020B0604030504040204" pitchFamily="50" charset="-128"/>
                <a:ea typeface="Meiryo UI" panose="020B0604030504040204" pitchFamily="50" charset="-128"/>
              </a:rPr>
              <a:t>」には研究開発内容の概要を記載</a:t>
            </a:r>
            <a:endParaRPr kumimoji="1" lang="en-US" altLang="ja-JP" sz="1000" dirty="0">
              <a:solidFill>
                <a:schemeClr val="tx1"/>
              </a:solidFill>
              <a:latin typeface="Meiryo UI" panose="020B0604030504040204" pitchFamily="50" charset="-128"/>
              <a:ea typeface="Meiryo UI" panose="020B0604030504040204" pitchFamily="50" charset="-128"/>
            </a:endParaRPr>
          </a:p>
          <a:p>
            <a:r>
              <a:rPr kumimoji="1" lang="ja-JP" altLang="en-US" sz="1000" dirty="0">
                <a:solidFill>
                  <a:schemeClr val="tx1"/>
                </a:solidFill>
                <a:latin typeface="Meiryo UI" panose="020B0604030504040204" pitchFamily="50" charset="-128"/>
                <a:ea typeface="Meiryo UI" panose="020B0604030504040204" pitchFamily="50" charset="-128"/>
              </a:rPr>
              <a:t>（例：●●の実証、●●の検証、など）</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513" name="テキスト ボックス 181">
            <a:extLst>
              <a:ext uri="{FF2B5EF4-FFF2-40B4-BE49-F238E27FC236}">
                <a16:creationId xmlns:a16="http://schemas.microsoft.com/office/drawing/2014/main" id="{577E1238-6E18-4F56-8811-169691BAD869}"/>
              </a:ext>
            </a:extLst>
          </p:cNvPr>
          <p:cNvSpPr txBox="1"/>
          <p:nvPr/>
        </p:nvSpPr>
        <p:spPr>
          <a:xfrm>
            <a:off x="4265744" y="3367391"/>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TRL</a:t>
            </a:r>
            <a:r>
              <a:rPr kumimoji="1" lang="ja-JP" altLang="en-US" sz="900" dirty="0">
                <a:solidFill>
                  <a:srgbClr val="575757"/>
                </a:solidFill>
                <a:latin typeface="Trebuchet MS" panose="020B0603020202020204" pitchFamily="34" charset="0"/>
                <a:ea typeface="Meiryo UI" panose="020B0604030504040204" pitchFamily="50" charset="-128"/>
              </a:rPr>
              <a:t>○</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514" name="テキスト ボックス 181">
            <a:extLst>
              <a:ext uri="{FF2B5EF4-FFF2-40B4-BE49-F238E27FC236}">
                <a16:creationId xmlns:a16="http://schemas.microsoft.com/office/drawing/2014/main" id="{755A54A5-0391-4691-A693-0791DA017222}"/>
              </a:ext>
            </a:extLst>
          </p:cNvPr>
          <p:cNvSpPr txBox="1"/>
          <p:nvPr/>
        </p:nvSpPr>
        <p:spPr>
          <a:xfrm>
            <a:off x="5569791" y="336672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TRL</a:t>
            </a:r>
            <a:r>
              <a:rPr kumimoji="1" lang="ja-JP" altLang="en-US" sz="900" dirty="0">
                <a:solidFill>
                  <a:srgbClr val="575757"/>
                </a:solidFill>
                <a:latin typeface="Trebuchet MS" panose="020B0603020202020204" pitchFamily="34" charset="0"/>
                <a:ea typeface="Meiryo UI" panose="020B0604030504040204" pitchFamily="50" charset="-128"/>
              </a:rPr>
              <a:t>○</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515" name="テキスト ボックス 181">
            <a:extLst>
              <a:ext uri="{FF2B5EF4-FFF2-40B4-BE49-F238E27FC236}">
                <a16:creationId xmlns:a16="http://schemas.microsoft.com/office/drawing/2014/main" id="{4A35216D-F7CF-41ED-82B0-F068E7EF065A}"/>
              </a:ext>
            </a:extLst>
          </p:cNvPr>
          <p:cNvSpPr txBox="1"/>
          <p:nvPr/>
        </p:nvSpPr>
        <p:spPr>
          <a:xfrm>
            <a:off x="7098575" y="3366295"/>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TRL</a:t>
            </a:r>
            <a:r>
              <a:rPr kumimoji="1" lang="ja-JP" altLang="en-US" sz="900" dirty="0">
                <a:solidFill>
                  <a:srgbClr val="575757"/>
                </a:solidFill>
                <a:latin typeface="Trebuchet MS" panose="020B0603020202020204" pitchFamily="34" charset="0"/>
                <a:ea typeface="Meiryo UI" panose="020B0604030504040204" pitchFamily="50" charset="-128"/>
              </a:rPr>
              <a:t>○</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516" name="テキスト ボックス 181">
            <a:extLst>
              <a:ext uri="{FF2B5EF4-FFF2-40B4-BE49-F238E27FC236}">
                <a16:creationId xmlns:a16="http://schemas.microsoft.com/office/drawing/2014/main" id="{6632ADC9-5142-4103-874B-BFE502D4CEE7}"/>
              </a:ext>
            </a:extLst>
          </p:cNvPr>
          <p:cNvSpPr txBox="1"/>
          <p:nvPr/>
        </p:nvSpPr>
        <p:spPr>
          <a:xfrm>
            <a:off x="8707686" y="3373259"/>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TRL</a:t>
            </a:r>
            <a:r>
              <a:rPr kumimoji="1" lang="ja-JP" altLang="en-US" sz="900" dirty="0">
                <a:solidFill>
                  <a:srgbClr val="575757"/>
                </a:solidFill>
                <a:latin typeface="Trebuchet MS" panose="020B0603020202020204" pitchFamily="34" charset="0"/>
                <a:ea typeface="Meiryo UI" panose="020B0604030504040204" pitchFamily="50" charset="-128"/>
              </a:rPr>
              <a:t>○</a:t>
            </a:r>
            <a:endParaRPr kumimoji="1" lang="en-US" sz="900" dirty="0">
              <a:solidFill>
                <a:srgbClr val="575757"/>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37750840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554360"/>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93941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solidFill>
                <a:srgbClr val="575757"/>
              </a:solidFill>
              <a:ea typeface="Meiryo UI" panose="020B0604030504040204" pitchFamily="50" charset="-128"/>
            </a:endParaRPr>
          </a:p>
          <a:p>
            <a:pPr lvl="1">
              <a:buSzPct val="100000"/>
            </a:pPr>
            <a:endParaRPr lang="en-US" altLang="ja-JP" sz="1200" dirty="0">
              <a:ea typeface="Meiryo UI" panose="020B0604030504040204" pitchFamily="50" charset="-128"/>
            </a:endParaRPr>
          </a:p>
          <a:p>
            <a:pPr>
              <a:buSzPct val="100000"/>
              <a:buFont typeface="Trebuchet MS" panose="020B0603020202020204" pitchFamily="34" charset="0"/>
              <a:buChar char="​"/>
            </a:pPr>
            <a:r>
              <a:rPr lang="ja-JP" altLang="en-US" sz="1400" dirty="0">
                <a:solidFill>
                  <a:schemeClr val="tx2"/>
                </a:solidFill>
                <a:ea typeface="Meiryo UI" panose="020B0604030504040204" pitchFamily="50" charset="-128"/>
              </a:rPr>
              <a:t>研究開発における連携方法（共同提案者間の連携）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共同提案者以外の本プロジェクトにおける他実施者等との連携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solidFill>
                  <a:srgbClr val="575757"/>
                </a:solidFill>
                <a:ea typeface="Meiryo UI" panose="020B0604030504040204" pitchFamily="50" charset="-128"/>
              </a:rPr>
              <a:t>XXX</a:t>
            </a:r>
          </a:p>
          <a:p>
            <a:pPr lvl="1">
              <a:buSzPct val="100000"/>
            </a:pPr>
            <a:r>
              <a:rPr lang="en-US" altLang="ja-JP" sz="1200" dirty="0">
                <a:solidFill>
                  <a:srgbClr val="575757"/>
                </a:solidFill>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C</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D</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984058"/>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952141"/>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145291"/>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403053"/>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A</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①</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651182"/>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389758"/>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B</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②</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274156"/>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404083"/>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a:t>
              </a:r>
              <a:r>
                <a:rPr kumimoji="1" lang="ja-JP" altLang="en-US" sz="1200" dirty="0">
                  <a:solidFill>
                    <a:srgbClr val="575757"/>
                  </a:solidFill>
                  <a:latin typeface="Trebuchet MS" panose="020B0603020202020204" pitchFamily="34" charset="0"/>
                  <a:ea typeface="Meiryo UI" panose="020B0604030504040204" pitchFamily="50" charset="-128"/>
                </a:rPr>
                <a:t>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676379"/>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480891"/>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354742"/>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rgbClr val="575757"/>
                  </a:solidFill>
                  <a:latin typeface="Trebuchet MS" panose="020B0603020202020204" pitchFamily="34" charset="0"/>
                  <a:ea typeface="Meiryo UI" panose="020B0604030504040204" pitchFamily="50" charset="-128"/>
                </a:rPr>
                <a:t>中小・ベンチャー企業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4767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554359"/>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299757"/>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38" name="直線コネクタ 37">
            <a:extLst>
              <a:ext uri="{FF2B5EF4-FFF2-40B4-BE49-F238E27FC236}">
                <a16:creationId xmlns:a16="http://schemas.microsoft.com/office/drawing/2014/main" id="{8BC85AB1-F7D7-47F3-8365-E92AE23AEF82}"/>
              </a:ext>
            </a:extLst>
          </p:cNvPr>
          <p:cNvCxnSpPr>
            <a:cxnSpLocks/>
          </p:cNvCxnSpPr>
          <p:nvPr/>
        </p:nvCxnSpPr>
        <p:spPr>
          <a:xfrm flipV="1">
            <a:off x="156000" y="94550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2" name="ee4pContent1">
            <a:extLst>
              <a:ext uri="{FF2B5EF4-FFF2-40B4-BE49-F238E27FC236}">
                <a16:creationId xmlns:a16="http://schemas.microsoft.com/office/drawing/2014/main" id="{0DC79B9F-BB7C-47E1-8E86-7952A39DEFAC}"/>
              </a:ext>
            </a:extLst>
          </p:cNvPr>
          <p:cNvSpPr txBox="1"/>
          <p:nvPr/>
        </p:nvSpPr>
        <p:spPr>
          <a:xfrm>
            <a:off x="464363" y="1149713"/>
            <a:ext cx="11263274"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・共同提案者以外の本プロジェクトにおける他実施者等との連携が想定される場合、その連携内容が具体的にわかるように記載すること。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grpSp>
        <p:nvGrpSpPr>
          <p:cNvPr id="53" name="Group 44">
            <a:extLst>
              <a:ext uri="{FF2B5EF4-FFF2-40B4-BE49-F238E27FC236}">
                <a16:creationId xmlns:a16="http://schemas.microsoft.com/office/drawing/2014/main" id="{12B2C91A-AE8D-4E1A-B645-763D7AB927AC}"/>
              </a:ext>
            </a:extLst>
          </p:cNvPr>
          <p:cNvGrpSpPr/>
          <p:nvPr/>
        </p:nvGrpSpPr>
        <p:grpSpPr>
          <a:xfrm>
            <a:off x="5488624" y="2501428"/>
            <a:ext cx="6470650" cy="332399"/>
            <a:chOff x="627321" y="2086253"/>
            <a:chExt cx="3125941" cy="759600"/>
          </a:xfrm>
        </p:grpSpPr>
        <p:sp>
          <p:nvSpPr>
            <p:cNvPr id="54" name="ee4pHeader1">
              <a:extLst>
                <a:ext uri="{FF2B5EF4-FFF2-40B4-BE49-F238E27FC236}">
                  <a16:creationId xmlns:a16="http://schemas.microsoft.com/office/drawing/2014/main" id="{2FFB9498-895E-4EB2-BB5B-0A4FB65F7C29}"/>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57" name="Straight Connector 47">
              <a:extLst>
                <a:ext uri="{FF2B5EF4-FFF2-40B4-BE49-F238E27FC236}">
                  <a16:creationId xmlns:a16="http://schemas.microsoft.com/office/drawing/2014/main" id="{F7BA8BA0-D8FE-42F6-A980-D817859B57DE}"/>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0393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336230"/>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2" name="Straight Arrow Connector 51">
            <a:extLst>
              <a:ext uri="{FF2B5EF4-FFF2-40B4-BE49-F238E27FC236}">
                <a16:creationId xmlns:a16="http://schemas.microsoft.com/office/drawing/2014/main" id="{A464957A-4186-4918-A4C7-063ABF38BA0C}"/>
              </a:ext>
            </a:extLst>
          </p:cNvPr>
          <p:cNvCxnSpPr/>
          <p:nvPr/>
        </p:nvCxnSpPr>
        <p:spPr>
          <a:xfrm>
            <a:off x="7949083" y="384013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4" name="直線コネクタ 43">
            <a:extLst>
              <a:ext uri="{FF2B5EF4-FFF2-40B4-BE49-F238E27FC236}">
                <a16:creationId xmlns:a16="http://schemas.microsoft.com/office/drawing/2014/main" id="{67F6C60C-C83F-481C-9E0A-44C7782E3067}"/>
              </a:ext>
            </a:extLst>
          </p:cNvPr>
          <p:cNvCxnSpPr>
            <a:cxnSpLocks/>
          </p:cNvCxnSpPr>
          <p:nvPr/>
        </p:nvCxnSpPr>
        <p:spPr>
          <a:xfrm flipV="1">
            <a:off x="156000" y="94550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655056" y="2136171"/>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7" name="ee4pContent1">
            <a:extLst>
              <a:ext uri="{FF2B5EF4-FFF2-40B4-BE49-F238E27FC236}">
                <a16:creationId xmlns:a16="http://schemas.microsoft.com/office/drawing/2014/main" id="{7BB4AF45-C4F3-481A-BF92-60B81B1F05D7}"/>
              </a:ext>
            </a:extLst>
          </p:cNvPr>
          <p:cNvSpPr txBox="1"/>
          <p:nvPr/>
        </p:nvSpPr>
        <p:spPr>
          <a:xfrm>
            <a:off x="587065" y="1192070"/>
            <a:ext cx="11022158" cy="86756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（研究開発を担う部門だけでなく、事業化に関与する部門も明記し、関与する専任・併任の人員規模の想定を記載）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57" name="Rectangle 56">
            <a:extLst>
              <a:ext uri="{FF2B5EF4-FFF2-40B4-BE49-F238E27FC236}">
                <a16:creationId xmlns:a16="http://schemas.microsoft.com/office/drawing/2014/main" id="{FA083EBC-F406-4094-ACC3-917E704E4EB5}"/>
              </a:ext>
            </a:extLst>
          </p:cNvPr>
          <p:cNvSpPr/>
          <p:nvPr/>
        </p:nvSpPr>
        <p:spPr>
          <a:xfrm>
            <a:off x="1903269"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58" name="Rectangle 57">
            <a:extLst>
              <a:ext uri="{FF2B5EF4-FFF2-40B4-BE49-F238E27FC236}">
                <a16:creationId xmlns:a16="http://schemas.microsoft.com/office/drawing/2014/main" id="{07A063F8-DEFC-4CFD-98B5-16092119DA0A}"/>
              </a:ext>
            </a:extLst>
          </p:cNvPr>
          <p:cNvSpPr/>
          <p:nvPr/>
        </p:nvSpPr>
        <p:spPr>
          <a:xfrm>
            <a:off x="3094074" y="5182757"/>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59" name="Rectangle 58">
            <a:extLst>
              <a:ext uri="{FF2B5EF4-FFF2-40B4-BE49-F238E27FC236}">
                <a16:creationId xmlns:a16="http://schemas.microsoft.com/office/drawing/2014/main" id="{B18A0B1D-82DA-4381-887A-1FC1389DC1DD}"/>
              </a:ext>
            </a:extLst>
          </p:cNvPr>
          <p:cNvSpPr/>
          <p:nvPr/>
        </p:nvSpPr>
        <p:spPr>
          <a:xfrm>
            <a:off x="4284878"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60" name="Connector: Elbow 59">
            <a:extLst>
              <a:ext uri="{FF2B5EF4-FFF2-40B4-BE49-F238E27FC236}">
                <a16:creationId xmlns:a16="http://schemas.microsoft.com/office/drawing/2014/main" id="{55557A61-6C31-44CF-B6BC-5F3F1C235B47}"/>
              </a:ext>
            </a:extLst>
          </p:cNvPr>
          <p:cNvCxnSpPr>
            <a:cxnSpLocks/>
            <a:stCxn id="63" idx="2"/>
            <a:endCxn id="65" idx="0"/>
          </p:cNvCxnSpPr>
          <p:nvPr/>
        </p:nvCxnSpPr>
        <p:spPr>
          <a:xfrm rot="5400000">
            <a:off x="1667259" y="2850932"/>
            <a:ext cx="464787" cy="1233055"/>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ee4pContent3">
            <a:extLst>
              <a:ext uri="{FF2B5EF4-FFF2-40B4-BE49-F238E27FC236}">
                <a16:creationId xmlns:a16="http://schemas.microsoft.com/office/drawing/2014/main" id="{77BA79D6-225A-4633-A552-9257FC2FA4C3}"/>
              </a:ext>
            </a:extLst>
          </p:cNvPr>
          <p:cNvSpPr txBox="1"/>
          <p:nvPr/>
        </p:nvSpPr>
        <p:spPr>
          <a:xfrm>
            <a:off x="6198426" y="2573958"/>
            <a:ext cx="562584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marL="108000" lvl="1" indent="0">
              <a:buSzPct val="100000"/>
              <a:buNone/>
            </a:pPr>
            <a:endParaRPr lang="en-US" altLang="ja-JP" sz="800" dirty="0">
              <a:solidFill>
                <a:srgbClr val="295E7E"/>
              </a:solidFill>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p:txBody>
      </p:sp>
      <p:sp>
        <p:nvSpPr>
          <p:cNvPr id="63" name="Rectangle 62">
            <a:extLst>
              <a:ext uri="{FF2B5EF4-FFF2-40B4-BE49-F238E27FC236}">
                <a16:creationId xmlns:a16="http://schemas.microsoft.com/office/drawing/2014/main" id="{8A346F9B-DEED-45F0-9047-4FAA1D1450D1}"/>
              </a:ext>
            </a:extLst>
          </p:cNvPr>
          <p:cNvSpPr>
            <a:spLocks noChangeArrowheads="1"/>
          </p:cNvSpPr>
          <p:nvPr/>
        </p:nvSpPr>
        <p:spPr bwMode="gray">
          <a:xfrm>
            <a:off x="1367442" y="2593628"/>
            <a:ext cx="2297473"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solidFill>
                  <a:srgbClr val="575757"/>
                </a:solidFill>
                <a:latin typeface="Trebuchet MS" panose="020B0603020202020204" pitchFamily="34" charset="0"/>
                <a:ea typeface="Meiryo UI" panose="020B0604030504040204" pitchFamily="50" charset="-128"/>
              </a:rPr>
              <a:t>代表取締役社長</a:t>
            </a:r>
            <a:r>
              <a:rPr lang="en-US" altLang="ja-JP" sz="1400" dirty="0">
                <a:solidFill>
                  <a:srgbClr val="575757"/>
                </a:solidFill>
                <a:latin typeface="Trebuchet MS" panose="020B0603020202020204" pitchFamily="34" charset="0"/>
                <a:ea typeface="Meiryo UI" panose="020B0604030504040204" pitchFamily="50" charset="-128"/>
              </a:rPr>
              <a:t> aa aa</a:t>
            </a:r>
          </a:p>
          <a:p>
            <a:pPr algn="ctr"/>
            <a:r>
              <a:rPr lang="ja-JP" altLang="en-US" sz="1050" dirty="0">
                <a:solidFill>
                  <a:srgbClr val="575757"/>
                </a:solidFill>
                <a:latin typeface="Trebuchet MS" panose="020B0603020202020204" pitchFamily="34" charset="0"/>
                <a:ea typeface="Meiryo UI" panose="020B0604030504040204" pitchFamily="50" charset="-128"/>
              </a:rPr>
              <a:t>（事業にコミットする経営者）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4" name="Rectangle 63">
            <a:extLst>
              <a:ext uri="{FF2B5EF4-FFF2-40B4-BE49-F238E27FC236}">
                <a16:creationId xmlns:a16="http://schemas.microsoft.com/office/drawing/2014/main" id="{7B8257C8-348B-417A-BB5D-EC056D9556D5}"/>
              </a:ext>
            </a:extLst>
          </p:cNvPr>
          <p:cNvSpPr>
            <a:spLocks noChangeArrowheads="1"/>
          </p:cNvSpPr>
          <p:nvPr/>
        </p:nvSpPr>
        <p:spPr bwMode="gray">
          <a:xfrm>
            <a:off x="2897537" y="37031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本部</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en-US" altLang="ja-JP" sz="1400" dirty="0">
                <a:solidFill>
                  <a:srgbClr val="575757"/>
                </a:solidFill>
                <a:latin typeface="Trebuchet MS" panose="020B0603020202020204" pitchFamily="34" charset="0"/>
                <a:ea typeface="Meiryo UI" panose="020B0604030504040204" pitchFamily="50" charset="-128"/>
              </a:rPr>
              <a:t>E</a:t>
            </a:r>
            <a:r>
              <a:rPr lang="ja-JP" altLang="en-US" sz="1400" dirty="0">
                <a:solidFill>
                  <a:srgbClr val="575757"/>
                </a:solidFill>
                <a:latin typeface="Trebuchet MS" panose="020B0603020202020204" pitchFamily="34" charset="0"/>
                <a:ea typeface="Meiryo UI" panose="020B0604030504040204" pitchFamily="50" charset="-128"/>
              </a:rPr>
              <a:t>本部長</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ja-JP" altLang="en-US" sz="1050" dirty="0">
                <a:solidFill>
                  <a:srgbClr val="575757"/>
                </a:solidFill>
                <a:latin typeface="Trebuchet MS" panose="020B0603020202020204" pitchFamily="34" charset="0"/>
                <a:ea typeface="Meiryo UI" panose="020B0604030504040204" pitchFamily="50" charset="-128"/>
              </a:rPr>
              <a:t>（研究開発責任者）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5" name="Rectangle 64">
            <a:extLst>
              <a:ext uri="{FF2B5EF4-FFF2-40B4-BE49-F238E27FC236}">
                <a16:creationId xmlns:a16="http://schemas.microsoft.com/office/drawing/2014/main" id="{2ACF6A1B-6C45-4068-964E-40A93C58B3DD}"/>
              </a:ext>
            </a:extLst>
          </p:cNvPr>
          <p:cNvSpPr>
            <a:spLocks noChangeArrowheads="1"/>
          </p:cNvSpPr>
          <p:nvPr/>
        </p:nvSpPr>
        <p:spPr bwMode="gray">
          <a:xfrm>
            <a:off x="513408" y="3699853"/>
            <a:ext cx="153943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部</a:t>
            </a:r>
            <a:br>
              <a:rPr lang="en-US" altLang="ja-JP" sz="1400" dirty="0">
                <a:solidFill>
                  <a:srgbClr val="575757"/>
                </a:solidFill>
                <a:latin typeface="Trebuchet MS" panose="020B0603020202020204" pitchFamily="34" charset="0"/>
                <a:ea typeface="Meiryo UI" panose="020B0604030504040204" pitchFamily="50" charset="-128"/>
              </a:rPr>
            </a:br>
            <a:r>
              <a:rPr lang="en-US" altLang="ja-JP" sz="1400" dirty="0">
                <a:solidFill>
                  <a:srgbClr val="575757"/>
                </a:solidFill>
                <a:latin typeface="Trebuchet MS" panose="020B0603020202020204" pitchFamily="34" charset="0"/>
                <a:ea typeface="Meiryo UI" panose="020B0604030504040204" pitchFamily="50" charset="-128"/>
              </a:rPr>
              <a:t>F</a:t>
            </a:r>
            <a:r>
              <a:rPr lang="ja-JP" altLang="en-US" sz="1400" dirty="0">
                <a:solidFill>
                  <a:srgbClr val="575757"/>
                </a:solidFill>
                <a:latin typeface="Trebuchet MS" panose="020B0603020202020204" pitchFamily="34" charset="0"/>
                <a:ea typeface="Meiryo UI" panose="020B0604030504040204" pitchFamily="50" charset="-128"/>
              </a:rPr>
              <a:t>部長</a:t>
            </a:r>
            <a:endParaRPr lang="en-US" altLang="ja-JP" sz="1400" dirty="0">
              <a:solidFill>
                <a:srgbClr val="575757"/>
              </a:solidFill>
              <a:latin typeface="Trebuchet MS" panose="020B0603020202020204" pitchFamily="34" charset="0"/>
              <a:ea typeface="Meiryo UI" panose="020B0604030504040204" pitchFamily="50" charset="-128"/>
            </a:endParaRPr>
          </a:p>
        </p:txBody>
      </p:sp>
      <p:cxnSp>
        <p:nvCxnSpPr>
          <p:cNvPr id="67" name="Connector: Elbow 66">
            <a:extLst>
              <a:ext uri="{FF2B5EF4-FFF2-40B4-BE49-F238E27FC236}">
                <a16:creationId xmlns:a16="http://schemas.microsoft.com/office/drawing/2014/main" id="{05395C69-560D-4F19-A751-7977B6627E9E}"/>
              </a:ext>
            </a:extLst>
          </p:cNvPr>
          <p:cNvCxnSpPr>
            <a:cxnSpLocks/>
            <a:stCxn id="63" idx="2"/>
            <a:endCxn id="64" idx="0"/>
          </p:cNvCxnSpPr>
          <p:nvPr/>
        </p:nvCxnSpPr>
        <p:spPr>
          <a:xfrm rot="16200000" flipH="1">
            <a:off x="2857663" y="2893582"/>
            <a:ext cx="468106" cy="115107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E578F529-CA06-4336-A18F-213390C6921F}"/>
              </a:ext>
            </a:extLst>
          </p:cNvPr>
          <p:cNvCxnSpPr>
            <a:cxnSpLocks/>
            <a:stCxn id="65" idx="3"/>
            <a:endCxn id="64" idx="1"/>
          </p:cNvCxnSpPr>
          <p:nvPr/>
        </p:nvCxnSpPr>
        <p:spPr>
          <a:xfrm>
            <a:off x="2052840" y="4020572"/>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2" name="Straight Connector 71">
            <a:extLst>
              <a:ext uri="{FF2B5EF4-FFF2-40B4-BE49-F238E27FC236}">
                <a16:creationId xmlns:a16="http://schemas.microsoft.com/office/drawing/2014/main" id="{3C4A29ED-08E1-4697-959A-38598198FAA9}"/>
              </a:ext>
            </a:extLst>
          </p:cNvPr>
          <p:cNvCxnSpPr>
            <a:cxnSpLocks/>
            <a:stCxn id="64" idx="2"/>
            <a:endCxn id="58" idx="0"/>
          </p:cNvCxnSpPr>
          <p:nvPr/>
        </p:nvCxnSpPr>
        <p:spPr>
          <a:xfrm>
            <a:off x="3667253" y="4344610"/>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C7C046A-4660-421B-870E-E9515072E073}"/>
              </a:ext>
            </a:extLst>
          </p:cNvPr>
          <p:cNvCxnSpPr>
            <a:cxnSpLocks/>
            <a:endCxn id="58" idx="0"/>
          </p:cNvCxnSpPr>
          <p:nvPr/>
        </p:nvCxnSpPr>
        <p:spPr>
          <a:xfrm>
            <a:off x="3667253" y="4903921"/>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3E090C6A-783D-43B6-AEDD-6B0DC457CE42}"/>
              </a:ext>
            </a:extLst>
          </p:cNvPr>
          <p:cNvCxnSpPr>
            <a:cxnSpLocks/>
            <a:stCxn id="57" idx="0"/>
          </p:cNvCxnSpPr>
          <p:nvPr/>
        </p:nvCxnSpPr>
        <p:spPr>
          <a:xfrm rot="5400000" flipH="1" flipV="1">
            <a:off x="2932432" y="4447937"/>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2A53D119-1442-45E9-A547-61C14405C647}"/>
              </a:ext>
            </a:extLst>
          </p:cNvPr>
          <p:cNvCxnSpPr>
            <a:cxnSpLocks/>
            <a:stCxn id="59" idx="0"/>
          </p:cNvCxnSpPr>
          <p:nvPr/>
        </p:nvCxnSpPr>
        <p:spPr>
          <a:xfrm rot="16200000" flipV="1">
            <a:off x="4123237" y="4447937"/>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sp>
        <p:nvSpPr>
          <p:cNvPr id="2" name="テキスト ボックス 1"/>
          <p:cNvSpPr txBox="1"/>
          <p:nvPr/>
        </p:nvSpPr>
        <p:spPr>
          <a:xfrm>
            <a:off x="2172428" y="382681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sp>
        <p:nvSpPr>
          <p:cNvPr id="34" name="Rectangle 56">
            <a:extLst>
              <a:ext uri="{FF2B5EF4-FFF2-40B4-BE49-F238E27FC236}">
                <a16:creationId xmlns:a16="http://schemas.microsoft.com/office/drawing/2014/main" id="{FA083EBC-F406-4094-ACC3-917E704E4EB5}"/>
              </a:ext>
            </a:extLst>
          </p:cNvPr>
          <p:cNvSpPr/>
          <p:nvPr/>
        </p:nvSpPr>
        <p:spPr>
          <a:xfrm>
            <a:off x="685543"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5" name="直線コネクタ 4"/>
          <p:cNvCxnSpPr>
            <a:stCxn id="65" idx="2"/>
            <a:endCxn id="34" idx="0"/>
          </p:cNvCxnSpPr>
          <p:nvPr/>
        </p:nvCxnSpPr>
        <p:spPr>
          <a:xfrm flipH="1">
            <a:off x="1258722" y="4341291"/>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7" name="Straight Arrow Connector 67">
            <a:extLst>
              <a:ext uri="{FF2B5EF4-FFF2-40B4-BE49-F238E27FC236}">
                <a16:creationId xmlns:a16="http://schemas.microsoft.com/office/drawing/2014/main" id="{E578F529-CA06-4336-A18F-213390C6921F}"/>
              </a:ext>
            </a:extLst>
          </p:cNvPr>
          <p:cNvCxnSpPr>
            <a:cxnSpLocks/>
          </p:cNvCxnSpPr>
          <p:nvPr/>
        </p:nvCxnSpPr>
        <p:spPr>
          <a:xfrm>
            <a:off x="2227153" y="6341624"/>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9" name="テキスト ボックス 38"/>
          <p:cNvSpPr txBox="1"/>
          <p:nvPr/>
        </p:nvSpPr>
        <p:spPr>
          <a:xfrm>
            <a:off x="3364492" y="6159021"/>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grpSp>
        <p:nvGrpSpPr>
          <p:cNvPr id="40" name="Group 81">
            <a:extLst>
              <a:ext uri="{FF2B5EF4-FFF2-40B4-BE49-F238E27FC236}">
                <a16:creationId xmlns:a16="http://schemas.microsoft.com/office/drawing/2014/main" id="{30F33F95-6DE3-450C-AF5B-9C7A17672695}"/>
              </a:ext>
            </a:extLst>
          </p:cNvPr>
          <p:cNvGrpSpPr/>
          <p:nvPr/>
        </p:nvGrpSpPr>
        <p:grpSpPr>
          <a:xfrm>
            <a:off x="6237295" y="2143661"/>
            <a:ext cx="4513075" cy="288894"/>
            <a:chOff x="627321" y="2086253"/>
            <a:chExt cx="3125941" cy="759600"/>
          </a:xfrm>
        </p:grpSpPr>
        <p:sp>
          <p:nvSpPr>
            <p:cNvPr id="41"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36" name="直線コネクタ 35">
            <a:extLst>
              <a:ext uri="{FF2B5EF4-FFF2-40B4-BE49-F238E27FC236}">
                <a16:creationId xmlns:a16="http://schemas.microsoft.com/office/drawing/2014/main" id="{3C4DA6E5-BB27-4E38-8E6D-42051A814560}"/>
              </a:ext>
            </a:extLst>
          </p:cNvPr>
          <p:cNvCxnSpPr>
            <a:cxnSpLocks/>
          </p:cNvCxnSpPr>
          <p:nvPr/>
        </p:nvCxnSpPr>
        <p:spPr>
          <a:xfrm flipV="1">
            <a:off x="156000" y="94550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25712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845675"/>
            <a:ext cx="5658054" cy="3693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cxnSp>
        <p:nvCxnSpPr>
          <p:cNvPr id="21" name="直線コネクタ 20">
            <a:extLst>
              <a:ext uri="{FF2B5EF4-FFF2-40B4-BE49-F238E27FC236}">
                <a16:creationId xmlns:a16="http://schemas.microsoft.com/office/drawing/2014/main" id="{23BCE9D8-FBCA-4B6D-B14C-6E5759C95C2A}"/>
              </a:ext>
            </a:extLst>
          </p:cNvPr>
          <p:cNvCxnSpPr>
            <a:cxnSpLocks/>
          </p:cNvCxnSpPr>
          <p:nvPr/>
        </p:nvCxnSpPr>
        <p:spPr>
          <a:xfrm flipV="1">
            <a:off x="156000" y="94550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（例１）取締役会等での議論</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（例２）ステークホルダーに対する公表・説明</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情報開示の方法</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中期経営計画等のＩＲ資料・統合報告書、</a:t>
            </a:r>
            <a:r>
              <a:rPr lang="en-US" altLang="ja-JP" sz="1400" dirty="0">
                <a:ea typeface="Meiryo UI" panose="020B0604030504040204" pitchFamily="50" charset="-128"/>
              </a:rPr>
              <a:t>CSR</a:t>
            </a:r>
            <a:r>
              <a:rPr lang="ja-JP" altLang="en-US" sz="1400" dirty="0">
                <a:ea typeface="Meiryo UI" panose="020B0604030504040204" pitchFamily="50" charset="-128"/>
              </a:rPr>
              <a:t>報告書等において、</a:t>
            </a:r>
            <a:r>
              <a:rPr lang="en-US" altLang="ja-JP" sz="1400" dirty="0" err="1">
                <a:ea typeface="Meiryo UI" panose="020B0604030504040204" pitchFamily="50" charset="-128"/>
              </a:rPr>
              <a:t>TCFD</a:t>
            </a:r>
            <a:r>
              <a:rPr lang="ja-JP" altLang="en-US" sz="1400" dirty="0">
                <a:ea typeface="Meiryo UI" panose="020B0604030504040204" pitchFamily="50" charset="-128"/>
              </a:rPr>
              <a:t>等のフレームワークも活用し、事業戦略・事業計画の内容を明示的に位置づける</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ESG</a:t>
            </a:r>
            <a:r>
              <a:rPr kumimoji="1" lang="ja-JP" altLang="en-US" sz="1400" dirty="0">
                <a:ea typeface="Meiryo UI" panose="020B0604030504040204" pitchFamily="50" charset="-128"/>
              </a:rPr>
              <a:t>説明会、</a:t>
            </a:r>
            <a:r>
              <a:rPr lang="ja-JP" altLang="en-US" sz="1400" dirty="0">
                <a:ea typeface="Meiryo UI" panose="020B0604030504040204" pitchFamily="50" charset="-128"/>
              </a:rPr>
              <a:t>採択された場合に、研究開発計画の概要をプレスリリース等により対外公表するか）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ステークホルダーへの説明</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（事業の将来の見通し・リスクを投資家や金融機関等のステークホルダーに対して、説明する予定があるか）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事業の将来の見通し・リスクを取引先やサプライヤー等のステークホルダーに対して、説明する予定があるか）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（事業の効果（社会的価値等）を、国民生活のメリットに重点を置いて、幅広く情報発信するか）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経営戦略の中核において○○事業を位置づけ、広く情報発信</a:t>
            </a:r>
            <a:endParaRPr kumimoji="1" lang="en-US" dirty="0">
              <a:solidFill>
                <a:schemeClr val="tx1"/>
              </a:solidFill>
            </a:endParaRPr>
          </a:p>
        </p:txBody>
      </p: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233038"/>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年カーボンニュートラルの実現に向けて、研究開発計画に関連する事業戦略又は事業計画に対して社を挙げて取り組むことについて、取締役会等の重要な意思決定の場において決議するか）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（事業の進捗状況を取締役会等の重要な意思決定の場において定期的にフォローし、事業環境の変化等に応じて見直しを行うか）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（事業について決議された内容を社内の関連部署に広く周知するか）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決議事項と研究開発計画の関係</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（上記で決議された事業戦略・事業計画において、研究開発計画が不可欠な要素として、優先度高く位置づけられるか）</a:t>
            </a:r>
            <a:endParaRPr lang="en-US" altLang="ja-JP" sz="16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cxnSp>
        <p:nvCxnSpPr>
          <p:cNvPr id="15" name="直線コネクタ 14">
            <a:extLst>
              <a:ext uri="{FF2B5EF4-FFF2-40B4-BE49-F238E27FC236}">
                <a16:creationId xmlns:a16="http://schemas.microsoft.com/office/drawing/2014/main" id="{6A408DBB-0C55-441A-8840-FE56A571DEFA}"/>
              </a:ext>
            </a:extLst>
          </p:cNvPr>
          <p:cNvCxnSpPr>
            <a:cxnSpLocks/>
          </p:cNvCxnSpPr>
          <p:nvPr/>
        </p:nvCxnSpPr>
        <p:spPr>
          <a:xfrm flipV="1">
            <a:off x="156000" y="94550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02939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（例２）専門部署の設置</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若手人材の育成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機動的に経営資源を投入し、着実に社会実装まで繋げられる組織体制を整備</a:t>
            </a:r>
            <a:endParaRPr kumimoji="1" lang="en-US" strike="sngStrike" dirty="0">
              <a:solidFill>
                <a:srgbClr val="FF0000"/>
              </a:solidFill>
            </a:endParaRPr>
          </a:p>
        </p:txBody>
      </p: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5770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実施体制の柔軟性の確保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（事業の進捗状況や事業環境の変化を踏まえ、必要に応じて、開発体制や手法等の見直し、追加的なリソース投入等を行う準備・体制（現場への権限委譲等）があるか）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（どのような人材をどの部署から（又は新たに採用することで）何名程度確保する予定か）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（既存の設備・土地をどの程度活用するか）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（短期的な経営指標に左右されず、資源投入を継続するか）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cxnSp>
        <p:nvCxnSpPr>
          <p:cNvPr id="14" name="直線コネクタ 13">
            <a:extLst>
              <a:ext uri="{FF2B5EF4-FFF2-40B4-BE49-F238E27FC236}">
                <a16:creationId xmlns:a16="http://schemas.microsoft.com/office/drawing/2014/main" id="{7E7E4B60-F568-4312-BA8C-274E8B4DF629}"/>
              </a:ext>
            </a:extLst>
          </p:cNvPr>
          <p:cNvCxnSpPr>
            <a:cxnSpLocks/>
          </p:cNvCxnSpPr>
          <p:nvPr/>
        </p:nvCxnSpPr>
        <p:spPr>
          <a:xfrm flipV="1">
            <a:off x="156000" y="94550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1835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grpSp>
        <p:nvGrpSpPr>
          <p:cNvPr id="2" name="グループ化 1"/>
          <p:cNvGrpSpPr/>
          <p:nvPr/>
        </p:nvGrpSpPr>
        <p:grpSpPr>
          <a:xfrm>
            <a:off x="320663" y="2322110"/>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22110"/>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22110"/>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直線コネクタ 29">
            <a:extLst>
              <a:ext uri="{FF2B5EF4-FFF2-40B4-BE49-F238E27FC236}">
                <a16:creationId xmlns:a16="http://schemas.microsoft.com/office/drawing/2014/main" id="{7AA080D2-8293-4A54-81D4-867E46CDD73D}"/>
              </a:ext>
            </a:extLst>
          </p:cNvPr>
          <p:cNvCxnSpPr>
            <a:cxnSpLocks/>
          </p:cNvCxnSpPr>
          <p:nvPr/>
        </p:nvCxnSpPr>
        <p:spPr>
          <a:xfrm flipV="1">
            <a:off x="156000" y="94550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1" name="ee4pContent1">
            <a:extLst>
              <a:ext uri="{FF2B5EF4-FFF2-40B4-BE49-F238E27FC236}">
                <a16:creationId xmlns:a16="http://schemas.microsoft.com/office/drawing/2014/main" id="{EEC4D958-4D5F-4CDB-B7BB-B7E62AE8D36A}"/>
              </a:ext>
            </a:extLst>
          </p:cNvPr>
          <p:cNvSpPr txBox="1"/>
          <p:nvPr/>
        </p:nvSpPr>
        <p:spPr>
          <a:xfrm>
            <a:off x="645898" y="112299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a:t>
            </a:r>
            <a:r>
              <a:rPr lang="ja-JP" altLang="en-US" sz="1400">
                <a:ea typeface="Meiryo UI" panose="020B0604030504040204" pitchFamily="50" charset="-128"/>
                <a:cs typeface="ＭＳ 明朝" panose="02020609040205080304" pitchFamily="17" charset="-128"/>
              </a:rPr>
              <a:t>も記載</a:t>
            </a:r>
            <a:endParaRPr lang="en-US" altLang="ja-JP" sz="1400" dirty="0">
              <a:ea typeface="Meiryo UI" panose="020B0604030504040204" pitchFamily="50" charset="-128"/>
              <a:cs typeface="ＭＳ 明朝" panose="02020609040205080304" pitchFamily="17"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その他／（２）提案者情報</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2855103486"/>
              </p:ext>
            </p:extLst>
          </p:nvPr>
        </p:nvGraphicFramePr>
        <p:xfrm>
          <a:off x="343845" y="2875095"/>
          <a:ext cx="11009956" cy="972639"/>
        </p:xfrm>
        <a:graphic>
          <a:graphicData uri="http://schemas.openxmlformats.org/drawingml/2006/table">
            <a:tbl>
              <a:tblPr firstRow="1" bandRow="1">
                <a:tableStyleId>{5C22544A-7EE6-4342-B048-85BDC9FD1C3A}</a:tableStyleId>
              </a:tblPr>
              <a:tblGrid>
                <a:gridCol w="1644425">
                  <a:extLst>
                    <a:ext uri="{9D8B030D-6E8A-4147-A177-3AD203B41FA5}">
                      <a16:colId xmlns:a16="http://schemas.microsoft.com/office/drawing/2014/main" val="3047678111"/>
                    </a:ext>
                  </a:extLst>
                </a:gridCol>
                <a:gridCol w="1288380">
                  <a:extLst>
                    <a:ext uri="{9D8B030D-6E8A-4147-A177-3AD203B41FA5}">
                      <a16:colId xmlns:a16="http://schemas.microsoft.com/office/drawing/2014/main" val="3446174014"/>
                    </a:ext>
                  </a:extLst>
                </a:gridCol>
                <a:gridCol w="1698264">
                  <a:extLst>
                    <a:ext uri="{9D8B030D-6E8A-4147-A177-3AD203B41FA5}">
                      <a16:colId xmlns:a16="http://schemas.microsoft.com/office/drawing/2014/main" val="2471375214"/>
                    </a:ext>
                  </a:extLst>
                </a:gridCol>
                <a:gridCol w="2424552">
                  <a:extLst>
                    <a:ext uri="{9D8B030D-6E8A-4147-A177-3AD203B41FA5}">
                      <a16:colId xmlns:a16="http://schemas.microsoft.com/office/drawing/2014/main" val="702200350"/>
                    </a:ext>
                  </a:extLst>
                </a:gridCol>
                <a:gridCol w="3954335">
                  <a:extLst>
                    <a:ext uri="{9D8B030D-6E8A-4147-A177-3AD203B41FA5}">
                      <a16:colId xmlns:a16="http://schemas.microsoft.com/office/drawing/2014/main" val="872649467"/>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ベンチャー企業の種別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6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18631600"/>
              </p:ext>
            </p:extLst>
          </p:nvPr>
        </p:nvGraphicFramePr>
        <p:xfrm>
          <a:off x="343845" y="4380104"/>
          <a:ext cx="11009955" cy="907076"/>
        </p:xfrm>
        <a:graphic>
          <a:graphicData uri="http://schemas.openxmlformats.org/drawingml/2006/table">
            <a:tbl>
              <a:tblPr firstRow="1" bandRow="1">
                <a:tableStyleId>{5C22544A-7EE6-4342-B048-85BDC9FD1C3A}</a:tableStyleId>
              </a:tblPr>
              <a:tblGrid>
                <a:gridCol w="2590436">
                  <a:extLst>
                    <a:ext uri="{9D8B030D-6E8A-4147-A177-3AD203B41FA5}">
                      <a16:colId xmlns:a16="http://schemas.microsoft.com/office/drawing/2014/main" val="3047678111"/>
                    </a:ext>
                  </a:extLst>
                </a:gridCol>
                <a:gridCol w="2117217">
                  <a:extLst>
                    <a:ext uri="{9D8B030D-6E8A-4147-A177-3AD203B41FA5}">
                      <a16:colId xmlns:a16="http://schemas.microsoft.com/office/drawing/2014/main" val="3446174014"/>
                    </a:ext>
                  </a:extLst>
                </a:gridCol>
                <a:gridCol w="6302302">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企業情報　</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応募時点の情報を記載</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（大学等は記載不用）</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2283410800"/>
              </p:ext>
            </p:extLst>
          </p:nvPr>
        </p:nvGraphicFramePr>
        <p:xfrm>
          <a:off x="356583" y="5804057"/>
          <a:ext cx="10997217" cy="907076"/>
        </p:xfrm>
        <a:graphic>
          <a:graphicData uri="http://schemas.openxmlformats.org/drawingml/2006/table">
            <a:tbl>
              <a:tblPr firstRow="1" bandRow="1">
                <a:tableStyleId>{5C22544A-7EE6-4342-B048-85BDC9FD1C3A}</a:tableStyleId>
              </a:tblPr>
              <a:tblGrid>
                <a:gridCol w="2557281">
                  <a:extLst>
                    <a:ext uri="{9D8B030D-6E8A-4147-A177-3AD203B41FA5}">
                      <a16:colId xmlns:a16="http://schemas.microsoft.com/office/drawing/2014/main" val="3047678111"/>
                    </a:ext>
                  </a:extLst>
                </a:gridCol>
                <a:gridCol w="2069773">
                  <a:extLst>
                    <a:ext uri="{9D8B030D-6E8A-4147-A177-3AD203B41FA5}">
                      <a16:colId xmlns:a16="http://schemas.microsoft.com/office/drawing/2014/main" val="3446174014"/>
                    </a:ext>
                  </a:extLst>
                </a:gridCol>
                <a:gridCol w="6370163">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955010757"/>
              </p:ext>
            </p:extLst>
          </p:nvPr>
        </p:nvGraphicFramePr>
        <p:xfrm>
          <a:off x="343845" y="1544933"/>
          <a:ext cx="11009956" cy="901242"/>
        </p:xfrm>
        <a:graphic>
          <a:graphicData uri="http://schemas.openxmlformats.org/drawingml/2006/table">
            <a:tbl>
              <a:tblPr firstRow="1" bandRow="1">
                <a:tableStyleId>{5C22544A-7EE6-4342-B048-85BDC9FD1C3A}</a:tableStyleId>
              </a:tblPr>
              <a:tblGrid>
                <a:gridCol w="3303572">
                  <a:extLst>
                    <a:ext uri="{9D8B030D-6E8A-4147-A177-3AD203B41FA5}">
                      <a16:colId xmlns:a16="http://schemas.microsoft.com/office/drawing/2014/main" val="1648611219"/>
                    </a:ext>
                  </a:extLst>
                </a:gridCol>
                <a:gridCol w="3743450">
                  <a:extLst>
                    <a:ext uri="{9D8B030D-6E8A-4147-A177-3AD203B41FA5}">
                      <a16:colId xmlns:a16="http://schemas.microsoft.com/office/drawing/2014/main" val="2201742194"/>
                    </a:ext>
                  </a:extLst>
                </a:gridCol>
                <a:gridCol w="3962934">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5124090" y="2250920"/>
            <a:ext cx="3623669" cy="505911"/>
          </a:xfrm>
          <a:prstGeom prst="wedgeRectCallout">
            <a:avLst>
              <a:gd name="adj1" fmla="val -52083"/>
              <a:gd name="adj2" fmla="val 91487"/>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7A92578D-EE70-4FC1-8DC0-D6D4A3530C98}"/>
              </a:ext>
            </a:extLst>
          </p:cNvPr>
          <p:cNvCxnSpPr>
            <a:cxnSpLocks/>
          </p:cNvCxnSpPr>
          <p:nvPr/>
        </p:nvCxnSpPr>
        <p:spPr>
          <a:xfrm flipV="1">
            <a:off x="156000" y="94550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0. </a:t>
            </a:r>
            <a:r>
              <a:rPr lang="ja-JP" altLang="en-US" sz="2000" dirty="0"/>
              <a:t>コンソーシアム内における各主体の役割分担</a:t>
            </a:r>
            <a:endParaRPr kumimoji="1" lang="en-US" sz="2000" dirty="0"/>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提案</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提案</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a:t>
            </a:r>
            <a:endParaRPr lang="en-US" altLang="ja-JP" sz="1400" dirty="0">
              <a:solidFill>
                <a:schemeClr val="tx1"/>
              </a:solidFill>
              <a:latin typeface="Meiryo UI" panose="020B0604030504040204" pitchFamily="50" charset="-128"/>
              <a:ea typeface="Meiryo UI" panose="020B0604030504040204" pitchFamily="50" charset="-128"/>
            </a:endParaRPr>
          </a:p>
          <a:p>
            <a:pPr marL="85725" indent="3175"/>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1</a:t>
            </a:r>
            <a:r>
              <a:rPr kumimoji="1" lang="ja-JP" altLang="en-US" sz="2000" dirty="0"/>
              <a:t>）産業構造変化に対する認識</a:t>
            </a:r>
            <a:endParaRPr kumimoji="1" lang="en-US" sz="2000" dirty="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94550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475010" y="1690406"/>
            <a:ext cx="4193199"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769741"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sz="1000" dirty="0">
              <a:solidFill>
                <a:srgbClr val="575757"/>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C</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D</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E</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のため、</a:t>
            </a:r>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に注力</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78" name="直線コネクタ 77">
            <a:extLst>
              <a:ext uri="{FF2B5EF4-FFF2-40B4-BE49-F238E27FC236}">
                <a16:creationId xmlns:a16="http://schemas.microsoft.com/office/drawing/2014/main" id="{6C49C153-C5F8-4A88-B086-3150A2087C4E}"/>
              </a:ext>
            </a:extLst>
          </p:cNvPr>
          <p:cNvCxnSpPr>
            <a:cxnSpLocks/>
          </p:cNvCxnSpPr>
          <p:nvPr/>
        </p:nvCxnSpPr>
        <p:spPr>
          <a:xfrm flipV="1">
            <a:off x="156000" y="94550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432487" y="1174643"/>
            <a:ext cx="11327027"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cxnSp>
        <p:nvCxnSpPr>
          <p:cNvPr id="17" name="直線コネクタ 16">
            <a:extLst>
              <a:ext uri="{FF2B5EF4-FFF2-40B4-BE49-F238E27FC236}">
                <a16:creationId xmlns:a16="http://schemas.microsoft.com/office/drawing/2014/main" id="{4D66646B-5EE3-42FD-BBA0-8A4947CF63C7}"/>
              </a:ext>
            </a:extLst>
          </p:cNvPr>
          <p:cNvCxnSpPr>
            <a:cxnSpLocks/>
          </p:cNvCxnSpPr>
          <p:nvPr/>
        </p:nvCxnSpPr>
        <p:spPr>
          <a:xfrm flipV="1">
            <a:off x="156000" y="94550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a:t>
            </a:r>
            <a:r>
              <a:rPr kumimoji="1" lang="ja-JP" altLang="en-US" sz="1400" dirty="0">
                <a:solidFill>
                  <a:schemeClr val="tx1"/>
                </a:solidFill>
                <a:latin typeface="Meiryo UI" panose="020B0604030504040204" pitchFamily="50" charset="-128"/>
                <a:ea typeface="Meiryo UI" panose="020B0604030504040204" pitchFamily="50" charset="-128"/>
              </a:rPr>
              <a:t>、弱み（</a:t>
            </a:r>
            <a:r>
              <a:rPr kumimoji="1" lang="ja-JP" altLang="en-US" sz="1400" dirty="0">
                <a:solidFill>
                  <a:schemeClr val="tx2"/>
                </a:solidFill>
                <a:latin typeface="Meiryo UI" panose="020B0604030504040204" pitchFamily="50" charset="-128"/>
                <a:ea typeface="Meiryo UI" panose="020B0604030504040204" pitchFamily="50" charset="-128"/>
              </a:rPr>
              <a:t>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rgbClr val="575757"/>
                </a:solidFill>
                <a:latin typeface="Meiryo UI" panose="020B0604030504040204" pitchFamily="50" charset="-128"/>
                <a:ea typeface="Meiryo UI" panose="020B0604030504040204" pitchFamily="50" charset="-128"/>
              </a:rPr>
              <a:t>自社の強み</a:t>
            </a:r>
            <a:endParaRPr kumimoji="1" lang="en-US" altLang="ja-JP" sz="1400" b="1" dirty="0">
              <a:solidFill>
                <a:srgbClr val="575757"/>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rgbClr val="575757"/>
                </a:solidFill>
                <a:latin typeface="Meiryo UI" panose="020B0604030504040204" pitchFamily="50" charset="-128"/>
                <a:ea typeface="Meiryo UI" panose="020B0604030504040204" pitchFamily="50" charset="-128"/>
              </a:rPr>
              <a:t>XXXXX</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rgbClr val="575757"/>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t>自社</a:t>
            </a:r>
            <a:endParaRPr lang="en-US" b="1" dirty="0" err="1"/>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73" name="直線コネクタ 72">
            <a:extLst>
              <a:ext uri="{FF2B5EF4-FFF2-40B4-BE49-F238E27FC236}">
                <a16:creationId xmlns:a16="http://schemas.microsoft.com/office/drawing/2014/main" id="{1DCB80AC-8D07-4D16-BC79-80355EFABFC0}"/>
              </a:ext>
            </a:extLst>
          </p:cNvPr>
          <p:cNvCxnSpPr>
            <a:cxnSpLocks/>
          </p:cNvCxnSpPr>
          <p:nvPr/>
        </p:nvCxnSpPr>
        <p:spPr>
          <a:xfrm flipV="1">
            <a:off x="156000" y="94550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6772</Words>
  <Application>Microsoft Office PowerPoint</Application>
  <PresentationFormat>ワイド画面</PresentationFormat>
  <Paragraphs>937</Paragraphs>
  <Slides>27</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27</vt:i4>
      </vt:variant>
      <vt:variant>
        <vt:lpstr>目的別スライド ショー</vt:lpstr>
      </vt:variant>
      <vt:variant>
        <vt:i4>1</vt:i4>
      </vt:variant>
    </vt:vector>
  </HeadingPairs>
  <TitlesOfParts>
    <vt:vector size="35" baseType="lpstr">
      <vt:lpstr>Meiryo UI</vt:lpstr>
      <vt:lpstr>Meiryo</vt:lpstr>
      <vt:lpstr>Meiryo</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2022-03-04T07:50:09Z</dcterms:created>
  <dcterms:modified xsi:type="dcterms:W3CDTF">2022-03-08T10:13:00Z</dcterms:modified>
</cp:coreProperties>
</file>