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16"/>
  </p:notesMasterIdLst>
  <p:sldIdLst>
    <p:sldId id="262" r:id="rId3"/>
    <p:sldId id="263" r:id="rId4"/>
    <p:sldId id="282" r:id="rId5"/>
    <p:sldId id="264" r:id="rId6"/>
    <p:sldId id="272" r:id="rId7"/>
    <p:sldId id="271" r:id="rId8"/>
    <p:sldId id="266" r:id="rId9"/>
    <p:sldId id="276" r:id="rId10"/>
    <p:sldId id="268" r:id="rId11"/>
    <p:sldId id="275" r:id="rId12"/>
    <p:sldId id="281" r:id="rId13"/>
    <p:sldId id="279" r:id="rId14"/>
    <p:sldId id="280" r:id="rId1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60" autoAdjust="0"/>
    <p:restoredTop sz="95179" autoAdjust="0"/>
  </p:normalViewPr>
  <p:slideViewPr>
    <p:cSldViewPr>
      <p:cViewPr varScale="1">
        <p:scale>
          <a:sx n="111" d="100"/>
          <a:sy n="111" d="100"/>
        </p:scale>
        <p:origin x="1704"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2022/3/17</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4240012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2F4F59D-7654-4C13-8FD9-36C3A99ACCA7}" type="datetime1">
              <a:rPr lang="ja-JP" altLang="en-US" smtClean="0">
                <a:solidFill>
                  <a:prstClr val="black">
                    <a:tint val="75000"/>
                  </a:prstClr>
                </a:solidFill>
              </a:rPr>
              <a:pPr/>
              <a:t>2022/3/17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93493C-4232-424A-A230-64D9A0D3FE1A}" type="datetime1">
              <a:rPr lang="ja-JP" altLang="en-US" smtClean="0">
                <a:solidFill>
                  <a:prstClr val="black">
                    <a:tint val="75000"/>
                  </a:prstClr>
                </a:solidFill>
              </a:rPr>
              <a:pPr/>
              <a:t>2022/3/17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E5471E-B2EB-4344-8315-4CE19303F95C}" type="datetime1">
              <a:rPr lang="ja-JP" altLang="en-US" smtClean="0">
                <a:solidFill>
                  <a:prstClr val="black">
                    <a:tint val="75000"/>
                  </a:prstClr>
                </a:solidFill>
              </a:rPr>
              <a:pPr/>
              <a:t>2022/3/17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DD8833A-9DFF-4DC6-9C34-8A1CC931AF3B}" type="datetime1">
              <a:rPr lang="ja-JP" altLang="en-US" smtClean="0">
                <a:solidFill>
                  <a:prstClr val="black">
                    <a:tint val="75000"/>
                  </a:prstClr>
                </a:solidFill>
              </a:rPr>
              <a:pPr/>
              <a:t>2022/3/17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4B2CAA6-44EF-4BE7-8D21-89C0B1BB3B19}" type="datetime1">
              <a:rPr lang="ja-JP" altLang="en-US" smtClean="0">
                <a:solidFill>
                  <a:prstClr val="black">
                    <a:tint val="75000"/>
                  </a:prstClr>
                </a:solidFill>
              </a:rPr>
              <a:pPr/>
              <a:t>2022/3/17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1D63D3-F7B4-40E6-9B4C-457D839DF201}" type="datetime1">
              <a:rPr lang="ja-JP" altLang="en-US" smtClean="0">
                <a:solidFill>
                  <a:prstClr val="black">
                    <a:tint val="75000"/>
                  </a:prstClr>
                </a:solidFill>
              </a:rPr>
              <a:pPr/>
              <a:t>2022/3/17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BC4E91-BD4C-4820-98FB-17E7F2F1052D}" type="datetime1">
              <a:rPr lang="ja-JP" altLang="en-US" smtClean="0">
                <a:solidFill>
                  <a:prstClr val="black">
                    <a:tint val="75000"/>
                  </a:prstClr>
                </a:solidFill>
              </a:rPr>
              <a:pPr/>
              <a:t>2022/3/17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9EFB19-0F1E-4218-AA50-27D950E6B1D7}" type="datetime1">
              <a:rPr lang="ja-JP" altLang="en-US" smtClean="0">
                <a:solidFill>
                  <a:prstClr val="black">
                    <a:tint val="75000"/>
                  </a:prstClr>
                </a:solidFill>
              </a:rPr>
              <a:pPr/>
              <a:t>2022/3/17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C4C71C-AFA2-4C05-93A1-3DCCEC5B29EC}" type="datetime1">
              <a:rPr lang="ja-JP" altLang="en-US" smtClean="0">
                <a:solidFill>
                  <a:prstClr val="black">
                    <a:tint val="75000"/>
                  </a:prstClr>
                </a:solidFill>
              </a:rPr>
              <a:pPr/>
              <a:t>2022/3/17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B1C6CC-D6CF-4040-AFC8-BBB2EBF6EBD3}" type="datetime1">
              <a:rPr lang="ja-JP" altLang="en-US" smtClean="0">
                <a:solidFill>
                  <a:prstClr val="black">
                    <a:tint val="75000"/>
                  </a:prstClr>
                </a:solidFill>
              </a:rPr>
              <a:pPr/>
              <a:t>2022/3/17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4436D8-EA38-4DB3-B509-3F4452DCC0C4}" type="datetime1">
              <a:rPr lang="ja-JP" altLang="en-US" smtClean="0">
                <a:solidFill>
                  <a:prstClr val="black">
                    <a:tint val="75000"/>
                  </a:prstClr>
                </a:solidFill>
              </a:rPr>
              <a:pPr/>
              <a:t>2022/3/17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2022/3/17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2022/3/17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2022/3/17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2022/3/17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2022/3/17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2022/3/17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2022/3/17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8ECE-320F-415C-A091-9B9CC939B427}" type="datetime1">
              <a:rPr lang="ja-JP" altLang="en-US" smtClean="0">
                <a:solidFill>
                  <a:prstClr val="black">
                    <a:tint val="75000"/>
                  </a:prstClr>
                </a:solidFill>
              </a:rPr>
              <a:pPr/>
              <a:t>2022/3/17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77537" y="1263635"/>
            <a:ext cx="7772400" cy="2403698"/>
          </a:xfrm>
        </p:spPr>
        <p:txBody>
          <a:bodyPr>
            <a:normAutofit/>
          </a:body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kumimoji="1" lang="ja-JP" altLang="en-US" dirty="0">
              <a:latin typeface="+mn-ea"/>
              <a:ea typeface="+mn-ea"/>
            </a:endParaRPr>
          </a:p>
        </p:txBody>
      </p:sp>
      <p:sp>
        <p:nvSpPr>
          <p:cNvPr id="3" name="サブタイトル 2"/>
          <p:cNvSpPr>
            <a:spLocks noGrp="1"/>
          </p:cNvSpPr>
          <p:nvPr>
            <p:ph type="subTitle" idx="1"/>
          </p:nvPr>
        </p:nvSpPr>
        <p:spPr>
          <a:xfrm>
            <a:off x="1140582" y="3933056"/>
            <a:ext cx="6400800" cy="1534832"/>
          </a:xfrm>
        </p:spPr>
        <p:txBody>
          <a:bodyPr>
            <a:normAutofit fontScale="77500" lnSpcReduction="20000"/>
          </a:bodyPr>
          <a:lstStyle/>
          <a:p>
            <a:pPr algn="l"/>
            <a:r>
              <a:rPr kumimoji="1" lang="ja-JP" altLang="en-US" sz="2400" dirty="0">
                <a:latin typeface="+mn-ea"/>
              </a:rPr>
              <a:t>提案機関　 ：</a:t>
            </a:r>
            <a:r>
              <a:rPr lang="ja-JP" altLang="en-US" sz="2400" dirty="0">
                <a:latin typeface="+mn-ea"/>
              </a:rPr>
              <a:t>〇〇〇〇、〇〇〇〇、〇〇〇〇・・・</a:t>
            </a:r>
            <a:endParaRPr lang="en-US" altLang="ja-JP" sz="2400" dirty="0">
              <a:latin typeface="+mn-ea"/>
            </a:endParaRPr>
          </a:p>
          <a:p>
            <a:pPr algn="l"/>
            <a:endParaRPr kumimoji="1" lang="en-US" altLang="ja-JP" sz="2400" dirty="0">
              <a:latin typeface="+mn-ea"/>
            </a:endParaRPr>
          </a:p>
          <a:p>
            <a:pPr algn="l"/>
            <a:r>
              <a:rPr kumimoji="1" lang="ja-JP" altLang="en-US" sz="2400" dirty="0">
                <a:latin typeface="+mn-ea"/>
              </a:rPr>
              <a:t>実施期間 　：○年間（</a:t>
            </a:r>
            <a:r>
              <a:rPr lang="ja-JP" altLang="en-US" sz="2400" dirty="0">
                <a:latin typeface="+mn-ea"/>
              </a:rPr>
              <a:t>２０２２年６月～２０●●年●●月）</a:t>
            </a:r>
            <a:endParaRPr kumimoji="1" lang="en-US" altLang="ja-JP" sz="2400" dirty="0">
              <a:latin typeface="+mn-ea"/>
            </a:endParaRPr>
          </a:p>
          <a:p>
            <a:pPr algn="l"/>
            <a:endParaRPr lang="en-US" altLang="ja-JP" sz="2400" dirty="0">
              <a:latin typeface="+mn-ea"/>
            </a:endParaRPr>
          </a:p>
          <a:p>
            <a:pPr algn="l"/>
            <a:r>
              <a:rPr kumimoji="1" lang="ja-JP" altLang="en-US" sz="2400" dirty="0">
                <a:latin typeface="+mn-ea"/>
              </a:rPr>
              <a:t>提案予算額：○</a:t>
            </a:r>
            <a:r>
              <a:rPr lang="en-US" altLang="ja-JP" sz="2400" dirty="0">
                <a:latin typeface="+mn-ea"/>
              </a:rPr>
              <a:t> , </a:t>
            </a:r>
            <a:r>
              <a:rPr kumimoji="1" lang="ja-JP" altLang="en-US" sz="2400" dirty="0">
                <a:latin typeface="+mn-ea"/>
              </a:rPr>
              <a:t>○○○百万円（設定値：〇）</a:t>
            </a:r>
            <a:endParaRPr kumimoji="1" lang="en-US" altLang="ja-JP" sz="2400" dirty="0">
              <a:latin typeface="+mn-ea"/>
            </a:endParaRPr>
          </a:p>
          <a:p>
            <a:pPr algn="l"/>
            <a:endParaRPr kumimoji="1" lang="ja-JP" altLang="en-US" sz="2400" dirty="0">
              <a:latin typeface="+mn-ea"/>
            </a:endParaRPr>
          </a:p>
        </p:txBody>
      </p:sp>
      <p:sp>
        <p:nvSpPr>
          <p:cNvPr id="5" name="テキスト ボックス 4"/>
          <p:cNvSpPr txBox="1"/>
          <p:nvPr/>
        </p:nvSpPr>
        <p:spPr>
          <a:xfrm>
            <a:off x="7335434" y="2875570"/>
            <a:ext cx="1749147"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＜研究開発テーマ名＞</a:t>
            </a:r>
            <a:endParaRPr lang="en-US" altLang="ja-JP" dirty="0">
              <a:latin typeface="+mn-ea"/>
            </a:endParaRPr>
          </a:p>
          <a:p>
            <a:r>
              <a:rPr lang="ja-JP" altLang="en-US" dirty="0">
                <a:latin typeface="+mn-ea"/>
              </a:rPr>
              <a:t>　　提案者独自の提案名を記載してください</a:t>
            </a:r>
          </a:p>
        </p:txBody>
      </p:sp>
      <p:sp>
        <p:nvSpPr>
          <p:cNvPr id="6" name="テキスト ボックス 5"/>
          <p:cNvSpPr txBox="1"/>
          <p:nvPr/>
        </p:nvSpPr>
        <p:spPr>
          <a:xfrm>
            <a:off x="6399229" y="3644996"/>
            <a:ext cx="2712381"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共同提案の場合、代表機関を一番左に記述し、共同提案者を続けて併記してください。再委託先、共同実施先はその旨明示の上、記載ください。</a:t>
            </a:r>
            <a:endParaRPr lang="en-US" altLang="ja-JP" dirty="0">
              <a:latin typeface="+mn-ea"/>
            </a:endParaRPr>
          </a:p>
        </p:txBody>
      </p:sp>
      <p:sp>
        <p:nvSpPr>
          <p:cNvPr id="9" name="テキスト ボックス 8"/>
          <p:cNvSpPr txBox="1"/>
          <p:nvPr/>
        </p:nvSpPr>
        <p:spPr>
          <a:xfrm>
            <a:off x="3090694" y="152872"/>
            <a:ext cx="5922046" cy="209288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別添</a:t>
            </a:r>
            <a:r>
              <a:rPr lang="en-US" altLang="ja-JP" dirty="0">
                <a:latin typeface="+mn-ea"/>
              </a:rPr>
              <a:t>1</a:t>
            </a:r>
            <a:r>
              <a:rPr lang="ja-JP" altLang="en-US" dirty="0">
                <a:latin typeface="+mn-ea"/>
              </a:rPr>
              <a:t>及び別添</a:t>
            </a:r>
            <a:r>
              <a:rPr lang="en-US" altLang="ja-JP" dirty="0">
                <a:latin typeface="+mn-ea"/>
              </a:rPr>
              <a:t>2</a:t>
            </a:r>
            <a:r>
              <a:rPr lang="ja-JP" altLang="en-US" dirty="0">
                <a:latin typeface="+mn-ea"/>
              </a:rPr>
              <a:t>の注意書きの観点も参照し、提案書の概要となるよう作成ください。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25</a:t>
            </a:r>
            <a:r>
              <a:rPr lang="ja-JP" altLang="en-US" dirty="0">
                <a:latin typeface="+mn-ea"/>
              </a:rPr>
              <a:t>頁程度（予算額・内訳に係る資料は除き、表紙、参考資料等の挿込スライドを含む頁数）以内でまとめてください。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dirty="0">
              <a:latin typeface="+mn-ea"/>
            </a:endParaRPr>
          </a:p>
        </p:txBody>
      </p:sp>
      <p:sp>
        <p:nvSpPr>
          <p:cNvPr id="8" name="テキスト ボックス 7"/>
          <p:cNvSpPr txBox="1"/>
          <p:nvPr/>
        </p:nvSpPr>
        <p:spPr>
          <a:xfrm>
            <a:off x="150936" y="477240"/>
            <a:ext cx="2473754" cy="307777"/>
          </a:xfrm>
          <a:prstGeom prst="rect">
            <a:avLst/>
          </a:prstGeom>
          <a:noFill/>
          <a:ln>
            <a:noFill/>
          </a:ln>
        </p:spPr>
        <p:txBody>
          <a:bodyPr wrap="none" rtlCol="0">
            <a:spAutoFit/>
          </a:bodyPr>
          <a:lstStyle/>
          <a:p>
            <a:r>
              <a:rPr kumimoji="1" lang="ja-JP" altLang="en-US" sz="1400" u="sng" dirty="0">
                <a:latin typeface="+mn-ea"/>
              </a:rPr>
              <a:t>研究開発テーマ概要説明資料</a:t>
            </a:r>
          </a:p>
        </p:txBody>
      </p:sp>
      <p:sp>
        <p:nvSpPr>
          <p:cNvPr id="11" name="スライド番号プレースホルダ 2"/>
          <p:cNvSpPr txBox="1">
            <a:spLocks noGrp="1"/>
          </p:cNvSpPr>
          <p:nvPr/>
        </p:nvSpPr>
        <p:spPr bwMode="auto">
          <a:xfrm>
            <a:off x="8551181" y="654753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a:t>
            </a:fld>
            <a:endParaRPr lang="en-US" altLang="ja-JP" dirty="0">
              <a:solidFill>
                <a:schemeClr val="tx1"/>
              </a:solidFill>
              <a:latin typeface="+mn-ea"/>
              <a:cs typeface="メイリオ" pitchFamily="50" charset="-128"/>
            </a:endParaRPr>
          </a:p>
        </p:txBody>
      </p:sp>
      <p:sp>
        <p:nvSpPr>
          <p:cNvPr id="12" name="テキスト ボックス 11"/>
          <p:cNvSpPr txBox="1"/>
          <p:nvPr/>
        </p:nvSpPr>
        <p:spPr>
          <a:xfrm>
            <a:off x="88288" y="5676385"/>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国内外に広く展開する観点から、国内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13" name="テキスト ボックス 12"/>
          <p:cNvSpPr txBox="1"/>
          <p:nvPr/>
        </p:nvSpPr>
        <p:spPr>
          <a:xfrm>
            <a:off x="209826" y="2074380"/>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5" name="テキスト ボックス 14"/>
          <p:cNvSpPr txBox="1"/>
          <p:nvPr/>
        </p:nvSpPr>
        <p:spPr>
          <a:xfrm>
            <a:off x="179512" y="168895"/>
            <a:ext cx="864096" cy="307777"/>
          </a:xfrm>
          <a:prstGeom prst="rect">
            <a:avLst/>
          </a:prstGeom>
          <a:noFill/>
          <a:ln>
            <a:solidFill>
              <a:schemeClr val="tx1"/>
            </a:solidFill>
          </a:ln>
        </p:spPr>
        <p:txBody>
          <a:bodyPr wrap="square" rtlCol="0">
            <a:spAutoFit/>
          </a:bodyPr>
          <a:lstStyle/>
          <a:p>
            <a:pPr algn="ctr"/>
            <a:r>
              <a:rPr kumimoji="1" lang="ja-JP" altLang="en-US" sz="1400" dirty="0">
                <a:latin typeface="+mn-ea"/>
              </a:rPr>
              <a:t>別添３</a:t>
            </a:r>
          </a:p>
        </p:txBody>
      </p:sp>
      <p:sp>
        <p:nvSpPr>
          <p:cNvPr id="16" name="テキスト ボックス 15">
            <a:extLst>
              <a:ext uri="{FF2B5EF4-FFF2-40B4-BE49-F238E27FC236}">
                <a16:creationId xmlns:a16="http://schemas.microsoft.com/office/drawing/2014/main" id="{38CBC15D-DD57-4292-9543-1D61946A4730}"/>
              </a:ext>
            </a:extLst>
          </p:cNvPr>
          <p:cNvSpPr txBox="1"/>
          <p:nvPr/>
        </p:nvSpPr>
        <p:spPr>
          <a:xfrm>
            <a:off x="6407240" y="4948997"/>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実施期間は、２０２２年６月の事業開始を想定してください。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96585" y="1009756"/>
            <a:ext cx="8856712" cy="537157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7" name="正方形/長方形 16"/>
          <p:cNvSpPr/>
          <p:nvPr/>
        </p:nvSpPr>
        <p:spPr>
          <a:xfrm>
            <a:off x="92815" y="880584"/>
            <a:ext cx="2534969" cy="252000"/>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white"/>
                </a:solidFill>
                <a:latin typeface="+mn-ea"/>
              </a:rPr>
              <a:t>市場獲得規模（現状と将来見通し）</a:t>
            </a:r>
          </a:p>
        </p:txBody>
      </p:sp>
      <p:sp>
        <p:nvSpPr>
          <p:cNvPr id="18" name="正方形/長方形 252"/>
          <p:cNvSpPr>
            <a:spLocks noChangeArrowheads="1"/>
          </p:cNvSpPr>
          <p:nvPr/>
        </p:nvSpPr>
        <p:spPr bwMode="auto">
          <a:xfrm>
            <a:off x="236362" y="1268760"/>
            <a:ext cx="8318318" cy="4939814"/>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		</a:t>
            </a:r>
            <a:r>
              <a:rPr lang="ja-JP" altLang="en-US" sz="1200" dirty="0">
                <a:solidFill>
                  <a:srgbClr val="3333CC"/>
                </a:solidFill>
                <a:latin typeface="+mn-ea"/>
              </a:rPr>
              <a:t>申請者の売上高</a:t>
            </a:r>
            <a:r>
              <a:rPr lang="en-US" altLang="ja-JP" sz="1200" dirty="0">
                <a:solidFill>
                  <a:srgbClr val="3333CC"/>
                </a:solidFill>
                <a:latin typeface="+mn-ea"/>
              </a:rPr>
              <a:t>(</a:t>
            </a:r>
            <a:r>
              <a:rPr lang="ja-JP" altLang="ja-JP" sz="1200" dirty="0">
                <a:solidFill>
                  <a:srgbClr val="3333CC"/>
                </a:solidFill>
                <a:latin typeface="+mn-ea"/>
              </a:rPr>
              <a:t>国内／海外</a:t>
            </a:r>
            <a:r>
              <a:rPr lang="en-US" altLang="ja-JP" sz="1200" dirty="0">
                <a:solidFill>
                  <a:srgbClr val="3333CC"/>
                </a:solidFill>
                <a:latin typeface="+mn-ea"/>
              </a:rPr>
              <a:t>)	</a:t>
            </a:r>
            <a:r>
              <a:rPr lang="ja-JP" altLang="ja-JP" sz="1200" dirty="0">
                <a:solidFill>
                  <a:srgbClr val="3333CC"/>
                </a:solidFill>
                <a:latin typeface="+mn-ea"/>
              </a:rPr>
              <a:t>申請者シェア</a:t>
            </a:r>
            <a:r>
              <a:rPr lang="en-US" altLang="ja-JP" sz="1200" dirty="0">
                <a:solidFill>
                  <a:srgbClr val="3333CC"/>
                </a:solidFill>
                <a:latin typeface="+mn-ea"/>
              </a:rPr>
              <a:t>(</a:t>
            </a:r>
            <a:r>
              <a:rPr lang="ja-JP" altLang="ja-JP" sz="1200" dirty="0">
                <a:solidFill>
                  <a:srgbClr val="3333CC"/>
                </a:solidFill>
                <a:latin typeface="+mn-ea"/>
              </a:rPr>
              <a:t>国内／海外</a:t>
            </a:r>
            <a:r>
              <a:rPr lang="en-US" altLang="ja-JP" sz="1200" dirty="0">
                <a:solidFill>
                  <a:srgbClr val="3333CC"/>
                </a:solidFill>
                <a:latin typeface="+mn-ea"/>
              </a:rPr>
              <a:t>)</a:t>
            </a:r>
            <a:endParaRPr lang="ja-JP" altLang="ja-JP" sz="1200" dirty="0">
              <a:solidFill>
                <a:srgbClr val="3333CC"/>
              </a:solidFill>
              <a:latin typeface="+mn-ea"/>
            </a:endParaRPr>
          </a:p>
          <a:p>
            <a:pPr>
              <a:spcBef>
                <a:spcPts val="600"/>
              </a:spcBef>
              <a:tabLst>
                <a:tab pos="1884363" algn="l"/>
              </a:tabLst>
            </a:pPr>
            <a:r>
              <a:rPr lang="ja-JP" altLang="en-US" sz="1200" dirty="0">
                <a:solidFill>
                  <a:srgbClr val="3333CC"/>
                </a:solidFill>
                <a:latin typeface="+mn-ea"/>
              </a:rPr>
              <a:t>現状</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○○○百万円</a:t>
            </a:r>
            <a:r>
              <a:rPr lang="en-US" altLang="ja-JP" sz="1200" dirty="0">
                <a:solidFill>
                  <a:srgbClr val="3333CC"/>
                </a:solidFill>
                <a:latin typeface="+mn-ea"/>
              </a:rPr>
              <a:t>	</a:t>
            </a:r>
            <a:r>
              <a:rPr lang="ja-JP" altLang="en-US" sz="1200" dirty="0">
                <a:solidFill>
                  <a:srgbClr val="3333CC"/>
                </a:solidFill>
                <a:latin typeface="+mn-ea"/>
              </a:rPr>
              <a:t>○○</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p>
          <a:p>
            <a:pPr>
              <a:spcBef>
                <a:spcPts val="600"/>
              </a:spcBef>
              <a:tabLst>
                <a:tab pos="1884363" algn="l"/>
              </a:tabLst>
            </a:pPr>
            <a:r>
              <a:rPr lang="ja-JP" altLang="en-US" sz="1200" dirty="0">
                <a:solidFill>
                  <a:srgbClr val="3333CC"/>
                </a:solidFill>
                <a:latin typeface="+mn-ea"/>
              </a:rPr>
              <a:t>プロジェクト終了時点</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en-US" altLang="ja-JP" sz="1200" dirty="0">
                <a:solidFill>
                  <a:srgbClr val="3333CC"/>
                </a:solidFill>
                <a:latin typeface="+mn-ea"/>
              </a:rPr>
              <a:t>	</a:t>
            </a:r>
            <a:r>
              <a:rPr lang="ja-JP" altLang="en-US" sz="1200" dirty="0">
                <a:solidFill>
                  <a:srgbClr val="3333CC"/>
                </a:solidFill>
                <a:latin typeface="+mn-ea"/>
              </a:rPr>
              <a:t>○○</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p>
          <a:p>
            <a:pPr>
              <a:spcBef>
                <a:spcPts val="600"/>
              </a:spcBef>
              <a:tabLst>
                <a:tab pos="1884363" algn="l"/>
              </a:tabLst>
            </a:pPr>
            <a:r>
              <a:rPr lang="zh-TW" altLang="en-US" sz="1200" dirty="0">
                <a:solidFill>
                  <a:srgbClr val="3333CC"/>
                </a:solidFill>
                <a:latin typeface="ＭＳ Ｐゴシック" panose="020B0600070205080204" pitchFamily="50" charset="-128"/>
                <a:ea typeface="ＭＳ Ｐゴシック" panose="020B0600070205080204" pitchFamily="50" charset="-128"/>
              </a:rPr>
              <a:t>終了後</a:t>
            </a:r>
            <a:r>
              <a:rPr lang="en-US" altLang="zh-TW" sz="1200" dirty="0">
                <a:solidFill>
                  <a:srgbClr val="3333CC"/>
                </a:solidFill>
                <a:latin typeface="ＭＳ Ｐゴシック" panose="020B0600070205080204" pitchFamily="50" charset="-128"/>
                <a:ea typeface="ＭＳ Ｐゴシック" panose="020B0600070205080204" pitchFamily="50" charset="-128"/>
              </a:rPr>
              <a:t>1</a:t>
            </a:r>
            <a:r>
              <a:rPr lang="zh-TW" altLang="en-US" sz="1200" dirty="0">
                <a:solidFill>
                  <a:srgbClr val="3333CC"/>
                </a:solidFill>
                <a:latin typeface="ＭＳ Ｐゴシック" panose="020B0600070205080204" pitchFamily="50" charset="-128"/>
                <a:ea typeface="ＭＳ Ｐゴシック" panose="020B0600070205080204" pitchFamily="50" charset="-128"/>
              </a:rPr>
              <a:t>年目（</a:t>
            </a:r>
            <a:r>
              <a:rPr lang="ja-JP" altLang="en-US" sz="1200" dirty="0">
                <a:solidFill>
                  <a:srgbClr val="3333CC"/>
                </a:solidFill>
                <a:latin typeface="ＭＳ Ｐゴシック" panose="020B0600070205080204" pitchFamily="50" charset="-128"/>
                <a:ea typeface="ＭＳ Ｐゴシック" panose="020B0600070205080204" pitchFamily="50" charset="-128"/>
              </a:rPr>
              <a:t>　　</a:t>
            </a:r>
            <a:r>
              <a:rPr lang="zh-TW" altLang="en-US" sz="1200" dirty="0">
                <a:solidFill>
                  <a:srgbClr val="3333CC"/>
                </a:solidFill>
                <a:latin typeface="ＭＳ Ｐゴシック" panose="020B0600070205080204" pitchFamily="50" charset="-128"/>
                <a:ea typeface="ＭＳ Ｐゴシック" panose="020B0600070205080204" pitchFamily="50" charset="-128"/>
              </a:rPr>
              <a:t>年度）</a:t>
            </a:r>
            <a:r>
              <a:rPr lang="en-US" altLang="zh-TW"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en-US" altLang="ja-JP" sz="1200" dirty="0">
                <a:solidFill>
                  <a:srgbClr val="3333CC"/>
                </a:solidFill>
                <a:latin typeface="+mn-ea"/>
              </a:rPr>
              <a:t>	</a:t>
            </a:r>
            <a:r>
              <a:rPr lang="ja-JP" altLang="en-US" sz="1200" dirty="0">
                <a:solidFill>
                  <a:srgbClr val="3333CC"/>
                </a:solidFill>
                <a:latin typeface="+mn-ea"/>
              </a:rPr>
              <a:t>○○</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p>
          <a:p>
            <a:pPr>
              <a:spcBef>
                <a:spcPts val="600"/>
              </a:spcBef>
              <a:tabLst>
                <a:tab pos="1884363" algn="l"/>
              </a:tabLst>
            </a:pPr>
            <a:r>
              <a:rPr lang="zh-TW" altLang="en-US" sz="1200" dirty="0">
                <a:solidFill>
                  <a:srgbClr val="3333CC"/>
                </a:solidFill>
                <a:latin typeface="ＭＳ Ｐゴシック" panose="020B0600070205080204" pitchFamily="50" charset="-128"/>
                <a:ea typeface="ＭＳ Ｐゴシック" panose="020B0600070205080204" pitchFamily="50" charset="-128"/>
              </a:rPr>
              <a:t>終了後</a:t>
            </a:r>
            <a:r>
              <a:rPr lang="en-US" altLang="ja-JP" sz="1200" dirty="0">
                <a:solidFill>
                  <a:srgbClr val="3333CC"/>
                </a:solidFill>
                <a:latin typeface="ＭＳ Ｐゴシック" panose="020B0600070205080204" pitchFamily="50" charset="-128"/>
                <a:ea typeface="ＭＳ Ｐゴシック" panose="020B0600070205080204" pitchFamily="50" charset="-128"/>
              </a:rPr>
              <a:t>2</a:t>
            </a:r>
            <a:r>
              <a:rPr lang="zh-TW" altLang="en-US" sz="1200" dirty="0">
                <a:solidFill>
                  <a:srgbClr val="3333CC"/>
                </a:solidFill>
                <a:latin typeface="ＭＳ Ｐゴシック" panose="020B0600070205080204" pitchFamily="50" charset="-128"/>
                <a:ea typeface="ＭＳ Ｐゴシック" panose="020B0600070205080204" pitchFamily="50" charset="-128"/>
              </a:rPr>
              <a:t>年目（</a:t>
            </a:r>
            <a:r>
              <a:rPr lang="ja-JP" altLang="en-US" sz="1200" dirty="0">
                <a:solidFill>
                  <a:srgbClr val="3333CC"/>
                </a:solidFill>
                <a:latin typeface="ＭＳ Ｐゴシック" panose="020B0600070205080204" pitchFamily="50" charset="-128"/>
                <a:ea typeface="ＭＳ Ｐゴシック" panose="020B0600070205080204" pitchFamily="50" charset="-128"/>
              </a:rPr>
              <a:t>　　</a:t>
            </a:r>
            <a:r>
              <a:rPr lang="zh-TW" altLang="en-US" sz="1200" dirty="0">
                <a:solidFill>
                  <a:srgbClr val="3333CC"/>
                </a:solidFill>
                <a:latin typeface="ＭＳ Ｐゴシック" panose="020B0600070205080204" pitchFamily="50" charset="-128"/>
                <a:ea typeface="ＭＳ Ｐゴシック" panose="020B0600070205080204" pitchFamily="50" charset="-128"/>
              </a:rPr>
              <a:t>年度）</a:t>
            </a:r>
            <a:r>
              <a:rPr lang="en-US" altLang="zh-TW"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en-US" altLang="ja-JP" sz="1200" dirty="0">
                <a:solidFill>
                  <a:srgbClr val="3333CC"/>
                </a:solidFill>
                <a:latin typeface="+mn-ea"/>
              </a:rPr>
              <a:t>	</a:t>
            </a:r>
            <a:r>
              <a:rPr lang="ja-JP" altLang="en-US" sz="1200" dirty="0">
                <a:solidFill>
                  <a:srgbClr val="3333CC"/>
                </a:solidFill>
                <a:latin typeface="+mn-ea"/>
              </a:rPr>
              <a:t>○○</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p>
          <a:p>
            <a:pPr>
              <a:spcBef>
                <a:spcPts val="600"/>
              </a:spcBef>
              <a:tabLst>
                <a:tab pos="1884363" algn="l"/>
              </a:tabLst>
            </a:pPr>
            <a:r>
              <a:rPr lang="ja-JP" altLang="en-US" sz="1200" dirty="0">
                <a:solidFill>
                  <a:srgbClr val="3333CC"/>
                </a:solidFill>
                <a:latin typeface="+mn-ea"/>
              </a:rPr>
              <a:t>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en-US" altLang="ja-JP" sz="1200" dirty="0">
                <a:solidFill>
                  <a:srgbClr val="3333CC"/>
                </a:solidFill>
                <a:latin typeface="+mn-ea"/>
              </a:rPr>
              <a:t>	</a:t>
            </a:r>
            <a:r>
              <a:rPr lang="ja-JP" altLang="en-US" sz="1200" dirty="0">
                <a:solidFill>
                  <a:srgbClr val="3333CC"/>
                </a:solidFill>
                <a:latin typeface="+mn-ea"/>
              </a:rPr>
              <a:t>○○</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p>
          <a:p>
            <a:pPr>
              <a:spcBef>
                <a:spcPts val="600"/>
              </a:spcBef>
              <a:tabLst>
                <a:tab pos="1884363" algn="l"/>
              </a:tabLst>
            </a:pPr>
            <a:r>
              <a:rPr lang="zh-TW" altLang="en-US" sz="1200" dirty="0">
                <a:solidFill>
                  <a:srgbClr val="3333CC"/>
                </a:solidFill>
                <a:latin typeface="ＭＳ Ｐゴシック" panose="020B0600070205080204" pitchFamily="50" charset="-128"/>
                <a:ea typeface="ＭＳ Ｐゴシック" panose="020B0600070205080204" pitchFamily="50" charset="-128"/>
              </a:rPr>
              <a:t>終了後</a:t>
            </a:r>
            <a:r>
              <a:rPr lang="en-US" altLang="ja-JP" sz="1200" dirty="0">
                <a:solidFill>
                  <a:srgbClr val="3333CC"/>
                </a:solidFill>
                <a:latin typeface="ＭＳ Ｐゴシック" panose="020B0600070205080204" pitchFamily="50" charset="-128"/>
                <a:ea typeface="ＭＳ Ｐゴシック" panose="020B0600070205080204" pitchFamily="50" charset="-128"/>
              </a:rPr>
              <a:t>5</a:t>
            </a:r>
            <a:r>
              <a:rPr lang="zh-TW" altLang="en-US" sz="1200" dirty="0">
                <a:solidFill>
                  <a:srgbClr val="3333CC"/>
                </a:solidFill>
                <a:latin typeface="ＭＳ Ｐゴシック" panose="020B0600070205080204" pitchFamily="50" charset="-128"/>
                <a:ea typeface="ＭＳ Ｐゴシック" panose="020B0600070205080204" pitchFamily="50" charset="-128"/>
              </a:rPr>
              <a:t>年目（</a:t>
            </a:r>
            <a:r>
              <a:rPr lang="ja-JP" altLang="en-US" sz="1200" dirty="0">
                <a:solidFill>
                  <a:srgbClr val="3333CC"/>
                </a:solidFill>
                <a:latin typeface="ＭＳ Ｐゴシック" panose="020B0600070205080204" pitchFamily="50" charset="-128"/>
                <a:ea typeface="ＭＳ Ｐゴシック" panose="020B0600070205080204" pitchFamily="50" charset="-128"/>
              </a:rPr>
              <a:t>　　</a:t>
            </a:r>
            <a:r>
              <a:rPr lang="zh-TW" altLang="en-US" sz="1200" dirty="0">
                <a:solidFill>
                  <a:srgbClr val="3333CC"/>
                </a:solidFill>
                <a:latin typeface="ＭＳ Ｐゴシック" panose="020B0600070205080204" pitchFamily="50" charset="-128"/>
                <a:ea typeface="ＭＳ Ｐゴシック" panose="020B0600070205080204" pitchFamily="50" charset="-128"/>
              </a:rPr>
              <a:t>年度）</a:t>
            </a:r>
            <a:r>
              <a:rPr lang="en-US" altLang="zh-TW"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○○○百万円</a:t>
            </a:r>
            <a:r>
              <a:rPr lang="en-US" altLang="ja-JP" sz="1200" dirty="0">
                <a:solidFill>
                  <a:srgbClr val="3333CC"/>
                </a:solidFill>
                <a:latin typeface="+mn-ea"/>
              </a:rPr>
              <a:t>	</a:t>
            </a:r>
            <a:r>
              <a:rPr lang="ja-JP" altLang="en-US" sz="1200" dirty="0">
                <a:solidFill>
                  <a:srgbClr val="3333CC"/>
                </a:solidFill>
                <a:latin typeface="+mn-ea"/>
              </a:rPr>
              <a:t>○○</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別添</a:t>
            </a:r>
            <a:r>
              <a:rPr lang="en-US" altLang="ja-JP" sz="1200" dirty="0">
                <a:solidFill>
                  <a:srgbClr val="3333CC"/>
                </a:solidFill>
                <a:latin typeface="+mn-ea"/>
              </a:rPr>
              <a:t>2</a:t>
            </a:r>
            <a:r>
              <a:rPr lang="ja-JP" altLang="en-US" sz="1200" dirty="0">
                <a:solidFill>
                  <a:srgbClr val="3333CC"/>
                </a:solidFill>
                <a:latin typeface="+mn-ea"/>
              </a:rPr>
              <a:t>と同様に、原則として、現状、プロジェクト終了時点、及び終了後</a:t>
            </a:r>
            <a:r>
              <a:rPr lang="en-US" altLang="ja-JP" sz="1200" dirty="0">
                <a:solidFill>
                  <a:srgbClr val="3333CC"/>
                </a:solidFill>
                <a:latin typeface="+mn-ea"/>
              </a:rPr>
              <a:t>1</a:t>
            </a:r>
            <a:r>
              <a:rPr lang="ja-JP" altLang="en-US" sz="1200" dirty="0">
                <a:solidFill>
                  <a:srgbClr val="3333CC"/>
                </a:solidFill>
                <a:latin typeface="+mn-ea"/>
              </a:rPr>
              <a:t>～</a:t>
            </a:r>
            <a:r>
              <a:rPr lang="en-US" altLang="ja-JP" sz="1200" dirty="0">
                <a:solidFill>
                  <a:srgbClr val="3333CC"/>
                </a:solidFill>
                <a:latin typeface="+mn-ea"/>
              </a:rPr>
              <a:t>5</a:t>
            </a:r>
            <a:r>
              <a:rPr lang="ja-JP" altLang="en-US" sz="1200" dirty="0">
                <a:solidFill>
                  <a:srgbClr val="3333CC"/>
                </a:solidFill>
                <a:latin typeface="+mn-ea"/>
              </a:rPr>
              <a:t>年の各年度時点の売上高と申請者シェアについて、それぞれ記載してください。</a:t>
            </a: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申請者シェアは業界で一般的に利用されている市場調査レポートや提案者が把握している市場規模に基づき、申請者の売上高を市場規模で除して算出ください。また、海外の売上高については想定する平均的な為替レートを置いて算出の上、前提としたレートを記載ください。これら前提条件についても併せて説明を記載下さい。</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（売上高とシェアの根拠）</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（費用対効果の指標の算出式と設定値）</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p:txBody>
      </p:sp>
      <p:sp>
        <p:nvSpPr>
          <p:cNvPr id="4" name="スライド番号プレースホルダー 3"/>
          <p:cNvSpPr>
            <a:spLocks noGrp="1"/>
          </p:cNvSpPr>
          <p:nvPr>
            <p:ph type="sldNum" sz="quarter" idx="12"/>
          </p:nvPr>
        </p:nvSpPr>
        <p:spPr>
          <a:xfrm>
            <a:off x="3059832" y="6610927"/>
            <a:ext cx="2133600" cy="365125"/>
          </a:xfrm>
        </p:spPr>
        <p:txBody>
          <a:bodyPr/>
          <a:lstStyle/>
          <a:p>
            <a:pPr algn="ctr"/>
            <a:fld id="{8D8A5D70-00BF-43D1-9518-0183EFEF9A82}" type="slidenum">
              <a:rPr lang="ja-JP" altLang="en-US" smtClean="0">
                <a:solidFill>
                  <a:prstClr val="black">
                    <a:tint val="75000"/>
                  </a:prstClr>
                </a:solidFill>
                <a:latin typeface="+mn-ea"/>
              </a:rPr>
              <a:pPr algn="ctr"/>
              <a:t>10</a:t>
            </a:fld>
            <a:endParaRPr lang="ja-JP" altLang="en-US">
              <a:solidFill>
                <a:prstClr val="black">
                  <a:tint val="75000"/>
                </a:prstClr>
              </a:solidFill>
              <a:latin typeface="+mn-ea"/>
            </a:endParaRPr>
          </a:p>
        </p:txBody>
      </p:sp>
      <p:sp>
        <p:nvSpPr>
          <p:cNvPr id="20" name="テキスト ボックス 19"/>
          <p:cNvSpPr txBox="1"/>
          <p:nvPr/>
        </p:nvSpPr>
        <p:spPr>
          <a:xfrm>
            <a:off x="4420402" y="732177"/>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・別添２（研究開発成果の事業化計画書）のうち、３．項について要約して簡潔に記載ください。</a:t>
            </a:r>
            <a:endParaRPr lang="en-US" altLang="ja-JP" sz="1200" i="1" dirty="0">
              <a:solidFill>
                <a:prstClr val="white"/>
              </a:solidFill>
              <a:latin typeface="+mn-ea"/>
            </a:endParaRPr>
          </a:p>
        </p:txBody>
      </p:sp>
      <p:sp>
        <p:nvSpPr>
          <p:cNvPr id="21" name="テキスト ボックス 20"/>
          <p:cNvSpPr txBox="1"/>
          <p:nvPr/>
        </p:nvSpPr>
        <p:spPr>
          <a:xfrm>
            <a:off x="107504" y="6474822"/>
            <a:ext cx="8568956" cy="338554"/>
          </a:xfrm>
          <a:prstGeom prst="rect">
            <a:avLst/>
          </a:prstGeom>
          <a:noFill/>
        </p:spPr>
        <p:txBody>
          <a:bodyPr wrap="square" rtlCol="0">
            <a:spAutoFit/>
          </a:bodyPr>
          <a:lstStyle/>
          <a:p>
            <a:r>
              <a:rPr lang="en-US" altLang="ja-JP" sz="1600" dirty="0">
                <a:solidFill>
                  <a:srgbClr val="0000FF"/>
                </a:solidFill>
              </a:rPr>
              <a:t>※</a:t>
            </a:r>
            <a:r>
              <a:rPr lang="ja-JP" altLang="en-US" sz="1600" dirty="0">
                <a:solidFill>
                  <a:srgbClr val="0000FF"/>
                </a:solidFill>
              </a:rPr>
              <a:t>規模が大きい場合は、億円単位として頂いても結構です。</a:t>
            </a:r>
          </a:p>
        </p:txBody>
      </p:sp>
      <p:sp>
        <p:nvSpPr>
          <p:cNvPr id="22"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11</a:t>
            </a:r>
          </a:p>
        </p:txBody>
      </p:sp>
      <p:sp>
        <p:nvSpPr>
          <p:cNvPr id="9" name="タイトル 1"/>
          <p:cNvSpPr txBox="1">
            <a:spLocks/>
          </p:cNvSpPr>
          <p:nvPr/>
        </p:nvSpPr>
        <p:spPr>
          <a:xfrm>
            <a:off x="124542" y="135773"/>
            <a:ext cx="6157567"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７．研究開発成果の実用化・事業化（２）</a:t>
            </a:r>
          </a:p>
        </p:txBody>
      </p:sp>
    </p:spTree>
    <p:extLst>
      <p:ext uri="{BB962C8B-B14F-4D97-AF65-F5344CB8AC3E}">
        <p14:creationId xmlns:p14="http://schemas.microsoft.com/office/powerpoint/2010/main" val="2595399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724575477"/>
              </p:ext>
            </p:extLst>
          </p:nvPr>
        </p:nvGraphicFramePr>
        <p:xfrm>
          <a:off x="179514" y="1674336"/>
          <a:ext cx="8640959" cy="2641600"/>
        </p:xfrm>
        <a:graphic>
          <a:graphicData uri="http://schemas.openxmlformats.org/drawingml/2006/table">
            <a:tbl>
              <a:tblPr firstRow="1" bandRow="1">
                <a:tableStyleId>{5C22544A-7EE6-4342-B048-85BDC9FD1C3A}</a:tableStyleId>
              </a:tblPr>
              <a:tblGrid>
                <a:gridCol w="1878470">
                  <a:extLst>
                    <a:ext uri="{9D8B030D-6E8A-4147-A177-3AD203B41FA5}">
                      <a16:colId xmlns:a16="http://schemas.microsoft.com/office/drawing/2014/main" val="20000"/>
                    </a:ext>
                  </a:extLst>
                </a:gridCol>
                <a:gridCol w="1605569">
                  <a:extLst>
                    <a:ext uri="{9D8B030D-6E8A-4147-A177-3AD203B41FA5}">
                      <a16:colId xmlns:a16="http://schemas.microsoft.com/office/drawing/2014/main" val="2607585754"/>
                    </a:ext>
                  </a:extLst>
                </a:gridCol>
                <a:gridCol w="1605569">
                  <a:extLst>
                    <a:ext uri="{9D8B030D-6E8A-4147-A177-3AD203B41FA5}">
                      <a16:colId xmlns:a16="http://schemas.microsoft.com/office/drawing/2014/main" val="20001"/>
                    </a:ext>
                  </a:extLst>
                </a:gridCol>
                <a:gridCol w="1605569">
                  <a:extLst>
                    <a:ext uri="{9D8B030D-6E8A-4147-A177-3AD203B41FA5}">
                      <a16:colId xmlns:a16="http://schemas.microsoft.com/office/drawing/2014/main" val="932572701"/>
                    </a:ext>
                  </a:extLst>
                </a:gridCol>
                <a:gridCol w="1945782">
                  <a:extLst>
                    <a:ext uri="{9D8B030D-6E8A-4147-A177-3AD203B41FA5}">
                      <a16:colId xmlns:a16="http://schemas.microsoft.com/office/drawing/2014/main" val="851321335"/>
                    </a:ext>
                  </a:extLst>
                </a:gridCol>
              </a:tblGrid>
              <a:tr h="370840">
                <a:tc>
                  <a:txBody>
                    <a:bodyPr/>
                    <a:lstStyle/>
                    <a:p>
                      <a:endParaRPr kumimoji="1" lang="ja-JP" altLang="en-US" dirty="0"/>
                    </a:p>
                  </a:txBody>
                  <a:tcPr/>
                </a:tc>
                <a:tc>
                  <a:txBody>
                    <a:bodyPr/>
                    <a:lstStyle/>
                    <a:p>
                      <a:r>
                        <a:rPr kumimoji="1" lang="en-US" altLang="ja-JP" sz="1400" dirty="0">
                          <a:latin typeface="+mn-ea"/>
                          <a:ea typeface="+mn-ea"/>
                        </a:rPr>
                        <a:t>FY2022</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FY2023</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（当初</a:t>
                      </a:r>
                      <a:r>
                        <a:rPr kumimoji="1" lang="en-US" altLang="ja-JP" sz="1400" dirty="0">
                          <a:latin typeface="+mn-ea"/>
                          <a:ea typeface="+mn-ea"/>
                        </a:rPr>
                        <a:t>3</a:t>
                      </a:r>
                      <a:r>
                        <a:rPr kumimoji="1" lang="ja-JP" altLang="en-US" sz="1400" dirty="0">
                          <a:latin typeface="+mn-ea"/>
                          <a:ea typeface="+mn-ea"/>
                        </a:rPr>
                        <a:t>年）</a:t>
                      </a:r>
                    </a:p>
                  </a:txBody>
                  <a:tcPr/>
                </a:tc>
                <a:extLst>
                  <a:ext uri="{0D108BD9-81ED-4DB2-BD59-A6C34878D82A}">
                    <a16:rowId xmlns:a16="http://schemas.microsoft.com/office/drawing/2014/main" val="10000"/>
                  </a:ext>
                </a:extLst>
              </a:tr>
              <a:tr h="370840">
                <a:tc>
                  <a:txBody>
                    <a:bodyPr/>
                    <a:lstStyle/>
                    <a:p>
                      <a:r>
                        <a:rPr kumimoji="1" lang="ja-JP" altLang="en-US" dirty="0"/>
                        <a:t>（株）〇〇〇〇</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（再委託先）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合計</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5" name="テキスト ボックス 4"/>
          <p:cNvSpPr txBox="1"/>
          <p:nvPr/>
        </p:nvSpPr>
        <p:spPr>
          <a:xfrm>
            <a:off x="323528" y="1013159"/>
            <a:ext cx="3024336" cy="369332"/>
          </a:xfrm>
          <a:prstGeom prst="rect">
            <a:avLst/>
          </a:prstGeom>
          <a:noFill/>
        </p:spPr>
        <p:txBody>
          <a:bodyPr wrap="square" rtlCol="0">
            <a:spAutoFit/>
          </a:bodyPr>
          <a:lstStyle/>
          <a:p>
            <a:r>
              <a:rPr kumimoji="1" lang="ja-JP" altLang="en-US" dirty="0"/>
              <a:t>予算総額：　〇</a:t>
            </a:r>
            <a:r>
              <a:rPr kumimoji="1" lang="en-US" altLang="ja-JP" dirty="0"/>
              <a:t>,</a:t>
            </a:r>
            <a:r>
              <a:rPr kumimoji="1" lang="ja-JP" altLang="en-US" dirty="0"/>
              <a:t>〇〇〇百万円</a:t>
            </a:r>
          </a:p>
        </p:txBody>
      </p:sp>
      <p:sp>
        <p:nvSpPr>
          <p:cNvPr id="7" name="テキスト ボックス 6"/>
          <p:cNvSpPr txBox="1"/>
          <p:nvPr/>
        </p:nvSpPr>
        <p:spPr>
          <a:xfrm>
            <a:off x="7452320" y="1176521"/>
            <a:ext cx="1800200" cy="369332"/>
          </a:xfrm>
          <a:prstGeom prst="rect">
            <a:avLst/>
          </a:prstGeom>
          <a:noFill/>
        </p:spPr>
        <p:txBody>
          <a:bodyPr wrap="square" rtlCol="0">
            <a:spAutoFit/>
          </a:bodyPr>
          <a:lstStyle/>
          <a:p>
            <a:r>
              <a:rPr kumimoji="1" lang="ja-JP" altLang="en-US" dirty="0"/>
              <a:t>（単位）百万円</a:t>
            </a:r>
          </a:p>
        </p:txBody>
      </p:sp>
      <p:sp>
        <p:nvSpPr>
          <p:cNvPr id="8" name="テキスト ボックス 7"/>
          <p:cNvSpPr txBox="1"/>
          <p:nvPr/>
        </p:nvSpPr>
        <p:spPr>
          <a:xfrm>
            <a:off x="5868144" y="116632"/>
            <a:ext cx="320384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位を四捨五入）という単位で記載頂いても結構です。</a:t>
            </a:r>
            <a:endParaRPr lang="en-US" altLang="ja-JP" sz="1200" i="1" dirty="0">
              <a:solidFill>
                <a:prstClr val="white"/>
              </a:solidFill>
              <a:latin typeface="+mn-ea"/>
            </a:endParaRPr>
          </a:p>
        </p:txBody>
      </p:sp>
      <p:sp>
        <p:nvSpPr>
          <p:cNvPr id="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12</a:t>
            </a: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８．予算額と内訳（全機関総括表）　</a:t>
            </a:r>
          </a:p>
        </p:txBody>
      </p:sp>
    </p:spTree>
    <p:extLst>
      <p:ext uri="{BB962C8B-B14F-4D97-AF65-F5344CB8AC3E}">
        <p14:creationId xmlns:p14="http://schemas.microsoft.com/office/powerpoint/2010/main" val="222968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a:t>
            </a:r>
            <a:r>
              <a:rPr lang="ja-JP" altLang="en-US" sz="2400" dirty="0">
                <a:sym typeface="Wingdings" panose="05000000000000000000" pitchFamily="2" charset="2"/>
              </a:rPr>
              <a:t>（</a:t>
            </a:r>
            <a:r>
              <a:rPr kumimoji="1" lang="ja-JP" altLang="en-US" sz="2400" dirty="0"/>
              <a:t>株）〇〇〇〇）</a:t>
            </a:r>
          </a:p>
        </p:txBody>
      </p:sp>
      <p:graphicFrame>
        <p:nvGraphicFramePr>
          <p:cNvPr id="4" name="表 3"/>
          <p:cNvGraphicFramePr>
            <a:graphicFrameLocks noGrp="1"/>
          </p:cNvGraphicFramePr>
          <p:nvPr>
            <p:extLst>
              <p:ext uri="{D42A27DB-BD31-4B8C-83A1-F6EECF244321}">
                <p14:modId xmlns:p14="http://schemas.microsoft.com/office/powerpoint/2010/main" val="121668406"/>
              </p:ext>
            </p:extLst>
          </p:nvPr>
        </p:nvGraphicFramePr>
        <p:xfrm>
          <a:off x="251524" y="1403568"/>
          <a:ext cx="8496940" cy="4226560"/>
        </p:xfrm>
        <a:graphic>
          <a:graphicData uri="http://schemas.openxmlformats.org/drawingml/2006/table">
            <a:tbl>
              <a:tblPr firstRow="1" bandRow="1">
                <a:tableStyleId>{5C22544A-7EE6-4342-B048-85BDC9FD1C3A}</a:tableStyleId>
              </a:tblPr>
              <a:tblGrid>
                <a:gridCol w="3052696">
                  <a:extLst>
                    <a:ext uri="{9D8B030D-6E8A-4147-A177-3AD203B41FA5}">
                      <a16:colId xmlns:a16="http://schemas.microsoft.com/office/drawing/2014/main" val="20000"/>
                    </a:ext>
                  </a:extLst>
                </a:gridCol>
                <a:gridCol w="1222921">
                  <a:extLst>
                    <a:ext uri="{9D8B030D-6E8A-4147-A177-3AD203B41FA5}">
                      <a16:colId xmlns:a16="http://schemas.microsoft.com/office/drawing/2014/main" val="3634264514"/>
                    </a:ext>
                  </a:extLst>
                </a:gridCol>
                <a:gridCol w="1222921">
                  <a:extLst>
                    <a:ext uri="{9D8B030D-6E8A-4147-A177-3AD203B41FA5}">
                      <a16:colId xmlns:a16="http://schemas.microsoft.com/office/drawing/2014/main" val="932572701"/>
                    </a:ext>
                  </a:extLst>
                </a:gridCol>
                <a:gridCol w="1222921">
                  <a:extLst>
                    <a:ext uri="{9D8B030D-6E8A-4147-A177-3AD203B41FA5}">
                      <a16:colId xmlns:a16="http://schemas.microsoft.com/office/drawing/2014/main" val="3703819195"/>
                    </a:ext>
                  </a:extLst>
                </a:gridCol>
                <a:gridCol w="1775481">
                  <a:extLst>
                    <a:ext uri="{9D8B030D-6E8A-4147-A177-3AD203B41FA5}">
                      <a16:colId xmlns:a16="http://schemas.microsoft.com/office/drawing/2014/main" val="20002"/>
                    </a:ext>
                  </a:extLst>
                </a:gridCol>
              </a:tblGrid>
              <a:tr h="370840">
                <a:tc>
                  <a:txBody>
                    <a:bodyPr/>
                    <a:lstStyle/>
                    <a:p>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2022</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2023</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p>
                  </a:txBody>
                  <a:tcPr/>
                </a:tc>
                <a:extLst>
                  <a:ext uri="{0D108BD9-81ED-4DB2-BD59-A6C34878D82A}">
                    <a16:rowId xmlns:a16="http://schemas.microsoft.com/office/drawing/2014/main" val="10000"/>
                  </a:ext>
                </a:extLst>
              </a:tr>
              <a:tr h="370840">
                <a:tc>
                  <a:txBody>
                    <a:bodyPr/>
                    <a:lstStyle/>
                    <a:p>
                      <a:r>
                        <a:rPr kumimoji="1" lang="ja-JP" altLang="en-US" dirty="0"/>
                        <a:t>機械装置費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10001"/>
                  </a:ext>
                </a:extLst>
              </a:tr>
              <a:tr h="370840">
                <a:tc>
                  <a:txBody>
                    <a:bodyPr/>
                    <a:lstStyle/>
                    <a:p>
                      <a:r>
                        <a:rPr kumimoji="1" lang="ja-JP" altLang="en-US" dirty="0"/>
                        <a:t>労務費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r>
                        <a:rPr kumimoji="1" lang="ja-JP" altLang="en-US" dirty="0"/>
                        <a:t>消耗品費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r>
                        <a:rPr kumimoji="1" lang="ja-JP" altLang="en-US" dirty="0"/>
                        <a:t>旅費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外注費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dirty="0"/>
                        <a:t>その他（広報費、諸経費）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6"/>
                  </a:ext>
                </a:extLst>
              </a:tr>
              <a:tr h="370840">
                <a:tc>
                  <a:txBody>
                    <a:bodyPr/>
                    <a:lstStyle/>
                    <a:p>
                      <a:r>
                        <a:rPr kumimoji="1" lang="ja-JP" altLang="en-US" dirty="0"/>
                        <a:t>間接経費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7"/>
                  </a:ext>
                </a:extLst>
              </a:tr>
              <a:tr h="370840">
                <a:tc>
                  <a:txBody>
                    <a:bodyPr/>
                    <a:lstStyle/>
                    <a:p>
                      <a:r>
                        <a:rPr kumimoji="1" lang="ja-JP" altLang="en-US" dirty="0"/>
                        <a:t>消費税</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8"/>
                  </a:ext>
                </a:extLst>
              </a:tr>
              <a:tr h="370840">
                <a:tc>
                  <a:txBody>
                    <a:bodyPr/>
                    <a:lstStyle/>
                    <a:p>
                      <a:r>
                        <a:rPr kumimoji="1" lang="ja-JP" altLang="en-US" dirty="0"/>
                        <a:t>再委託費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10009"/>
                  </a:ext>
                </a:extLst>
              </a:tr>
              <a:tr h="370840">
                <a:tc>
                  <a:txBody>
                    <a:bodyPr/>
                    <a:lstStyle/>
                    <a:p>
                      <a:r>
                        <a:rPr kumimoji="1" lang="ja-JP" altLang="en-US" dirty="0"/>
                        <a:t>合計</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13</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８．予算額と内訳（機関別）</a:t>
            </a:r>
          </a:p>
        </p:txBody>
      </p:sp>
    </p:spTree>
    <p:extLst>
      <p:ext uri="{BB962C8B-B14F-4D97-AF65-F5344CB8AC3E}">
        <p14:creationId xmlns:p14="http://schemas.microsoft.com/office/powerpoint/2010/main" val="4101315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13</a:t>
            </a:fld>
            <a:endParaRPr lang="ja-JP" altLang="en-US" sz="1800" dirty="0">
              <a:solidFill>
                <a:schemeClr val="tx1"/>
              </a:solidFill>
            </a:endParaRPr>
          </a:p>
        </p:txBody>
      </p:sp>
      <p:sp>
        <p:nvSpPr>
          <p:cNvPr id="5" name="正方形/長方形 4"/>
          <p:cNvSpPr/>
          <p:nvPr/>
        </p:nvSpPr>
        <p:spPr>
          <a:xfrm>
            <a:off x="107504" y="836712"/>
            <a:ext cx="8856712" cy="575373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2478768960"/>
              </p:ext>
            </p:extLst>
          </p:nvPr>
        </p:nvGraphicFramePr>
        <p:xfrm>
          <a:off x="274352" y="980728"/>
          <a:ext cx="8496945" cy="2465181"/>
        </p:xfrm>
        <a:graphic>
          <a:graphicData uri="http://schemas.openxmlformats.org/drawingml/2006/table">
            <a:tbl>
              <a:tblPr firstRow="1" bandRow="1">
                <a:tableStyleId>{5940675A-B579-460E-94D1-54222C63F5DA}</a:tableStyleId>
              </a:tblPr>
              <a:tblGrid>
                <a:gridCol w="2832315">
                  <a:extLst>
                    <a:ext uri="{9D8B030D-6E8A-4147-A177-3AD203B41FA5}">
                      <a16:colId xmlns:a16="http://schemas.microsoft.com/office/drawing/2014/main" val="20000"/>
                    </a:ext>
                  </a:extLst>
                </a:gridCol>
                <a:gridCol w="3967742">
                  <a:extLst>
                    <a:ext uri="{9D8B030D-6E8A-4147-A177-3AD203B41FA5}">
                      <a16:colId xmlns:a16="http://schemas.microsoft.com/office/drawing/2014/main" val="20001"/>
                    </a:ext>
                  </a:extLst>
                </a:gridCol>
                <a:gridCol w="1696888">
                  <a:extLst>
                    <a:ext uri="{9D8B030D-6E8A-4147-A177-3AD203B41FA5}">
                      <a16:colId xmlns:a16="http://schemas.microsoft.com/office/drawing/2014/main" val="20002"/>
                    </a:ext>
                  </a:extLst>
                </a:gridCol>
              </a:tblGrid>
              <a:tr h="235684">
                <a:tc>
                  <a:txBody>
                    <a:bodyPr/>
                    <a:lstStyle/>
                    <a:p>
                      <a:pPr>
                        <a:lnSpc>
                          <a:spcPts val="1200"/>
                        </a:lnSpc>
                      </a:pPr>
                      <a:r>
                        <a:rPr kumimoji="1" lang="ja-JP" altLang="en-US" sz="1200" dirty="0"/>
                        <a:t>項目</a:t>
                      </a:r>
                    </a:p>
                  </a:txBody>
                  <a:tcPr/>
                </a:tc>
                <a:tc>
                  <a:txBody>
                    <a:bodyPr/>
                    <a:lstStyle/>
                    <a:p>
                      <a:pPr>
                        <a:lnSpc>
                          <a:spcPts val="1200"/>
                        </a:lnSpc>
                      </a:pPr>
                      <a:r>
                        <a:rPr kumimoji="1" lang="ja-JP" altLang="en-US" sz="1200" dirty="0"/>
                        <a:t>費用内容</a:t>
                      </a:r>
                    </a:p>
                  </a:txBody>
                  <a:tcPr/>
                </a:tc>
                <a:tc>
                  <a:txBody>
                    <a:bodyPr/>
                    <a:lstStyle/>
                    <a:p>
                      <a:pPr>
                        <a:lnSpc>
                          <a:spcPts val="1200"/>
                        </a:lnSpc>
                      </a:pPr>
                      <a:r>
                        <a:rPr kumimoji="1" lang="ja-JP" altLang="en-US" sz="1200" dirty="0"/>
                        <a:t>積算内訳（百万円）</a:t>
                      </a:r>
                    </a:p>
                  </a:txBody>
                  <a:tcPr/>
                </a:tc>
                <a:extLst>
                  <a:ext uri="{0D108BD9-81ED-4DB2-BD59-A6C34878D82A}">
                    <a16:rowId xmlns:a16="http://schemas.microsoft.com/office/drawing/2014/main" val="10000"/>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1"/>
                  </a:ext>
                </a:extLst>
              </a:tr>
              <a:tr h="253349">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2"/>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3"/>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4"/>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5"/>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6"/>
                  </a:ext>
                </a:extLst>
              </a:tr>
              <a:tr h="23135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7"/>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8"/>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9"/>
                  </a:ext>
                </a:extLst>
              </a:tr>
            </a:tbl>
          </a:graphicData>
        </a:graphic>
      </p:graphicFrame>
      <p:sp>
        <p:nvSpPr>
          <p:cNvPr id="8" name="テキスト ボックス 21"/>
          <p:cNvSpPr txBox="1">
            <a:spLocks noChangeArrowheads="1"/>
          </p:cNvSpPr>
          <p:nvPr/>
        </p:nvSpPr>
        <p:spPr bwMode="auto">
          <a:xfrm>
            <a:off x="291154" y="1229259"/>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○○○試験装置　一式　　　　　　　　　　　　　　　　　　　　　　　　　　　　　  </a:t>
            </a:r>
            <a:r>
              <a:rPr lang="en-US" altLang="ja-JP" sz="1200" dirty="0">
                <a:solidFill>
                  <a:srgbClr val="3333CC"/>
                </a:solidFill>
                <a:latin typeface="+mn-ea"/>
              </a:rPr>
              <a:t>200</a:t>
            </a:r>
          </a:p>
        </p:txBody>
      </p:sp>
      <p:sp>
        <p:nvSpPr>
          <p:cNvPr id="9" name="テキスト ボックス 8"/>
          <p:cNvSpPr txBox="1"/>
          <p:nvPr/>
        </p:nvSpPr>
        <p:spPr>
          <a:xfrm>
            <a:off x="5066269" y="131900"/>
            <a:ext cx="38982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開発テーマ全体の提案事業予算（全期間）のうち、主要な大きな支出について内容を説明ください。</a:t>
            </a:r>
            <a:endParaRPr lang="ja-JP" altLang="ja-JP" sz="1200" i="1" dirty="0">
              <a:solidFill>
                <a:prstClr val="white"/>
              </a:solidFill>
              <a:latin typeface="+mn-ea"/>
            </a:endParaRPr>
          </a:p>
        </p:txBody>
      </p:sp>
      <p:sp>
        <p:nvSpPr>
          <p:cNvPr id="10" name="テキスト ボックス 21"/>
          <p:cNvSpPr txBox="1">
            <a:spLocks noChangeArrowheads="1"/>
          </p:cNvSpPr>
          <p:nvPr/>
        </p:nvSpPr>
        <p:spPr bwMode="auto">
          <a:xfrm>
            <a:off x="292821" y="1494203"/>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○○○評価装置　一式　　　　　　　　　　　　　　　　　　　　　　　　　　　　 　 </a:t>
            </a:r>
            <a:r>
              <a:rPr lang="en-US" altLang="ja-JP" sz="1200" dirty="0">
                <a:solidFill>
                  <a:srgbClr val="3333CC"/>
                </a:solidFill>
                <a:latin typeface="+mn-ea"/>
              </a:rPr>
              <a:t>100</a:t>
            </a:r>
          </a:p>
        </p:txBody>
      </p:sp>
      <p:sp>
        <p:nvSpPr>
          <p:cNvPr id="11" name="テキスト ボックス 21"/>
          <p:cNvSpPr txBox="1">
            <a:spLocks noChangeArrowheads="1"/>
          </p:cNvSpPr>
          <p:nvPr/>
        </p:nvSpPr>
        <p:spPr bwMode="auto">
          <a:xfrm>
            <a:off x="302487" y="1745079"/>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○○製作設計費　　　　　　　　　　　　　　　　　　　　　　　　　　　　　　　　    </a:t>
            </a:r>
            <a:r>
              <a:rPr lang="en-US" altLang="ja-JP" sz="1200" dirty="0">
                <a:solidFill>
                  <a:srgbClr val="3333CC"/>
                </a:solidFill>
                <a:latin typeface="+mn-ea"/>
              </a:rPr>
              <a:t>50</a:t>
            </a:r>
          </a:p>
        </p:txBody>
      </p:sp>
      <p:sp>
        <p:nvSpPr>
          <p:cNvPr id="12" name="テキスト ボックス 21"/>
          <p:cNvSpPr txBox="1">
            <a:spLocks noChangeArrowheads="1"/>
          </p:cNvSpPr>
          <p:nvPr/>
        </p:nvSpPr>
        <p:spPr bwMode="auto">
          <a:xfrm>
            <a:off x="300820" y="2007278"/>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○○製作加工費　　　　　　　　　　　　　　　　　　　　　　　　　　　　　　　　   </a:t>
            </a:r>
            <a:r>
              <a:rPr lang="en-US" altLang="ja-JP" sz="1200" dirty="0">
                <a:solidFill>
                  <a:srgbClr val="3333CC"/>
                </a:solidFill>
                <a:latin typeface="+mn-ea"/>
              </a:rPr>
              <a:t> 50</a:t>
            </a:r>
          </a:p>
        </p:txBody>
      </p:sp>
      <p:sp>
        <p:nvSpPr>
          <p:cNvPr id="13" name="テキスト ボックス 21"/>
          <p:cNvSpPr txBox="1">
            <a:spLocks noChangeArrowheads="1"/>
          </p:cNvSpPr>
          <p:nvPr/>
        </p:nvSpPr>
        <p:spPr bwMode="auto">
          <a:xfrm>
            <a:off x="302488" y="2230018"/>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err="1">
                <a:solidFill>
                  <a:srgbClr val="3333CC"/>
                </a:solidFill>
                <a:latin typeface="+mn-ea"/>
              </a:rPr>
              <a:t>．</a:t>
            </a:r>
            <a:r>
              <a:rPr lang="ja-JP" altLang="en-US" sz="1200" dirty="0">
                <a:solidFill>
                  <a:srgbClr val="3333CC"/>
                </a:solidFill>
                <a:latin typeface="+mn-ea"/>
              </a:rPr>
              <a:t>労務費　　　　　　　　　　　　　　　　　　　　 　研究員・補助委員費　一式　　　　　　　　　　　　　　　　　　　　　　　　　　  </a:t>
            </a:r>
            <a:r>
              <a:rPr lang="en-US" altLang="ja-JP" sz="1200" dirty="0">
                <a:solidFill>
                  <a:srgbClr val="3333CC"/>
                </a:solidFill>
                <a:latin typeface="+mn-ea"/>
              </a:rPr>
              <a:t>100</a:t>
            </a:r>
          </a:p>
        </p:txBody>
      </p:sp>
      <p:sp>
        <p:nvSpPr>
          <p:cNvPr id="14" name="テキスト ボックス 21"/>
          <p:cNvSpPr txBox="1">
            <a:spLocks noChangeArrowheads="1"/>
          </p:cNvSpPr>
          <p:nvPr/>
        </p:nvSpPr>
        <p:spPr bwMode="auto">
          <a:xfrm>
            <a:off x="305221" y="2697554"/>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err="1">
                <a:solidFill>
                  <a:srgbClr val="3333CC"/>
                </a:solidFill>
                <a:latin typeface="+mn-ea"/>
              </a:rPr>
              <a:t>．</a:t>
            </a:r>
            <a:r>
              <a:rPr lang="ja-JP" altLang="en-US" sz="1200" dirty="0">
                <a:solidFill>
                  <a:srgbClr val="3333CC"/>
                </a:solidFill>
                <a:latin typeface="+mn-ea"/>
              </a:rPr>
              <a:t>その他経費　　　　　　　　　　　　　　　　　 　○○試験関連消耗品費　一式　　　　　　　　　　　　　　　　　　　　　　　　 </a:t>
            </a:r>
            <a:r>
              <a:rPr lang="en-US" altLang="ja-JP" sz="1200" dirty="0">
                <a:solidFill>
                  <a:srgbClr val="3333CC"/>
                </a:solidFill>
                <a:latin typeface="+mn-ea"/>
              </a:rPr>
              <a:t>  50</a:t>
            </a:r>
          </a:p>
        </p:txBody>
      </p:sp>
      <p:sp>
        <p:nvSpPr>
          <p:cNvPr id="15" name="テキスト ボックス 21"/>
          <p:cNvSpPr txBox="1">
            <a:spLocks noChangeArrowheads="1"/>
          </p:cNvSpPr>
          <p:nvPr/>
        </p:nvSpPr>
        <p:spPr bwMode="auto">
          <a:xfrm>
            <a:off x="305221" y="2454761"/>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err="1">
                <a:solidFill>
                  <a:srgbClr val="3333CC"/>
                </a:solidFill>
                <a:latin typeface="+mn-ea"/>
              </a:rPr>
              <a:t>．</a:t>
            </a:r>
            <a:r>
              <a:rPr lang="ja-JP" altLang="en-US" sz="1200" dirty="0">
                <a:solidFill>
                  <a:srgbClr val="3333CC"/>
                </a:solidFill>
                <a:latin typeface="+mn-ea"/>
              </a:rPr>
              <a:t>その他経費　　　　　　　　　　　　　　　　　 　○○試験関連外注費　一式　　　　　　　　　　　　　　　　　　　　　　　   　 </a:t>
            </a:r>
            <a:r>
              <a:rPr lang="en-US" altLang="ja-JP" sz="1200" dirty="0">
                <a:solidFill>
                  <a:srgbClr val="3333CC"/>
                </a:solidFill>
                <a:latin typeface="+mn-ea"/>
              </a:rPr>
              <a:t> 100</a:t>
            </a:r>
          </a:p>
        </p:txBody>
      </p:sp>
      <p:sp>
        <p:nvSpPr>
          <p:cNvPr id="16" name="テキスト ボックス 21"/>
          <p:cNvSpPr txBox="1">
            <a:spLocks noChangeArrowheads="1"/>
          </p:cNvSpPr>
          <p:nvPr/>
        </p:nvSpPr>
        <p:spPr bwMode="auto">
          <a:xfrm>
            <a:off x="322458" y="2960485"/>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その他（間接経費含む）　　　　　　　　　　　　 　上記以外の経費　一式　　　　　　  　　　　  　　　　　　　　　　　　　　　　　 </a:t>
            </a:r>
            <a:r>
              <a:rPr lang="en-US" altLang="ja-JP" sz="1200" dirty="0">
                <a:solidFill>
                  <a:srgbClr val="3333CC"/>
                </a:solidFill>
                <a:latin typeface="+mn-ea"/>
              </a:rPr>
              <a:t>200</a:t>
            </a:r>
          </a:p>
        </p:txBody>
      </p:sp>
      <p:sp>
        <p:nvSpPr>
          <p:cNvPr id="17" name="テキスト ボックス 21"/>
          <p:cNvSpPr txBox="1">
            <a:spLocks noChangeArrowheads="1"/>
          </p:cNvSpPr>
          <p:nvPr/>
        </p:nvSpPr>
        <p:spPr bwMode="auto">
          <a:xfrm>
            <a:off x="316556" y="3187542"/>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合計　　　　　　　　　　　　　　　　　　　　　　　　 　　　　　　　　　　　　　　　　　　　　　　　 　 　　　　　　　　　　　　　　　　　　    </a:t>
            </a:r>
            <a:r>
              <a:rPr lang="en-US" altLang="ja-JP" sz="1200" dirty="0">
                <a:solidFill>
                  <a:srgbClr val="3333CC"/>
                </a:solidFill>
                <a:latin typeface="+mn-ea"/>
              </a:rPr>
              <a:t>850</a:t>
            </a:r>
          </a:p>
        </p:txBody>
      </p:sp>
      <p:sp>
        <p:nvSpPr>
          <p:cNvPr id="19" name="タイトル 1"/>
          <p:cNvSpPr txBox="1">
            <a:spLocks/>
          </p:cNvSpPr>
          <p:nvPr/>
        </p:nvSpPr>
        <p:spPr>
          <a:xfrm>
            <a:off x="107505" y="116632"/>
            <a:ext cx="4824535"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８．予算額と内訳（主要な支出）</a:t>
            </a:r>
          </a:p>
        </p:txBody>
      </p:sp>
    </p:spTree>
    <p:extLst>
      <p:ext uri="{BB962C8B-B14F-4D97-AF65-F5344CB8AC3E}">
        <p14:creationId xmlns:p14="http://schemas.microsoft.com/office/powerpoint/2010/main" val="3533710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6393" y="13588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683946" y="2276872"/>
            <a:ext cx="5184896"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提案技術に係る研究開発の産業・社会ニーズ等の背景、必要性（国プロとしての実施の必要性含む）、技術開発課題、解決方法、産業社会への波及効果等の概要を簡潔に記載ください。</a:t>
            </a:r>
          </a:p>
          <a:p>
            <a:r>
              <a:rPr lang="ja-JP" altLang="en-US" dirty="0">
                <a:latin typeface="+mn-ea"/>
              </a:rPr>
              <a:t>・</a:t>
            </a:r>
            <a:r>
              <a:rPr lang="en-US" altLang="ja-JP" dirty="0">
                <a:latin typeface="+mn-ea"/>
              </a:rPr>
              <a:t>AI</a:t>
            </a:r>
            <a:r>
              <a:rPr lang="ja-JP" altLang="en-US" dirty="0">
                <a:latin typeface="+mn-ea"/>
              </a:rPr>
              <a:t>の共通基盤技術の１つとして、商品画像データの仕様の規格化、関連する計測装置等の開発、商品画像データベース（</a:t>
            </a:r>
            <a:r>
              <a:rPr lang="en-US" altLang="ja-JP" dirty="0">
                <a:latin typeface="+mn-ea"/>
              </a:rPr>
              <a:t>DB</a:t>
            </a:r>
            <a:r>
              <a:rPr lang="ja-JP" altLang="en-US" dirty="0">
                <a:latin typeface="+mn-ea"/>
              </a:rPr>
              <a:t>）の構築等に係る研究開発。具体的には、基本計画に記載された開発テーマの開発対象をご参照ください。</a:t>
            </a: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2</a:t>
            </a:fld>
            <a:endParaRPr lang="en-US" altLang="ja-JP" dirty="0">
              <a:solidFill>
                <a:schemeClr val="tx1"/>
              </a:solidFill>
              <a:latin typeface="+mn-ea"/>
              <a:cs typeface="メイリオ" pitchFamily="50" charset="-128"/>
            </a:endParaRP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646331"/>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　</a:t>
            </a:r>
            <a:r>
              <a:rPr lang="ja-JP" altLang="en-US" sz="1200" dirty="0">
                <a:solidFill>
                  <a:srgbClr val="0070C0"/>
                </a:solidFill>
                <a:latin typeface="+mn-ea"/>
              </a:rPr>
              <a:t>今後、小売・物流等過程における人手不足の深刻化に伴い、 ●● の急激な高まりが予想されており、●●が必要とされている。そこで●●の課題解決を目的に、 ●● （手法）を用いて、 ●●に関する開発を行う。当該技術を○○に適用（社会実装）し、○○○という事業展開をすることを想定する。</a:t>
            </a:r>
            <a:endParaRPr lang="en-US" altLang="ja-JP" sz="1200" dirty="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6834" y="12541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3</a:t>
            </a:fld>
            <a:endParaRPr lang="en-US" altLang="ja-JP" dirty="0">
              <a:solidFill>
                <a:schemeClr val="tx1"/>
              </a:solidFill>
              <a:latin typeface="+mn-ea"/>
              <a:cs typeface="メイリオ" pitchFamily="50" charset="-128"/>
            </a:endParaRPr>
          </a:p>
        </p:txBody>
      </p:sp>
      <p:sp>
        <p:nvSpPr>
          <p:cNvPr id="5" name="正方形/長方形 4"/>
          <p:cNvSpPr/>
          <p:nvPr/>
        </p:nvSpPr>
        <p:spPr>
          <a:xfrm>
            <a:off x="107504" y="980728"/>
            <a:ext cx="8856712" cy="575186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078288" y="1185007"/>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0245" y="116006"/>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２．研究開発の内容</a:t>
            </a:r>
          </a:p>
        </p:txBody>
      </p:sp>
      <p:sp>
        <p:nvSpPr>
          <p:cNvPr id="4" name="スライド番号プレースホルダ 2"/>
          <p:cNvSpPr txBox="1">
            <a:spLocks noGrp="1"/>
          </p:cNvSpPr>
          <p:nvPr/>
        </p:nvSpPr>
        <p:spPr bwMode="auto">
          <a:xfrm>
            <a:off x="8565133" y="651782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4</a:t>
            </a:fld>
            <a:endParaRPr lang="en-US" altLang="ja-JP" dirty="0">
              <a:solidFill>
                <a:schemeClr val="tx1"/>
              </a:solidFill>
              <a:latin typeface="+mn-ea"/>
              <a:cs typeface="メイリオ" pitchFamily="50" charset="-128"/>
            </a:endParaRP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353943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開発項目１．●●の開発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２．●●の開発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３．●●の開発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４．●●の開発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6" name="Line 2"/>
          <p:cNvSpPr>
            <a:spLocks noChangeShapeType="1"/>
          </p:cNvSpPr>
          <p:nvPr/>
        </p:nvSpPr>
        <p:spPr bwMode="auto">
          <a:xfrm>
            <a:off x="4101478" y="1628800"/>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3" name="Text Box 6"/>
          <p:cNvSpPr txBox="1">
            <a:spLocks noChangeArrowheads="1"/>
          </p:cNvSpPr>
          <p:nvPr/>
        </p:nvSpPr>
        <p:spPr bwMode="auto">
          <a:xfrm>
            <a:off x="2185073" y="1395660"/>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15" name="Text Box 8"/>
          <p:cNvSpPr txBox="1">
            <a:spLocks noChangeArrowheads="1"/>
          </p:cNvSpPr>
          <p:nvPr/>
        </p:nvSpPr>
        <p:spPr bwMode="auto">
          <a:xfrm>
            <a:off x="477067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研究開発責任者</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16" name="Line 9"/>
          <p:cNvSpPr>
            <a:spLocks noChangeShapeType="1"/>
          </p:cNvSpPr>
          <p:nvPr/>
        </p:nvSpPr>
        <p:spPr bwMode="auto">
          <a:xfrm>
            <a:off x="3132989" y="2044324"/>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7" name="Text Box 10"/>
          <p:cNvSpPr txBox="1">
            <a:spLocks noChangeArrowheads="1"/>
          </p:cNvSpPr>
          <p:nvPr/>
        </p:nvSpPr>
        <p:spPr bwMode="auto">
          <a:xfrm>
            <a:off x="3979394" y="1742409"/>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指示・協議</a:t>
            </a:r>
            <a:endParaRPr kumimoji="0" lang="ja-JP" altLang="ja-JP" sz="1050" b="0" i="0" u="none" strike="noStrike" cap="none" normalizeH="0" baseline="0" dirty="0">
              <a:ln>
                <a:noFill/>
              </a:ln>
              <a:solidFill>
                <a:schemeClr val="tx1"/>
              </a:solidFill>
              <a:effectLst/>
              <a:latin typeface="+mn-ea"/>
            </a:endParaRPr>
          </a:p>
        </p:txBody>
      </p:sp>
      <p:sp>
        <p:nvSpPr>
          <p:cNvPr id="18" name="Line 11"/>
          <p:cNvSpPr>
            <a:spLocks noChangeShapeType="1"/>
          </p:cNvSpPr>
          <p:nvPr/>
        </p:nvSpPr>
        <p:spPr bwMode="auto">
          <a:xfrm flipH="1">
            <a:off x="3103022" y="1770248"/>
            <a:ext cx="1588" cy="14255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9" name="Line 12"/>
          <p:cNvSpPr>
            <a:spLocks noChangeShapeType="1"/>
          </p:cNvSpPr>
          <p:nvPr/>
        </p:nvSpPr>
        <p:spPr bwMode="auto">
          <a:xfrm flipH="1">
            <a:off x="1180899" y="2964048"/>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4" name="Line 12"/>
          <p:cNvSpPr>
            <a:spLocks noChangeShapeType="1"/>
          </p:cNvSpPr>
          <p:nvPr/>
        </p:nvSpPr>
        <p:spPr bwMode="auto">
          <a:xfrm flipH="1">
            <a:off x="5029358" y="2952481"/>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0" name="Line 13"/>
          <p:cNvSpPr>
            <a:spLocks noChangeShapeType="1"/>
          </p:cNvSpPr>
          <p:nvPr/>
        </p:nvSpPr>
        <p:spPr bwMode="auto">
          <a:xfrm>
            <a:off x="1179832" y="2954721"/>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1" name="Text Box 14"/>
          <p:cNvSpPr txBox="1">
            <a:spLocks noChangeArrowheads="1"/>
          </p:cNvSpPr>
          <p:nvPr/>
        </p:nvSpPr>
        <p:spPr bwMode="auto">
          <a:xfrm>
            <a:off x="4164171" y="3229310"/>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2" name="Text Box 15"/>
          <p:cNvSpPr txBox="1">
            <a:spLocks noChangeArrowheads="1"/>
          </p:cNvSpPr>
          <p:nvPr/>
        </p:nvSpPr>
        <p:spPr bwMode="auto">
          <a:xfrm>
            <a:off x="494716" y="3229310"/>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3" name="Text Box 16"/>
          <p:cNvSpPr txBox="1">
            <a:spLocks noChangeArrowheads="1"/>
          </p:cNvSpPr>
          <p:nvPr/>
        </p:nvSpPr>
        <p:spPr bwMode="auto">
          <a:xfrm>
            <a:off x="295987" y="3020878"/>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（代表事業者）</a:t>
            </a:r>
            <a:endParaRPr kumimoji="0" lang="ja-JP" altLang="ja-JP" sz="1800" b="0" i="0" u="none" strike="noStrike" cap="none" normalizeH="0" baseline="0" dirty="0">
              <a:ln>
                <a:noFill/>
              </a:ln>
              <a:solidFill>
                <a:schemeClr val="tx1"/>
              </a:solidFill>
              <a:effectLst/>
              <a:latin typeface="+mn-ea"/>
            </a:endParaRPr>
          </a:p>
        </p:txBody>
      </p:sp>
      <p:sp>
        <p:nvSpPr>
          <p:cNvPr id="24" name="Text Box 17"/>
          <p:cNvSpPr txBox="1">
            <a:spLocks noChangeArrowheads="1"/>
          </p:cNvSpPr>
          <p:nvPr/>
        </p:nvSpPr>
        <p:spPr bwMode="auto">
          <a:xfrm>
            <a:off x="2344574" y="3233924"/>
            <a:ext cx="1728787" cy="20926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技術研究組合</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○○技術の開発、企業６社（企業名記入）</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共同研究</a:t>
            </a:r>
            <a:r>
              <a:rPr kumimoji="0" lang="en-US" altLang="ja-JP" sz="1000" b="0" i="0" u="none" strike="noStrike" cap="none" normalizeH="0" baseline="0" dirty="0">
                <a:ln>
                  <a:noFill/>
                </a:ln>
                <a:solidFill>
                  <a:schemeClr val="tx1"/>
                </a:solidFill>
                <a:effectLst/>
                <a:latin typeface="+mn-ea"/>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Ａ大学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○研究室（つくば）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○○評価技術</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41" name="Line 9"/>
          <p:cNvSpPr>
            <a:spLocks noChangeShapeType="1"/>
          </p:cNvSpPr>
          <p:nvPr/>
        </p:nvSpPr>
        <p:spPr bwMode="auto">
          <a:xfrm>
            <a:off x="2344573" y="4263628"/>
            <a:ext cx="1728787" cy="15317"/>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3" name="Text Box 14"/>
          <p:cNvSpPr txBox="1">
            <a:spLocks noChangeArrowheads="1"/>
          </p:cNvSpPr>
          <p:nvPr/>
        </p:nvSpPr>
        <p:spPr bwMode="auto">
          <a:xfrm>
            <a:off x="2331774" y="581094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6" name="Line 19"/>
          <p:cNvSpPr>
            <a:spLocks noChangeShapeType="1"/>
          </p:cNvSpPr>
          <p:nvPr/>
        </p:nvSpPr>
        <p:spPr bwMode="auto">
          <a:xfrm>
            <a:off x="3165211" y="5326534"/>
            <a:ext cx="0" cy="4635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5" name="Text Box 10"/>
          <p:cNvSpPr txBox="1">
            <a:spLocks noChangeArrowheads="1"/>
          </p:cNvSpPr>
          <p:nvPr/>
        </p:nvSpPr>
        <p:spPr bwMode="auto">
          <a:xfrm>
            <a:off x="2632605" y="2234414"/>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委託</a:t>
            </a:r>
            <a:endParaRPr kumimoji="0" lang="ja-JP" altLang="ja-JP" sz="1050" b="0" i="0" u="none" strike="noStrike" cap="none" normalizeH="0" baseline="0" dirty="0">
              <a:ln>
                <a:noFill/>
              </a:ln>
              <a:solidFill>
                <a:schemeClr val="tx1"/>
              </a:solidFill>
              <a:effectLst/>
              <a:latin typeface="+mn-ea"/>
            </a:endParaRPr>
          </a:p>
        </p:txBody>
      </p:sp>
      <p:sp>
        <p:nvSpPr>
          <p:cNvPr id="46" name="Text Box 10"/>
          <p:cNvSpPr txBox="1">
            <a:spLocks noChangeArrowheads="1"/>
          </p:cNvSpPr>
          <p:nvPr/>
        </p:nvSpPr>
        <p:spPr bwMode="auto">
          <a:xfrm>
            <a:off x="2576859" y="5498272"/>
            <a:ext cx="612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再委託</a:t>
            </a:r>
            <a:endParaRPr kumimoji="0" lang="ja-JP" altLang="ja-JP" sz="1050" b="0" i="0" u="none" strike="noStrike" cap="none" normalizeH="0" baseline="0" dirty="0">
              <a:ln>
                <a:noFill/>
              </a:ln>
              <a:solidFill>
                <a:schemeClr val="tx1"/>
              </a:solidFill>
              <a:effectLst/>
              <a:latin typeface="+mn-ea"/>
            </a:endParaRPr>
          </a:p>
        </p:txBody>
      </p:sp>
      <p:sp>
        <p:nvSpPr>
          <p:cNvPr id="48" name="正方形/長方形 47"/>
          <p:cNvSpPr/>
          <p:nvPr/>
        </p:nvSpPr>
        <p:spPr>
          <a:xfrm>
            <a:off x="352266" y="2726418"/>
            <a:ext cx="5731901" cy="270236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4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5</a:t>
            </a:r>
          </a:p>
        </p:txBody>
      </p:sp>
      <p:sp>
        <p:nvSpPr>
          <p:cNvPr id="50" name="Text Box 14"/>
          <p:cNvSpPr txBox="1">
            <a:spLocks noChangeArrowheads="1"/>
          </p:cNvSpPr>
          <p:nvPr/>
        </p:nvSpPr>
        <p:spPr bwMode="auto">
          <a:xfrm>
            <a:off x="6782152" y="2726418"/>
            <a:ext cx="1894304" cy="1433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ユーザーアドバイザリー委員会</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・参画企業：</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○○株式会社</a:t>
            </a:r>
          </a:p>
          <a:p>
            <a:pPr algn="just" eaLnBrk="0" fontAlgn="base" hangingPunct="0">
              <a:spcBef>
                <a:spcPct val="0"/>
              </a:spcBef>
              <a:spcAft>
                <a:spcPct val="0"/>
              </a:spcAft>
            </a:pPr>
            <a:r>
              <a:rPr kumimoji="0" lang="ja-JP" altLang="en-US" sz="1000" dirty="0">
                <a:latin typeface="+mn-ea"/>
              </a:rPr>
              <a:t>○○株式会社</a:t>
            </a:r>
            <a:endParaRPr kumimoji="0" lang="en-US" altLang="ja-JP" sz="1000" dirty="0">
              <a:latin typeface="+mn-ea"/>
            </a:endParaRPr>
          </a:p>
          <a:p>
            <a:pPr algn="just" eaLnBrk="0" fontAlgn="base" hangingPunct="0">
              <a:spcBef>
                <a:spcPct val="0"/>
              </a:spcBef>
              <a:spcAft>
                <a:spcPct val="0"/>
              </a:spcAft>
            </a:pPr>
            <a:r>
              <a:rPr kumimoji="0" lang="ja-JP" altLang="en-US" sz="1000" b="0" i="0" u="none" strike="noStrike" cap="none" normalizeH="0" baseline="0" dirty="0">
                <a:ln>
                  <a:noFill/>
                </a:ln>
                <a:solidFill>
                  <a:schemeClr val="tx1"/>
                </a:solidFill>
                <a:effectLst/>
                <a:latin typeface="+mn-ea"/>
              </a:rPr>
              <a:t>・・・</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dirty="0">
                <a:latin typeface="+mn-ea"/>
              </a:rPr>
              <a:t>　ユーザニーズから見た性能・コスト等のスペック</a:t>
            </a:r>
            <a:r>
              <a:rPr kumimoji="0" lang="ja-JP" altLang="en-US" sz="1000" b="0" i="0" u="none" strike="noStrike" cap="none" normalizeH="0" baseline="0" dirty="0">
                <a:ln>
                  <a:noFill/>
                </a:ln>
                <a:solidFill>
                  <a:schemeClr val="tx1"/>
                </a:solidFill>
                <a:effectLst/>
                <a:latin typeface="+mn-ea"/>
              </a:rPr>
              <a:t>検証、○○・・等</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1" name="Text Box 14"/>
          <p:cNvSpPr txBox="1">
            <a:spLocks noChangeArrowheads="1"/>
          </p:cNvSpPr>
          <p:nvPr/>
        </p:nvSpPr>
        <p:spPr bwMode="auto">
          <a:xfrm>
            <a:off x="6782152" y="4523072"/>
            <a:ext cx="2038320" cy="1138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株式会社（例：各技術のユーザ企業）</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　成果の実装検証の場の提供、○○・・・</a:t>
            </a: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2" name="Line 2"/>
          <p:cNvSpPr>
            <a:spLocks noChangeShapeType="1"/>
          </p:cNvSpPr>
          <p:nvPr/>
        </p:nvSpPr>
        <p:spPr bwMode="auto">
          <a:xfrm>
            <a:off x="6134525" y="3175006"/>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3" name="Text Box 10"/>
          <p:cNvSpPr txBox="1">
            <a:spLocks noChangeArrowheads="1"/>
          </p:cNvSpPr>
          <p:nvPr/>
        </p:nvSpPr>
        <p:spPr bwMode="auto">
          <a:xfrm>
            <a:off x="6012441" y="3288615"/>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dirty="0">
                <a:latin typeface="+mn-ea"/>
              </a:rPr>
              <a:t>　随時</a:t>
            </a:r>
            <a:r>
              <a:rPr kumimoji="0" lang="ja-JP" altLang="en-US" sz="1050" b="0" i="0" u="none" strike="noStrike" cap="none" normalizeH="0" baseline="0" dirty="0">
                <a:ln>
                  <a:noFill/>
                </a:ln>
                <a:solidFill>
                  <a:schemeClr val="tx1"/>
                </a:solidFill>
                <a:effectLst/>
                <a:latin typeface="+mn-ea"/>
              </a:rPr>
              <a:t>協議</a:t>
            </a:r>
            <a:endParaRPr kumimoji="0" lang="ja-JP" altLang="ja-JP" sz="1050" b="0" i="0" u="none" strike="noStrike" cap="none" normalizeH="0" baseline="0" dirty="0">
              <a:ln>
                <a:noFill/>
              </a:ln>
              <a:solidFill>
                <a:schemeClr val="tx1"/>
              </a:solidFill>
              <a:effectLst/>
              <a:latin typeface="+mn-ea"/>
            </a:endParaRPr>
          </a:p>
        </p:txBody>
      </p:sp>
      <p:sp>
        <p:nvSpPr>
          <p:cNvPr id="54" name="Line 2"/>
          <p:cNvSpPr>
            <a:spLocks noChangeShapeType="1"/>
          </p:cNvSpPr>
          <p:nvPr/>
        </p:nvSpPr>
        <p:spPr bwMode="auto">
          <a:xfrm>
            <a:off x="6148904" y="4729025"/>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5" name="Text Box 10"/>
          <p:cNvSpPr txBox="1">
            <a:spLocks noChangeArrowheads="1"/>
          </p:cNvSpPr>
          <p:nvPr/>
        </p:nvSpPr>
        <p:spPr bwMode="auto">
          <a:xfrm>
            <a:off x="6026820" y="4842634"/>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協議、検証</a:t>
            </a:r>
            <a:endParaRPr kumimoji="0" lang="ja-JP" altLang="ja-JP" sz="1050" b="0" i="0" u="none" strike="noStrike" cap="none" normalizeH="0" baseline="0" dirty="0">
              <a:ln>
                <a:noFill/>
              </a:ln>
              <a:solidFill>
                <a:schemeClr val="tx1"/>
              </a:solidFill>
              <a:effectLst/>
              <a:latin typeface="+mn-ea"/>
            </a:endParaRPr>
          </a:p>
        </p:txBody>
      </p:sp>
      <p:sp>
        <p:nvSpPr>
          <p:cNvPr id="30" name="Text Box 8"/>
          <p:cNvSpPr txBox="1">
            <a:spLocks noChangeArrowheads="1"/>
          </p:cNvSpPr>
          <p:nvPr/>
        </p:nvSpPr>
        <p:spPr bwMode="auto">
          <a:xfrm>
            <a:off x="612540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実用化・事業化責任者</a:t>
            </a:r>
            <a:endParaRPr kumimoji="0" lang="en-US" altLang="ja-JP" sz="9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334933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3654033710"/>
              </p:ext>
            </p:extLst>
          </p:nvPr>
        </p:nvGraphicFramePr>
        <p:xfrm>
          <a:off x="317041" y="1362687"/>
          <a:ext cx="8424932" cy="4947197"/>
        </p:xfrm>
        <a:graphic>
          <a:graphicData uri="http://schemas.openxmlformats.org/drawingml/2006/table">
            <a:tbl>
              <a:tblPr>
                <a:tableStyleId>{5940675A-B579-460E-94D1-54222C63F5DA}</a:tableStyleId>
              </a:tblPr>
              <a:tblGrid>
                <a:gridCol w="2376260">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gridCol w="2016224">
                  <a:extLst>
                    <a:ext uri="{9D8B030D-6E8A-4147-A177-3AD203B41FA5}">
                      <a16:colId xmlns:a16="http://schemas.microsoft.com/office/drawing/2014/main" val="20003"/>
                    </a:ext>
                  </a:extLst>
                </a:gridCol>
              </a:tblGrid>
              <a:tr h="826477">
                <a:tc>
                  <a:txBody>
                    <a:bodyPr/>
                    <a:lstStyle/>
                    <a:p>
                      <a:pPr algn="ctr" fontAlgn="ctr"/>
                      <a:endParaRPr lang="en-US" sz="1600" b="0"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a:t>2022</a:t>
                      </a:r>
                      <a:r>
                        <a:rPr lang="ja-JP" altLang="en-US" sz="1600" u="none" strike="noStrike" dirty="0"/>
                        <a:t>年度</a:t>
                      </a:r>
                      <a:endParaRPr lang="en-US" sz="1600" u="none" strike="noStrike" dirty="0"/>
                    </a:p>
                  </a:txBody>
                  <a:tcPr marL="0" marR="0" marT="0" marB="0" anchor="ctr"/>
                </a:tc>
                <a:tc>
                  <a:txBody>
                    <a:bodyPr/>
                    <a:lstStyle/>
                    <a:p>
                      <a:pPr algn="ctr" fontAlgn="ctr"/>
                      <a:r>
                        <a:rPr lang="en-US" altLang="ja-JP" sz="1600" u="none" strike="noStrike" dirty="0"/>
                        <a:t>2023</a:t>
                      </a:r>
                      <a:r>
                        <a:rPr lang="ja-JP" altLang="en-US" sz="1600" u="none" strike="noStrike" dirty="0"/>
                        <a:t>年度</a:t>
                      </a:r>
                      <a:endParaRPr lang="en-US" sz="1600" u="none" strike="noStrike" dirty="0"/>
                    </a:p>
                  </a:txBody>
                  <a:tcPr marL="0" marR="0" marT="0" marB="0" anchor="ctr"/>
                </a:tc>
                <a:tc>
                  <a:txBody>
                    <a:bodyPr/>
                    <a:lstStyle/>
                    <a:p>
                      <a:pPr algn="ctr" fontAlgn="ctr"/>
                      <a:r>
                        <a:rPr lang="en-US" altLang="ja-JP" sz="1600" u="none" strike="noStrike" dirty="0"/>
                        <a:t>2024</a:t>
                      </a:r>
                      <a:r>
                        <a:rPr lang="ja-JP" altLang="en-US" sz="1600" u="none" strike="noStrike" dirty="0"/>
                        <a:t>年度</a:t>
                      </a:r>
                      <a:endParaRPr lang="en-US" sz="1600" b="1"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0"/>
                  </a:ext>
                </a:extLst>
              </a:tr>
              <a:tr h="1030180">
                <a:tc>
                  <a:txBody>
                    <a:bodyPr/>
                    <a:lstStyle/>
                    <a:p>
                      <a:pPr algn="ctr" fontAlgn="ctr"/>
                      <a:r>
                        <a:rPr lang="ja-JP" altLang="en-US" sz="1600" b="0" i="0" u="none" strike="noStrike" dirty="0">
                          <a:solidFill>
                            <a:srgbClr val="0000FF"/>
                          </a:solidFill>
                          <a:latin typeface="ＭＳ Ｐゴシック"/>
                        </a:rPr>
                        <a:t>開発１</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endParaRPr lang="en-US" altLang="ja-JP" sz="1600" b="0" i="0" u="none" strike="noStrike" dirty="0">
                        <a:solidFill>
                          <a:srgbClr val="0000FF"/>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1"/>
                  </a:ext>
                </a:extLst>
              </a:tr>
              <a:tr h="1030180">
                <a:tc>
                  <a:txBody>
                    <a:bodyPr/>
                    <a:lstStyle/>
                    <a:p>
                      <a:pPr algn="ctr" fontAlgn="ctr"/>
                      <a:r>
                        <a:rPr lang="ja-JP" altLang="en-US" sz="1600" b="0" i="0" u="none" strike="noStrike" dirty="0">
                          <a:solidFill>
                            <a:srgbClr val="0000FF"/>
                          </a:solidFill>
                          <a:latin typeface="ＭＳ Ｐゴシック"/>
                        </a:rPr>
                        <a:t>開発２</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2"/>
                  </a:ext>
                </a:extLst>
              </a:tr>
              <a:tr h="1030180">
                <a:tc>
                  <a:txBody>
                    <a:bodyPr/>
                    <a:lstStyle/>
                    <a:p>
                      <a:pPr algn="ctr" fontAlgn="ctr"/>
                      <a:r>
                        <a:rPr lang="ja-JP" altLang="en-US" sz="1600" b="0" i="0" u="none" strike="noStrike" dirty="0">
                          <a:solidFill>
                            <a:srgbClr val="0000FF"/>
                          </a:solidFill>
                          <a:latin typeface="ＭＳ Ｐゴシック"/>
                        </a:rPr>
                        <a:t>開発３</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3"/>
                  </a:ext>
                </a:extLst>
              </a:tr>
              <a:tr h="1030180">
                <a:tc>
                  <a:txBody>
                    <a:bodyPr/>
                    <a:lstStyle/>
                    <a:p>
                      <a:pPr algn="ctr" fontAlgn="ctr"/>
                      <a:r>
                        <a:rPr lang="ja-JP" altLang="en-US" sz="1600" b="0" i="0" u="none" strike="noStrike" dirty="0">
                          <a:solidFill>
                            <a:srgbClr val="0000FF"/>
                          </a:solidFill>
                          <a:latin typeface="ＭＳ Ｐゴシック"/>
                        </a:rPr>
                        <a:t>開発４</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ctr" fontAlgn="ctr"/>
                      <a:endParaRPr lang="zh-TW" altLang="en-US" sz="1600" b="0" i="0" u="none" strike="noStrike" dirty="0">
                        <a:solidFill>
                          <a:srgbClr val="000000"/>
                        </a:solidFill>
                        <a:latin typeface="ＭＳ Ｐゴシック"/>
                      </a:endParaRPr>
                    </a:p>
                  </a:txBody>
                  <a:tcPr marL="0" marR="0" marT="0" marB="0" anchor="ctr"/>
                </a:tc>
                <a:tc>
                  <a:txBody>
                    <a:bodyPr/>
                    <a:lstStyle/>
                    <a:p>
                      <a:pPr algn="ctr" fontAlgn="ctr"/>
                      <a:endParaRPr lang="en-US" altLang="ja-JP" sz="1600" b="0" i="0" u="none" strike="noStrike" dirty="0">
                        <a:solidFill>
                          <a:srgbClr val="000000"/>
                        </a:solidFill>
                        <a:latin typeface="ＭＳ Ｐゴシック"/>
                      </a:endParaRPr>
                    </a:p>
                  </a:txBody>
                  <a:tcPr marL="0" marR="0" marT="0" marB="0" anchor="ctr"/>
                </a:tc>
                <a:tc>
                  <a:txBody>
                    <a:bodyPr/>
                    <a:lstStyle/>
                    <a:p>
                      <a:pPr algn="ctr"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4"/>
                  </a:ext>
                </a:extLst>
              </a:tr>
            </a:tbl>
          </a:graphicData>
        </a:graphic>
      </p:graphicFrame>
      <p:sp>
        <p:nvSpPr>
          <p:cNvPr id="17" name="ホームベース 16"/>
          <p:cNvSpPr/>
          <p:nvPr/>
        </p:nvSpPr>
        <p:spPr>
          <a:xfrm>
            <a:off x="4713568" y="2856921"/>
            <a:ext cx="2024932" cy="284831"/>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200" dirty="0">
                <a:solidFill>
                  <a:srgbClr val="0000FF"/>
                </a:solidFill>
              </a:rPr>
              <a:t>●●の市場評価</a:t>
            </a:r>
          </a:p>
        </p:txBody>
      </p:sp>
      <p:sp>
        <p:nvSpPr>
          <p:cNvPr id="26" name="ホームベース 25"/>
          <p:cNvSpPr/>
          <p:nvPr/>
        </p:nvSpPr>
        <p:spPr>
          <a:xfrm>
            <a:off x="2688636" y="2395548"/>
            <a:ext cx="2024932"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27" name="ホームベース 26"/>
          <p:cNvSpPr/>
          <p:nvPr/>
        </p:nvSpPr>
        <p:spPr>
          <a:xfrm>
            <a:off x="2688636" y="3403939"/>
            <a:ext cx="1091276"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19" name="ホームベース 18"/>
          <p:cNvSpPr/>
          <p:nvPr/>
        </p:nvSpPr>
        <p:spPr>
          <a:xfrm>
            <a:off x="3779912" y="4425268"/>
            <a:ext cx="2592288"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●●の開発・実証</a:t>
            </a:r>
          </a:p>
        </p:txBody>
      </p:sp>
      <p:sp>
        <p:nvSpPr>
          <p:cNvPr id="15" name="ホームベース 14"/>
          <p:cNvSpPr/>
          <p:nvPr/>
        </p:nvSpPr>
        <p:spPr>
          <a:xfrm>
            <a:off x="4713568" y="2290651"/>
            <a:ext cx="2010201" cy="435247"/>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16" name="ホームベース 15"/>
          <p:cNvSpPr/>
          <p:nvPr/>
        </p:nvSpPr>
        <p:spPr>
          <a:xfrm>
            <a:off x="6723769" y="2847394"/>
            <a:ext cx="1256817" cy="288033"/>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100" dirty="0">
                <a:solidFill>
                  <a:srgbClr val="0000FF"/>
                </a:solidFill>
              </a:rPr>
              <a:t>○○の市場評価</a:t>
            </a:r>
          </a:p>
        </p:txBody>
      </p:sp>
      <p:sp>
        <p:nvSpPr>
          <p:cNvPr id="14" name="タイトル 1">
            <a:extLst>
              <a:ext uri="{FF2B5EF4-FFF2-40B4-BE49-F238E27FC236}">
                <a16:creationId xmlns:a16="http://schemas.microsoft.com/office/drawing/2014/main" id="{A0BA8D70-CF5F-4C34-846B-FA0E671711E0}"/>
              </a:ext>
            </a:extLst>
          </p:cNvPr>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22" name="テキスト ボックス 21">
            <a:extLst>
              <a:ext uri="{FF2B5EF4-FFF2-40B4-BE49-F238E27FC236}">
                <a16:creationId xmlns:a16="http://schemas.microsoft.com/office/drawing/2014/main" id="{F4F2F17F-D38D-4656-9643-7ED0A44541DE}"/>
              </a:ext>
            </a:extLst>
          </p:cNvPr>
          <p:cNvSpPr txBox="1"/>
          <p:nvPr/>
        </p:nvSpPr>
        <p:spPr>
          <a:xfrm>
            <a:off x="6099610" y="207569"/>
            <a:ext cx="2884119"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・研究開発のスケジュールを記載ください。</a:t>
            </a:r>
            <a:endParaRPr lang="en-US" altLang="ja-JP" sz="1200" i="1" dirty="0">
              <a:solidFill>
                <a:schemeClr val="bg1"/>
              </a:solidFill>
              <a:latin typeface="+mn-ea"/>
            </a:endParaRPr>
          </a:p>
        </p:txBody>
      </p:sp>
      <p:sp>
        <p:nvSpPr>
          <p:cNvPr id="24" name="テキスト ボックス 23">
            <a:extLst>
              <a:ext uri="{FF2B5EF4-FFF2-40B4-BE49-F238E27FC236}">
                <a16:creationId xmlns:a16="http://schemas.microsoft.com/office/drawing/2014/main" id="{814DD15B-96C6-482A-AB6E-A7BA4BA50F79}"/>
              </a:ext>
            </a:extLst>
          </p:cNvPr>
          <p:cNvSpPr txBox="1"/>
          <p:nvPr/>
        </p:nvSpPr>
        <p:spPr>
          <a:xfrm>
            <a:off x="5436096" y="925270"/>
            <a:ext cx="3588332" cy="276999"/>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r>
              <a:rPr lang="ja-JP" altLang="en-US" sz="1200" i="1" dirty="0">
                <a:solidFill>
                  <a:srgbClr val="0000FF"/>
                </a:solidFill>
              </a:rPr>
              <a:t>・下表のフォーマットに限定しません</a:t>
            </a:r>
            <a:endParaRPr lang="en-US" altLang="ja-JP" sz="1200" i="1" dirty="0">
              <a:solidFill>
                <a:srgbClr val="0000FF"/>
              </a:solidFill>
            </a:endParaRPr>
          </a:p>
        </p:txBody>
      </p:sp>
      <p:sp>
        <p:nvSpPr>
          <p:cNvPr id="28" name="テキスト ボックス 27">
            <a:extLst>
              <a:ext uri="{FF2B5EF4-FFF2-40B4-BE49-F238E27FC236}">
                <a16:creationId xmlns:a16="http://schemas.microsoft.com/office/drawing/2014/main" id="{38CFD125-AF45-4EB3-B25C-8640B1A7CC8B}"/>
              </a:ext>
            </a:extLst>
          </p:cNvPr>
          <p:cNvSpPr txBox="1"/>
          <p:nvPr/>
        </p:nvSpPr>
        <p:spPr>
          <a:xfrm>
            <a:off x="6723769" y="2210590"/>
            <a:ext cx="1861365" cy="646331"/>
          </a:xfrm>
          <a:prstGeom prst="rect">
            <a:avLst/>
          </a:prstGeom>
          <a:noFill/>
        </p:spPr>
        <p:txBody>
          <a:bodyPr wrap="square" rtlCol="0" anchor="ctr">
            <a:spAutoFit/>
          </a:bodyPr>
          <a:lstStyle/>
          <a:p>
            <a:r>
              <a:rPr lang="ja-JP" altLang="en-US" dirty="0"/>
              <a:t>目標：</a:t>
            </a:r>
            <a:endParaRPr lang="en-US" altLang="ja-JP" dirty="0"/>
          </a:p>
          <a:p>
            <a:r>
              <a:rPr lang="ja-JP" altLang="en-US" dirty="0"/>
              <a:t>～～～～を達成</a:t>
            </a:r>
            <a:endParaRPr kumimoji="1" lang="ja-JP" altLang="en-US" dirty="0"/>
          </a:p>
        </p:txBody>
      </p:sp>
      <p:sp>
        <p:nvSpPr>
          <p:cNvPr id="30" name="テキスト ボックス 29">
            <a:extLst>
              <a:ext uri="{FF2B5EF4-FFF2-40B4-BE49-F238E27FC236}">
                <a16:creationId xmlns:a16="http://schemas.microsoft.com/office/drawing/2014/main" id="{525EBB71-170D-4B70-A88E-8B1FE7982AD7}"/>
              </a:ext>
            </a:extLst>
          </p:cNvPr>
          <p:cNvSpPr txBox="1"/>
          <p:nvPr/>
        </p:nvSpPr>
        <p:spPr>
          <a:xfrm>
            <a:off x="6820139" y="4451619"/>
            <a:ext cx="1861365" cy="646331"/>
          </a:xfrm>
          <a:prstGeom prst="rect">
            <a:avLst/>
          </a:prstGeom>
          <a:noFill/>
        </p:spPr>
        <p:txBody>
          <a:bodyPr wrap="square" rtlCol="0" anchor="ctr">
            <a:spAutoFit/>
          </a:bodyPr>
          <a:lstStyle/>
          <a:p>
            <a:r>
              <a:rPr lang="ja-JP" altLang="en-US" dirty="0"/>
              <a:t>目標：</a:t>
            </a:r>
            <a:endParaRPr lang="en-US" altLang="ja-JP" dirty="0"/>
          </a:p>
          <a:p>
            <a:r>
              <a:rPr lang="ja-JP" altLang="en-US" dirty="0"/>
              <a:t>～～～～を達成</a:t>
            </a:r>
            <a:endParaRPr kumimoji="1" lang="ja-JP" altLang="en-US" dirty="0"/>
          </a:p>
        </p:txBody>
      </p:sp>
      <p:sp>
        <p:nvSpPr>
          <p:cNvPr id="31" name="テキスト ボックス 30">
            <a:extLst>
              <a:ext uri="{FF2B5EF4-FFF2-40B4-BE49-F238E27FC236}">
                <a16:creationId xmlns:a16="http://schemas.microsoft.com/office/drawing/2014/main" id="{AD7EF51A-CA78-4C22-AFC4-C7E1EB252FEB}"/>
              </a:ext>
            </a:extLst>
          </p:cNvPr>
          <p:cNvSpPr txBox="1"/>
          <p:nvPr/>
        </p:nvSpPr>
        <p:spPr>
          <a:xfrm>
            <a:off x="6873210" y="3399408"/>
            <a:ext cx="1861365" cy="646331"/>
          </a:xfrm>
          <a:prstGeom prst="rect">
            <a:avLst/>
          </a:prstGeom>
          <a:noFill/>
        </p:spPr>
        <p:txBody>
          <a:bodyPr wrap="square" rtlCol="0" anchor="ctr">
            <a:spAutoFit/>
          </a:bodyPr>
          <a:lstStyle/>
          <a:p>
            <a:r>
              <a:rPr lang="ja-JP" altLang="en-US" dirty="0"/>
              <a:t>目標：</a:t>
            </a:r>
            <a:endParaRPr lang="en-US" altLang="ja-JP" dirty="0"/>
          </a:p>
          <a:p>
            <a:r>
              <a:rPr lang="ja-JP" altLang="en-US" dirty="0"/>
              <a:t>～～～～を達成</a:t>
            </a:r>
            <a:endParaRPr kumimoji="1" lang="ja-JP" altLang="en-US" dirty="0"/>
          </a:p>
        </p:txBody>
      </p:sp>
      <p:sp>
        <p:nvSpPr>
          <p:cNvPr id="32" name="ホームベース 18">
            <a:extLst>
              <a:ext uri="{FF2B5EF4-FFF2-40B4-BE49-F238E27FC236}">
                <a16:creationId xmlns:a16="http://schemas.microsoft.com/office/drawing/2014/main" id="{FCCCDCCE-2268-419B-B44B-FD923BAA6BB1}"/>
              </a:ext>
            </a:extLst>
          </p:cNvPr>
          <p:cNvSpPr/>
          <p:nvPr/>
        </p:nvSpPr>
        <p:spPr>
          <a:xfrm>
            <a:off x="3275856" y="5446597"/>
            <a:ext cx="5309278"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29" name="テキスト ボックス 28">
            <a:extLst>
              <a:ext uri="{FF2B5EF4-FFF2-40B4-BE49-F238E27FC236}">
                <a16:creationId xmlns:a16="http://schemas.microsoft.com/office/drawing/2014/main" id="{9EF0A772-ED16-4C09-B915-AC800F13EC84}"/>
              </a:ext>
            </a:extLst>
          </p:cNvPr>
          <p:cNvSpPr txBox="1"/>
          <p:nvPr/>
        </p:nvSpPr>
        <p:spPr>
          <a:xfrm>
            <a:off x="6802188" y="5514711"/>
            <a:ext cx="1861365" cy="646331"/>
          </a:xfrm>
          <a:prstGeom prst="rect">
            <a:avLst/>
          </a:prstGeom>
          <a:noFill/>
        </p:spPr>
        <p:txBody>
          <a:bodyPr wrap="square" rtlCol="0" anchor="ctr">
            <a:spAutoFit/>
          </a:bodyPr>
          <a:lstStyle/>
          <a:p>
            <a:r>
              <a:rPr lang="ja-JP" altLang="en-US" dirty="0"/>
              <a:t>目標：</a:t>
            </a:r>
            <a:endParaRPr lang="en-US" altLang="ja-JP" dirty="0"/>
          </a:p>
          <a:p>
            <a:r>
              <a:rPr lang="ja-JP" altLang="en-US" dirty="0"/>
              <a:t>～～～～を達成</a:t>
            </a:r>
            <a:endParaRPr kumimoji="1" lang="ja-JP" altLang="en-US" dirty="0"/>
          </a:p>
        </p:txBody>
      </p:sp>
      <p:sp>
        <p:nvSpPr>
          <p:cNvPr id="34" name="スライド番号プレースホルダ 2">
            <a:extLst>
              <a:ext uri="{FF2B5EF4-FFF2-40B4-BE49-F238E27FC236}">
                <a16:creationId xmlns:a16="http://schemas.microsoft.com/office/drawing/2014/main" id="{2394A7FA-6AFB-4CCB-9858-FE48F833D871}"/>
              </a:ext>
            </a:extLst>
          </p:cNvPr>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6</a:t>
            </a:r>
          </a:p>
        </p:txBody>
      </p:sp>
    </p:spTree>
    <p:extLst>
      <p:ext uri="{BB962C8B-B14F-4D97-AF65-F5344CB8AC3E}">
        <p14:creationId xmlns:p14="http://schemas.microsoft.com/office/powerpoint/2010/main" val="1684887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4720" y="126340"/>
            <a:ext cx="379920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3404" y="313185"/>
            <a:ext cx="4536504"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提案する研究開発の目標を具体的かつ定量的に記載してください</a:t>
            </a:r>
            <a:endParaRPr lang="en-US" altLang="ja-JP" dirty="0">
              <a:latin typeface="+mn-ea"/>
            </a:endParaRPr>
          </a:p>
          <a:p>
            <a:r>
              <a:rPr lang="ja-JP" altLang="en-US" dirty="0">
                <a:latin typeface="+mn-ea"/>
              </a:rPr>
              <a:t>　（極力、目標仕様等の具体的な数値を記載してください）</a:t>
            </a:r>
            <a:endParaRPr lang="en-US" altLang="ja-JP" dirty="0">
              <a:latin typeface="+mn-ea"/>
            </a:endParaRPr>
          </a:p>
        </p:txBody>
      </p:sp>
      <p:sp>
        <p:nvSpPr>
          <p:cNvPr id="4" name="テキスト ボックス 21"/>
          <p:cNvSpPr txBox="1">
            <a:spLocks noChangeArrowheads="1"/>
          </p:cNvSpPr>
          <p:nvPr/>
        </p:nvSpPr>
        <p:spPr bwMode="auto">
          <a:xfrm>
            <a:off x="179512" y="1374341"/>
            <a:ext cx="4248472"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中間目標（２０２２年度末時点）</a:t>
            </a:r>
            <a:endParaRPr lang="en-US" altLang="ja-JP" sz="1600" dirty="0">
              <a:latin typeface="+mn-ea"/>
            </a:endParaRPr>
          </a:p>
        </p:txBody>
      </p:sp>
      <p:sp>
        <p:nvSpPr>
          <p:cNvPr id="5" name="テキスト ボックス 21"/>
          <p:cNvSpPr txBox="1">
            <a:spLocks noChangeArrowheads="1"/>
          </p:cNvSpPr>
          <p:nvPr/>
        </p:nvSpPr>
        <p:spPr bwMode="auto">
          <a:xfrm>
            <a:off x="179512" y="2828280"/>
            <a:ext cx="2952328"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a:t>
            </a:r>
            <a:r>
              <a:rPr lang="en-US" altLang="ja-JP" sz="1600" dirty="0">
                <a:latin typeface="+mn-ea"/>
                <a:cs typeface="Times New Roman" pitchFamily="18" charset="0"/>
              </a:rPr>
              <a:t>2024</a:t>
            </a:r>
            <a:r>
              <a:rPr lang="ja-JP" altLang="en-US" sz="1600" dirty="0">
                <a:latin typeface="+mn-ea"/>
                <a:cs typeface="Times New Roman" pitchFamily="18" charset="0"/>
              </a:rPr>
              <a:t>年度末時点）</a:t>
            </a:r>
            <a:endParaRPr lang="en-US" altLang="ja-JP" sz="1600" dirty="0">
              <a:latin typeface="+mn-ea"/>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7</a:t>
            </a:fld>
            <a:endParaRPr lang="en-US" altLang="ja-JP" dirty="0">
              <a:solidFill>
                <a:schemeClr val="tx1"/>
              </a:solidFill>
              <a:latin typeface="+mn-ea"/>
              <a:cs typeface="メイリオ" pitchFamily="50" charset="-128"/>
            </a:endParaRPr>
          </a:p>
        </p:txBody>
      </p:sp>
      <p:sp>
        <p:nvSpPr>
          <p:cNvPr id="14" name="テキスト ボックス 21"/>
          <p:cNvSpPr txBox="1">
            <a:spLocks noChangeArrowheads="1"/>
          </p:cNvSpPr>
          <p:nvPr/>
        </p:nvSpPr>
        <p:spPr bwMode="auto">
          <a:xfrm>
            <a:off x="179512" y="103983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532481299"/>
              </p:ext>
            </p:extLst>
          </p:nvPr>
        </p:nvGraphicFramePr>
        <p:xfrm>
          <a:off x="278344" y="3336280"/>
          <a:ext cx="8470120" cy="779526"/>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0">
                <a:tc>
                  <a:txBody>
                    <a:bodyPr/>
                    <a:lstStyle/>
                    <a:p>
                      <a:pPr algn="just" latinLnBrk="1">
                        <a:lnSpc>
                          <a:spcPts val="1580"/>
                        </a:lnSpc>
                        <a:spcAft>
                          <a:spcPts val="0"/>
                        </a:spcAft>
                      </a:pP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基本計画中の開発目標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837149989"/>
                  </a:ext>
                </a:extLst>
              </a:tr>
              <a:tr h="0">
                <a:tc>
                  <a:txBody>
                    <a:bodyPr/>
                    <a:lstStyle/>
                    <a:p>
                      <a:pPr algn="just" latinLnBrk="1">
                        <a:lnSpc>
                          <a:spcPts val="1580"/>
                        </a:lnSpc>
                        <a:spcAft>
                          <a:spcPts val="0"/>
                        </a:spcAft>
                      </a:pPr>
                      <a:r>
                        <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提案事業の</a:t>
                      </a: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最終目標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graphicFrame>
        <p:nvGraphicFramePr>
          <p:cNvPr id="13" name="表 12">
            <a:extLst>
              <a:ext uri="{FF2B5EF4-FFF2-40B4-BE49-F238E27FC236}">
                <a16:creationId xmlns:a16="http://schemas.microsoft.com/office/drawing/2014/main" id="{10563AEB-782A-45AA-83AB-70EB1140DD2C}"/>
              </a:ext>
            </a:extLst>
          </p:cNvPr>
          <p:cNvGraphicFramePr>
            <a:graphicFrameLocks noGrp="1"/>
          </p:cNvGraphicFramePr>
          <p:nvPr>
            <p:extLst>
              <p:ext uri="{D42A27DB-BD31-4B8C-83A1-F6EECF244321}">
                <p14:modId xmlns:p14="http://schemas.microsoft.com/office/powerpoint/2010/main" val="3365913060"/>
              </p:ext>
            </p:extLst>
          </p:nvPr>
        </p:nvGraphicFramePr>
        <p:xfrm>
          <a:off x="278344" y="1815575"/>
          <a:ext cx="8470120" cy="779526"/>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0">
                <a:tc>
                  <a:txBody>
                    <a:bodyPr/>
                    <a:lstStyle/>
                    <a:p>
                      <a:pPr algn="just" latinLnBrk="1">
                        <a:lnSpc>
                          <a:spcPts val="1580"/>
                        </a:lnSpc>
                        <a:spcAft>
                          <a:spcPts val="0"/>
                        </a:spcAft>
                      </a:pP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基本計画中の中間目標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837149989"/>
                  </a:ext>
                </a:extLst>
              </a:tr>
              <a:tr h="0">
                <a:tc>
                  <a:txBody>
                    <a:bodyPr/>
                    <a:lstStyle/>
                    <a:p>
                      <a:pPr algn="just" latinLnBrk="1">
                        <a:lnSpc>
                          <a:spcPts val="1580"/>
                        </a:lnSpc>
                        <a:spcAft>
                          <a:spcPts val="0"/>
                        </a:spcAft>
                      </a:pPr>
                      <a:r>
                        <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提案事業の</a:t>
                      </a: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中間目標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7475"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6" name="テキスト ボックス 5"/>
          <p:cNvSpPr txBox="1"/>
          <p:nvPr/>
        </p:nvSpPr>
        <p:spPr>
          <a:xfrm>
            <a:off x="4490021" y="262389"/>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8</a:t>
            </a:fld>
            <a:endParaRPr lang="en-US" altLang="ja-JP" dirty="0">
              <a:solidFill>
                <a:prstClr val="black"/>
              </a:solidFill>
              <a:latin typeface="ＭＳ Ｐゴシック" panose="020B0600070205080204" pitchFamily="50" charset="-128"/>
              <a:cs typeface="メイリオ" pitchFamily="50" charset="-128"/>
            </a:endParaRPr>
          </a:p>
        </p:txBody>
      </p:sp>
      <p:sp>
        <p:nvSpPr>
          <p:cNvPr id="22" name="Text Box 10"/>
          <p:cNvSpPr txBox="1">
            <a:spLocks noChangeArrowheads="1"/>
          </p:cNvSpPr>
          <p:nvPr/>
        </p:nvSpPr>
        <p:spPr bwMode="auto">
          <a:xfrm>
            <a:off x="323528" y="6066223"/>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2888599493"/>
              </p:ext>
            </p:extLst>
          </p:nvPr>
        </p:nvGraphicFramePr>
        <p:xfrm>
          <a:off x="418083" y="1474308"/>
          <a:ext cx="8143873" cy="4215702"/>
        </p:xfrm>
        <a:graphic>
          <a:graphicData uri="http://schemas.openxmlformats.org/drawingml/2006/table">
            <a:tbl>
              <a:tblPr>
                <a:tableStyleId>{5C22544A-7EE6-4342-B048-85BDC9FD1C3A}</a:tableStyleId>
              </a:tblPr>
              <a:tblGrid>
                <a:gridCol w="1463675">
                  <a:extLst>
                    <a:ext uri="{9D8B030D-6E8A-4147-A177-3AD203B41FA5}">
                      <a16:colId xmlns:a16="http://schemas.microsoft.com/office/drawing/2014/main" val="2803489474"/>
                    </a:ext>
                  </a:extLst>
                </a:gridCol>
                <a:gridCol w="1463675">
                  <a:extLst>
                    <a:ext uri="{9D8B030D-6E8A-4147-A177-3AD203B41FA5}">
                      <a16:colId xmlns:a16="http://schemas.microsoft.com/office/drawing/2014/main" val="118530061"/>
                    </a:ext>
                  </a:extLst>
                </a:gridCol>
                <a:gridCol w="549275">
                  <a:extLst>
                    <a:ext uri="{9D8B030D-6E8A-4147-A177-3AD203B41FA5}">
                      <a16:colId xmlns:a16="http://schemas.microsoft.com/office/drawing/2014/main" val="825099589"/>
                    </a:ext>
                  </a:extLst>
                </a:gridCol>
                <a:gridCol w="583406">
                  <a:extLst>
                    <a:ext uri="{9D8B030D-6E8A-4147-A177-3AD203B41FA5}">
                      <a16:colId xmlns:a16="http://schemas.microsoft.com/office/drawing/2014/main" val="3395987384"/>
                    </a:ext>
                  </a:extLst>
                </a:gridCol>
                <a:gridCol w="583406">
                  <a:extLst>
                    <a:ext uri="{9D8B030D-6E8A-4147-A177-3AD203B41FA5}">
                      <a16:colId xmlns:a16="http://schemas.microsoft.com/office/drawing/2014/main" val="2007639533"/>
                    </a:ext>
                  </a:extLst>
                </a:gridCol>
                <a:gridCol w="583406">
                  <a:extLst>
                    <a:ext uri="{9D8B030D-6E8A-4147-A177-3AD203B41FA5}">
                      <a16:colId xmlns:a16="http://schemas.microsoft.com/office/drawing/2014/main" val="3402258326"/>
                    </a:ext>
                  </a:extLst>
                </a:gridCol>
                <a:gridCol w="583406">
                  <a:extLst>
                    <a:ext uri="{9D8B030D-6E8A-4147-A177-3AD203B41FA5}">
                      <a16:colId xmlns:a16="http://schemas.microsoft.com/office/drawing/2014/main" val="3611286997"/>
                    </a:ext>
                  </a:extLst>
                </a:gridCol>
                <a:gridCol w="583406">
                  <a:extLst>
                    <a:ext uri="{9D8B030D-6E8A-4147-A177-3AD203B41FA5}">
                      <a16:colId xmlns:a16="http://schemas.microsoft.com/office/drawing/2014/main" val="1824946101"/>
                    </a:ext>
                  </a:extLst>
                </a:gridCol>
                <a:gridCol w="583406">
                  <a:extLst>
                    <a:ext uri="{9D8B030D-6E8A-4147-A177-3AD203B41FA5}">
                      <a16:colId xmlns:a16="http://schemas.microsoft.com/office/drawing/2014/main" val="2426479071"/>
                    </a:ext>
                  </a:extLst>
                </a:gridCol>
                <a:gridCol w="583406">
                  <a:extLst>
                    <a:ext uri="{9D8B030D-6E8A-4147-A177-3AD203B41FA5}">
                      <a16:colId xmlns:a16="http://schemas.microsoft.com/office/drawing/2014/main" val="3815965121"/>
                    </a:ext>
                  </a:extLst>
                </a:gridCol>
                <a:gridCol w="583406">
                  <a:extLst>
                    <a:ext uri="{9D8B030D-6E8A-4147-A177-3AD203B41FA5}">
                      <a16:colId xmlns:a16="http://schemas.microsoft.com/office/drawing/2014/main" val="3699482611"/>
                    </a:ext>
                  </a:extLst>
                </a:gridCol>
              </a:tblGrid>
              <a:tr h="349885">
                <a:tc>
                  <a:txBody>
                    <a:bodyPr/>
                    <a:lstStyle/>
                    <a:p>
                      <a:pPr algn="ctr">
                        <a:lnSpc>
                          <a:spcPts val="1000"/>
                        </a:lnSpc>
                        <a:spcAft>
                          <a:spcPts val="0"/>
                        </a:spcAft>
                      </a:pPr>
                      <a:r>
                        <a:rPr lang="ja-JP" sz="1000" kern="100" spc="60" dirty="0">
                          <a:effectLst/>
                        </a:rPr>
                        <a:t>技術名称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技術</a:t>
                      </a:r>
                      <a:endParaRPr lang="ja-JP" sz="1050" kern="100">
                        <a:effectLst/>
                      </a:endParaRPr>
                    </a:p>
                    <a:p>
                      <a:pPr algn="ctr">
                        <a:lnSpc>
                          <a:spcPts val="1000"/>
                        </a:lnSpc>
                        <a:spcAft>
                          <a:spcPts val="0"/>
                        </a:spcAft>
                      </a:pPr>
                      <a:r>
                        <a:rPr lang="ja-JP" sz="1000" kern="100" spc="60">
                          <a:effectLst/>
                        </a:rPr>
                        <a:t>保有者</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年月</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性能①</a:t>
                      </a:r>
                      <a:endParaRPr lang="ja-JP" sz="1050" kern="100" dirty="0">
                        <a:effectLst/>
                      </a:endParaRPr>
                    </a:p>
                    <a:p>
                      <a:pPr algn="ctr">
                        <a:lnSpc>
                          <a:spcPts val="1200"/>
                        </a:lnSpc>
                        <a:spcAft>
                          <a:spcPts val="0"/>
                        </a:spcAft>
                      </a:pPr>
                      <a:r>
                        <a:rPr lang="ja-JP" sz="1000" kern="100" spc="60" dirty="0">
                          <a:effectLst/>
                        </a:rPr>
                        <a:t>（○○）</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性能②</a:t>
                      </a:r>
                      <a:endParaRPr lang="ja-JP" sz="1050" kern="100">
                        <a:effectLst/>
                      </a:endParaRPr>
                    </a:p>
                    <a:p>
                      <a:pPr algn="ctr">
                        <a:lnSpc>
                          <a:spcPts val="1000"/>
                        </a:lnSpc>
                        <a:spcAft>
                          <a:spcPts val="0"/>
                        </a:spcAft>
                      </a:pPr>
                      <a:r>
                        <a:rPr lang="ja-JP" sz="1000" kern="100" spc="60">
                          <a:effectLst/>
                        </a:rPr>
                        <a:t>（○○）</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品質・機能等の強み</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コスト</a:t>
                      </a:r>
                      <a:r>
                        <a:rPr lang="en-US" sz="1000" kern="100" spc="60" dirty="0">
                          <a:effectLst/>
                        </a:rPr>
                        <a:t>(/y)</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全体市場規模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ja-JP" sz="1000" kern="100" spc="60" dirty="0">
                          <a:effectLst/>
                        </a:rPr>
                        <a:t>獲得市場規模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市場シェア</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400"/>
                        </a:lnSpc>
                        <a:spcAft>
                          <a:spcPts val="0"/>
                        </a:spcAft>
                      </a:pPr>
                      <a:r>
                        <a:rPr lang="ja-JP" sz="1000" kern="100" spc="60" dirty="0">
                          <a:effectLst/>
                        </a:rPr>
                        <a:t>総合評価（</a:t>
                      </a:r>
                      <a:r>
                        <a:rPr lang="en-US" sz="1000" kern="100" spc="60" dirty="0">
                          <a:effectLst/>
                        </a:rPr>
                        <a:t>LD</a:t>
                      </a:r>
                      <a:r>
                        <a:rPr lang="ja-JP" sz="1000" kern="100" spc="60" dirty="0" err="1">
                          <a:effectLst/>
                        </a:rPr>
                        <a:t>、</a:t>
                      </a:r>
                      <a:r>
                        <a:rPr lang="en-US" sz="1000" kern="100" spc="60" dirty="0">
                          <a:effectLst/>
                        </a:rPr>
                        <a:t>DH</a:t>
                      </a:r>
                      <a:r>
                        <a:rPr lang="ja-JP" sz="1000" kern="100" spc="60" dirty="0" err="1">
                          <a:effectLst/>
                        </a:rPr>
                        <a:t>、</a:t>
                      </a:r>
                      <a:r>
                        <a:rPr lang="en-US" sz="1000" kern="100" spc="60" dirty="0">
                          <a:effectLst/>
                        </a:rPr>
                        <a:t>RA</a:t>
                      </a:r>
                      <a:r>
                        <a:rPr lang="ja-JP" sz="1000" kern="100" spc="60" dirty="0">
                          <a:effectLst/>
                        </a:rPr>
                        <a:t>）</a:t>
                      </a:r>
                      <a:r>
                        <a:rPr lang="en-US" altLang="ja-JP" sz="1000" kern="100" spc="60" dirty="0">
                          <a:solidFill>
                            <a:srgbClr val="0070C0"/>
                          </a:solidFill>
                          <a:effectLst/>
                        </a:rPr>
                        <a:t>※</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07975">
                <a:tc rowSpan="4">
                  <a:txBody>
                    <a:bodyPr/>
                    <a:lstStyle/>
                    <a:p>
                      <a:pPr algn="ctr">
                        <a:lnSpc>
                          <a:spcPts val="1200"/>
                        </a:lnSpc>
                        <a:spcAft>
                          <a:spcPts val="0"/>
                        </a:spcAft>
                      </a:pPr>
                      <a:r>
                        <a:rPr lang="ja-JP" sz="1000" kern="100" spc="60" dirty="0">
                          <a:effectLst/>
                        </a:rPr>
                        <a:t>提案技術</a:t>
                      </a:r>
                      <a:endParaRPr lang="ja-JP" sz="1050" kern="100" dirty="0">
                        <a:effectLst/>
                      </a:endParaRPr>
                    </a:p>
                    <a:p>
                      <a:pPr algn="ctr">
                        <a:lnSpc>
                          <a:spcPts val="1200"/>
                        </a:lnSpc>
                        <a:spcAft>
                          <a:spcPts val="0"/>
                        </a:spcAft>
                      </a:pPr>
                      <a:r>
                        <a:rPr lang="ja-JP" sz="1000" kern="100" spc="60" dirty="0">
                          <a:effectLst/>
                        </a:rPr>
                        <a:t>（技術の名称）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rPr>
                        <a:t>本技術（現状）</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2021/6</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a:t>
                      </a:r>
                      <a:r>
                        <a:rPr lang="en-US" sz="900" kern="100" spc="60" dirty="0">
                          <a:effectLst/>
                        </a:rPr>
                        <a:t>(</a:t>
                      </a:r>
                      <a:r>
                        <a:rPr lang="ja-JP" sz="900" kern="100" spc="60" dirty="0">
                          <a:effectLst/>
                        </a:rPr>
                        <a:t>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a:t>
                      </a:r>
                      <a:r>
                        <a:rPr lang="en-US" sz="900" kern="100" spc="60" dirty="0">
                          <a:effectLst/>
                        </a:rPr>
                        <a:t>(</a:t>
                      </a:r>
                      <a:r>
                        <a:rPr lang="ja-JP" sz="900" kern="100" spc="60" dirty="0">
                          <a:effectLst/>
                        </a:rPr>
                        <a:t>実用化時点）</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成果普及段階</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07975">
                <a:tc rowSpan="4">
                  <a:txBody>
                    <a:bodyPr/>
                    <a:lstStyle/>
                    <a:p>
                      <a:pPr algn="just">
                        <a:lnSpc>
                          <a:spcPts val="1200"/>
                        </a:lnSpc>
                        <a:spcAft>
                          <a:spcPts val="0"/>
                        </a:spcAft>
                      </a:pPr>
                      <a:r>
                        <a:rPr lang="en-US" sz="1000" kern="100" spc="60">
                          <a:effectLst/>
                        </a:rPr>
                        <a:t>A</a:t>
                      </a:r>
                      <a:r>
                        <a:rPr lang="ja-JP" sz="1000" kern="100" spc="60">
                          <a:effectLst/>
                        </a:rPr>
                        <a:t>社〇〇技術（競合技術の名称）</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200"/>
                        </a:lnSpc>
                        <a:spcAft>
                          <a:spcPts val="0"/>
                        </a:spcAft>
                      </a:pPr>
                      <a:r>
                        <a:rPr lang="ja-JP" sz="900" kern="100" spc="60">
                          <a:effectLst/>
                        </a:rPr>
                        <a:t>本技術（現状）</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2021/6</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dirty="0">
                          <a:effectLst/>
                        </a:rPr>
                        <a:t>本技術（事業終了時）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本技術（実用化時点）</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成果普及段階</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07975">
                <a:tc rowSpan="4">
                  <a:txBody>
                    <a:bodyPr/>
                    <a:lstStyle/>
                    <a:p>
                      <a:pPr algn="just">
                        <a:lnSpc>
                          <a:spcPts val="1200"/>
                        </a:lnSpc>
                        <a:spcAft>
                          <a:spcPts val="0"/>
                        </a:spcAft>
                      </a:pPr>
                      <a:r>
                        <a:rPr lang="en-US" sz="1000" kern="100" spc="60">
                          <a:effectLst/>
                        </a:rPr>
                        <a:t>C</a:t>
                      </a:r>
                      <a:r>
                        <a:rPr lang="ja-JP" sz="1000" kern="100" spc="60">
                          <a:effectLst/>
                        </a:rPr>
                        <a:t>社〇〇技術（既存技術）</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200"/>
                        </a:lnSpc>
                        <a:spcAft>
                          <a:spcPts val="0"/>
                        </a:spcAft>
                      </a:pPr>
                      <a:r>
                        <a:rPr lang="ja-JP" sz="900" kern="100" spc="60">
                          <a:effectLst/>
                        </a:rPr>
                        <a:t>本技術（現状）</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2021/6</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本技術（事業終了時）</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本技術（実用化時点）</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成果普及段階</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2336" y="119707"/>
            <a:ext cx="6153237"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７．研究開発成果の実用化・事業</a:t>
            </a:r>
            <a:r>
              <a:rPr lang="ja-JP" altLang="en-US" sz="2800" dirty="0">
                <a:latin typeface="+mn-ea"/>
              </a:rPr>
              <a:t>化（１）</a:t>
            </a:r>
            <a:endParaRPr kumimoji="1" lang="ja-JP" altLang="en-US" sz="2800" dirty="0">
              <a:latin typeface="+mn-ea"/>
            </a:endParaRPr>
          </a:p>
        </p:txBody>
      </p:sp>
      <p:sp>
        <p:nvSpPr>
          <p:cNvPr id="7" name="スライド番号プレースホルダ 2"/>
          <p:cNvSpPr txBox="1">
            <a:spLocks noGrp="1"/>
          </p:cNvSpPr>
          <p:nvPr/>
        </p:nvSpPr>
        <p:spPr bwMode="auto">
          <a:xfrm>
            <a:off x="8578114" y="656114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9</a:t>
            </a:fld>
            <a:endParaRPr lang="en-US" altLang="ja-JP" dirty="0">
              <a:solidFill>
                <a:schemeClr val="tx1"/>
              </a:solidFill>
              <a:latin typeface="+mn-ea"/>
              <a:cs typeface="メイリオ" pitchFamily="50" charset="-128"/>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15471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・別添２（事業化計画書）のうち、１．項について要約して簡潔に記載ください。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205001" y="3015044"/>
            <a:ext cx="462103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２（事業化計画書）のうち、２．項について要約して簡潔に記載ください。特に、研究開発成果の実用化・事業化計画に対する申請者の社内（販売部門、事業部等の責任者等）でのコミットメントの状況は明記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556792"/>
            <a:ext cx="8318318" cy="169277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研究開発の成果が、当該製品・サービスへどのように反映されるか記載してください。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16" name="正方形/長方形 252"/>
          <p:cNvSpPr>
            <a:spLocks noChangeArrowheads="1"/>
          </p:cNvSpPr>
          <p:nvPr/>
        </p:nvSpPr>
        <p:spPr bwMode="auto">
          <a:xfrm>
            <a:off x="358138" y="4115123"/>
            <a:ext cx="8318318" cy="210826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実用化・事業化に向けた計画等</a:t>
            </a: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実用化・事業化計画に対する申請者内におけるコミットメントの状況</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記載することが期待される内容の詳細は別添２（事業化計画書）をご参照ください。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3420</Words>
  <Application>Microsoft Office PowerPoint</Application>
  <PresentationFormat>画面に合わせる (4:3)</PresentationFormat>
  <Paragraphs>398</Paragraphs>
  <Slides>13</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13</vt:i4>
      </vt:variant>
    </vt:vector>
  </HeadingPairs>
  <TitlesOfParts>
    <vt:vector size="21" baseType="lpstr">
      <vt:lpstr>ＭＳ Ｐゴシック</vt:lpstr>
      <vt:lpstr>ＭＳ 明朝</vt:lpstr>
      <vt:lpstr>新細明體</vt:lpstr>
      <vt:lpstr>TmsRmn</vt:lpstr>
      <vt:lpstr>Arial</vt:lpstr>
      <vt:lpstr>Calibri</vt:lpstr>
      <vt:lpstr>Office ​​テーマ</vt:lpstr>
      <vt:lpstr>1_Office ​​テーマ</vt:lpstr>
      <vt:lpstr>  ○○○○○○の研究開発</vt:lpstr>
      <vt:lpstr>１．提案の概要（１）</vt:lpstr>
      <vt:lpstr>１．提案の概要（２）</vt:lpstr>
      <vt:lpstr>２．研究開発の内容</vt:lpstr>
      <vt:lpstr>３．研究開発の体制</vt:lpstr>
      <vt:lpstr>PowerPoint プレゼンテーション</vt:lpstr>
      <vt:lpstr>５．研究開発の目標</vt:lpstr>
      <vt:lpstr>６．技術のベンチマーク</vt:lpstr>
      <vt:lpstr>７．研究開発成果の実用化・事業化（１）</vt:lpstr>
      <vt:lpstr>PowerPoint プレゼンテーション</vt:lpstr>
      <vt:lpstr>PowerPoint プレゼンテーション</vt:lpstr>
      <vt:lpstr>（機関名：（株）〇〇〇〇）</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2021-06-24T04:16:49Z</dcterms:created>
  <dcterms:modified xsi:type="dcterms:W3CDTF">2022-03-17T14:10:41Z</dcterms:modified>
</cp:coreProperties>
</file>