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6"/>
  </p:notesMasterIdLst>
  <p:sldIdLst>
    <p:sldId id="262" r:id="rId3"/>
    <p:sldId id="263" r:id="rId4"/>
    <p:sldId id="282" r:id="rId5"/>
    <p:sldId id="264" r:id="rId6"/>
    <p:sldId id="272" r:id="rId7"/>
    <p:sldId id="271" r:id="rId8"/>
    <p:sldId id="266" r:id="rId9"/>
    <p:sldId id="276" r:id="rId10"/>
    <p:sldId id="268" r:id="rId11"/>
    <p:sldId id="275" r:id="rId12"/>
    <p:sldId id="281" r:id="rId13"/>
    <p:sldId id="279" r:id="rId14"/>
    <p:sldId id="280"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95179" autoAdjust="0"/>
  </p:normalViewPr>
  <p:slideViewPr>
    <p:cSldViewPr>
      <p:cViewPr varScale="1">
        <p:scale>
          <a:sx n="111" d="100"/>
          <a:sy n="111" d="100"/>
        </p:scale>
        <p:origin x="170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2022/3/17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2022/3/17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7537" y="1263635"/>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２０２２年６月～２０●●年●●月）</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35434" y="287557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99229" y="3644996"/>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090694" y="152872"/>
            <a:ext cx="5922046" cy="209288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2</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25</a:t>
            </a:r>
            <a:r>
              <a:rPr lang="ja-JP" altLang="en-US" dirty="0">
                <a:latin typeface="+mn-ea"/>
              </a:rPr>
              <a:t>頁程度（予算額・内訳に係る資料は除き、表紙、参考資料等の挿込スライドを含む頁数）以内でまとめてください。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国内外に広く展開する観点から、国内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5" name="テキスト ボックス 14"/>
          <p:cNvSpPr txBox="1"/>
          <p:nvPr/>
        </p:nvSpPr>
        <p:spPr>
          <a:xfrm>
            <a:off x="179512" y="168895"/>
            <a:ext cx="864096" cy="307777"/>
          </a:xfrm>
          <a:prstGeom prst="rect">
            <a:avLst/>
          </a:prstGeom>
          <a:noFill/>
          <a:ln>
            <a:solidFill>
              <a:schemeClr val="tx1"/>
            </a:solidFill>
          </a:ln>
        </p:spPr>
        <p:txBody>
          <a:bodyPr wrap="square" rtlCol="0">
            <a:spAutoFit/>
          </a:bodyPr>
          <a:lstStyle/>
          <a:p>
            <a:pPr algn="ctr"/>
            <a:r>
              <a:rPr kumimoji="1" lang="ja-JP" altLang="en-US" sz="1400" dirty="0">
                <a:latin typeface="+mn-ea"/>
              </a:rPr>
              <a:t>別添３</a:t>
            </a: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07240" y="4948997"/>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実施期間は、２０２２年６月の事業開始を想定してください。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ja-JP" sz="1200" dirty="0">
                <a:solidFill>
                  <a:srgbClr val="3333CC"/>
                </a:solidFill>
                <a:latin typeface="+mn-ea"/>
              </a:rPr>
              <a:t>国内／海外</a:t>
            </a:r>
            <a:r>
              <a:rPr lang="en-US" altLang="ja-JP"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tabLst>
                <a:tab pos="1884363" algn="l"/>
              </a:tabLst>
            </a:pPr>
            <a:r>
              <a:rPr lang="ja-JP" altLang="en-US" sz="1200" dirty="0">
                <a:solidFill>
                  <a:srgbClr val="3333CC"/>
                </a:solidFill>
                <a:latin typeface="+mn-ea"/>
              </a:rPr>
              <a:t>現状</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p>
          <a:p>
            <a:pPr>
              <a:spcBef>
                <a:spcPts val="600"/>
              </a:spcBef>
              <a:tabLst>
                <a:tab pos="1884363" algn="l"/>
              </a:tabLst>
            </a:pPr>
            <a:r>
              <a:rPr lang="ja-JP" altLang="en-US" sz="1200" dirty="0">
                <a:solidFill>
                  <a:srgbClr val="3333CC"/>
                </a:solidFill>
                <a:latin typeface="+mn-ea"/>
              </a:rPr>
              <a:t>プロジェクト終了時点</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p>
          <a:p>
            <a:pPr>
              <a:spcBef>
                <a:spcPts val="600"/>
              </a:spcBef>
              <a:tabLst>
                <a:tab pos="1884363" algn="l"/>
              </a:tabLst>
            </a:pPr>
            <a:r>
              <a:rPr lang="zh-TW" altLang="en-US" sz="1200" dirty="0">
                <a:solidFill>
                  <a:srgbClr val="3333CC"/>
                </a:solidFill>
                <a:latin typeface="ＭＳ Ｐゴシック" panose="020B0600070205080204" pitchFamily="50" charset="-128"/>
                <a:ea typeface="ＭＳ Ｐゴシック" panose="020B0600070205080204" pitchFamily="50" charset="-128"/>
              </a:rPr>
              <a:t>終了後</a:t>
            </a:r>
            <a:r>
              <a:rPr lang="en-US" altLang="zh-TW" sz="1200" dirty="0">
                <a:solidFill>
                  <a:srgbClr val="3333CC"/>
                </a:solidFill>
                <a:latin typeface="ＭＳ Ｐゴシック" panose="020B0600070205080204" pitchFamily="50" charset="-128"/>
                <a:ea typeface="ＭＳ Ｐゴシック" panose="020B0600070205080204" pitchFamily="50" charset="-128"/>
              </a:rPr>
              <a:t>1</a:t>
            </a:r>
            <a:r>
              <a:rPr lang="zh-TW" altLang="en-US" sz="1200" dirty="0">
                <a:solidFill>
                  <a:srgbClr val="3333CC"/>
                </a:solidFill>
                <a:latin typeface="ＭＳ Ｐゴシック" panose="020B0600070205080204" pitchFamily="50" charset="-128"/>
                <a:ea typeface="ＭＳ Ｐゴシック" panose="020B0600070205080204" pitchFamily="50" charset="-128"/>
              </a:rPr>
              <a:t>年目（</a:t>
            </a:r>
            <a:r>
              <a:rPr lang="ja-JP" altLang="en-US" sz="1200" dirty="0">
                <a:solidFill>
                  <a:srgbClr val="3333CC"/>
                </a:solidFill>
                <a:latin typeface="ＭＳ Ｐゴシック" panose="020B0600070205080204" pitchFamily="50" charset="-128"/>
                <a:ea typeface="ＭＳ Ｐゴシック" panose="020B0600070205080204" pitchFamily="50" charset="-128"/>
              </a:rPr>
              <a:t>　　</a:t>
            </a:r>
            <a:r>
              <a:rPr lang="zh-TW" altLang="en-US" sz="1200" dirty="0">
                <a:solidFill>
                  <a:srgbClr val="3333CC"/>
                </a:solidFill>
                <a:latin typeface="ＭＳ Ｐゴシック" panose="020B0600070205080204" pitchFamily="50" charset="-128"/>
                <a:ea typeface="ＭＳ Ｐゴシック" panose="020B0600070205080204" pitchFamily="50" charset="-128"/>
              </a:rPr>
              <a:t>年度）</a:t>
            </a:r>
            <a:r>
              <a:rPr lang="en-US" altLang="zh-TW"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p>
          <a:p>
            <a:pPr>
              <a:spcBef>
                <a:spcPts val="600"/>
              </a:spcBef>
              <a:tabLst>
                <a:tab pos="1884363" algn="l"/>
              </a:tabLst>
            </a:pPr>
            <a:r>
              <a:rPr lang="zh-TW" altLang="en-US" sz="1200" dirty="0">
                <a:solidFill>
                  <a:srgbClr val="3333CC"/>
                </a:solidFill>
                <a:latin typeface="ＭＳ Ｐゴシック" panose="020B0600070205080204" pitchFamily="50" charset="-128"/>
                <a:ea typeface="ＭＳ Ｐゴシック" panose="020B0600070205080204" pitchFamily="50" charset="-128"/>
              </a:rPr>
              <a:t>終了後</a:t>
            </a:r>
            <a:r>
              <a:rPr lang="en-US" altLang="ja-JP" sz="1200" dirty="0">
                <a:solidFill>
                  <a:srgbClr val="3333CC"/>
                </a:solidFill>
                <a:latin typeface="ＭＳ Ｐゴシック" panose="020B0600070205080204" pitchFamily="50" charset="-128"/>
                <a:ea typeface="ＭＳ Ｐゴシック" panose="020B0600070205080204" pitchFamily="50" charset="-128"/>
              </a:rPr>
              <a:t>2</a:t>
            </a:r>
            <a:r>
              <a:rPr lang="zh-TW" altLang="en-US" sz="1200" dirty="0">
                <a:solidFill>
                  <a:srgbClr val="3333CC"/>
                </a:solidFill>
                <a:latin typeface="ＭＳ Ｐゴシック" panose="020B0600070205080204" pitchFamily="50" charset="-128"/>
                <a:ea typeface="ＭＳ Ｐゴシック" panose="020B0600070205080204" pitchFamily="50" charset="-128"/>
              </a:rPr>
              <a:t>年目（</a:t>
            </a:r>
            <a:r>
              <a:rPr lang="ja-JP" altLang="en-US" sz="1200" dirty="0">
                <a:solidFill>
                  <a:srgbClr val="3333CC"/>
                </a:solidFill>
                <a:latin typeface="ＭＳ Ｐゴシック" panose="020B0600070205080204" pitchFamily="50" charset="-128"/>
                <a:ea typeface="ＭＳ Ｐゴシック" panose="020B0600070205080204" pitchFamily="50" charset="-128"/>
              </a:rPr>
              <a:t>　　</a:t>
            </a:r>
            <a:r>
              <a:rPr lang="zh-TW" altLang="en-US" sz="1200" dirty="0">
                <a:solidFill>
                  <a:srgbClr val="3333CC"/>
                </a:solidFill>
                <a:latin typeface="ＭＳ Ｐゴシック" panose="020B0600070205080204" pitchFamily="50" charset="-128"/>
                <a:ea typeface="ＭＳ Ｐゴシック" panose="020B0600070205080204" pitchFamily="50" charset="-128"/>
              </a:rPr>
              <a:t>年度）</a:t>
            </a:r>
            <a:r>
              <a:rPr lang="en-US" altLang="zh-TW"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p>
          <a:p>
            <a:pPr>
              <a:spcBef>
                <a:spcPts val="600"/>
              </a:spcBef>
              <a:tabLst>
                <a:tab pos="1884363" algn="l"/>
              </a:tabLst>
            </a:pPr>
            <a:r>
              <a:rPr lang="ja-JP" altLang="en-US" sz="1200" dirty="0">
                <a:solidFill>
                  <a:srgbClr val="3333CC"/>
                </a:solidFill>
                <a:latin typeface="+mn-ea"/>
              </a:rPr>
              <a:t>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p>
          <a:p>
            <a:pPr>
              <a:spcBef>
                <a:spcPts val="600"/>
              </a:spcBef>
              <a:tabLst>
                <a:tab pos="1884363" algn="l"/>
              </a:tabLst>
            </a:pPr>
            <a:r>
              <a:rPr lang="zh-TW" altLang="en-US" sz="1200" dirty="0">
                <a:solidFill>
                  <a:srgbClr val="3333CC"/>
                </a:solidFill>
                <a:latin typeface="ＭＳ Ｐゴシック" panose="020B0600070205080204" pitchFamily="50" charset="-128"/>
                <a:ea typeface="ＭＳ Ｐゴシック" panose="020B0600070205080204" pitchFamily="50" charset="-128"/>
              </a:rPr>
              <a:t>終了後</a:t>
            </a:r>
            <a:r>
              <a:rPr lang="en-US" altLang="ja-JP" sz="1200" dirty="0">
                <a:solidFill>
                  <a:srgbClr val="3333CC"/>
                </a:solidFill>
                <a:latin typeface="ＭＳ Ｐゴシック" panose="020B0600070205080204" pitchFamily="50" charset="-128"/>
                <a:ea typeface="ＭＳ Ｐゴシック" panose="020B0600070205080204" pitchFamily="50" charset="-128"/>
              </a:rPr>
              <a:t>5</a:t>
            </a:r>
            <a:r>
              <a:rPr lang="zh-TW" altLang="en-US" sz="1200" dirty="0">
                <a:solidFill>
                  <a:srgbClr val="3333CC"/>
                </a:solidFill>
                <a:latin typeface="ＭＳ Ｐゴシック" panose="020B0600070205080204" pitchFamily="50" charset="-128"/>
                <a:ea typeface="ＭＳ Ｐゴシック" panose="020B0600070205080204" pitchFamily="50" charset="-128"/>
              </a:rPr>
              <a:t>年目（</a:t>
            </a:r>
            <a:r>
              <a:rPr lang="ja-JP" altLang="en-US" sz="1200" dirty="0">
                <a:solidFill>
                  <a:srgbClr val="3333CC"/>
                </a:solidFill>
                <a:latin typeface="ＭＳ Ｐゴシック" panose="020B0600070205080204" pitchFamily="50" charset="-128"/>
                <a:ea typeface="ＭＳ Ｐゴシック" panose="020B0600070205080204" pitchFamily="50" charset="-128"/>
              </a:rPr>
              <a:t>　　</a:t>
            </a:r>
            <a:r>
              <a:rPr lang="zh-TW" altLang="en-US" sz="1200" dirty="0">
                <a:solidFill>
                  <a:srgbClr val="3333CC"/>
                </a:solidFill>
                <a:latin typeface="ＭＳ Ｐゴシック" panose="020B0600070205080204" pitchFamily="50" charset="-128"/>
                <a:ea typeface="ＭＳ Ｐゴシック" panose="020B0600070205080204" pitchFamily="50" charset="-128"/>
              </a:rPr>
              <a:t>年度）</a:t>
            </a:r>
            <a:r>
              <a:rPr lang="en-US" altLang="zh-TW"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○○○百万円</a:t>
            </a:r>
            <a:r>
              <a:rPr lang="en-US" altLang="ja-JP" sz="1200" dirty="0">
                <a:solidFill>
                  <a:srgbClr val="3333CC"/>
                </a:solidFill>
                <a:latin typeface="+mn-ea"/>
              </a:rPr>
              <a:t>	</a:t>
            </a:r>
            <a:r>
              <a:rPr lang="ja-JP" altLang="en-US" sz="1200" dirty="0">
                <a:solidFill>
                  <a:srgbClr val="3333CC"/>
                </a:solidFill>
                <a:latin typeface="+mn-ea"/>
              </a:rPr>
              <a:t>○○</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2</a:t>
            </a:r>
            <a:r>
              <a:rPr lang="ja-JP" altLang="en-US" sz="1200" dirty="0">
                <a:solidFill>
                  <a:srgbClr val="3333CC"/>
                </a:solidFill>
                <a:latin typeface="+mn-ea"/>
              </a:rPr>
              <a:t>と同様に、原則として、現状、プロジェクト終了時点、及び終了後</a:t>
            </a:r>
            <a:r>
              <a:rPr lang="en-US" altLang="ja-JP" sz="1200" dirty="0">
                <a:solidFill>
                  <a:srgbClr val="3333CC"/>
                </a:solidFill>
                <a:latin typeface="+mn-ea"/>
              </a:rPr>
              <a:t>1</a:t>
            </a:r>
            <a:r>
              <a:rPr lang="ja-JP" altLang="en-US" sz="1200" dirty="0">
                <a:solidFill>
                  <a:srgbClr val="3333CC"/>
                </a:solidFill>
                <a:latin typeface="+mn-ea"/>
              </a:rPr>
              <a:t>～</a:t>
            </a:r>
            <a:r>
              <a:rPr lang="en-US" altLang="ja-JP" sz="1200" dirty="0">
                <a:solidFill>
                  <a:srgbClr val="3333CC"/>
                </a:solidFill>
                <a:latin typeface="+mn-ea"/>
              </a:rPr>
              <a:t>5</a:t>
            </a:r>
            <a:r>
              <a:rPr lang="ja-JP" altLang="en-US" sz="1200" dirty="0">
                <a:solidFill>
                  <a:srgbClr val="3333CC"/>
                </a:solidFill>
                <a:latin typeface="+mn-ea"/>
              </a:rPr>
              <a:t>年の各年度時点の売上高と申請者シェアについて、それぞれ記載してください。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10</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・別添２（研究開発成果の事業化計画書）のうち、３．項について要約して簡潔に記載ください。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24542" y="135773"/>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24575477"/>
              </p:ext>
            </p:extLst>
          </p:nvPr>
        </p:nvGraphicFramePr>
        <p:xfrm>
          <a:off x="179514" y="1674336"/>
          <a:ext cx="8640959" cy="2641600"/>
        </p:xfrm>
        <a:graphic>
          <a:graphicData uri="http://schemas.openxmlformats.org/drawingml/2006/table">
            <a:tbl>
              <a:tblPr firstRow="1" bandRow="1">
                <a:tableStyleId>{5C22544A-7EE6-4342-B048-85BDC9FD1C3A}</a:tableStyleId>
              </a:tblPr>
              <a:tblGrid>
                <a:gridCol w="1878470">
                  <a:extLst>
                    <a:ext uri="{9D8B030D-6E8A-4147-A177-3AD203B41FA5}">
                      <a16:colId xmlns:a16="http://schemas.microsoft.com/office/drawing/2014/main" val="20000"/>
                    </a:ext>
                  </a:extLst>
                </a:gridCol>
                <a:gridCol w="1605569">
                  <a:extLst>
                    <a:ext uri="{9D8B030D-6E8A-4147-A177-3AD203B41FA5}">
                      <a16:colId xmlns:a16="http://schemas.microsoft.com/office/drawing/2014/main" val="2607585754"/>
                    </a:ext>
                  </a:extLst>
                </a:gridCol>
                <a:gridCol w="1605569">
                  <a:extLst>
                    <a:ext uri="{9D8B030D-6E8A-4147-A177-3AD203B41FA5}">
                      <a16:colId xmlns:a16="http://schemas.microsoft.com/office/drawing/2014/main" val="20001"/>
                    </a:ext>
                  </a:extLst>
                </a:gridCol>
                <a:gridCol w="1605569">
                  <a:extLst>
                    <a:ext uri="{9D8B030D-6E8A-4147-A177-3AD203B41FA5}">
                      <a16:colId xmlns:a16="http://schemas.microsoft.com/office/drawing/2014/main" val="932572701"/>
                    </a:ext>
                  </a:extLst>
                </a:gridCol>
                <a:gridCol w="1945782">
                  <a:extLst>
                    <a:ext uri="{9D8B030D-6E8A-4147-A177-3AD203B41FA5}">
                      <a16:colId xmlns:a16="http://schemas.microsoft.com/office/drawing/2014/main" val="851321335"/>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121668406"/>
              </p:ext>
            </p:extLst>
          </p:nvPr>
        </p:nvGraphicFramePr>
        <p:xfrm>
          <a:off x="251524" y="1403568"/>
          <a:ext cx="8496940" cy="4226560"/>
        </p:xfrm>
        <a:graphic>
          <a:graphicData uri="http://schemas.openxmlformats.org/drawingml/2006/table">
            <a:tbl>
              <a:tblPr firstRow="1" bandRow="1">
                <a:tableStyleId>{5C22544A-7EE6-4342-B048-85BDC9FD1C3A}</a:tableStyleId>
              </a:tblPr>
              <a:tblGrid>
                <a:gridCol w="3052696">
                  <a:extLst>
                    <a:ext uri="{9D8B030D-6E8A-4147-A177-3AD203B41FA5}">
                      <a16:colId xmlns:a16="http://schemas.microsoft.com/office/drawing/2014/main" val="20000"/>
                    </a:ext>
                  </a:extLst>
                </a:gridCol>
                <a:gridCol w="1222921">
                  <a:extLst>
                    <a:ext uri="{9D8B030D-6E8A-4147-A177-3AD203B41FA5}">
                      <a16:colId xmlns:a16="http://schemas.microsoft.com/office/drawing/2014/main" val="3634264514"/>
                    </a:ext>
                  </a:extLst>
                </a:gridCol>
                <a:gridCol w="1222921">
                  <a:extLst>
                    <a:ext uri="{9D8B030D-6E8A-4147-A177-3AD203B41FA5}">
                      <a16:colId xmlns:a16="http://schemas.microsoft.com/office/drawing/2014/main" val="932572701"/>
                    </a:ext>
                  </a:extLst>
                </a:gridCol>
                <a:gridCol w="1222921">
                  <a:extLst>
                    <a:ext uri="{9D8B030D-6E8A-4147-A177-3AD203B41FA5}">
                      <a16:colId xmlns:a16="http://schemas.microsoft.com/office/drawing/2014/main" val="3703819195"/>
                    </a:ext>
                  </a:extLst>
                </a:gridCol>
                <a:gridCol w="1775481">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200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100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50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 50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850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393" y="13588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a:t>
            </a:r>
            <a:r>
              <a:rPr lang="en-US" altLang="ja-JP" dirty="0">
                <a:latin typeface="+mn-ea"/>
              </a:rPr>
              <a:t>AI</a:t>
            </a:r>
            <a:r>
              <a:rPr lang="ja-JP" altLang="en-US" dirty="0">
                <a:latin typeface="+mn-ea"/>
              </a:rPr>
              <a:t>の共通基盤技術の１つとして、商品画像データの仕様の規格化、関連する計測装置等の開発、商品画像データベース（</a:t>
            </a:r>
            <a:r>
              <a:rPr lang="en-US" altLang="ja-JP" dirty="0">
                <a:latin typeface="+mn-ea"/>
              </a:rPr>
              <a:t>DB</a:t>
            </a:r>
            <a:r>
              <a:rPr lang="ja-JP" altLang="en-US" dirty="0">
                <a:latin typeface="+mn-ea"/>
              </a:rPr>
              <a:t>）の構築等に係る研究開発。具体的には、基本計画に記載された開発テーマの開発対象をご参照ください。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今後、小売・物流等過程における人手不足の深刻化に伴い、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834" y="12541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245" y="116006"/>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654033710"/>
              </p:ext>
            </p:extLst>
          </p:nvPr>
        </p:nvGraphicFramePr>
        <p:xfrm>
          <a:off x="317041" y="1362687"/>
          <a:ext cx="8424932" cy="4947197"/>
        </p:xfrm>
        <a:graphic>
          <a:graphicData uri="http://schemas.openxmlformats.org/drawingml/2006/table">
            <a:tbl>
              <a:tblPr>
                <a:tableStyleId>{5940675A-B579-460E-94D1-54222C63F5DA}</a:tableStyleId>
              </a:tblPr>
              <a:tblGrid>
                <a:gridCol w="2376260">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82647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2022</a:t>
                      </a:r>
                      <a:r>
                        <a:rPr lang="ja-JP" altLang="en-US" sz="1600" u="none" strike="noStrike" dirty="0"/>
                        <a:t>年度</a:t>
                      </a:r>
                      <a:endParaRPr lang="en-US" sz="1600" u="none" strike="noStrike" dirty="0"/>
                    </a:p>
                  </a:txBody>
                  <a:tcPr marL="0" marR="0" marT="0" marB="0" anchor="ctr"/>
                </a:tc>
                <a:tc>
                  <a:txBody>
                    <a:bodyPr/>
                    <a:lstStyle/>
                    <a:p>
                      <a:pPr algn="ctr" fontAlgn="ctr"/>
                      <a:r>
                        <a:rPr lang="en-US" altLang="ja-JP" sz="1600" u="none" strike="noStrike" dirty="0"/>
                        <a:t>2023</a:t>
                      </a:r>
                      <a:r>
                        <a:rPr lang="ja-JP" altLang="en-US" sz="1600" u="none" strike="noStrike" dirty="0"/>
                        <a:t>年度</a:t>
                      </a:r>
                      <a:endParaRPr lang="en-US" sz="1600" u="none" strike="noStrike" dirty="0"/>
                    </a:p>
                  </a:txBody>
                  <a:tcPr marL="0" marR="0" marT="0" marB="0" anchor="ctr"/>
                </a:tc>
                <a:tc>
                  <a:txBody>
                    <a:bodyPr/>
                    <a:lstStyle/>
                    <a:p>
                      <a:pPr algn="ctr" fontAlgn="ctr"/>
                      <a:r>
                        <a:rPr lang="en-US" altLang="ja-JP" sz="1600" u="none" strike="noStrike" dirty="0"/>
                        <a:t>2024</a:t>
                      </a:r>
                      <a:r>
                        <a:rPr lang="ja-JP" altLang="en-US" sz="1600" u="none" strike="noStrike" dirty="0"/>
                        <a:t>年度</a:t>
                      </a:r>
                      <a:endParaRPr lang="en-US" sz="1600" b="1"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0"/>
                  </a:ext>
                </a:extLst>
              </a:tr>
              <a:tr h="1030180">
                <a:tc>
                  <a:txBody>
                    <a:bodyPr/>
                    <a:lstStyle/>
                    <a:p>
                      <a:pPr algn="ctr" fontAlgn="ctr"/>
                      <a:r>
                        <a:rPr lang="ja-JP" altLang="en-US" sz="1600" b="0" i="0" u="none" strike="noStrike" dirty="0">
                          <a:solidFill>
                            <a:srgbClr val="0000FF"/>
                          </a:solidFill>
                          <a:latin typeface="ＭＳ Ｐゴシック"/>
                        </a:rPr>
                        <a:t>開発１</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030180">
                <a:tc>
                  <a:txBody>
                    <a:bodyPr/>
                    <a:lstStyle/>
                    <a:p>
                      <a:pPr algn="ctr" fontAlgn="ctr"/>
                      <a:r>
                        <a:rPr lang="ja-JP" altLang="en-US" sz="1600" b="0" i="0" u="none" strike="noStrike" dirty="0">
                          <a:solidFill>
                            <a:srgbClr val="0000FF"/>
                          </a:solidFill>
                          <a:latin typeface="ＭＳ Ｐゴシック"/>
                        </a:rPr>
                        <a:t>開発２</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1030180">
                <a:tc>
                  <a:txBody>
                    <a:bodyPr/>
                    <a:lstStyle/>
                    <a:p>
                      <a:pPr algn="ctr" fontAlgn="ctr"/>
                      <a:r>
                        <a:rPr lang="ja-JP" altLang="en-US" sz="1600" b="0" i="0" u="none" strike="noStrike" dirty="0">
                          <a:solidFill>
                            <a:srgbClr val="0000FF"/>
                          </a:solidFill>
                          <a:latin typeface="ＭＳ Ｐゴシック"/>
                        </a:rPr>
                        <a:t>開発３</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1030180">
                <a:tc>
                  <a:txBody>
                    <a:bodyPr/>
                    <a:lstStyle/>
                    <a:p>
                      <a:pPr algn="ctr" fontAlgn="ctr"/>
                      <a:r>
                        <a:rPr lang="ja-JP" altLang="en-US" sz="1600" b="0" i="0" u="none" strike="noStrike" dirty="0">
                          <a:solidFill>
                            <a:srgbClr val="0000FF"/>
                          </a:solidFill>
                          <a:latin typeface="ＭＳ Ｐゴシック"/>
                        </a:rPr>
                        <a:t>開発４</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ctr" fontAlgn="ct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7" name="ホームベース 16"/>
          <p:cNvSpPr/>
          <p:nvPr/>
        </p:nvSpPr>
        <p:spPr>
          <a:xfrm>
            <a:off x="4713568" y="2856921"/>
            <a:ext cx="2024932"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●●の市場評価</a:t>
            </a:r>
          </a:p>
        </p:txBody>
      </p:sp>
      <p:sp>
        <p:nvSpPr>
          <p:cNvPr id="26" name="ホームベース 25"/>
          <p:cNvSpPr/>
          <p:nvPr/>
        </p:nvSpPr>
        <p:spPr>
          <a:xfrm>
            <a:off x="2688636" y="2395548"/>
            <a:ext cx="2024932"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2688636" y="3403939"/>
            <a:ext cx="1091276"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9" name="ホームベース 18"/>
          <p:cNvSpPr/>
          <p:nvPr/>
        </p:nvSpPr>
        <p:spPr>
          <a:xfrm>
            <a:off x="3779912" y="4425268"/>
            <a:ext cx="259228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●●の開発・実証</a:t>
            </a:r>
          </a:p>
        </p:txBody>
      </p:sp>
      <p:sp>
        <p:nvSpPr>
          <p:cNvPr id="15" name="ホームベース 14"/>
          <p:cNvSpPr/>
          <p:nvPr/>
        </p:nvSpPr>
        <p:spPr>
          <a:xfrm>
            <a:off x="4713568" y="2290651"/>
            <a:ext cx="2010201"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6" name="ホームベース 15"/>
          <p:cNvSpPr/>
          <p:nvPr/>
        </p:nvSpPr>
        <p:spPr>
          <a:xfrm>
            <a:off x="6723769" y="2847394"/>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a:solidFill>
                  <a:srgbClr val="0000FF"/>
                </a:solidFill>
              </a:rPr>
              <a:t>○○の市場評価</a:t>
            </a:r>
          </a:p>
        </p:txBody>
      </p:sp>
      <p:sp>
        <p:nvSpPr>
          <p:cNvPr id="14" name="タイトル 1">
            <a:extLst>
              <a:ext uri="{FF2B5EF4-FFF2-40B4-BE49-F238E27FC236}">
                <a16:creationId xmlns:a16="http://schemas.microsoft.com/office/drawing/2014/main" id="{A0BA8D70-CF5F-4C34-846B-FA0E671711E0}"/>
              </a:ext>
            </a:extLst>
          </p:cNvPr>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2" name="テキスト ボックス 21">
            <a:extLst>
              <a:ext uri="{FF2B5EF4-FFF2-40B4-BE49-F238E27FC236}">
                <a16:creationId xmlns:a16="http://schemas.microsoft.com/office/drawing/2014/main" id="{F4F2F17F-D38D-4656-9643-7ED0A44541DE}"/>
              </a:ext>
            </a:extLst>
          </p:cNvPr>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sp>
        <p:nvSpPr>
          <p:cNvPr id="24" name="テキスト ボックス 23">
            <a:extLst>
              <a:ext uri="{FF2B5EF4-FFF2-40B4-BE49-F238E27FC236}">
                <a16:creationId xmlns:a16="http://schemas.microsoft.com/office/drawing/2014/main" id="{814DD15B-96C6-482A-AB6E-A7BA4BA50F79}"/>
              </a:ext>
            </a:extLst>
          </p:cNvPr>
          <p:cNvSpPr txBox="1"/>
          <p:nvPr/>
        </p:nvSpPr>
        <p:spPr>
          <a:xfrm>
            <a:off x="5436096" y="925270"/>
            <a:ext cx="3588332" cy="27699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・下表のフォーマットに限定しません</a:t>
            </a:r>
            <a:endParaRPr lang="en-US" altLang="ja-JP" sz="1200" i="1" dirty="0">
              <a:solidFill>
                <a:srgbClr val="0000FF"/>
              </a:solidFill>
            </a:endParaRPr>
          </a:p>
        </p:txBody>
      </p:sp>
      <p:sp>
        <p:nvSpPr>
          <p:cNvPr id="28" name="テキスト ボックス 27">
            <a:extLst>
              <a:ext uri="{FF2B5EF4-FFF2-40B4-BE49-F238E27FC236}">
                <a16:creationId xmlns:a16="http://schemas.microsoft.com/office/drawing/2014/main" id="{38CFD125-AF45-4EB3-B25C-8640B1A7CC8B}"/>
              </a:ext>
            </a:extLst>
          </p:cNvPr>
          <p:cNvSpPr txBox="1"/>
          <p:nvPr/>
        </p:nvSpPr>
        <p:spPr>
          <a:xfrm>
            <a:off x="6723769" y="2210590"/>
            <a:ext cx="1861365" cy="646331"/>
          </a:xfrm>
          <a:prstGeom prst="rect">
            <a:avLst/>
          </a:prstGeom>
          <a:noFill/>
        </p:spPr>
        <p:txBody>
          <a:bodyPr wrap="square" rtlCol="0" anchor="ctr">
            <a:spAutoFit/>
          </a:bodyPr>
          <a:lstStyle/>
          <a:p>
            <a:r>
              <a:rPr lang="ja-JP" altLang="en-US" dirty="0"/>
              <a:t>目標：</a:t>
            </a:r>
            <a:endParaRPr lang="en-US" altLang="ja-JP" dirty="0"/>
          </a:p>
          <a:p>
            <a:r>
              <a:rPr lang="ja-JP" altLang="en-US" dirty="0"/>
              <a:t>～～～～を達成</a:t>
            </a:r>
            <a:endParaRPr kumimoji="1" lang="ja-JP" altLang="en-US" dirty="0"/>
          </a:p>
        </p:txBody>
      </p:sp>
      <p:sp>
        <p:nvSpPr>
          <p:cNvPr id="30" name="テキスト ボックス 29">
            <a:extLst>
              <a:ext uri="{FF2B5EF4-FFF2-40B4-BE49-F238E27FC236}">
                <a16:creationId xmlns:a16="http://schemas.microsoft.com/office/drawing/2014/main" id="{525EBB71-170D-4B70-A88E-8B1FE7982AD7}"/>
              </a:ext>
            </a:extLst>
          </p:cNvPr>
          <p:cNvSpPr txBox="1"/>
          <p:nvPr/>
        </p:nvSpPr>
        <p:spPr>
          <a:xfrm>
            <a:off x="6820139" y="4451619"/>
            <a:ext cx="1861365" cy="646331"/>
          </a:xfrm>
          <a:prstGeom prst="rect">
            <a:avLst/>
          </a:prstGeom>
          <a:noFill/>
        </p:spPr>
        <p:txBody>
          <a:bodyPr wrap="square" rtlCol="0" anchor="ctr">
            <a:spAutoFit/>
          </a:bodyPr>
          <a:lstStyle/>
          <a:p>
            <a:r>
              <a:rPr lang="ja-JP" altLang="en-US" dirty="0"/>
              <a:t>目標：</a:t>
            </a:r>
            <a:endParaRPr lang="en-US" altLang="ja-JP" dirty="0"/>
          </a:p>
          <a:p>
            <a:r>
              <a:rPr lang="ja-JP" altLang="en-US" dirty="0"/>
              <a:t>～～～～を達成</a:t>
            </a:r>
            <a:endParaRPr kumimoji="1" lang="ja-JP" altLang="en-US" dirty="0"/>
          </a:p>
        </p:txBody>
      </p:sp>
      <p:sp>
        <p:nvSpPr>
          <p:cNvPr id="31" name="テキスト ボックス 30">
            <a:extLst>
              <a:ext uri="{FF2B5EF4-FFF2-40B4-BE49-F238E27FC236}">
                <a16:creationId xmlns:a16="http://schemas.microsoft.com/office/drawing/2014/main" id="{AD7EF51A-CA78-4C22-AFC4-C7E1EB252FEB}"/>
              </a:ext>
            </a:extLst>
          </p:cNvPr>
          <p:cNvSpPr txBox="1"/>
          <p:nvPr/>
        </p:nvSpPr>
        <p:spPr>
          <a:xfrm>
            <a:off x="6873210" y="3399408"/>
            <a:ext cx="1861365" cy="646331"/>
          </a:xfrm>
          <a:prstGeom prst="rect">
            <a:avLst/>
          </a:prstGeom>
          <a:noFill/>
        </p:spPr>
        <p:txBody>
          <a:bodyPr wrap="square" rtlCol="0" anchor="ctr">
            <a:spAutoFit/>
          </a:bodyPr>
          <a:lstStyle/>
          <a:p>
            <a:r>
              <a:rPr lang="ja-JP" altLang="en-US" dirty="0"/>
              <a:t>目標：</a:t>
            </a:r>
            <a:endParaRPr lang="en-US" altLang="ja-JP" dirty="0"/>
          </a:p>
          <a:p>
            <a:r>
              <a:rPr lang="ja-JP" altLang="en-US" dirty="0"/>
              <a:t>～～～～を達成</a:t>
            </a:r>
            <a:endParaRPr kumimoji="1" lang="ja-JP" altLang="en-US" dirty="0"/>
          </a:p>
        </p:txBody>
      </p:sp>
      <p:sp>
        <p:nvSpPr>
          <p:cNvPr id="32" name="ホームベース 18">
            <a:extLst>
              <a:ext uri="{FF2B5EF4-FFF2-40B4-BE49-F238E27FC236}">
                <a16:creationId xmlns:a16="http://schemas.microsoft.com/office/drawing/2014/main" id="{FCCCDCCE-2268-419B-B44B-FD923BAA6BB1}"/>
              </a:ext>
            </a:extLst>
          </p:cNvPr>
          <p:cNvSpPr/>
          <p:nvPr/>
        </p:nvSpPr>
        <p:spPr>
          <a:xfrm>
            <a:off x="3275856" y="5446597"/>
            <a:ext cx="530927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9" name="テキスト ボックス 28">
            <a:extLst>
              <a:ext uri="{FF2B5EF4-FFF2-40B4-BE49-F238E27FC236}">
                <a16:creationId xmlns:a16="http://schemas.microsoft.com/office/drawing/2014/main" id="{9EF0A772-ED16-4C09-B915-AC800F13EC84}"/>
              </a:ext>
            </a:extLst>
          </p:cNvPr>
          <p:cNvSpPr txBox="1"/>
          <p:nvPr/>
        </p:nvSpPr>
        <p:spPr>
          <a:xfrm>
            <a:off x="6802188" y="5514711"/>
            <a:ext cx="1861365" cy="646331"/>
          </a:xfrm>
          <a:prstGeom prst="rect">
            <a:avLst/>
          </a:prstGeom>
          <a:noFill/>
        </p:spPr>
        <p:txBody>
          <a:bodyPr wrap="square" rtlCol="0" anchor="ctr">
            <a:spAutoFit/>
          </a:bodyPr>
          <a:lstStyle/>
          <a:p>
            <a:r>
              <a:rPr lang="ja-JP" altLang="en-US" dirty="0"/>
              <a:t>目標：</a:t>
            </a:r>
            <a:endParaRPr lang="en-US" altLang="ja-JP" dirty="0"/>
          </a:p>
          <a:p>
            <a:r>
              <a:rPr lang="ja-JP" altLang="en-US" dirty="0"/>
              <a:t>～～～～を達成</a:t>
            </a:r>
            <a:endParaRPr kumimoji="1" lang="ja-JP" altLang="en-US" dirty="0"/>
          </a:p>
        </p:txBody>
      </p:sp>
      <p:sp>
        <p:nvSpPr>
          <p:cNvPr id="34" name="スライド番号プレースホルダ 2">
            <a:extLst>
              <a:ext uri="{FF2B5EF4-FFF2-40B4-BE49-F238E27FC236}">
                <a16:creationId xmlns:a16="http://schemas.microsoft.com/office/drawing/2014/main" id="{2394A7FA-6AFB-4CCB-9858-FE48F833D871}"/>
              </a:ext>
            </a:extLst>
          </p:cNvPr>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Tree>
    <p:extLst>
      <p:ext uri="{BB962C8B-B14F-4D97-AF65-F5344CB8AC3E}">
        <p14:creationId xmlns:p14="http://schemas.microsoft.com/office/powerpoint/2010/main" val="168488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720" y="126340"/>
            <a:ext cx="3799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中間目標（２０２２年度末時点）</a:t>
            </a:r>
            <a:endParaRPr lang="en-US" altLang="ja-JP" sz="1600" dirty="0">
              <a:latin typeface="+mn-ea"/>
            </a:endParaRPr>
          </a:p>
        </p:txBody>
      </p:sp>
      <p:sp>
        <p:nvSpPr>
          <p:cNvPr id="5" name="テキスト ボックス 21"/>
          <p:cNvSpPr txBox="1">
            <a:spLocks noChangeArrowheads="1"/>
          </p:cNvSpPr>
          <p:nvPr/>
        </p:nvSpPr>
        <p:spPr bwMode="auto">
          <a:xfrm>
            <a:off x="179512" y="2828280"/>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2024</a:t>
            </a:r>
            <a:r>
              <a:rPr lang="ja-JP" altLang="en-US" sz="1600" dirty="0">
                <a:latin typeface="+mn-ea"/>
                <a:cs typeface="Times New Roman" pitchFamily="18" charset="0"/>
              </a:rPr>
              <a:t>年度末時点）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532481299"/>
              </p:ext>
            </p:extLst>
          </p:nvPr>
        </p:nvGraphicFramePr>
        <p:xfrm>
          <a:off x="278344" y="3336280"/>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基本計画中の開発目標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13" name="表 12">
            <a:extLst>
              <a:ext uri="{FF2B5EF4-FFF2-40B4-BE49-F238E27FC236}">
                <a16:creationId xmlns:a16="http://schemas.microsoft.com/office/drawing/2014/main" id="{10563AEB-782A-45AA-83AB-70EB1140DD2C}"/>
              </a:ext>
            </a:extLst>
          </p:cNvPr>
          <p:cNvGraphicFramePr>
            <a:graphicFrameLocks noGrp="1"/>
          </p:cNvGraphicFramePr>
          <p:nvPr>
            <p:extLst>
              <p:ext uri="{D42A27DB-BD31-4B8C-83A1-F6EECF244321}">
                <p14:modId xmlns:p14="http://schemas.microsoft.com/office/powerpoint/2010/main" val="3365913060"/>
              </p:ext>
            </p:extLst>
          </p:nvPr>
        </p:nvGraphicFramePr>
        <p:xfrm>
          <a:off x="278344" y="1815575"/>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基本計画中の中間目標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中間目標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475"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2888599493"/>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549275">
                  <a:extLst>
                    <a:ext uri="{9D8B030D-6E8A-4147-A177-3AD203B41FA5}">
                      <a16:colId xmlns:a16="http://schemas.microsoft.com/office/drawing/2014/main" val="825099589"/>
                    </a:ext>
                  </a:extLst>
                </a:gridCol>
                <a:gridCol w="583406">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年月</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336" y="11970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７．研究開発成果の実用化・事業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２（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3420</Words>
  <Application>Microsoft Office PowerPoint</Application>
  <PresentationFormat>画面に合わせる (4:3)</PresentationFormat>
  <Paragraphs>398</Paragraphs>
  <Slides>13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７．研究開発成果の実用化・事業化（１）</vt:lpstr>
      <vt:lpstr>PowerPoint プレゼンテーション</vt:lpstr>
      <vt:lpstr>PowerPoint プレゼンテーション</vt:lpstr>
      <vt:lpstr>（機関名：（株）〇〇〇〇）</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2021-06-24T04:16:49Z</dcterms:created>
  <dcterms:modified xsi:type="dcterms:W3CDTF">2022-03-17T14:10:41Z</dcterms:modified>
</cp:coreProperties>
</file>