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16"/>
  </p:notesMasterIdLst>
  <p:sldIdLst>
    <p:sldId id="262" r:id="rId2"/>
    <p:sldId id="270" r:id="rId3"/>
    <p:sldId id="263" r:id="rId4"/>
    <p:sldId id="271" r:id="rId5"/>
    <p:sldId id="267" r:id="rId6"/>
    <p:sldId id="264" r:id="rId7"/>
    <p:sldId id="277" r:id="rId8"/>
    <p:sldId id="272" r:id="rId9"/>
    <p:sldId id="269" r:id="rId10"/>
    <p:sldId id="276" r:id="rId11"/>
    <p:sldId id="280" r:id="rId12"/>
    <p:sldId id="274" r:id="rId13"/>
    <p:sldId id="268" r:id="rId14"/>
    <p:sldId id="275" r:id="rId15"/>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FF"/>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471" autoAdjust="0"/>
  </p:normalViewPr>
  <p:slideViewPr>
    <p:cSldViewPr>
      <p:cViewPr varScale="1">
        <p:scale>
          <a:sx n="88" d="100"/>
          <a:sy n="88" d="100"/>
        </p:scale>
        <p:origin x="108" y="354"/>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6242F766-F3D5-4D60-A923-2555C7DFA534}" type="datetimeFigureOut">
              <a:rPr kumimoji="1" lang="ja-JP" altLang="en-US" smtClean="0"/>
              <a:t>2022/3/25</a:t>
            </a:fld>
            <a:endParaRPr kumimoji="1" lang="ja-JP" altLang="en-US"/>
          </a:p>
        </p:txBody>
      </p:sp>
      <p:sp>
        <p:nvSpPr>
          <p:cNvPr id="4" name="スライド イメージ プレースホルダー 3"/>
          <p:cNvSpPr>
            <a:spLocks noGrp="1" noRot="1" noChangeAspect="1"/>
          </p:cNvSpPr>
          <p:nvPr>
            <p:ph type="sldImg" idx="2"/>
          </p:nvPr>
        </p:nvSpPr>
        <p:spPr>
          <a:xfrm>
            <a:off x="422275" y="1243013"/>
            <a:ext cx="59626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95B8F454-B155-4B05-B90D-609CAA5441CD}" type="slidenum">
              <a:rPr kumimoji="1" lang="ja-JP" altLang="en-US" smtClean="0"/>
              <a:t>‹#›</a:t>
            </a:fld>
            <a:endParaRPr kumimoji="1" lang="ja-JP" altLang="en-US"/>
          </a:p>
        </p:txBody>
      </p:sp>
    </p:spTree>
    <p:extLst>
      <p:ext uri="{BB962C8B-B14F-4D97-AF65-F5344CB8AC3E}">
        <p14:creationId xmlns:p14="http://schemas.microsoft.com/office/powerpoint/2010/main" val="185641022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95B8F454-B155-4B05-B90D-609CAA5441CD}" type="slidenum">
              <a:rPr kumimoji="1" lang="ja-JP" altLang="en-US" smtClean="0"/>
              <a:t>2</a:t>
            </a:fld>
            <a:endParaRPr kumimoji="1" lang="ja-JP" altLang="en-US"/>
          </a:p>
        </p:txBody>
      </p:sp>
    </p:spTree>
    <p:extLst>
      <p:ext uri="{BB962C8B-B14F-4D97-AF65-F5344CB8AC3E}">
        <p14:creationId xmlns:p14="http://schemas.microsoft.com/office/powerpoint/2010/main" val="29341096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22275" y="1243013"/>
            <a:ext cx="5962650" cy="33543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5B8F454-B155-4B05-B90D-609CAA5441CD}" type="slidenum">
              <a:rPr kumimoji="1" lang="ja-JP" altLang="en-US" smtClean="0"/>
              <a:t>6</a:t>
            </a:fld>
            <a:endParaRPr kumimoji="1" lang="ja-JP" altLang="en-US"/>
          </a:p>
        </p:txBody>
      </p:sp>
    </p:spTree>
    <p:extLst>
      <p:ext uri="{BB962C8B-B14F-4D97-AF65-F5344CB8AC3E}">
        <p14:creationId xmlns:p14="http://schemas.microsoft.com/office/powerpoint/2010/main" val="41906890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22275" y="1243013"/>
            <a:ext cx="5962650" cy="33543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5B8F454-B155-4B05-B90D-609CAA5441CD}" type="slidenum">
              <a:rPr kumimoji="1" lang="ja-JP" altLang="en-US" smtClean="0"/>
              <a:t>7</a:t>
            </a:fld>
            <a:endParaRPr kumimoji="1" lang="ja-JP" altLang="en-US"/>
          </a:p>
        </p:txBody>
      </p:sp>
    </p:spTree>
    <p:extLst>
      <p:ext uri="{BB962C8B-B14F-4D97-AF65-F5344CB8AC3E}">
        <p14:creationId xmlns:p14="http://schemas.microsoft.com/office/powerpoint/2010/main" val="958723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14400" y="2130426"/>
            <a:ext cx="103632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E577022B-23A0-4D9C-A1A9-B0EDA112387C}" type="datetime1">
              <a:rPr kumimoji="1" lang="ja-JP" altLang="en-US" smtClean="0"/>
              <a:t>2022/3/25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19586832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FBDFDC43-7151-4A21-B2D9-BDDECB724384}" type="datetime1">
              <a:rPr kumimoji="1" lang="ja-JP" altLang="en-US" smtClean="0"/>
              <a:t>2022/3/25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2345304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839200" y="274639"/>
            <a:ext cx="27432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609600" y="274639"/>
            <a:ext cx="80264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EF59BC5-4F70-4348-A9FB-862E695B3222}" type="datetime1">
              <a:rPr kumimoji="1" lang="ja-JP" altLang="en-US" smtClean="0"/>
              <a:t>2022/3/25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24876592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38C18E0-2371-4C47-A831-F56639D5E6F2}" type="datetime1">
              <a:rPr kumimoji="1" lang="ja-JP" altLang="en-US" smtClean="0"/>
              <a:t>2022/3/25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2123623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963084" y="4406901"/>
            <a:ext cx="103632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2991E923-AB22-4E64-96F5-6971E1C52849}" type="datetime1">
              <a:rPr kumimoji="1" lang="ja-JP" altLang="en-US" smtClean="0"/>
              <a:t>2022/3/25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24776547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C942E85A-EC75-45C8-A30E-22075BE878CA}" type="datetime1">
              <a:rPr kumimoji="1" lang="ja-JP" altLang="en-US" smtClean="0"/>
              <a:t>2022/3/25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2645545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320A0564-18B6-4C0E-AE53-A693A341AFE0}" type="datetime1">
              <a:rPr kumimoji="1" lang="ja-JP" altLang="en-US" smtClean="0"/>
              <a:t>2022/3/25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4773530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67D4325-DFEC-4B22-BE1A-09F3B7D54E9A}" type="datetime1">
              <a:rPr kumimoji="1" lang="ja-JP" altLang="en-US" smtClean="0"/>
              <a:t>2022/3/25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2950305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CCE1DA2-B579-4475-A4EF-2DFCD9F7C6C4}" type="datetime1">
              <a:rPr kumimoji="1" lang="ja-JP" altLang="en-US" smtClean="0"/>
              <a:t>2022/3/25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4623293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09601" y="273050"/>
            <a:ext cx="4011084"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56494431-1BC5-4F85-99C9-3230C21993A2}" type="datetime1">
              <a:rPr kumimoji="1" lang="ja-JP" altLang="en-US" smtClean="0"/>
              <a:t>2022/3/25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20514373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389717" y="4800600"/>
            <a:ext cx="73152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D0EF15ED-6718-46DC-B435-B39AF967B06F}" type="datetime1">
              <a:rPr kumimoji="1" lang="ja-JP" altLang="en-US" smtClean="0"/>
              <a:t>2022/3/25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3716989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5E3C590-84EF-4A43-AC85-B46484EFEFD7}" type="datetime1">
              <a:rPr kumimoji="1" lang="ja-JP" altLang="en-US" smtClean="0"/>
              <a:t>2022/3/25</a:t>
            </a:fld>
            <a:endParaRPr kumimoji="1" lang="ja-JP" altLang="en-US"/>
          </a:p>
        </p:txBody>
      </p:sp>
      <p:sp>
        <p:nvSpPr>
          <p:cNvPr id="5" name="フッター プレースホルダー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10903647" y="6629399"/>
            <a:ext cx="1262332" cy="228601"/>
          </a:xfrm>
          <a:prstGeom prst="rect">
            <a:avLst/>
          </a:prstGeom>
        </p:spPr>
        <p:txBody>
          <a:bodyPr vert="horz" lIns="91440" tIns="45720" rIns="91440" bIns="45720" rtlCol="0" anchor="ctr"/>
          <a:lstStyle>
            <a:lvl1pPr algn="r">
              <a:defRPr sz="1600">
                <a:solidFill>
                  <a:schemeClr val="tx1">
                    <a:tint val="75000"/>
                  </a:schemeClr>
                </a:solidFill>
              </a:defRPr>
            </a:lvl1pPr>
          </a:lstStyle>
          <a:p>
            <a:fld id="{8D8A5D70-00BF-43D1-9518-0183EFEF9A82}" type="slidenum">
              <a:rPr lang="ja-JP" altLang="en-US" smtClean="0"/>
              <a:pPr/>
              <a:t>‹#›</a:t>
            </a:fld>
            <a:endParaRPr lang="ja-JP" altLang="en-US"/>
          </a:p>
        </p:txBody>
      </p:sp>
    </p:spTree>
    <p:extLst>
      <p:ext uri="{BB962C8B-B14F-4D97-AF65-F5344CB8AC3E}">
        <p14:creationId xmlns:p14="http://schemas.microsoft.com/office/powerpoint/2010/main" val="30385030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768222" y="1897668"/>
            <a:ext cx="8655556" cy="1584176"/>
          </a:xfrm>
        </p:spPr>
        <p:txBody>
          <a:bodyPr>
            <a:noAutofit/>
          </a:bodyPr>
          <a:lstStyle/>
          <a:p>
            <a:r>
              <a:rPr lang="ja-JP" altLang="en-US" sz="2400" b="1" dirty="0">
                <a:latin typeface="Meiryo UI" panose="020B0604030504040204" pitchFamily="50" charset="-128"/>
                <a:ea typeface="Meiryo UI" panose="020B0604030504040204" pitchFamily="50" charset="-128"/>
              </a:rPr>
              <a:t>カーボンリサイクル実現を加速するバイオ由来製品生産技術の開発</a:t>
            </a:r>
            <a:br>
              <a:rPr lang="en-US" altLang="ja-JP" sz="2400" b="1" dirty="0">
                <a:latin typeface="Meiryo UI" panose="020B0604030504040204" pitchFamily="50" charset="-128"/>
                <a:ea typeface="Meiryo UI" panose="020B0604030504040204" pitchFamily="50" charset="-128"/>
              </a:rPr>
            </a:br>
            <a:r>
              <a:rPr lang="ja-JP" altLang="en-US" sz="2400" b="1" dirty="0">
                <a:latin typeface="Meiryo UI" panose="020B0604030504040204" pitchFamily="50" charset="-128"/>
                <a:ea typeface="Meiryo UI" panose="020B0604030504040204" pitchFamily="50" charset="-128"/>
              </a:rPr>
              <a:t>研究開発項目③産業用物質生産システム実証</a:t>
            </a:r>
            <a:br>
              <a:rPr lang="en-US" altLang="ja-JP" sz="2400" b="1" dirty="0">
                <a:latin typeface="Meiryo UI" panose="020B0604030504040204" pitchFamily="50" charset="-128"/>
                <a:ea typeface="Meiryo UI" panose="020B0604030504040204" pitchFamily="50" charset="-128"/>
              </a:rPr>
            </a:br>
            <a:r>
              <a:rPr lang="ja-JP" altLang="en-US" sz="1200" b="1" dirty="0">
                <a:latin typeface="Meiryo UI" panose="020B0604030504040204" pitchFamily="50" charset="-128"/>
                <a:ea typeface="Meiryo UI" panose="020B0604030504040204" pitchFamily="50" charset="-128"/>
              </a:rPr>
              <a:t>（助成事業の名称／委託フェーズテーマ名）</a:t>
            </a:r>
            <a:r>
              <a:rPr lang="ja-JP" altLang="en-US" sz="2400" b="1" dirty="0">
                <a:latin typeface="Meiryo UI" panose="020B0604030504040204" pitchFamily="50" charset="-128"/>
                <a:ea typeface="Meiryo UI" panose="020B0604030504040204" pitchFamily="50" charset="-128"/>
              </a:rPr>
              <a:t>＊＊＊＊＊＊＊＊＊＊＊＊＊＊＊＊＊</a:t>
            </a:r>
            <a:r>
              <a:rPr lang="ja-JP" altLang="en-US" sz="2000" b="1" dirty="0">
                <a:latin typeface="Meiryo UI" panose="020B0604030504040204" pitchFamily="50" charset="-128"/>
                <a:ea typeface="Meiryo UI" panose="020B0604030504040204" pitchFamily="50" charset="-128"/>
              </a:rPr>
              <a:t> 　　</a:t>
            </a:r>
            <a:endParaRPr lang="ja-JP" altLang="en-US" sz="2400" b="1" dirty="0">
              <a:latin typeface="Meiryo UI" panose="020B0604030504040204" pitchFamily="50" charset="-128"/>
              <a:ea typeface="Meiryo UI" panose="020B0604030504040204" pitchFamily="50" charset="-128"/>
            </a:endParaRPr>
          </a:p>
        </p:txBody>
      </p:sp>
      <p:sp>
        <p:nvSpPr>
          <p:cNvPr id="3" name="サブタイトル 2"/>
          <p:cNvSpPr>
            <a:spLocks noGrp="1"/>
          </p:cNvSpPr>
          <p:nvPr>
            <p:ph type="subTitle" idx="1"/>
          </p:nvPr>
        </p:nvSpPr>
        <p:spPr>
          <a:xfrm>
            <a:off x="2927648" y="5013176"/>
            <a:ext cx="6400800" cy="1129680"/>
          </a:xfrm>
        </p:spPr>
        <p:txBody>
          <a:bodyPr>
            <a:normAutofit/>
          </a:bodyPr>
          <a:lstStyle/>
          <a:p>
            <a:r>
              <a:rPr lang="ja-JP" altLang="en-US" sz="3600" dirty="0"/>
              <a:t>〇〇〇〇</a:t>
            </a:r>
          </a:p>
        </p:txBody>
      </p:sp>
      <p:sp>
        <p:nvSpPr>
          <p:cNvPr id="6" name="テキスト ボックス 5"/>
          <p:cNvSpPr txBox="1"/>
          <p:nvPr/>
        </p:nvSpPr>
        <p:spPr>
          <a:xfrm>
            <a:off x="5879977" y="5787292"/>
            <a:ext cx="5688631" cy="646331"/>
          </a:xfrm>
          <a:prstGeom prst="rect">
            <a:avLst/>
          </a:prstGeom>
          <a:solidFill>
            <a:schemeClr val="tx2">
              <a:lumMod val="20000"/>
              <a:lumOff val="80000"/>
              <a:alpha val="74000"/>
            </a:schemeClr>
          </a:solidFill>
        </p:spPr>
        <p:style>
          <a:lnRef idx="3">
            <a:schemeClr val="lt1"/>
          </a:lnRef>
          <a:fillRef idx="1">
            <a:schemeClr val="accent1"/>
          </a:fillRef>
          <a:effectRef idx="1">
            <a:schemeClr val="accent1"/>
          </a:effectRef>
          <a:fontRef idx="minor">
            <a:schemeClr val="lt1"/>
          </a:fontRef>
        </p:style>
        <p:txBody>
          <a:bodyPr wrap="square" rtlCol="0">
            <a:spAutoFit/>
          </a:bodyPr>
          <a:lstStyle/>
          <a:p>
            <a:pPr marL="87313" indent="-87313">
              <a:buFont typeface="Arial" pitchFamily="34" charset="0"/>
              <a:buChar char="•"/>
            </a:pPr>
            <a:r>
              <a:rPr lang="ja-JP" altLang="en-US" sz="1200" i="1" dirty="0">
                <a:solidFill>
                  <a:srgbClr val="0000FF"/>
                </a:solidFill>
              </a:rPr>
              <a:t>提案される大学・企業名を記載してください</a:t>
            </a:r>
            <a:endParaRPr lang="en-US" altLang="ja-JP" sz="1200" i="1" dirty="0">
              <a:solidFill>
                <a:srgbClr val="0000FF"/>
              </a:solidFill>
            </a:endParaRPr>
          </a:p>
          <a:p>
            <a:pPr marL="87313" indent="-87313">
              <a:buFont typeface="Arial" pitchFamily="34" charset="0"/>
              <a:buChar char="•"/>
            </a:pPr>
            <a:r>
              <a:rPr lang="ja-JP" altLang="en-US" sz="1200" i="1" dirty="0">
                <a:solidFill>
                  <a:srgbClr val="0000FF"/>
                </a:solidFill>
              </a:rPr>
              <a:t>共同提案の場合、代表機関を一番上に記述し、共同提案者を下に併記してください（委託先、共同実施先は記載不要です）</a:t>
            </a:r>
          </a:p>
        </p:txBody>
      </p:sp>
      <p:sp>
        <p:nvSpPr>
          <p:cNvPr id="9" name="テキスト ボックス 8"/>
          <p:cNvSpPr txBox="1"/>
          <p:nvPr/>
        </p:nvSpPr>
        <p:spPr>
          <a:xfrm>
            <a:off x="5465378" y="149732"/>
            <a:ext cx="5959213" cy="1384995"/>
          </a:xfrm>
          <a:prstGeom prst="rect">
            <a:avLst/>
          </a:prstGeom>
          <a:solidFill>
            <a:schemeClr val="tx2">
              <a:lumMod val="20000"/>
              <a:lumOff val="80000"/>
              <a:alpha val="74000"/>
            </a:schemeClr>
          </a:solidFill>
        </p:spPr>
        <p:style>
          <a:lnRef idx="3">
            <a:schemeClr val="lt1"/>
          </a:lnRef>
          <a:fillRef idx="1">
            <a:schemeClr val="accent1"/>
          </a:fillRef>
          <a:effectRef idx="1">
            <a:schemeClr val="accent1"/>
          </a:effectRef>
          <a:fontRef idx="minor">
            <a:schemeClr val="lt1"/>
          </a:fontRef>
        </p:style>
        <p:txBody>
          <a:bodyPr wrap="square" rtlCol="0">
            <a:spAutoFit/>
          </a:bodyPr>
          <a:lstStyle/>
          <a:p>
            <a:pPr marL="87313" indent="-87313">
              <a:buFont typeface="Arial" pitchFamily="34" charset="0"/>
              <a:buChar char="•"/>
            </a:pPr>
            <a:r>
              <a:rPr lang="ja-JP" altLang="en-US" sz="1200" i="1" dirty="0">
                <a:solidFill>
                  <a:srgbClr val="0000FF"/>
                </a:solidFill>
              </a:rPr>
              <a:t>本フォーマットに従い、提案する研究開発の説明資料を作成してください。</a:t>
            </a:r>
            <a:endParaRPr lang="en-US" altLang="ja-JP" sz="1200" i="1" dirty="0">
              <a:solidFill>
                <a:srgbClr val="0000FF"/>
              </a:solidFill>
            </a:endParaRPr>
          </a:p>
          <a:p>
            <a:pPr marL="87313" indent="-87313">
              <a:buFont typeface="Arial" pitchFamily="34" charset="0"/>
              <a:buChar char="•"/>
            </a:pPr>
            <a:r>
              <a:rPr lang="ja-JP" altLang="en-US" sz="1200" i="1" dirty="0">
                <a:solidFill>
                  <a:srgbClr val="0000FF"/>
                </a:solidFill>
              </a:rPr>
              <a:t>プレゼン資料として図表をもちいてわかりやすく説明してください</a:t>
            </a:r>
            <a:endParaRPr lang="en-US" altLang="ja-JP" sz="1200" i="1" dirty="0">
              <a:solidFill>
                <a:srgbClr val="0000FF"/>
              </a:solidFill>
            </a:endParaRPr>
          </a:p>
          <a:p>
            <a:pPr marL="87313" indent="-87313">
              <a:buFont typeface="Arial" pitchFamily="34" charset="0"/>
              <a:buChar char="•"/>
            </a:pPr>
            <a:r>
              <a:rPr lang="ja-JP" altLang="en-US" sz="1200" i="1" dirty="0">
                <a:solidFill>
                  <a:srgbClr val="0000FF"/>
                </a:solidFill>
              </a:rPr>
              <a:t>採択審査委員会におけるヒアリング審査において、本資料を用いた説明を依頼する場合がございます</a:t>
            </a:r>
            <a:endParaRPr lang="en-US" altLang="ja-JP" sz="1200" i="1" dirty="0">
              <a:solidFill>
                <a:srgbClr val="0000FF"/>
              </a:solidFill>
            </a:endParaRPr>
          </a:p>
          <a:p>
            <a:pPr marL="87313" indent="-87313">
              <a:buFont typeface="Arial" pitchFamily="34" charset="0"/>
              <a:buChar char="•"/>
            </a:pPr>
            <a:r>
              <a:rPr lang="ja-JP" altLang="en-US" sz="1200" i="1" dirty="0">
                <a:solidFill>
                  <a:srgbClr val="0000FF"/>
                </a:solidFill>
              </a:rPr>
              <a:t>本資料は、提案書提出には含まれません。</a:t>
            </a:r>
            <a:endParaRPr lang="en-US" altLang="ja-JP" sz="1200" i="1" dirty="0">
              <a:solidFill>
                <a:srgbClr val="0000FF"/>
              </a:solidFill>
            </a:endParaRPr>
          </a:p>
          <a:p>
            <a:pPr marL="87313" indent="-87313">
              <a:buFont typeface="Arial" pitchFamily="34" charset="0"/>
              <a:buChar char="•"/>
            </a:pPr>
            <a:r>
              <a:rPr lang="ja-JP" altLang="en-US" sz="1200" i="1" dirty="0">
                <a:solidFill>
                  <a:srgbClr val="0000FF"/>
                </a:solidFill>
              </a:rPr>
              <a:t>青字の説明書きを参考に記載してください</a:t>
            </a:r>
            <a:endParaRPr lang="en-US" altLang="ja-JP" sz="1200" i="1" dirty="0">
              <a:solidFill>
                <a:srgbClr val="0000FF"/>
              </a:solidFill>
            </a:endParaRPr>
          </a:p>
          <a:p>
            <a:pPr marL="87313" indent="-87313">
              <a:buFont typeface="Arial" pitchFamily="34" charset="0"/>
              <a:buChar char="•"/>
            </a:pPr>
            <a:r>
              <a:rPr lang="ja-JP" altLang="en-US" sz="1200" i="1" dirty="0">
                <a:solidFill>
                  <a:srgbClr val="0000FF"/>
                </a:solidFill>
              </a:rPr>
              <a:t>作成時は説明書きを削除してください</a:t>
            </a:r>
          </a:p>
        </p:txBody>
      </p:sp>
      <p:sp>
        <p:nvSpPr>
          <p:cNvPr id="10" name="テキスト ボックス 9"/>
          <p:cNvSpPr txBox="1"/>
          <p:nvPr/>
        </p:nvSpPr>
        <p:spPr>
          <a:xfrm>
            <a:off x="220050" y="73413"/>
            <a:ext cx="2203542" cy="307777"/>
          </a:xfrm>
          <a:prstGeom prst="rect">
            <a:avLst/>
          </a:prstGeom>
          <a:noFill/>
          <a:ln>
            <a:noFill/>
          </a:ln>
        </p:spPr>
        <p:txBody>
          <a:bodyPr wrap="square" rtlCol="0">
            <a:spAutoFit/>
          </a:bodyPr>
          <a:lstStyle/>
          <a:p>
            <a:r>
              <a:rPr lang="ja-JP" altLang="en-US" sz="1400" u="sng" dirty="0">
                <a:latin typeface="+mn-ea"/>
              </a:rPr>
              <a:t>研究開発テーマ説明資料</a:t>
            </a:r>
          </a:p>
        </p:txBody>
      </p:sp>
      <p:sp>
        <p:nvSpPr>
          <p:cNvPr id="5" name="スライド番号プレースホルダー 4">
            <a:extLst>
              <a:ext uri="{FF2B5EF4-FFF2-40B4-BE49-F238E27FC236}">
                <a16:creationId xmlns:a16="http://schemas.microsoft.com/office/drawing/2014/main" id="{3F34859A-3132-4D54-8DDC-1625BBEBDC1E}"/>
              </a:ext>
            </a:extLst>
          </p:cNvPr>
          <p:cNvSpPr>
            <a:spLocks noGrp="1"/>
          </p:cNvSpPr>
          <p:nvPr>
            <p:ph type="sldNum" sz="quarter" idx="12"/>
          </p:nvPr>
        </p:nvSpPr>
        <p:spPr/>
        <p:txBody>
          <a:bodyPr/>
          <a:lstStyle/>
          <a:p>
            <a:fld id="{8D8A5D70-00BF-43D1-9518-0183EFEF9A82}" type="slidenum">
              <a:rPr kumimoji="1" lang="ja-JP" altLang="en-US" smtClean="0"/>
              <a:pPr/>
              <a:t>1</a:t>
            </a:fld>
            <a:endParaRPr kumimoji="1" lang="ja-JP" alt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524000" y="-14736"/>
            <a:ext cx="4139952" cy="562074"/>
          </a:xfrm>
        </p:spPr>
        <p:style>
          <a:lnRef idx="0">
            <a:schemeClr val="accent5"/>
          </a:lnRef>
          <a:fillRef idx="3">
            <a:schemeClr val="accent5"/>
          </a:fillRef>
          <a:effectRef idx="3">
            <a:schemeClr val="accent5"/>
          </a:effectRef>
          <a:fontRef idx="minor">
            <a:schemeClr val="lt1"/>
          </a:fontRef>
        </p:style>
        <p:txBody>
          <a:bodyPr>
            <a:noAutofit/>
          </a:bodyPr>
          <a:lstStyle/>
          <a:p>
            <a:r>
              <a:rPr lang="ja-JP" altLang="en-US" sz="2400" dirty="0"/>
              <a:t>研究開発予算実施機関内訳</a:t>
            </a:r>
          </a:p>
        </p:txBody>
      </p:sp>
      <p:graphicFrame>
        <p:nvGraphicFramePr>
          <p:cNvPr id="6" name="表 5"/>
          <p:cNvGraphicFramePr>
            <a:graphicFrameLocks noGrp="1"/>
          </p:cNvGraphicFramePr>
          <p:nvPr>
            <p:extLst>
              <p:ext uri="{D42A27DB-BD31-4B8C-83A1-F6EECF244321}">
                <p14:modId xmlns:p14="http://schemas.microsoft.com/office/powerpoint/2010/main" val="2160863429"/>
              </p:ext>
            </p:extLst>
          </p:nvPr>
        </p:nvGraphicFramePr>
        <p:xfrm>
          <a:off x="1379476" y="1199082"/>
          <a:ext cx="9433049" cy="5544617"/>
        </p:xfrm>
        <a:graphic>
          <a:graphicData uri="http://schemas.openxmlformats.org/drawingml/2006/table">
            <a:tbl>
              <a:tblPr>
                <a:tableStyleId>{5940675A-B579-460E-94D1-54222C63F5DA}</a:tableStyleId>
              </a:tblPr>
              <a:tblGrid>
                <a:gridCol w="1099246">
                  <a:extLst>
                    <a:ext uri="{9D8B030D-6E8A-4147-A177-3AD203B41FA5}">
                      <a16:colId xmlns:a16="http://schemas.microsoft.com/office/drawing/2014/main" val="20000"/>
                    </a:ext>
                  </a:extLst>
                </a:gridCol>
                <a:gridCol w="1972399">
                  <a:extLst>
                    <a:ext uri="{9D8B030D-6E8A-4147-A177-3AD203B41FA5}">
                      <a16:colId xmlns:a16="http://schemas.microsoft.com/office/drawing/2014/main" val="20001"/>
                    </a:ext>
                  </a:extLst>
                </a:gridCol>
                <a:gridCol w="1060234">
                  <a:extLst>
                    <a:ext uri="{9D8B030D-6E8A-4147-A177-3AD203B41FA5}">
                      <a16:colId xmlns:a16="http://schemas.microsoft.com/office/drawing/2014/main" val="20003"/>
                    </a:ext>
                  </a:extLst>
                </a:gridCol>
                <a:gridCol w="1060234">
                  <a:extLst>
                    <a:ext uri="{9D8B030D-6E8A-4147-A177-3AD203B41FA5}">
                      <a16:colId xmlns:a16="http://schemas.microsoft.com/office/drawing/2014/main" val="20004"/>
                    </a:ext>
                  </a:extLst>
                </a:gridCol>
                <a:gridCol w="1060234">
                  <a:extLst>
                    <a:ext uri="{9D8B030D-6E8A-4147-A177-3AD203B41FA5}">
                      <a16:colId xmlns:a16="http://schemas.microsoft.com/office/drawing/2014/main" val="20005"/>
                    </a:ext>
                  </a:extLst>
                </a:gridCol>
                <a:gridCol w="1060234">
                  <a:extLst>
                    <a:ext uri="{9D8B030D-6E8A-4147-A177-3AD203B41FA5}">
                      <a16:colId xmlns:a16="http://schemas.microsoft.com/office/drawing/2014/main" val="20006"/>
                    </a:ext>
                  </a:extLst>
                </a:gridCol>
                <a:gridCol w="1060234">
                  <a:extLst>
                    <a:ext uri="{9D8B030D-6E8A-4147-A177-3AD203B41FA5}">
                      <a16:colId xmlns:a16="http://schemas.microsoft.com/office/drawing/2014/main" val="20007"/>
                    </a:ext>
                  </a:extLst>
                </a:gridCol>
                <a:gridCol w="1060234">
                  <a:extLst>
                    <a:ext uri="{9D8B030D-6E8A-4147-A177-3AD203B41FA5}">
                      <a16:colId xmlns:a16="http://schemas.microsoft.com/office/drawing/2014/main" val="20009"/>
                    </a:ext>
                  </a:extLst>
                </a:gridCol>
              </a:tblGrid>
              <a:tr h="472689">
                <a:tc gridSpan="2">
                  <a:txBody>
                    <a:bodyPr/>
                    <a:lstStyle/>
                    <a:p>
                      <a:pPr algn="ctr" fontAlgn="ctr"/>
                      <a:endParaRPr lang="en-US" sz="1600" b="0" i="0" u="none" strike="noStrike" dirty="0">
                        <a:solidFill>
                          <a:schemeClr val="tx1"/>
                        </a:solidFill>
                        <a:latin typeface="ＭＳ Ｐゴシック"/>
                      </a:endParaRPr>
                    </a:p>
                  </a:txBody>
                  <a:tcPr marL="0" marR="0" marT="0" marB="0" anchor="ctr">
                    <a:lnR w="12700" cap="flat" cmpd="sng" algn="ctr">
                      <a:solidFill>
                        <a:schemeClr val="tx1"/>
                      </a:solidFill>
                      <a:prstDash val="solid"/>
                      <a:round/>
                      <a:headEnd type="none" w="med" len="med"/>
                      <a:tailEnd type="none" w="med" len="med"/>
                    </a:lnR>
                  </a:tcPr>
                </a:tc>
                <a:tc hMerge="1">
                  <a:txBody>
                    <a:bodyPr/>
                    <a:lstStyle/>
                    <a:p>
                      <a:endParaRPr kumimoji="1" lang="ja-JP" altLang="en-US"/>
                    </a:p>
                  </a:txBody>
                  <a:tcPr/>
                </a:tc>
                <a:tc>
                  <a:txBody>
                    <a:bodyPr/>
                    <a:lstStyle/>
                    <a:p>
                      <a:pPr algn="ctr" fontAlgn="ctr"/>
                      <a:r>
                        <a:rPr lang="en-US" altLang="ja-JP" sz="1600" u="none" strike="noStrike" dirty="0">
                          <a:solidFill>
                            <a:schemeClr val="tx1"/>
                          </a:solidFill>
                        </a:rPr>
                        <a:t>2022FY</a:t>
                      </a:r>
                      <a:endParaRPr lang="en-US" sz="1600" b="1" i="0" u="none" strike="noStrike" dirty="0">
                        <a:solidFill>
                          <a:schemeClr val="tx1"/>
                        </a:solidFill>
                        <a:latin typeface="ＭＳ Ｐゴシック"/>
                      </a:endParaRPr>
                    </a:p>
                  </a:txBody>
                  <a:tcPr marL="0" marR="0" marT="0" marB="0" anchor="ctr">
                    <a:lnL w="12700" cap="flat" cmpd="sng" algn="ctr">
                      <a:solidFill>
                        <a:schemeClr val="tx1"/>
                      </a:solidFill>
                      <a:prstDash val="solid"/>
                      <a:round/>
                      <a:headEnd type="none" w="med" len="med"/>
                      <a:tailEnd type="none" w="med" len="med"/>
                    </a:lnL>
                  </a:tcPr>
                </a:tc>
                <a:tc>
                  <a:txBody>
                    <a:bodyPr/>
                    <a:lstStyle/>
                    <a:p>
                      <a:pPr algn="ctr" fontAlgn="ctr"/>
                      <a:r>
                        <a:rPr lang="en-US" altLang="ja-JP" sz="1600" u="none" strike="noStrike" dirty="0">
                          <a:solidFill>
                            <a:schemeClr val="tx1"/>
                          </a:solidFill>
                        </a:rPr>
                        <a:t>2023FY</a:t>
                      </a:r>
                      <a:endParaRPr lang="en-US" sz="1600" b="1" i="0" u="none" strike="noStrike" dirty="0">
                        <a:solidFill>
                          <a:schemeClr val="tx1"/>
                        </a:solidFill>
                        <a:latin typeface="ＭＳ Ｐゴシック"/>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1600" u="none" strike="noStrike" dirty="0">
                          <a:solidFill>
                            <a:schemeClr val="tx1"/>
                          </a:solidFill>
                        </a:rPr>
                        <a:t>2024FY</a:t>
                      </a:r>
                      <a:endParaRPr lang="en-US" altLang="ja-JP" sz="1600" b="1" i="0" u="none" strike="noStrike" dirty="0">
                        <a:solidFill>
                          <a:schemeClr val="tx1"/>
                        </a:solidFill>
                        <a:latin typeface="ＭＳ Ｐゴシック"/>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1600" u="none" strike="noStrike" dirty="0">
                          <a:solidFill>
                            <a:schemeClr val="tx1"/>
                          </a:solidFill>
                        </a:rPr>
                        <a:t>2025FY</a:t>
                      </a:r>
                      <a:endParaRPr lang="en-US" altLang="ja-JP" sz="1600" b="1" i="0" u="none" strike="noStrike" dirty="0">
                        <a:solidFill>
                          <a:schemeClr val="tx1"/>
                        </a:solidFill>
                        <a:latin typeface="ＭＳ Ｐゴシック"/>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1600" u="none" strike="noStrike" dirty="0">
                          <a:solidFill>
                            <a:schemeClr val="tx1"/>
                          </a:solidFill>
                        </a:rPr>
                        <a:t>2026FY</a:t>
                      </a:r>
                      <a:endParaRPr lang="en-US" altLang="ja-JP" sz="1600" b="1" i="0" u="none" strike="noStrike" dirty="0">
                        <a:solidFill>
                          <a:schemeClr val="tx1"/>
                        </a:solidFill>
                        <a:latin typeface="ＭＳ Ｐゴシック"/>
                      </a:endParaRPr>
                    </a:p>
                  </a:txBody>
                  <a:tcPr marL="0" marR="0" marT="0" marB="0" anchor="ctr">
                    <a:lnR w="12700" cap="flat" cmpd="sng" algn="ctr">
                      <a:solidFill>
                        <a:schemeClr val="tx1"/>
                      </a:solidFill>
                      <a:prstDash val="solid"/>
                      <a:round/>
                      <a:headEnd type="none" w="med" len="med"/>
                      <a:tailEnd type="none" w="med" len="med"/>
                    </a:lnR>
                  </a:tcPr>
                </a:tc>
                <a:tc>
                  <a:txBody>
                    <a:bodyPr/>
                    <a:lstStyle/>
                    <a:p>
                      <a:pPr algn="ctr" fontAlgn="ctr"/>
                      <a:r>
                        <a:rPr lang="ja-JP" altLang="en-US" sz="1600" b="0" i="0" u="none" strike="noStrike" dirty="0">
                          <a:solidFill>
                            <a:schemeClr val="tx1"/>
                          </a:solidFill>
                          <a:latin typeface="ＭＳ Ｐゴシック"/>
                        </a:rPr>
                        <a:t>機関合計</a:t>
                      </a:r>
                      <a:endParaRPr lang="en-US" altLang="ja-JP" sz="1600" b="0" i="0" u="none" strike="noStrike" dirty="0">
                        <a:solidFill>
                          <a:schemeClr val="tx1"/>
                        </a:solidFill>
                        <a:latin typeface="ＭＳ Ｐゴシック"/>
                      </a:endParaRPr>
                    </a:p>
                  </a:txBody>
                  <a:tcPr marL="0" marR="0" marT="0" marB="0" anchor="ctr">
                    <a:lnL w="12700" cap="flat" cmpd="sng" algn="ctr">
                      <a:solidFill>
                        <a:schemeClr val="tx1"/>
                      </a:solidFill>
                      <a:prstDash val="solid"/>
                      <a:round/>
                      <a:headEnd type="none" w="med" len="med"/>
                      <a:tailEnd type="none" w="med" len="med"/>
                    </a:lnL>
                    <a:solidFill>
                      <a:schemeClr val="bg1">
                        <a:lumMod val="85000"/>
                      </a:schemeClr>
                    </a:solidFill>
                  </a:tcPr>
                </a:tc>
                <a:extLst>
                  <a:ext uri="{0D108BD9-81ED-4DB2-BD59-A6C34878D82A}">
                    <a16:rowId xmlns:a16="http://schemas.microsoft.com/office/drawing/2014/main" val="10000"/>
                  </a:ext>
                </a:extLst>
              </a:tr>
              <a:tr h="365728">
                <a:tc gridSpan="2">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latin typeface="ＭＳ Ｐゴシック"/>
                        </a:rPr>
                        <a:t>委託フェーズ</a:t>
                      </a:r>
                      <a:endParaRPr lang="en-US" altLang="ja-JP" sz="1600" b="0" i="0" u="none" strike="noStrike" dirty="0">
                        <a:solidFill>
                          <a:schemeClr val="tx1"/>
                        </a:solidFill>
                        <a:latin typeface="ＭＳ Ｐゴシック"/>
                      </a:endParaRPr>
                    </a:p>
                  </a:txBody>
                  <a:tcPr marL="0" marR="0" marT="0" marB="0" anchor="ctr">
                    <a:lnR w="12700" cap="flat" cmpd="sng" algn="ctr">
                      <a:solidFill>
                        <a:schemeClr val="tx1"/>
                      </a:solidFill>
                      <a:prstDash val="solid"/>
                      <a:round/>
                      <a:headEnd type="none" w="med" len="med"/>
                      <a:tailEnd type="none" w="med" len="med"/>
                    </a:lnR>
                  </a:tcPr>
                </a:tc>
                <a:tc hMerge="1">
                  <a:txBody>
                    <a:bodyPr/>
                    <a:lstStyle/>
                    <a:p>
                      <a:endParaRPr kumimoji="1" lang="ja-JP" altLang="en-US"/>
                    </a:p>
                  </a:txBody>
                  <a:tcPr/>
                </a:tc>
                <a:tc gridSpan="5">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endParaRPr lang="en-US" altLang="ja-JP" sz="1600" b="0" i="0" u="none" strike="noStrike" dirty="0">
                        <a:solidFill>
                          <a:schemeClr val="tx1"/>
                        </a:solidFill>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h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zh-TW" altLang="en-US" sz="1600" b="0" i="0" u="none" strike="noStrike" dirty="0">
                        <a:solidFill>
                          <a:srgbClr val="000000"/>
                        </a:solidFill>
                        <a:latin typeface="ＭＳ Ｐゴシック"/>
                      </a:endParaRPr>
                    </a:p>
                  </a:txBody>
                  <a:tcPr marL="0" marR="0" marT="0" marB="0" anchor="ctr"/>
                </a:tc>
                <a:tc h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zh-TW" altLang="en-US" sz="1600" b="0" i="0" u="none" strike="noStrike" dirty="0">
                        <a:solidFill>
                          <a:srgbClr val="000000"/>
                        </a:solidFill>
                        <a:latin typeface="ＭＳ Ｐゴシック"/>
                      </a:endParaRPr>
                    </a:p>
                  </a:txBody>
                  <a:tcPr marL="0" marR="0" marT="0" marB="0" anchor="ctr"/>
                </a:tc>
                <a:tc h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zh-TW" altLang="en-US" sz="1600" b="0" i="0" u="none" strike="noStrike" dirty="0">
                        <a:solidFill>
                          <a:srgbClr val="000000"/>
                        </a:solidFill>
                        <a:latin typeface="ＭＳ Ｐゴシック"/>
                      </a:endParaRPr>
                    </a:p>
                  </a:txBody>
                  <a:tcPr marL="0" marR="0" marT="0" marB="0" anchor="ctr"/>
                </a:tc>
                <a:tc h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zh-TW" altLang="en-US" sz="1600" b="0" i="0" u="none" strike="noStrike" dirty="0">
                        <a:solidFill>
                          <a:srgbClr val="000000"/>
                        </a:solidFill>
                        <a:latin typeface="ＭＳ Ｐゴシック"/>
                      </a:endParaRPr>
                    </a:p>
                  </a:txBody>
                  <a:tcPr marL="0" marR="0" marT="0" marB="0" anchor="ct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endParaRPr lang="en-US" altLang="ja-JP" sz="1600" b="0" i="0" u="none" strike="noStrike" dirty="0">
                        <a:solidFill>
                          <a:schemeClr val="tx1"/>
                        </a:solidFill>
                        <a:latin typeface="ＭＳ Ｐゴシック"/>
                      </a:endParaRPr>
                    </a:p>
                  </a:txBody>
                  <a:tcPr marL="0" marR="0" marT="0" marB="0"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0001"/>
                  </a:ext>
                </a:extLst>
              </a:tr>
              <a:tr h="530775">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latin typeface="ＭＳ Ｐゴシック"/>
                        </a:rPr>
                        <a:t>委託</a:t>
                      </a:r>
                      <a:endParaRPr lang="en-US" altLang="ja-JP" sz="1600" b="0" i="0" u="none" strike="noStrike" dirty="0">
                        <a:solidFill>
                          <a:schemeClr val="tx1"/>
                        </a:solidFill>
                        <a:latin typeface="ＭＳ Ｐゴシック"/>
                      </a:endParaRPr>
                    </a:p>
                  </a:txBody>
                  <a:tcPr marL="0" marR="0" marT="0" marB="0" anchor="ctr"/>
                </a:tc>
                <a:tc>
                  <a:txBody>
                    <a:bodyPr/>
                    <a:lstStyle/>
                    <a:p>
                      <a:pPr algn="l" fontAlgn="ctr"/>
                      <a:r>
                        <a:rPr lang="ja-JP" altLang="en-US" sz="1600" b="0" i="0" u="none" strike="noStrike" dirty="0">
                          <a:solidFill>
                            <a:schemeClr val="tx1"/>
                          </a:solidFill>
                          <a:latin typeface="ＭＳ Ｐゴシック"/>
                        </a:rPr>
                        <a:t>○○株式会社</a:t>
                      </a:r>
                      <a:endParaRPr lang="en-US" altLang="ja-JP" sz="1600" b="0" i="0" u="none" strike="noStrike" dirty="0">
                        <a:solidFill>
                          <a:schemeClr val="tx1"/>
                        </a:solidFill>
                        <a:latin typeface="ＭＳ Ｐゴシック"/>
                      </a:endParaRPr>
                    </a:p>
                  </a:txBody>
                  <a:tcPr marL="0" marR="0" marT="0" marB="0" anchor="ctr">
                    <a:lnR w="12700" cap="flat" cmpd="sng" algn="ctr">
                      <a:solidFill>
                        <a:schemeClr val="tx1"/>
                      </a:solidFill>
                      <a:prstDash val="solid"/>
                      <a:round/>
                      <a:headEnd type="none" w="med" len="med"/>
                      <a:tailEnd type="none" w="med" len="med"/>
                    </a:lnR>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latin typeface="ＭＳ Ｐゴシック"/>
                        </a:rPr>
                        <a:t>〇〇</a:t>
                      </a:r>
                      <a:endParaRPr lang="zh-TW" altLang="en-US" sz="1600" b="0" i="0" u="none" strike="noStrike" dirty="0">
                        <a:solidFill>
                          <a:schemeClr val="tx1"/>
                        </a:solidFill>
                        <a:latin typeface="ＭＳ Ｐゴシック"/>
                      </a:endParaRPr>
                    </a:p>
                  </a:txBody>
                  <a:tcPr marL="0" marR="0" marT="0" marB="0" anchor="ctr">
                    <a:lnL w="12700" cap="flat" cmpd="sng" algn="ctr">
                      <a:solidFill>
                        <a:schemeClr val="tx1"/>
                      </a:solidFill>
                      <a:prstDash val="solid"/>
                      <a:round/>
                      <a:headEnd type="none" w="med" len="med"/>
                      <a:tailEnd type="none" w="med" len="med"/>
                    </a:ln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latin typeface="ＭＳ Ｐゴシック"/>
                        </a:rPr>
                        <a:t>〇〇</a:t>
                      </a:r>
                      <a:endParaRPr lang="zh-TW" altLang="en-US" sz="1600" b="0" i="0" u="none" strike="noStrike" dirty="0">
                        <a:solidFill>
                          <a:schemeClr val="tx1"/>
                        </a:solidFill>
                        <a:latin typeface="ＭＳ Ｐゴシック"/>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a:ln>
                            <a:noFill/>
                          </a:ln>
                          <a:solidFill>
                            <a:prstClr val="black"/>
                          </a:solidFill>
                          <a:effectLst/>
                          <a:uLnTx/>
                          <a:uFillTx/>
                          <a:latin typeface="ＭＳ Ｐゴシック"/>
                          <a:ea typeface="ＭＳ Ｐゴシック" panose="020B0600070205080204" pitchFamily="50" charset="-128"/>
                          <a:cs typeface="+mn-cs"/>
                        </a:rPr>
                        <a:t>ー</a:t>
                      </a:r>
                      <a:endParaRPr kumimoji="1" lang="en-US" altLang="ja-JP" sz="1600" b="0" i="0" u="none" strike="noStrike" kern="1200" cap="none" spc="0" normalizeH="0" baseline="0" noProof="0" dirty="0">
                        <a:ln>
                          <a:noFill/>
                        </a:ln>
                        <a:solidFill>
                          <a:prstClr val="black"/>
                        </a:solidFill>
                        <a:effectLst/>
                        <a:uLnTx/>
                        <a:uFillTx/>
                        <a:latin typeface="ＭＳ Ｐゴシック"/>
                        <a:ea typeface="ＭＳ Ｐゴシック" panose="020B0600070205080204" pitchFamily="50" charset="-128"/>
                        <a:cs typeface="+mn-cs"/>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a:ln>
                            <a:noFill/>
                          </a:ln>
                          <a:solidFill>
                            <a:prstClr val="black"/>
                          </a:solidFill>
                          <a:effectLst/>
                          <a:uLnTx/>
                          <a:uFillTx/>
                          <a:latin typeface="ＭＳ Ｐゴシック"/>
                          <a:ea typeface="ＭＳ Ｐゴシック" panose="020B0600070205080204" pitchFamily="50" charset="-128"/>
                          <a:cs typeface="+mn-cs"/>
                        </a:rPr>
                        <a:t>ー</a:t>
                      </a:r>
                      <a:endParaRPr kumimoji="1" lang="en-US" altLang="ja-JP" sz="1600" b="0" i="0" u="none" strike="noStrike" kern="1200" cap="none" spc="0" normalizeH="0" baseline="0" noProof="0" dirty="0">
                        <a:ln>
                          <a:noFill/>
                        </a:ln>
                        <a:solidFill>
                          <a:prstClr val="black"/>
                        </a:solidFill>
                        <a:effectLst/>
                        <a:uLnTx/>
                        <a:uFillTx/>
                        <a:latin typeface="ＭＳ Ｐゴシック"/>
                        <a:ea typeface="ＭＳ Ｐゴシック" panose="020B0600070205080204" pitchFamily="50" charset="-128"/>
                        <a:cs typeface="+mn-cs"/>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a:ln>
                            <a:noFill/>
                          </a:ln>
                          <a:solidFill>
                            <a:prstClr val="black"/>
                          </a:solidFill>
                          <a:effectLst/>
                          <a:uLnTx/>
                          <a:uFillTx/>
                          <a:latin typeface="ＭＳ Ｐゴシック"/>
                          <a:ea typeface="ＭＳ Ｐゴシック" panose="020B0600070205080204" pitchFamily="50" charset="-128"/>
                          <a:cs typeface="+mn-cs"/>
                        </a:rPr>
                        <a:t>ー</a:t>
                      </a:r>
                      <a:endParaRPr kumimoji="1" lang="en-US" altLang="ja-JP" sz="1600" b="0" i="0" u="none" strike="noStrike" kern="1200" cap="none" spc="0" normalizeH="0" baseline="0" noProof="0" dirty="0">
                        <a:ln>
                          <a:noFill/>
                        </a:ln>
                        <a:solidFill>
                          <a:prstClr val="black"/>
                        </a:solidFill>
                        <a:effectLst/>
                        <a:uLnTx/>
                        <a:uFillTx/>
                        <a:latin typeface="ＭＳ Ｐゴシック"/>
                        <a:ea typeface="ＭＳ Ｐゴシック" panose="020B0600070205080204" pitchFamily="50" charset="-128"/>
                        <a:cs typeface="+mn-cs"/>
                      </a:endParaRPr>
                    </a:p>
                  </a:txBody>
                  <a:tcPr marL="0" marR="0" marT="0" marB="0" anchor="ctr">
                    <a:lnR w="12700" cap="flat" cmpd="sng" algn="ctr">
                      <a:solidFill>
                        <a:schemeClr val="tx1"/>
                      </a:solidFill>
                      <a:prstDash val="solid"/>
                      <a:round/>
                      <a:headEnd type="none" w="med" len="med"/>
                      <a:tailEnd type="none" w="med" len="med"/>
                    </a:lnR>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latin typeface="ＭＳ Ｐゴシック"/>
                        </a:rPr>
                        <a:t>〇〇</a:t>
                      </a:r>
                      <a:endParaRPr lang="zh-TW" altLang="en-US" sz="1600" b="0" i="0" u="none" strike="noStrike" dirty="0">
                        <a:solidFill>
                          <a:schemeClr val="tx1"/>
                        </a:solidFill>
                        <a:latin typeface="ＭＳ Ｐゴシック"/>
                      </a:endParaRPr>
                    </a:p>
                  </a:txBody>
                  <a:tcPr marL="0" marR="0" marT="0" marB="0" anchor="ctr">
                    <a:lnL w="12700" cap="flat" cmpd="sng" algn="ctr">
                      <a:solidFill>
                        <a:schemeClr val="tx1"/>
                      </a:solidFill>
                      <a:prstDash val="solid"/>
                      <a:round/>
                      <a:headEnd type="none" w="med" len="med"/>
                      <a:tailEnd type="none" w="med" len="med"/>
                    </a:lnL>
                    <a:solidFill>
                      <a:schemeClr val="bg1">
                        <a:lumMod val="85000"/>
                      </a:schemeClr>
                    </a:solidFill>
                  </a:tcPr>
                </a:tc>
                <a:extLst>
                  <a:ext uri="{0D108BD9-81ED-4DB2-BD59-A6C34878D82A}">
                    <a16:rowId xmlns:a16="http://schemas.microsoft.com/office/drawing/2014/main" val="10002"/>
                  </a:ext>
                </a:extLst>
              </a:tr>
              <a:tr h="607831">
                <a:tc>
                  <a:txBody>
                    <a:bodyPr/>
                    <a:lstStyle/>
                    <a:p>
                      <a:pPr algn="ctr" fontAlgn="ctr"/>
                      <a:r>
                        <a:rPr lang="ja-JP" altLang="en-US" sz="1600" b="0" i="0" u="none" strike="noStrike" dirty="0">
                          <a:solidFill>
                            <a:schemeClr val="tx1"/>
                          </a:solidFill>
                          <a:latin typeface="ＭＳ Ｐゴシック"/>
                        </a:rPr>
                        <a:t>再委託</a:t>
                      </a:r>
                    </a:p>
                  </a:txBody>
                  <a:tcPr marL="0" marR="0" marT="0" marB="0" anchor="ctr"/>
                </a:tc>
                <a:tc>
                  <a:txBody>
                    <a:bodyPr/>
                    <a:lstStyle/>
                    <a:p>
                      <a:pPr algn="l" fontAlgn="ctr"/>
                      <a:r>
                        <a:rPr lang="ja-JP" altLang="en-US" sz="1600" b="0" i="0" u="none" strike="noStrike" dirty="0">
                          <a:solidFill>
                            <a:schemeClr val="tx1"/>
                          </a:solidFill>
                          <a:latin typeface="ＭＳ Ｐゴシック"/>
                        </a:rPr>
                        <a:t>○○大学</a:t>
                      </a:r>
                      <a:endParaRPr lang="en-US" altLang="ja-JP" sz="1600" b="0" i="0" u="none" strike="noStrike" dirty="0">
                        <a:solidFill>
                          <a:schemeClr val="tx1"/>
                        </a:solidFill>
                        <a:latin typeface="ＭＳ Ｐゴシック"/>
                      </a:endParaRPr>
                    </a:p>
                  </a:txBody>
                  <a:tcPr marL="0" marR="0" marT="0" marB="0" anchor="ctr">
                    <a:lnR w="12700" cap="flat" cmpd="sng" algn="ctr">
                      <a:solidFill>
                        <a:schemeClr val="tx1"/>
                      </a:solidFill>
                      <a:prstDash val="solid"/>
                      <a:round/>
                      <a:headEnd type="none" w="med" len="med"/>
                      <a:tailEnd type="none" w="med" len="med"/>
                    </a:lnR>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latin typeface="ＭＳ Ｐゴシック"/>
                        </a:rPr>
                        <a:t>〇〇</a:t>
                      </a:r>
                      <a:endParaRPr lang="zh-TW" altLang="en-US" sz="1600" b="0" i="0" u="none" strike="noStrike" dirty="0">
                        <a:solidFill>
                          <a:schemeClr val="tx1"/>
                        </a:solidFill>
                        <a:latin typeface="ＭＳ Ｐゴシック"/>
                      </a:endParaRPr>
                    </a:p>
                  </a:txBody>
                  <a:tcPr marL="0" marR="0" marT="0" marB="0" anchor="ctr">
                    <a:lnL w="12700" cap="flat" cmpd="sng" algn="ctr">
                      <a:solidFill>
                        <a:schemeClr val="tx1"/>
                      </a:solidFill>
                      <a:prstDash val="solid"/>
                      <a:round/>
                      <a:headEnd type="none" w="med" len="med"/>
                      <a:tailEnd type="none" w="med" len="med"/>
                    </a:ln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latin typeface="ＭＳ Ｐゴシック"/>
                        </a:rPr>
                        <a:t>〇〇</a:t>
                      </a:r>
                      <a:endParaRPr lang="zh-TW" altLang="en-US" sz="1600" b="0" i="0" u="none" strike="noStrike" dirty="0">
                        <a:solidFill>
                          <a:schemeClr val="tx1"/>
                        </a:solidFill>
                        <a:latin typeface="ＭＳ Ｐゴシック"/>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a:ln>
                            <a:noFill/>
                          </a:ln>
                          <a:solidFill>
                            <a:prstClr val="black"/>
                          </a:solidFill>
                          <a:effectLst/>
                          <a:uLnTx/>
                          <a:uFillTx/>
                          <a:latin typeface="ＭＳ Ｐゴシック"/>
                          <a:ea typeface="ＭＳ Ｐゴシック" panose="020B0600070205080204" pitchFamily="50" charset="-128"/>
                          <a:cs typeface="+mn-cs"/>
                        </a:rPr>
                        <a:t>ー</a:t>
                      </a:r>
                      <a:endParaRPr kumimoji="1" lang="en-US" altLang="ja-JP" sz="1600" b="0" i="0" u="none" strike="noStrike" kern="1200" cap="none" spc="0" normalizeH="0" baseline="0" noProof="0" dirty="0">
                        <a:ln>
                          <a:noFill/>
                        </a:ln>
                        <a:solidFill>
                          <a:prstClr val="black"/>
                        </a:solidFill>
                        <a:effectLst/>
                        <a:uLnTx/>
                        <a:uFillTx/>
                        <a:latin typeface="ＭＳ Ｐゴシック"/>
                        <a:ea typeface="ＭＳ Ｐゴシック" panose="020B0600070205080204" pitchFamily="50" charset="-128"/>
                        <a:cs typeface="+mn-cs"/>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a:ln>
                            <a:noFill/>
                          </a:ln>
                          <a:solidFill>
                            <a:prstClr val="black"/>
                          </a:solidFill>
                          <a:effectLst/>
                          <a:uLnTx/>
                          <a:uFillTx/>
                          <a:latin typeface="ＭＳ Ｐゴシック"/>
                          <a:ea typeface="ＭＳ Ｐゴシック" panose="020B0600070205080204" pitchFamily="50" charset="-128"/>
                          <a:cs typeface="+mn-cs"/>
                        </a:rPr>
                        <a:t>ー</a:t>
                      </a:r>
                      <a:endParaRPr kumimoji="1" lang="en-US" altLang="ja-JP" sz="1600" b="0" i="0" u="none" strike="noStrike" kern="1200" cap="none" spc="0" normalizeH="0" baseline="0" noProof="0" dirty="0">
                        <a:ln>
                          <a:noFill/>
                        </a:ln>
                        <a:solidFill>
                          <a:prstClr val="black"/>
                        </a:solidFill>
                        <a:effectLst/>
                        <a:uLnTx/>
                        <a:uFillTx/>
                        <a:latin typeface="ＭＳ Ｐゴシック"/>
                        <a:ea typeface="ＭＳ Ｐゴシック" panose="020B0600070205080204" pitchFamily="50" charset="-128"/>
                        <a:cs typeface="+mn-cs"/>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a:ln>
                            <a:noFill/>
                          </a:ln>
                          <a:solidFill>
                            <a:prstClr val="black"/>
                          </a:solidFill>
                          <a:effectLst/>
                          <a:uLnTx/>
                          <a:uFillTx/>
                          <a:latin typeface="ＭＳ Ｐゴシック"/>
                          <a:ea typeface="ＭＳ Ｐゴシック" panose="020B0600070205080204" pitchFamily="50" charset="-128"/>
                          <a:cs typeface="+mn-cs"/>
                        </a:rPr>
                        <a:t>ー</a:t>
                      </a:r>
                      <a:endParaRPr kumimoji="1" lang="en-US" altLang="ja-JP" sz="1600" b="0" i="0" u="none" strike="noStrike" kern="1200" cap="none" spc="0" normalizeH="0" baseline="0" noProof="0" dirty="0">
                        <a:ln>
                          <a:noFill/>
                        </a:ln>
                        <a:solidFill>
                          <a:prstClr val="black"/>
                        </a:solidFill>
                        <a:effectLst/>
                        <a:uLnTx/>
                        <a:uFillTx/>
                        <a:latin typeface="ＭＳ Ｐゴシック"/>
                        <a:ea typeface="ＭＳ Ｐゴシック" panose="020B0600070205080204" pitchFamily="50" charset="-128"/>
                        <a:cs typeface="+mn-cs"/>
                      </a:endParaRPr>
                    </a:p>
                  </a:txBody>
                  <a:tcPr marL="0" marR="0" marT="0" marB="0" anchor="ctr">
                    <a:lnR w="12700" cap="flat" cmpd="sng" algn="ctr">
                      <a:solidFill>
                        <a:schemeClr val="tx1"/>
                      </a:solidFill>
                      <a:prstDash val="solid"/>
                      <a:round/>
                      <a:headEnd type="none" w="med" len="med"/>
                      <a:tailEnd type="none" w="med" len="med"/>
                    </a:lnR>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latin typeface="ＭＳ Ｐゴシック"/>
                        </a:rPr>
                        <a:t>〇〇</a:t>
                      </a:r>
                      <a:endParaRPr lang="zh-TW" altLang="en-US" sz="1600" b="0" i="0" u="none" strike="noStrike" dirty="0">
                        <a:solidFill>
                          <a:schemeClr val="tx1"/>
                        </a:solidFill>
                        <a:latin typeface="ＭＳ Ｐゴシック"/>
                      </a:endParaRPr>
                    </a:p>
                  </a:txBody>
                  <a:tcPr marL="0" marR="0" marT="0" marB="0" anchor="ctr">
                    <a:lnL w="12700" cap="flat" cmpd="sng" algn="ctr">
                      <a:solidFill>
                        <a:schemeClr val="tx1"/>
                      </a:solidFill>
                      <a:prstDash val="solid"/>
                      <a:round/>
                      <a:headEnd type="none" w="med" len="med"/>
                      <a:tailEnd type="none" w="med" len="med"/>
                    </a:lnL>
                    <a:solidFill>
                      <a:schemeClr val="bg1">
                        <a:lumMod val="85000"/>
                      </a:schemeClr>
                    </a:solidFill>
                  </a:tcPr>
                </a:tc>
                <a:extLst>
                  <a:ext uri="{0D108BD9-81ED-4DB2-BD59-A6C34878D82A}">
                    <a16:rowId xmlns:a16="http://schemas.microsoft.com/office/drawing/2014/main" val="10003"/>
                  </a:ext>
                </a:extLst>
              </a:tr>
              <a:tr h="551471">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latin typeface="ＭＳ Ｐゴシック"/>
                        </a:rPr>
                        <a:t>再委託</a:t>
                      </a:r>
                    </a:p>
                  </a:txBody>
                  <a:tcPr marL="0" marR="0" marT="0" marB="0" anchor="ctr"/>
                </a:tc>
                <a:tc>
                  <a:txBody>
                    <a:bodyPr/>
                    <a:lstStyle/>
                    <a:p>
                      <a:pPr algn="l" fontAlgn="ctr"/>
                      <a:r>
                        <a:rPr lang="ja-JP" altLang="en-US" sz="1600" b="0" i="0" u="none" strike="noStrike" dirty="0">
                          <a:solidFill>
                            <a:schemeClr val="tx1"/>
                          </a:solidFill>
                          <a:latin typeface="ＭＳ Ｐゴシック"/>
                        </a:rPr>
                        <a:t>○○株式会社</a:t>
                      </a:r>
                      <a:endParaRPr lang="en-US" altLang="ja-JP" sz="1600" b="0" i="0" u="none" strike="noStrike" dirty="0">
                        <a:solidFill>
                          <a:schemeClr val="tx1"/>
                        </a:solidFill>
                        <a:latin typeface="ＭＳ Ｐゴシック"/>
                      </a:endParaRPr>
                    </a:p>
                  </a:txBody>
                  <a:tcPr marL="0" marR="0" marT="0" marB="0" anchor="ctr">
                    <a:lnR w="12700" cap="flat" cmpd="sng" algn="ctr">
                      <a:solidFill>
                        <a:schemeClr val="tx1"/>
                      </a:solidFill>
                      <a:prstDash val="solid"/>
                      <a:round/>
                      <a:headEnd type="none" w="med" len="med"/>
                      <a:tailEnd type="none" w="med" len="med"/>
                    </a:lnR>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latin typeface="ＭＳ Ｐゴシック"/>
                        </a:rPr>
                        <a:t>〇〇</a:t>
                      </a:r>
                      <a:endParaRPr lang="zh-TW" altLang="en-US" sz="1600" b="0" i="0" u="none" strike="noStrike" dirty="0">
                        <a:solidFill>
                          <a:schemeClr val="tx1"/>
                        </a:solidFill>
                        <a:latin typeface="ＭＳ Ｐゴシック"/>
                      </a:endParaRPr>
                    </a:p>
                  </a:txBody>
                  <a:tcPr marL="0" marR="0" marT="0" marB="0" anchor="ctr">
                    <a:lnL w="12700" cap="flat" cmpd="sng" algn="ctr">
                      <a:solidFill>
                        <a:schemeClr val="tx1"/>
                      </a:solidFill>
                      <a:prstDash val="solid"/>
                      <a:round/>
                      <a:headEnd type="none" w="med" len="med"/>
                      <a:tailEnd type="none" w="med" len="med"/>
                    </a:ln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latin typeface="ＭＳ Ｐゴシック"/>
                        </a:rPr>
                        <a:t>〇〇</a:t>
                      </a:r>
                      <a:endParaRPr lang="zh-TW" altLang="en-US" sz="1600" b="0" i="0" u="none" strike="noStrike" dirty="0">
                        <a:solidFill>
                          <a:schemeClr val="tx1"/>
                        </a:solidFill>
                        <a:latin typeface="ＭＳ Ｐゴシック"/>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a:ln>
                            <a:noFill/>
                          </a:ln>
                          <a:solidFill>
                            <a:prstClr val="black"/>
                          </a:solidFill>
                          <a:effectLst/>
                          <a:uLnTx/>
                          <a:uFillTx/>
                          <a:latin typeface="ＭＳ Ｐゴシック"/>
                          <a:ea typeface="ＭＳ Ｐゴシック" panose="020B0600070205080204" pitchFamily="50" charset="-128"/>
                          <a:cs typeface="+mn-cs"/>
                        </a:rPr>
                        <a:t>ー</a:t>
                      </a:r>
                      <a:endParaRPr kumimoji="1" lang="en-US" altLang="ja-JP" sz="1600" b="0" i="0" u="none" strike="noStrike" kern="1200" cap="none" spc="0" normalizeH="0" baseline="0" noProof="0" dirty="0">
                        <a:ln>
                          <a:noFill/>
                        </a:ln>
                        <a:solidFill>
                          <a:prstClr val="black"/>
                        </a:solidFill>
                        <a:effectLst/>
                        <a:uLnTx/>
                        <a:uFillTx/>
                        <a:latin typeface="ＭＳ Ｐゴシック"/>
                        <a:ea typeface="ＭＳ Ｐゴシック" panose="020B0600070205080204" pitchFamily="50" charset="-128"/>
                        <a:cs typeface="+mn-cs"/>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a:ln>
                            <a:noFill/>
                          </a:ln>
                          <a:solidFill>
                            <a:prstClr val="black"/>
                          </a:solidFill>
                          <a:effectLst/>
                          <a:uLnTx/>
                          <a:uFillTx/>
                          <a:latin typeface="ＭＳ Ｐゴシック"/>
                          <a:ea typeface="ＭＳ Ｐゴシック" panose="020B0600070205080204" pitchFamily="50" charset="-128"/>
                          <a:cs typeface="+mn-cs"/>
                        </a:rPr>
                        <a:t>ー</a:t>
                      </a:r>
                      <a:endParaRPr kumimoji="1" lang="en-US" altLang="ja-JP" sz="1600" b="0" i="0" u="none" strike="noStrike" kern="1200" cap="none" spc="0" normalizeH="0" baseline="0" noProof="0" dirty="0">
                        <a:ln>
                          <a:noFill/>
                        </a:ln>
                        <a:solidFill>
                          <a:prstClr val="black"/>
                        </a:solidFill>
                        <a:effectLst/>
                        <a:uLnTx/>
                        <a:uFillTx/>
                        <a:latin typeface="ＭＳ Ｐゴシック"/>
                        <a:ea typeface="ＭＳ Ｐゴシック" panose="020B0600070205080204" pitchFamily="50" charset="-128"/>
                        <a:cs typeface="+mn-cs"/>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Ｐゴシック"/>
                          <a:ea typeface="ＭＳ Ｐゴシック" panose="020B0600070205080204" pitchFamily="50" charset="-128"/>
                          <a:cs typeface="+mn-cs"/>
                        </a:rPr>
                        <a:t>ー</a:t>
                      </a:r>
                      <a:endParaRPr kumimoji="1" lang="en-US" altLang="ja-JP" sz="1600" b="0" i="0" u="none" strike="noStrike" kern="1200" cap="none" spc="0" normalizeH="0" baseline="0" noProof="0" dirty="0">
                        <a:ln>
                          <a:noFill/>
                        </a:ln>
                        <a:solidFill>
                          <a:prstClr val="black"/>
                        </a:solidFill>
                        <a:effectLst/>
                        <a:uLnTx/>
                        <a:uFillTx/>
                        <a:latin typeface="ＭＳ Ｐゴシック"/>
                        <a:ea typeface="ＭＳ Ｐゴシック" panose="020B0600070205080204" pitchFamily="50" charset="-128"/>
                        <a:cs typeface="+mn-cs"/>
                      </a:endParaRPr>
                    </a:p>
                  </a:txBody>
                  <a:tcPr marL="0" marR="0" marT="0" marB="0" anchor="ctr">
                    <a:lnR w="12700" cap="flat" cmpd="sng" algn="ctr">
                      <a:solidFill>
                        <a:schemeClr val="tx1"/>
                      </a:solidFill>
                      <a:prstDash val="solid"/>
                      <a:round/>
                      <a:headEnd type="none" w="med" len="med"/>
                      <a:tailEnd type="none" w="med" len="med"/>
                    </a:lnR>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latin typeface="ＭＳ Ｐゴシック"/>
                        </a:rPr>
                        <a:t>〇〇</a:t>
                      </a:r>
                      <a:endParaRPr lang="zh-TW" altLang="en-US" sz="1600" b="0" i="0" u="none" strike="noStrike" dirty="0">
                        <a:solidFill>
                          <a:schemeClr val="tx1"/>
                        </a:solidFill>
                        <a:latin typeface="ＭＳ Ｐゴシック"/>
                      </a:endParaRPr>
                    </a:p>
                  </a:txBody>
                  <a:tcPr marL="0" marR="0" marT="0" marB="0" anchor="ctr">
                    <a:lnL w="12700" cap="flat" cmpd="sng" algn="ctr">
                      <a:solidFill>
                        <a:schemeClr val="tx1"/>
                      </a:solidFill>
                      <a:prstDash val="solid"/>
                      <a:round/>
                      <a:headEnd type="none" w="med" len="med"/>
                      <a:tailEnd type="none" w="med" len="med"/>
                    </a:lnL>
                    <a:solidFill>
                      <a:schemeClr val="bg1">
                        <a:lumMod val="85000"/>
                      </a:schemeClr>
                    </a:solidFill>
                  </a:tcPr>
                </a:tc>
                <a:extLst>
                  <a:ext uri="{0D108BD9-81ED-4DB2-BD59-A6C34878D82A}">
                    <a16:rowId xmlns:a16="http://schemas.microsoft.com/office/drawing/2014/main" val="10004"/>
                  </a:ext>
                </a:extLst>
              </a:tr>
              <a:tr h="393908">
                <a:tc gridSpan="2">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latin typeface="ＭＳ Ｐゴシック"/>
                        </a:rPr>
                        <a:t>助成フェーズ</a:t>
                      </a:r>
                      <a:endParaRPr lang="en-US" altLang="ja-JP" sz="1600" b="0" i="0" u="none" strike="noStrike" dirty="0">
                        <a:solidFill>
                          <a:schemeClr val="tx1"/>
                        </a:solidFill>
                        <a:latin typeface="ＭＳ Ｐゴシック"/>
                      </a:endParaRPr>
                    </a:p>
                  </a:txBody>
                  <a:tcPr marL="0" marR="0" marT="0" marB="0" anchor="ctr">
                    <a:lnR w="12700" cap="flat" cmpd="sng" algn="ctr">
                      <a:solidFill>
                        <a:schemeClr val="tx1"/>
                      </a:solidFill>
                      <a:prstDash val="solid"/>
                      <a:round/>
                      <a:headEnd type="none" w="med" len="med"/>
                      <a:tailEnd type="none" w="med" len="med"/>
                    </a:lnR>
                  </a:tcPr>
                </a:tc>
                <a:tc hMerge="1">
                  <a:txBody>
                    <a:bodyPr/>
                    <a:lstStyle/>
                    <a:p>
                      <a:endParaRPr kumimoji="1" lang="ja-JP" altLang="en-US" dirty="0">
                        <a:solidFill>
                          <a:schemeClr val="tx1"/>
                        </a:solidFill>
                      </a:endParaRPr>
                    </a:p>
                  </a:txBody>
                  <a:tcPr marL="0" marR="0" marT="0" marB="0" anchor="ctr"/>
                </a:tc>
                <a:tc gridSpan="5">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endParaRPr lang="en-US" altLang="ja-JP" sz="1600" b="0" i="0" u="none" strike="noStrike" dirty="0">
                        <a:solidFill>
                          <a:schemeClr val="tx1"/>
                        </a:solidFill>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h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zh-TW" altLang="en-US" sz="1600" b="0" i="0" u="none" strike="noStrike" dirty="0">
                        <a:solidFill>
                          <a:schemeClr val="tx1"/>
                        </a:solidFill>
                        <a:latin typeface="ＭＳ Ｐゴシック"/>
                      </a:endParaRPr>
                    </a:p>
                  </a:txBody>
                  <a:tcPr marL="0" marR="0" marT="0" marB="0" anchor="ctr"/>
                </a:tc>
                <a:tc h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zh-TW" altLang="en-US" sz="1600" b="0" i="0" u="none" strike="noStrike" dirty="0">
                        <a:solidFill>
                          <a:schemeClr val="tx1"/>
                        </a:solidFill>
                        <a:latin typeface="ＭＳ Ｐゴシック"/>
                      </a:endParaRPr>
                    </a:p>
                  </a:txBody>
                  <a:tcPr marL="0" marR="0" marT="0" marB="0" anchor="ctr"/>
                </a:tc>
                <a:tc h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zh-TW" altLang="en-US" sz="1600" b="0" i="0" u="none" strike="noStrike" dirty="0">
                        <a:solidFill>
                          <a:schemeClr val="tx1"/>
                        </a:solidFill>
                        <a:latin typeface="ＭＳ Ｐゴシック"/>
                      </a:endParaRPr>
                    </a:p>
                  </a:txBody>
                  <a:tcPr marL="0" marR="0" marT="0" marB="0" anchor="ctr"/>
                </a:tc>
                <a:tc h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zh-TW" altLang="en-US" sz="1600" b="0" i="0" u="none" strike="noStrike" dirty="0">
                        <a:solidFill>
                          <a:schemeClr val="tx1"/>
                        </a:solidFill>
                        <a:latin typeface="ＭＳ Ｐゴシック"/>
                      </a:endParaRPr>
                    </a:p>
                  </a:txBody>
                  <a:tcPr marL="0" marR="0" marT="0" marB="0" anchor="ct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endParaRPr lang="en-US" altLang="ja-JP" sz="1600" b="0" i="0" u="none" strike="noStrike" dirty="0">
                        <a:solidFill>
                          <a:schemeClr val="tx1"/>
                        </a:solidFill>
                        <a:latin typeface="ＭＳ Ｐゴシック"/>
                      </a:endParaRPr>
                    </a:p>
                  </a:txBody>
                  <a:tcPr marL="0" marR="0" marT="0" marB="0"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0005"/>
                  </a:ext>
                </a:extLst>
              </a:tr>
              <a:tr h="731456">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latin typeface="ＭＳ Ｐゴシック"/>
                        </a:rPr>
                        <a:t>助成</a:t>
                      </a:r>
                      <a:endParaRPr lang="en-US" altLang="ja-JP" sz="1600" b="0" i="0" u="none" strike="noStrike" dirty="0">
                        <a:solidFill>
                          <a:schemeClr val="tx1"/>
                        </a:solidFill>
                        <a:latin typeface="ＭＳ Ｐゴシック"/>
                      </a:endParaRPr>
                    </a:p>
                  </a:txBody>
                  <a:tcPr marL="0" marR="0" marT="0" marB="0" anchor="ctr"/>
                </a:tc>
                <a:tc>
                  <a:txBody>
                    <a:bodyPr/>
                    <a:lstStyle/>
                    <a:p>
                      <a:pPr algn="l" fontAlgn="ctr"/>
                      <a:r>
                        <a:rPr lang="ja-JP" altLang="en-US" sz="1600" b="0" i="0" u="none" strike="noStrike" dirty="0">
                          <a:solidFill>
                            <a:schemeClr val="tx1"/>
                          </a:solidFill>
                          <a:latin typeface="ＭＳ Ｐゴシック"/>
                        </a:rPr>
                        <a:t>○○株式会社</a:t>
                      </a:r>
                      <a:endParaRPr lang="en-US" altLang="ja-JP" sz="1600" b="0" i="0" u="none" strike="noStrike" dirty="0">
                        <a:solidFill>
                          <a:schemeClr val="tx1"/>
                        </a:solidFill>
                        <a:latin typeface="ＭＳ Ｐゴシック"/>
                      </a:endParaRPr>
                    </a:p>
                  </a:txBody>
                  <a:tcPr marL="0" marR="0" marT="0" marB="0" anchor="ctr">
                    <a:lnR w="12700" cap="flat" cmpd="sng" algn="ctr">
                      <a:solidFill>
                        <a:schemeClr val="tx1"/>
                      </a:solidFill>
                      <a:prstDash val="solid"/>
                      <a:round/>
                      <a:headEnd type="none" w="med" len="med"/>
                      <a:tailEnd type="none" w="med" len="med"/>
                    </a:lnR>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a:ln>
                            <a:noFill/>
                          </a:ln>
                          <a:solidFill>
                            <a:prstClr val="black"/>
                          </a:solidFill>
                          <a:effectLst/>
                          <a:uLnTx/>
                          <a:uFillTx/>
                          <a:latin typeface="ＭＳ Ｐゴシック"/>
                          <a:ea typeface="ＭＳ Ｐゴシック" panose="020B0600070205080204" pitchFamily="50" charset="-128"/>
                          <a:cs typeface="+mn-cs"/>
                        </a:rPr>
                        <a:t>ー</a:t>
                      </a:r>
                      <a:endParaRPr kumimoji="1" lang="en-US" altLang="ja-JP" sz="1600" b="0" i="0" u="none" strike="noStrike" kern="1200" cap="none" spc="0" normalizeH="0" baseline="0" noProof="0" dirty="0">
                        <a:ln>
                          <a:noFill/>
                        </a:ln>
                        <a:solidFill>
                          <a:prstClr val="black"/>
                        </a:solidFill>
                        <a:effectLst/>
                        <a:uLnTx/>
                        <a:uFillTx/>
                        <a:latin typeface="ＭＳ Ｐゴシック"/>
                        <a:ea typeface="ＭＳ Ｐゴシック" panose="020B0600070205080204" pitchFamily="50" charset="-128"/>
                        <a:cs typeface="+mn-cs"/>
                      </a:endParaRPr>
                    </a:p>
                  </a:txBody>
                  <a:tcPr marL="0" marR="0" marT="0" marB="0" anchor="ctr">
                    <a:lnL w="12700" cap="flat" cmpd="sng" algn="ctr">
                      <a:solidFill>
                        <a:schemeClr val="tx1"/>
                      </a:solidFill>
                      <a:prstDash val="solid"/>
                      <a:round/>
                      <a:headEnd type="none" w="med" len="med"/>
                      <a:tailEnd type="none" w="med" len="med"/>
                    </a:ln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a:ln>
                            <a:noFill/>
                          </a:ln>
                          <a:solidFill>
                            <a:prstClr val="black"/>
                          </a:solidFill>
                          <a:effectLst/>
                          <a:uLnTx/>
                          <a:uFillTx/>
                          <a:latin typeface="ＭＳ Ｐゴシック"/>
                          <a:ea typeface="ＭＳ Ｐゴシック" panose="020B0600070205080204" pitchFamily="50" charset="-128"/>
                          <a:cs typeface="+mn-cs"/>
                        </a:rPr>
                        <a:t>ー</a:t>
                      </a:r>
                      <a:endParaRPr kumimoji="1" lang="en-US" altLang="ja-JP" sz="1600" b="0" i="0" u="none" strike="noStrike" kern="1200" cap="none" spc="0" normalizeH="0" baseline="0" noProof="0" dirty="0">
                        <a:ln>
                          <a:noFill/>
                        </a:ln>
                        <a:solidFill>
                          <a:prstClr val="black"/>
                        </a:solidFill>
                        <a:effectLst/>
                        <a:uLnTx/>
                        <a:uFillTx/>
                        <a:latin typeface="ＭＳ Ｐゴシック"/>
                        <a:ea typeface="ＭＳ Ｐゴシック" panose="020B0600070205080204" pitchFamily="50" charset="-128"/>
                        <a:cs typeface="+mn-cs"/>
                      </a:endParaRPr>
                    </a:p>
                  </a:txBody>
                  <a:tcPr marL="0" marR="0" marT="0" marB="0" anchor="ctr"/>
                </a:tc>
                <a:tc>
                  <a:txBody>
                    <a:bodyPr/>
                    <a:lstStyle/>
                    <a:p>
                      <a:pPr algn="ctr" fontAlgn="ctr"/>
                      <a:r>
                        <a:rPr lang="ja-JP" altLang="en-US" sz="1600" b="0" i="0" u="none" strike="noStrike" dirty="0">
                          <a:solidFill>
                            <a:schemeClr val="tx1"/>
                          </a:solidFill>
                          <a:latin typeface="ＭＳ Ｐゴシック"/>
                        </a:rPr>
                        <a:t>〇〇</a:t>
                      </a:r>
                      <a:endParaRPr lang="en-US" altLang="ja-JP" sz="1600" b="0" i="0" u="none" strike="noStrike" dirty="0">
                        <a:solidFill>
                          <a:schemeClr val="tx1"/>
                        </a:solidFill>
                        <a:latin typeface="ＭＳ Ｐゴシック"/>
                      </a:endParaRPr>
                    </a:p>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1600" b="0" i="0" u="none" strike="noStrike" dirty="0">
                          <a:solidFill>
                            <a:schemeClr val="tx1"/>
                          </a:solidFill>
                          <a:latin typeface="ＭＳ Ｐゴシック"/>
                        </a:rPr>
                        <a:t>(</a:t>
                      </a:r>
                      <a:r>
                        <a:rPr lang="ja-JP" altLang="en-US" sz="1600" b="0" i="0" u="none" strike="noStrike" dirty="0">
                          <a:solidFill>
                            <a:schemeClr val="tx1"/>
                          </a:solidFill>
                          <a:latin typeface="ＭＳ Ｐゴシック"/>
                        </a:rPr>
                        <a:t>〇〇</a:t>
                      </a:r>
                      <a:r>
                        <a:rPr lang="en-US" altLang="ja-JP" sz="1600" b="0" i="0" u="none" strike="noStrike" dirty="0">
                          <a:solidFill>
                            <a:schemeClr val="tx1"/>
                          </a:solidFill>
                          <a:latin typeface="ＭＳ Ｐゴシック"/>
                        </a:rPr>
                        <a:t>)</a:t>
                      </a: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Ｐゴシック"/>
                          <a:ea typeface="ＭＳ Ｐゴシック" panose="020B0600070205080204" pitchFamily="50" charset="-128"/>
                          <a:cs typeface="+mn-cs"/>
                        </a:rPr>
                        <a:t>〇〇</a:t>
                      </a:r>
                      <a:endParaRPr kumimoji="1" lang="en-US" altLang="ja-JP" sz="1600" b="0" i="0" u="none" strike="noStrike" kern="1200" cap="none" spc="0" normalizeH="0" baseline="0" noProof="0" dirty="0">
                        <a:ln>
                          <a:noFill/>
                        </a:ln>
                        <a:solidFill>
                          <a:prstClr val="black"/>
                        </a:solidFill>
                        <a:effectLst/>
                        <a:uLnTx/>
                        <a:uFillTx/>
                        <a:latin typeface="ＭＳ Ｐゴシック"/>
                        <a:ea typeface="ＭＳ Ｐゴシック" panose="020B0600070205080204" pitchFamily="50" charset="-128"/>
                        <a:cs typeface="+mn-cs"/>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ＭＳ Ｐゴシック"/>
                          <a:ea typeface="ＭＳ Ｐゴシック" panose="020B0600070205080204" pitchFamily="50" charset="-128"/>
                          <a:cs typeface="+mn-cs"/>
                        </a:rPr>
                        <a:t>(</a:t>
                      </a:r>
                      <a:r>
                        <a:rPr kumimoji="1" lang="ja-JP" altLang="en-US" sz="1600" b="0" i="0" u="none" strike="noStrike" kern="1200" cap="none" spc="0" normalizeH="0" baseline="0" noProof="0" dirty="0">
                          <a:ln>
                            <a:noFill/>
                          </a:ln>
                          <a:solidFill>
                            <a:prstClr val="black"/>
                          </a:solidFill>
                          <a:effectLst/>
                          <a:uLnTx/>
                          <a:uFillTx/>
                          <a:latin typeface="ＭＳ Ｐゴシック"/>
                          <a:ea typeface="ＭＳ Ｐゴシック" panose="020B0600070205080204" pitchFamily="50" charset="-128"/>
                          <a:cs typeface="+mn-cs"/>
                        </a:rPr>
                        <a:t>〇〇</a:t>
                      </a:r>
                      <a:r>
                        <a:rPr kumimoji="1" lang="en-US" altLang="ja-JP" sz="1600" b="0" i="0" u="none" strike="noStrike" kern="1200" cap="none" spc="0" normalizeH="0" baseline="0" noProof="0" dirty="0">
                          <a:ln>
                            <a:noFill/>
                          </a:ln>
                          <a:solidFill>
                            <a:prstClr val="black"/>
                          </a:solidFill>
                          <a:effectLst/>
                          <a:uLnTx/>
                          <a:uFillTx/>
                          <a:latin typeface="ＭＳ Ｐゴシック"/>
                          <a:ea typeface="ＭＳ Ｐゴシック" panose="020B0600070205080204" pitchFamily="50" charset="-128"/>
                          <a:cs typeface="+mn-cs"/>
                        </a:rPr>
                        <a:t>)</a:t>
                      </a: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a:ln>
                            <a:noFill/>
                          </a:ln>
                          <a:solidFill>
                            <a:prstClr val="black"/>
                          </a:solidFill>
                          <a:effectLst/>
                          <a:uLnTx/>
                          <a:uFillTx/>
                          <a:latin typeface="ＭＳ Ｐゴシック"/>
                          <a:ea typeface="ＭＳ Ｐゴシック" panose="020B0600070205080204" pitchFamily="50" charset="-128"/>
                          <a:cs typeface="+mn-cs"/>
                        </a:rPr>
                        <a:t>〇〇</a:t>
                      </a:r>
                      <a:endParaRPr kumimoji="1" lang="en-US" altLang="ja-JP" sz="1600" b="0" i="0" u="none" strike="noStrike" kern="1200" cap="none" spc="0" normalizeH="0" baseline="0" noProof="0">
                        <a:ln>
                          <a:noFill/>
                        </a:ln>
                        <a:solidFill>
                          <a:prstClr val="black"/>
                        </a:solidFill>
                        <a:effectLst/>
                        <a:uLnTx/>
                        <a:uFillTx/>
                        <a:latin typeface="ＭＳ Ｐゴシック"/>
                        <a:ea typeface="ＭＳ Ｐゴシック" panose="020B0600070205080204" pitchFamily="50" charset="-128"/>
                        <a:cs typeface="+mn-cs"/>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1" lang="en-US" altLang="ja-JP" sz="1600" b="0" i="0" u="none" strike="noStrike" kern="1200" cap="none" spc="0" normalizeH="0" baseline="0" noProof="0">
                          <a:ln>
                            <a:noFill/>
                          </a:ln>
                          <a:solidFill>
                            <a:prstClr val="black"/>
                          </a:solidFill>
                          <a:effectLst/>
                          <a:uLnTx/>
                          <a:uFillTx/>
                          <a:latin typeface="ＭＳ Ｐゴシック"/>
                          <a:ea typeface="ＭＳ Ｐゴシック" panose="020B0600070205080204" pitchFamily="50" charset="-128"/>
                          <a:cs typeface="+mn-cs"/>
                        </a:rPr>
                        <a:t>(</a:t>
                      </a:r>
                      <a:r>
                        <a:rPr kumimoji="1" lang="ja-JP" altLang="en-US" sz="1600" b="0" i="0" u="none" strike="noStrike" kern="1200" cap="none" spc="0" normalizeH="0" baseline="0" noProof="0">
                          <a:ln>
                            <a:noFill/>
                          </a:ln>
                          <a:solidFill>
                            <a:prstClr val="black"/>
                          </a:solidFill>
                          <a:effectLst/>
                          <a:uLnTx/>
                          <a:uFillTx/>
                          <a:latin typeface="ＭＳ Ｐゴシック"/>
                          <a:ea typeface="ＭＳ Ｐゴシック" panose="020B0600070205080204" pitchFamily="50" charset="-128"/>
                          <a:cs typeface="+mn-cs"/>
                        </a:rPr>
                        <a:t>〇〇</a:t>
                      </a:r>
                      <a:r>
                        <a:rPr kumimoji="1" lang="en-US" altLang="ja-JP" sz="1600" b="0" i="0" u="none" strike="noStrike" kern="1200" cap="none" spc="0" normalizeH="0" baseline="0" noProof="0">
                          <a:ln>
                            <a:noFill/>
                          </a:ln>
                          <a:solidFill>
                            <a:prstClr val="black"/>
                          </a:solidFill>
                          <a:effectLst/>
                          <a:uLnTx/>
                          <a:uFillTx/>
                          <a:latin typeface="ＭＳ Ｐゴシック"/>
                          <a:ea typeface="ＭＳ Ｐゴシック" panose="020B0600070205080204" pitchFamily="50" charset="-128"/>
                          <a:cs typeface="+mn-cs"/>
                        </a:rPr>
                        <a:t>)</a:t>
                      </a:r>
                      <a:endParaRPr kumimoji="1" lang="en-US" altLang="ja-JP" sz="1600" b="0" i="0" u="none" strike="noStrike" kern="1200" cap="none" spc="0" normalizeH="0" baseline="0" noProof="0" dirty="0">
                        <a:ln>
                          <a:noFill/>
                        </a:ln>
                        <a:solidFill>
                          <a:prstClr val="black"/>
                        </a:solidFill>
                        <a:effectLst/>
                        <a:uLnTx/>
                        <a:uFillTx/>
                        <a:latin typeface="ＭＳ Ｐゴシック"/>
                        <a:ea typeface="ＭＳ Ｐゴシック" panose="020B0600070205080204" pitchFamily="50" charset="-128"/>
                        <a:cs typeface="+mn-cs"/>
                      </a:endParaRPr>
                    </a:p>
                  </a:txBody>
                  <a:tcPr marL="0" marR="0" marT="0" marB="0" anchor="ctr">
                    <a:lnR w="12700" cap="flat" cmpd="sng" algn="ctr">
                      <a:solidFill>
                        <a:schemeClr val="tx1"/>
                      </a:solidFill>
                      <a:prstDash val="solid"/>
                      <a:round/>
                      <a:headEnd type="none" w="med" len="med"/>
                      <a:tailEnd type="none" w="med" len="med"/>
                    </a:lnR>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latin typeface="ＭＳ Ｐゴシック"/>
                        </a:rPr>
                        <a:t>〇〇</a:t>
                      </a:r>
                      <a:endParaRPr lang="en-US" altLang="ja-JP" sz="1600" b="0" i="0" u="none" strike="noStrike" dirty="0">
                        <a:solidFill>
                          <a:schemeClr val="tx1"/>
                        </a:solidFill>
                        <a:latin typeface="ＭＳ Ｐゴシック"/>
                      </a:endParaRPr>
                    </a:p>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1600" b="1" i="0" u="none" strike="noStrike" dirty="0">
                          <a:solidFill>
                            <a:schemeClr val="tx1"/>
                          </a:solidFill>
                          <a:latin typeface="ＭＳ Ｐゴシック"/>
                        </a:rPr>
                        <a:t>(</a:t>
                      </a:r>
                      <a:r>
                        <a:rPr lang="ja-JP" altLang="en-US" sz="1600" b="1" i="0" u="none" strike="noStrike" dirty="0">
                          <a:solidFill>
                            <a:schemeClr val="tx1"/>
                          </a:solidFill>
                          <a:latin typeface="ＭＳ Ｐゴシック"/>
                        </a:rPr>
                        <a:t>〇〇</a:t>
                      </a:r>
                      <a:r>
                        <a:rPr lang="en-US" altLang="ja-JP" sz="1600" b="1" i="0" u="none" strike="noStrike" dirty="0">
                          <a:solidFill>
                            <a:schemeClr val="tx1"/>
                          </a:solidFill>
                          <a:latin typeface="ＭＳ Ｐゴシック"/>
                        </a:rPr>
                        <a:t>)</a:t>
                      </a:r>
                    </a:p>
                  </a:txBody>
                  <a:tcPr marL="0" marR="0" marT="0" marB="0" anchor="ctr">
                    <a:lnL w="12700" cap="flat" cmpd="sng" algn="ctr">
                      <a:solidFill>
                        <a:schemeClr val="tx1"/>
                      </a:solidFill>
                      <a:prstDash val="solid"/>
                      <a:round/>
                      <a:headEnd type="none" w="med" len="med"/>
                      <a:tailEnd type="none" w="med" len="med"/>
                    </a:lnL>
                    <a:solidFill>
                      <a:schemeClr val="bg1">
                        <a:lumMod val="85000"/>
                      </a:schemeClr>
                    </a:solidFill>
                  </a:tcPr>
                </a:tc>
                <a:extLst>
                  <a:ext uri="{0D108BD9-81ED-4DB2-BD59-A6C34878D82A}">
                    <a16:rowId xmlns:a16="http://schemas.microsoft.com/office/drawing/2014/main" val="10006"/>
                  </a:ext>
                </a:extLst>
              </a:tr>
              <a:tr h="630253">
                <a:tc>
                  <a:txBody>
                    <a:bodyPr/>
                    <a:lstStyle/>
                    <a:p>
                      <a:pPr algn="ctr" fontAlgn="ctr"/>
                      <a:r>
                        <a:rPr lang="ja-JP" altLang="en-US" sz="1600" b="0" i="0" u="none" strike="noStrike" dirty="0">
                          <a:solidFill>
                            <a:schemeClr val="tx1"/>
                          </a:solidFill>
                          <a:latin typeface="ＭＳ Ｐゴシック"/>
                        </a:rPr>
                        <a:t>委託</a:t>
                      </a:r>
                    </a:p>
                  </a:txBody>
                  <a:tcPr marL="0" marR="0" marT="0" marB="0" anchor="ctr"/>
                </a:tc>
                <a:tc>
                  <a:txBody>
                    <a:bodyPr/>
                    <a:lstStyle/>
                    <a:p>
                      <a:pPr algn="l" fontAlgn="ctr"/>
                      <a:r>
                        <a:rPr lang="ja-JP" altLang="en-US" sz="1600" b="0" i="0" u="none" strike="noStrike" dirty="0">
                          <a:solidFill>
                            <a:schemeClr val="tx1"/>
                          </a:solidFill>
                          <a:latin typeface="ＭＳ Ｐゴシック"/>
                        </a:rPr>
                        <a:t>○○大学</a:t>
                      </a:r>
                      <a:endParaRPr lang="en-US" altLang="ja-JP" sz="1600" b="0" i="0" u="none" strike="noStrike" dirty="0">
                        <a:solidFill>
                          <a:schemeClr val="tx1"/>
                        </a:solidFill>
                        <a:latin typeface="ＭＳ Ｐゴシック"/>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a:ln>
                            <a:noFill/>
                          </a:ln>
                          <a:solidFill>
                            <a:prstClr val="black"/>
                          </a:solidFill>
                          <a:effectLst/>
                          <a:uLnTx/>
                          <a:uFillTx/>
                          <a:latin typeface="ＭＳ Ｐゴシック"/>
                          <a:ea typeface="ＭＳ Ｐゴシック" panose="020B0600070205080204" pitchFamily="50" charset="-128"/>
                          <a:cs typeface="+mn-cs"/>
                        </a:rPr>
                        <a:t>ー</a:t>
                      </a:r>
                      <a:endParaRPr kumimoji="1" lang="en-US" altLang="ja-JP" sz="1600" b="0" i="0" u="none" strike="noStrike" kern="1200" cap="none" spc="0" normalizeH="0" baseline="0" noProof="0" dirty="0">
                        <a:ln>
                          <a:noFill/>
                        </a:ln>
                        <a:solidFill>
                          <a:prstClr val="black"/>
                        </a:solidFill>
                        <a:effectLst/>
                        <a:uLnTx/>
                        <a:uFillTx/>
                        <a:latin typeface="ＭＳ Ｐゴシック"/>
                        <a:ea typeface="ＭＳ Ｐゴシック" panose="020B0600070205080204" pitchFamily="50" charset="-128"/>
                        <a:cs typeface="+mn-cs"/>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a:ln>
                            <a:noFill/>
                          </a:ln>
                          <a:solidFill>
                            <a:prstClr val="black"/>
                          </a:solidFill>
                          <a:effectLst/>
                          <a:uLnTx/>
                          <a:uFillTx/>
                          <a:latin typeface="ＭＳ Ｐゴシック"/>
                          <a:ea typeface="ＭＳ Ｐゴシック" panose="020B0600070205080204" pitchFamily="50" charset="-128"/>
                          <a:cs typeface="+mn-cs"/>
                        </a:rPr>
                        <a:t>ー</a:t>
                      </a:r>
                      <a:endParaRPr kumimoji="1" lang="en-US" altLang="ja-JP" sz="1600" b="0" i="0" u="none" strike="noStrike" kern="1200" cap="none" spc="0" normalizeH="0" baseline="0" noProof="0" dirty="0">
                        <a:ln>
                          <a:noFill/>
                        </a:ln>
                        <a:solidFill>
                          <a:prstClr val="black"/>
                        </a:solidFill>
                        <a:effectLst/>
                        <a:uLnTx/>
                        <a:uFillTx/>
                        <a:latin typeface="ＭＳ Ｐゴシック"/>
                        <a:ea typeface="ＭＳ Ｐゴシック" panose="020B0600070205080204" pitchFamily="50" charset="-128"/>
                        <a:cs typeface="+mn-cs"/>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a:ln>
                            <a:noFill/>
                          </a:ln>
                          <a:solidFill>
                            <a:prstClr val="black"/>
                          </a:solidFill>
                          <a:effectLst/>
                          <a:uLnTx/>
                          <a:uFillTx/>
                          <a:latin typeface="ＭＳ Ｐゴシック"/>
                          <a:ea typeface="ＭＳ Ｐゴシック" panose="020B0600070205080204" pitchFamily="50" charset="-128"/>
                          <a:cs typeface="+mn-cs"/>
                        </a:rPr>
                        <a:t>〇〇</a:t>
                      </a:r>
                      <a:endParaRPr kumimoji="1" lang="en-US" altLang="ja-JP" sz="1600" b="0" i="0" u="none" strike="noStrike" kern="1200" cap="none" spc="0" normalizeH="0" baseline="0" noProof="0">
                        <a:ln>
                          <a:noFill/>
                        </a:ln>
                        <a:solidFill>
                          <a:prstClr val="black"/>
                        </a:solidFill>
                        <a:effectLst/>
                        <a:uLnTx/>
                        <a:uFillTx/>
                        <a:latin typeface="ＭＳ Ｐゴシック"/>
                        <a:ea typeface="ＭＳ Ｐゴシック" panose="020B0600070205080204" pitchFamily="50" charset="-128"/>
                        <a:cs typeface="+mn-cs"/>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1" lang="en-US" altLang="ja-JP" sz="1600" b="0" i="0" u="none" strike="noStrike" kern="1200" cap="none" spc="0" normalizeH="0" baseline="0" noProof="0">
                          <a:ln>
                            <a:noFill/>
                          </a:ln>
                          <a:solidFill>
                            <a:prstClr val="black"/>
                          </a:solidFill>
                          <a:effectLst/>
                          <a:uLnTx/>
                          <a:uFillTx/>
                          <a:latin typeface="ＭＳ Ｐゴシック"/>
                          <a:ea typeface="ＭＳ Ｐゴシック" panose="020B0600070205080204" pitchFamily="50" charset="-128"/>
                          <a:cs typeface="+mn-cs"/>
                        </a:rPr>
                        <a:t>(</a:t>
                      </a:r>
                      <a:r>
                        <a:rPr kumimoji="1" lang="ja-JP" altLang="en-US" sz="1600" b="0" i="0" u="none" strike="noStrike" kern="1200" cap="none" spc="0" normalizeH="0" baseline="0" noProof="0">
                          <a:ln>
                            <a:noFill/>
                          </a:ln>
                          <a:solidFill>
                            <a:prstClr val="black"/>
                          </a:solidFill>
                          <a:effectLst/>
                          <a:uLnTx/>
                          <a:uFillTx/>
                          <a:latin typeface="ＭＳ Ｐゴシック"/>
                          <a:ea typeface="ＭＳ Ｐゴシック" panose="020B0600070205080204" pitchFamily="50" charset="-128"/>
                          <a:cs typeface="+mn-cs"/>
                        </a:rPr>
                        <a:t>〇〇</a:t>
                      </a:r>
                      <a:r>
                        <a:rPr kumimoji="1" lang="en-US" altLang="ja-JP" sz="1600" b="0" i="0" u="none" strike="noStrike" kern="1200" cap="none" spc="0" normalizeH="0" baseline="0" noProof="0">
                          <a:ln>
                            <a:noFill/>
                          </a:ln>
                          <a:solidFill>
                            <a:prstClr val="black"/>
                          </a:solidFill>
                          <a:effectLst/>
                          <a:uLnTx/>
                          <a:uFillTx/>
                          <a:latin typeface="ＭＳ Ｐゴシック"/>
                          <a:ea typeface="ＭＳ Ｐゴシック" panose="020B0600070205080204" pitchFamily="50" charset="-128"/>
                          <a:cs typeface="+mn-cs"/>
                        </a:rPr>
                        <a:t>)</a:t>
                      </a:r>
                      <a:endParaRPr kumimoji="1" lang="en-US" altLang="ja-JP" sz="1600" b="0" i="0" u="none" strike="noStrike" kern="1200" cap="none" spc="0" normalizeH="0" baseline="0" noProof="0" dirty="0">
                        <a:ln>
                          <a:noFill/>
                        </a:ln>
                        <a:solidFill>
                          <a:prstClr val="black"/>
                        </a:solidFill>
                        <a:effectLst/>
                        <a:uLnTx/>
                        <a:uFillTx/>
                        <a:latin typeface="ＭＳ Ｐゴシック"/>
                        <a:ea typeface="ＭＳ Ｐゴシック" panose="020B0600070205080204" pitchFamily="50" charset="-128"/>
                        <a:cs typeface="+mn-cs"/>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a:ln>
                            <a:noFill/>
                          </a:ln>
                          <a:solidFill>
                            <a:prstClr val="black"/>
                          </a:solidFill>
                          <a:effectLst/>
                          <a:uLnTx/>
                          <a:uFillTx/>
                          <a:latin typeface="ＭＳ Ｐゴシック"/>
                          <a:ea typeface="ＭＳ Ｐゴシック" panose="020B0600070205080204" pitchFamily="50" charset="-128"/>
                          <a:cs typeface="+mn-cs"/>
                        </a:rPr>
                        <a:t>〇〇</a:t>
                      </a:r>
                      <a:endParaRPr kumimoji="1" lang="en-US" altLang="ja-JP" sz="1600" b="0" i="0" u="none" strike="noStrike" kern="1200" cap="none" spc="0" normalizeH="0" baseline="0" noProof="0">
                        <a:ln>
                          <a:noFill/>
                        </a:ln>
                        <a:solidFill>
                          <a:prstClr val="black"/>
                        </a:solidFill>
                        <a:effectLst/>
                        <a:uLnTx/>
                        <a:uFillTx/>
                        <a:latin typeface="ＭＳ Ｐゴシック"/>
                        <a:ea typeface="ＭＳ Ｐゴシック" panose="020B0600070205080204" pitchFamily="50" charset="-128"/>
                        <a:cs typeface="+mn-cs"/>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1" lang="en-US" altLang="ja-JP" sz="1600" b="0" i="0" u="none" strike="noStrike" kern="1200" cap="none" spc="0" normalizeH="0" baseline="0" noProof="0">
                          <a:ln>
                            <a:noFill/>
                          </a:ln>
                          <a:solidFill>
                            <a:prstClr val="black"/>
                          </a:solidFill>
                          <a:effectLst/>
                          <a:uLnTx/>
                          <a:uFillTx/>
                          <a:latin typeface="ＭＳ Ｐゴシック"/>
                          <a:ea typeface="ＭＳ Ｐゴシック" panose="020B0600070205080204" pitchFamily="50" charset="-128"/>
                          <a:cs typeface="+mn-cs"/>
                        </a:rPr>
                        <a:t>(</a:t>
                      </a:r>
                      <a:r>
                        <a:rPr kumimoji="1" lang="ja-JP" altLang="en-US" sz="1600" b="0" i="0" u="none" strike="noStrike" kern="1200" cap="none" spc="0" normalizeH="0" baseline="0" noProof="0">
                          <a:ln>
                            <a:noFill/>
                          </a:ln>
                          <a:solidFill>
                            <a:prstClr val="black"/>
                          </a:solidFill>
                          <a:effectLst/>
                          <a:uLnTx/>
                          <a:uFillTx/>
                          <a:latin typeface="ＭＳ Ｐゴシック"/>
                          <a:ea typeface="ＭＳ Ｐゴシック" panose="020B0600070205080204" pitchFamily="50" charset="-128"/>
                          <a:cs typeface="+mn-cs"/>
                        </a:rPr>
                        <a:t>〇〇</a:t>
                      </a:r>
                      <a:r>
                        <a:rPr kumimoji="1" lang="en-US" altLang="ja-JP" sz="1600" b="0" i="0" u="none" strike="noStrike" kern="1200" cap="none" spc="0" normalizeH="0" baseline="0" noProof="0">
                          <a:ln>
                            <a:noFill/>
                          </a:ln>
                          <a:solidFill>
                            <a:prstClr val="black"/>
                          </a:solidFill>
                          <a:effectLst/>
                          <a:uLnTx/>
                          <a:uFillTx/>
                          <a:latin typeface="ＭＳ Ｐゴシック"/>
                          <a:ea typeface="ＭＳ Ｐゴシック" panose="020B0600070205080204" pitchFamily="50" charset="-128"/>
                          <a:cs typeface="+mn-cs"/>
                        </a:rPr>
                        <a:t>)</a:t>
                      </a:r>
                      <a:endParaRPr kumimoji="1" lang="en-US" altLang="ja-JP" sz="1600" b="0" i="0" u="none" strike="noStrike" kern="1200" cap="none" spc="0" normalizeH="0" baseline="0" noProof="0" dirty="0">
                        <a:ln>
                          <a:noFill/>
                        </a:ln>
                        <a:solidFill>
                          <a:prstClr val="black"/>
                        </a:solidFill>
                        <a:effectLst/>
                        <a:uLnTx/>
                        <a:uFillTx/>
                        <a:latin typeface="ＭＳ Ｐゴシック"/>
                        <a:ea typeface="ＭＳ Ｐゴシック" panose="020B0600070205080204" pitchFamily="50" charset="-128"/>
                        <a:cs typeface="+mn-cs"/>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a:ln>
                            <a:noFill/>
                          </a:ln>
                          <a:solidFill>
                            <a:prstClr val="black"/>
                          </a:solidFill>
                          <a:effectLst/>
                          <a:uLnTx/>
                          <a:uFillTx/>
                          <a:latin typeface="ＭＳ Ｐゴシック"/>
                          <a:ea typeface="ＭＳ Ｐゴシック" panose="020B0600070205080204" pitchFamily="50" charset="-128"/>
                          <a:cs typeface="+mn-cs"/>
                        </a:rPr>
                        <a:t>〇〇</a:t>
                      </a:r>
                      <a:endParaRPr kumimoji="1" lang="en-US" altLang="ja-JP" sz="1600" b="0" i="0" u="none" strike="noStrike" kern="1200" cap="none" spc="0" normalizeH="0" baseline="0" noProof="0">
                        <a:ln>
                          <a:noFill/>
                        </a:ln>
                        <a:solidFill>
                          <a:prstClr val="black"/>
                        </a:solidFill>
                        <a:effectLst/>
                        <a:uLnTx/>
                        <a:uFillTx/>
                        <a:latin typeface="ＭＳ Ｐゴシック"/>
                        <a:ea typeface="ＭＳ Ｐゴシック" panose="020B0600070205080204" pitchFamily="50" charset="-128"/>
                        <a:cs typeface="+mn-cs"/>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1" lang="en-US" altLang="ja-JP" sz="1600" b="0" i="0" u="none" strike="noStrike" kern="1200" cap="none" spc="0" normalizeH="0" baseline="0" noProof="0">
                          <a:ln>
                            <a:noFill/>
                          </a:ln>
                          <a:solidFill>
                            <a:prstClr val="black"/>
                          </a:solidFill>
                          <a:effectLst/>
                          <a:uLnTx/>
                          <a:uFillTx/>
                          <a:latin typeface="ＭＳ Ｐゴシック"/>
                          <a:ea typeface="ＭＳ Ｐゴシック" panose="020B0600070205080204" pitchFamily="50" charset="-128"/>
                          <a:cs typeface="+mn-cs"/>
                        </a:rPr>
                        <a:t>(</a:t>
                      </a:r>
                      <a:r>
                        <a:rPr kumimoji="1" lang="ja-JP" altLang="en-US" sz="1600" b="0" i="0" u="none" strike="noStrike" kern="1200" cap="none" spc="0" normalizeH="0" baseline="0" noProof="0">
                          <a:ln>
                            <a:noFill/>
                          </a:ln>
                          <a:solidFill>
                            <a:prstClr val="black"/>
                          </a:solidFill>
                          <a:effectLst/>
                          <a:uLnTx/>
                          <a:uFillTx/>
                          <a:latin typeface="ＭＳ Ｐゴシック"/>
                          <a:ea typeface="ＭＳ Ｐゴシック" panose="020B0600070205080204" pitchFamily="50" charset="-128"/>
                          <a:cs typeface="+mn-cs"/>
                        </a:rPr>
                        <a:t>〇〇</a:t>
                      </a:r>
                      <a:r>
                        <a:rPr kumimoji="1" lang="en-US" altLang="ja-JP" sz="1600" b="0" i="0" u="none" strike="noStrike" kern="1200" cap="none" spc="0" normalizeH="0" baseline="0" noProof="0">
                          <a:ln>
                            <a:noFill/>
                          </a:ln>
                          <a:solidFill>
                            <a:prstClr val="black"/>
                          </a:solidFill>
                          <a:effectLst/>
                          <a:uLnTx/>
                          <a:uFillTx/>
                          <a:latin typeface="ＭＳ Ｐゴシック"/>
                          <a:ea typeface="ＭＳ Ｐゴシック" panose="020B0600070205080204" pitchFamily="50" charset="-128"/>
                          <a:cs typeface="+mn-cs"/>
                        </a:rPr>
                        <a:t>)</a:t>
                      </a:r>
                      <a:endParaRPr kumimoji="1" lang="en-US" altLang="ja-JP" sz="1600" b="0" i="0" u="none" strike="noStrike" kern="1200" cap="none" spc="0" normalizeH="0" baseline="0" noProof="0" dirty="0">
                        <a:ln>
                          <a:noFill/>
                        </a:ln>
                        <a:solidFill>
                          <a:prstClr val="black"/>
                        </a:solidFill>
                        <a:effectLst/>
                        <a:uLnTx/>
                        <a:uFillTx/>
                        <a:latin typeface="ＭＳ Ｐゴシック"/>
                        <a:ea typeface="ＭＳ Ｐゴシック" panose="020B0600070205080204" pitchFamily="50" charset="-128"/>
                        <a:cs typeface="+mn-cs"/>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Ｐゴシック"/>
                          <a:ea typeface="ＭＳ Ｐゴシック" panose="020B0600070205080204" pitchFamily="50" charset="-128"/>
                          <a:cs typeface="+mn-cs"/>
                        </a:rPr>
                        <a:t>〇〇</a:t>
                      </a:r>
                      <a:endParaRPr kumimoji="1" lang="en-US" altLang="ja-JP" sz="1600" b="0" i="0" u="none" strike="noStrike" kern="1200" cap="none" spc="0" normalizeH="0" baseline="0" noProof="0" dirty="0">
                        <a:ln>
                          <a:noFill/>
                        </a:ln>
                        <a:solidFill>
                          <a:prstClr val="black"/>
                        </a:solidFill>
                        <a:effectLst/>
                        <a:uLnTx/>
                        <a:uFillTx/>
                        <a:latin typeface="ＭＳ Ｐゴシック"/>
                        <a:ea typeface="ＭＳ Ｐゴシック" panose="020B0600070205080204" pitchFamily="50" charset="-128"/>
                        <a:cs typeface="+mn-cs"/>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a:ln>
                            <a:noFill/>
                          </a:ln>
                          <a:solidFill>
                            <a:prstClr val="black"/>
                          </a:solidFill>
                          <a:effectLst/>
                          <a:uLnTx/>
                          <a:uFillTx/>
                          <a:latin typeface="ＭＳ Ｐゴシック"/>
                          <a:ea typeface="ＭＳ Ｐゴシック" panose="020B0600070205080204" pitchFamily="50" charset="-128"/>
                          <a:cs typeface="+mn-cs"/>
                        </a:rPr>
                        <a:t>(</a:t>
                      </a:r>
                      <a:r>
                        <a:rPr kumimoji="1" lang="ja-JP" altLang="en-US" sz="1600" b="1" i="0" u="none" strike="noStrike" kern="1200" cap="none" spc="0" normalizeH="0" baseline="0" noProof="0" dirty="0">
                          <a:ln>
                            <a:noFill/>
                          </a:ln>
                          <a:solidFill>
                            <a:prstClr val="black"/>
                          </a:solidFill>
                          <a:effectLst/>
                          <a:uLnTx/>
                          <a:uFillTx/>
                          <a:latin typeface="ＭＳ Ｐゴシック"/>
                          <a:ea typeface="ＭＳ Ｐゴシック" panose="020B0600070205080204" pitchFamily="50" charset="-128"/>
                          <a:cs typeface="+mn-cs"/>
                        </a:rPr>
                        <a:t>〇〇</a:t>
                      </a:r>
                      <a:r>
                        <a:rPr kumimoji="1" lang="en-US" altLang="ja-JP" sz="1600" b="1" i="0" u="none" strike="noStrike" kern="1200" cap="none" spc="0" normalizeH="0" baseline="0" noProof="0" dirty="0">
                          <a:ln>
                            <a:noFill/>
                          </a:ln>
                          <a:solidFill>
                            <a:prstClr val="black"/>
                          </a:solidFill>
                          <a:effectLst/>
                          <a:uLnTx/>
                          <a:uFillTx/>
                          <a:latin typeface="ＭＳ Ｐゴシック"/>
                          <a:ea typeface="ＭＳ Ｐゴシック" panose="020B0600070205080204" pitchFamily="50" charset="-128"/>
                          <a:cs typeface="+mn-cs"/>
                        </a:rPr>
                        <a:t>)</a:t>
                      </a:r>
                    </a:p>
                  </a:txBody>
                  <a:tcPr marL="0" marR="0" marT="0" marB="0" anchor="ctr">
                    <a:solidFill>
                      <a:schemeClr val="bg1">
                        <a:lumMod val="85000"/>
                      </a:schemeClr>
                    </a:solidFill>
                  </a:tcPr>
                </a:tc>
                <a:extLst>
                  <a:ext uri="{0D108BD9-81ED-4DB2-BD59-A6C34878D82A}">
                    <a16:rowId xmlns:a16="http://schemas.microsoft.com/office/drawing/2014/main" val="10007"/>
                  </a:ext>
                </a:extLst>
              </a:tr>
              <a:tr h="630253">
                <a:tc>
                  <a:txBody>
                    <a:bodyPr/>
                    <a:lstStyle/>
                    <a:p>
                      <a:pPr algn="ctr" fontAlgn="ctr"/>
                      <a:r>
                        <a:rPr lang="ja-JP" altLang="en-US" sz="1600" b="0" i="0" u="none" strike="noStrike" dirty="0">
                          <a:solidFill>
                            <a:schemeClr val="tx1"/>
                          </a:solidFill>
                          <a:latin typeface="ＭＳ Ｐゴシック"/>
                        </a:rPr>
                        <a:t>共同研究</a:t>
                      </a:r>
                    </a:p>
                  </a:txBody>
                  <a:tcPr marL="0" marR="0" marT="0" marB="0" anchor="ct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latin typeface="ＭＳ Ｐゴシック"/>
                        </a:rPr>
                        <a:t>○○大学</a:t>
                      </a:r>
                      <a:endParaRPr lang="en-US" altLang="ja-JP" sz="1600" b="0" i="0" u="none" strike="noStrike" dirty="0">
                        <a:solidFill>
                          <a:schemeClr val="tx1"/>
                        </a:solidFill>
                        <a:latin typeface="ＭＳ Ｐゴシック"/>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a:ln>
                            <a:noFill/>
                          </a:ln>
                          <a:solidFill>
                            <a:prstClr val="black"/>
                          </a:solidFill>
                          <a:effectLst/>
                          <a:uLnTx/>
                          <a:uFillTx/>
                          <a:latin typeface="ＭＳ Ｐゴシック"/>
                          <a:ea typeface="ＭＳ Ｐゴシック" panose="020B0600070205080204" pitchFamily="50" charset="-128"/>
                          <a:cs typeface="+mn-cs"/>
                        </a:rPr>
                        <a:t>ー</a:t>
                      </a:r>
                      <a:endParaRPr kumimoji="1" lang="en-US" altLang="ja-JP" sz="1600" b="0" i="0" u="none" strike="noStrike" kern="1200" cap="none" spc="0" normalizeH="0" baseline="0" noProof="0" dirty="0">
                        <a:ln>
                          <a:noFill/>
                        </a:ln>
                        <a:solidFill>
                          <a:prstClr val="black"/>
                        </a:solidFill>
                        <a:effectLst/>
                        <a:uLnTx/>
                        <a:uFillTx/>
                        <a:latin typeface="ＭＳ Ｐゴシック"/>
                        <a:ea typeface="ＭＳ Ｐゴシック" panose="020B0600070205080204" pitchFamily="50" charset="-128"/>
                        <a:cs typeface="+mn-cs"/>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Ｐゴシック"/>
                          <a:ea typeface="ＭＳ Ｐゴシック" panose="020B0600070205080204" pitchFamily="50" charset="-128"/>
                          <a:cs typeface="+mn-cs"/>
                        </a:rPr>
                        <a:t>ー</a:t>
                      </a:r>
                      <a:endParaRPr kumimoji="1" lang="en-US" altLang="ja-JP" sz="1600" b="0" i="0" u="none" strike="noStrike" kern="1200" cap="none" spc="0" normalizeH="0" baseline="0" noProof="0" dirty="0">
                        <a:ln>
                          <a:noFill/>
                        </a:ln>
                        <a:solidFill>
                          <a:prstClr val="black"/>
                        </a:solidFill>
                        <a:effectLst/>
                        <a:uLnTx/>
                        <a:uFillTx/>
                        <a:latin typeface="ＭＳ Ｐゴシック"/>
                        <a:ea typeface="ＭＳ Ｐゴシック" panose="020B0600070205080204" pitchFamily="50" charset="-128"/>
                        <a:cs typeface="+mn-cs"/>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Ｐゴシック"/>
                          <a:ea typeface="ＭＳ Ｐゴシック" panose="020B0600070205080204" pitchFamily="50" charset="-128"/>
                          <a:cs typeface="+mn-cs"/>
                        </a:rPr>
                        <a:t>〇〇</a:t>
                      </a:r>
                      <a:endParaRPr kumimoji="1" lang="en-US" altLang="ja-JP" sz="1600" b="0" i="0" u="none" strike="noStrike" kern="1200" cap="none" spc="0" normalizeH="0" baseline="0" noProof="0" dirty="0">
                        <a:ln>
                          <a:noFill/>
                        </a:ln>
                        <a:solidFill>
                          <a:prstClr val="black"/>
                        </a:solidFill>
                        <a:effectLst/>
                        <a:uLnTx/>
                        <a:uFillTx/>
                        <a:latin typeface="ＭＳ Ｐゴシック"/>
                        <a:ea typeface="ＭＳ Ｐゴシック" panose="020B0600070205080204" pitchFamily="50" charset="-128"/>
                        <a:cs typeface="+mn-cs"/>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ＭＳ Ｐゴシック"/>
                          <a:ea typeface="ＭＳ Ｐゴシック" panose="020B0600070205080204" pitchFamily="50" charset="-128"/>
                          <a:cs typeface="+mn-cs"/>
                        </a:rPr>
                        <a:t>(</a:t>
                      </a:r>
                      <a:r>
                        <a:rPr kumimoji="1" lang="ja-JP" altLang="en-US" sz="1600" b="0" i="0" u="none" strike="noStrike" kern="1200" cap="none" spc="0" normalizeH="0" baseline="0" noProof="0" dirty="0">
                          <a:ln>
                            <a:noFill/>
                          </a:ln>
                          <a:solidFill>
                            <a:prstClr val="black"/>
                          </a:solidFill>
                          <a:effectLst/>
                          <a:uLnTx/>
                          <a:uFillTx/>
                          <a:latin typeface="ＭＳ Ｐゴシック"/>
                          <a:ea typeface="ＭＳ Ｐゴシック" panose="020B0600070205080204" pitchFamily="50" charset="-128"/>
                          <a:cs typeface="+mn-cs"/>
                        </a:rPr>
                        <a:t>〇〇</a:t>
                      </a:r>
                      <a:r>
                        <a:rPr kumimoji="1" lang="en-US" altLang="ja-JP" sz="1600" b="0" i="0" u="none" strike="noStrike" kern="1200" cap="none" spc="0" normalizeH="0" baseline="0" noProof="0" dirty="0">
                          <a:ln>
                            <a:noFill/>
                          </a:ln>
                          <a:solidFill>
                            <a:prstClr val="black"/>
                          </a:solidFill>
                          <a:effectLst/>
                          <a:uLnTx/>
                          <a:uFillTx/>
                          <a:latin typeface="ＭＳ Ｐゴシック"/>
                          <a:ea typeface="ＭＳ Ｐゴシック" panose="020B0600070205080204" pitchFamily="50" charset="-128"/>
                          <a:cs typeface="+mn-cs"/>
                        </a:rPr>
                        <a:t>)</a:t>
                      </a: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a:ln>
                            <a:noFill/>
                          </a:ln>
                          <a:solidFill>
                            <a:prstClr val="black"/>
                          </a:solidFill>
                          <a:effectLst/>
                          <a:uLnTx/>
                          <a:uFillTx/>
                          <a:latin typeface="ＭＳ Ｐゴシック"/>
                          <a:ea typeface="ＭＳ Ｐゴシック" panose="020B0600070205080204" pitchFamily="50" charset="-128"/>
                          <a:cs typeface="+mn-cs"/>
                        </a:rPr>
                        <a:t>〇〇</a:t>
                      </a:r>
                      <a:endParaRPr kumimoji="1" lang="en-US" altLang="ja-JP" sz="1600" b="0" i="0" u="none" strike="noStrike" kern="1200" cap="none" spc="0" normalizeH="0" baseline="0" noProof="0">
                        <a:ln>
                          <a:noFill/>
                        </a:ln>
                        <a:solidFill>
                          <a:prstClr val="black"/>
                        </a:solidFill>
                        <a:effectLst/>
                        <a:uLnTx/>
                        <a:uFillTx/>
                        <a:latin typeface="ＭＳ Ｐゴシック"/>
                        <a:ea typeface="ＭＳ Ｐゴシック" panose="020B0600070205080204" pitchFamily="50" charset="-128"/>
                        <a:cs typeface="+mn-cs"/>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1" lang="en-US" altLang="ja-JP" sz="1600" b="0" i="0" u="none" strike="noStrike" kern="1200" cap="none" spc="0" normalizeH="0" baseline="0" noProof="0">
                          <a:ln>
                            <a:noFill/>
                          </a:ln>
                          <a:solidFill>
                            <a:prstClr val="black"/>
                          </a:solidFill>
                          <a:effectLst/>
                          <a:uLnTx/>
                          <a:uFillTx/>
                          <a:latin typeface="ＭＳ Ｐゴシック"/>
                          <a:ea typeface="ＭＳ Ｐゴシック" panose="020B0600070205080204" pitchFamily="50" charset="-128"/>
                          <a:cs typeface="+mn-cs"/>
                        </a:rPr>
                        <a:t>(</a:t>
                      </a:r>
                      <a:r>
                        <a:rPr kumimoji="1" lang="ja-JP" altLang="en-US" sz="1600" b="0" i="0" u="none" strike="noStrike" kern="1200" cap="none" spc="0" normalizeH="0" baseline="0" noProof="0">
                          <a:ln>
                            <a:noFill/>
                          </a:ln>
                          <a:solidFill>
                            <a:prstClr val="black"/>
                          </a:solidFill>
                          <a:effectLst/>
                          <a:uLnTx/>
                          <a:uFillTx/>
                          <a:latin typeface="ＭＳ Ｐゴシック"/>
                          <a:ea typeface="ＭＳ Ｐゴシック" panose="020B0600070205080204" pitchFamily="50" charset="-128"/>
                          <a:cs typeface="+mn-cs"/>
                        </a:rPr>
                        <a:t>〇〇</a:t>
                      </a:r>
                      <a:r>
                        <a:rPr kumimoji="1" lang="en-US" altLang="ja-JP" sz="1600" b="0" i="0" u="none" strike="noStrike" kern="1200" cap="none" spc="0" normalizeH="0" baseline="0" noProof="0">
                          <a:ln>
                            <a:noFill/>
                          </a:ln>
                          <a:solidFill>
                            <a:prstClr val="black"/>
                          </a:solidFill>
                          <a:effectLst/>
                          <a:uLnTx/>
                          <a:uFillTx/>
                          <a:latin typeface="ＭＳ Ｐゴシック"/>
                          <a:ea typeface="ＭＳ Ｐゴシック" panose="020B0600070205080204" pitchFamily="50" charset="-128"/>
                          <a:cs typeface="+mn-cs"/>
                        </a:rPr>
                        <a:t>)</a:t>
                      </a:r>
                      <a:endParaRPr kumimoji="1" lang="en-US" altLang="ja-JP" sz="1600" b="0" i="0" u="none" strike="noStrike" kern="1200" cap="none" spc="0" normalizeH="0" baseline="0" noProof="0" dirty="0">
                        <a:ln>
                          <a:noFill/>
                        </a:ln>
                        <a:solidFill>
                          <a:prstClr val="black"/>
                        </a:solidFill>
                        <a:effectLst/>
                        <a:uLnTx/>
                        <a:uFillTx/>
                        <a:latin typeface="ＭＳ Ｐゴシック"/>
                        <a:ea typeface="ＭＳ Ｐゴシック" panose="020B0600070205080204" pitchFamily="50" charset="-128"/>
                        <a:cs typeface="+mn-cs"/>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Ｐゴシック"/>
                          <a:ea typeface="ＭＳ Ｐゴシック" panose="020B0600070205080204" pitchFamily="50" charset="-128"/>
                          <a:cs typeface="+mn-cs"/>
                        </a:rPr>
                        <a:t>〇〇</a:t>
                      </a:r>
                      <a:endParaRPr kumimoji="1" lang="en-US" altLang="ja-JP" sz="1600" b="0" i="0" u="none" strike="noStrike" kern="1200" cap="none" spc="0" normalizeH="0" baseline="0" noProof="0" dirty="0">
                        <a:ln>
                          <a:noFill/>
                        </a:ln>
                        <a:solidFill>
                          <a:prstClr val="black"/>
                        </a:solidFill>
                        <a:effectLst/>
                        <a:uLnTx/>
                        <a:uFillTx/>
                        <a:latin typeface="ＭＳ Ｐゴシック"/>
                        <a:ea typeface="ＭＳ Ｐゴシック" panose="020B0600070205080204" pitchFamily="50" charset="-128"/>
                        <a:cs typeface="+mn-cs"/>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ＭＳ Ｐゴシック"/>
                          <a:ea typeface="ＭＳ Ｐゴシック" panose="020B0600070205080204" pitchFamily="50" charset="-128"/>
                          <a:cs typeface="+mn-cs"/>
                        </a:rPr>
                        <a:t>(</a:t>
                      </a:r>
                      <a:r>
                        <a:rPr kumimoji="1" lang="ja-JP" altLang="en-US" sz="1600" b="0" i="0" u="none" strike="noStrike" kern="1200" cap="none" spc="0" normalizeH="0" baseline="0" noProof="0" dirty="0">
                          <a:ln>
                            <a:noFill/>
                          </a:ln>
                          <a:solidFill>
                            <a:prstClr val="black"/>
                          </a:solidFill>
                          <a:effectLst/>
                          <a:uLnTx/>
                          <a:uFillTx/>
                          <a:latin typeface="ＭＳ Ｐゴシック"/>
                          <a:ea typeface="ＭＳ Ｐゴシック" panose="020B0600070205080204" pitchFamily="50" charset="-128"/>
                          <a:cs typeface="+mn-cs"/>
                        </a:rPr>
                        <a:t>〇〇</a:t>
                      </a:r>
                      <a:r>
                        <a:rPr kumimoji="1" lang="en-US" altLang="ja-JP" sz="1600" b="0" i="0" u="none" strike="noStrike" kern="1200" cap="none" spc="0" normalizeH="0" baseline="0" noProof="0" dirty="0">
                          <a:ln>
                            <a:noFill/>
                          </a:ln>
                          <a:solidFill>
                            <a:prstClr val="black"/>
                          </a:solidFill>
                          <a:effectLst/>
                          <a:uLnTx/>
                          <a:uFillTx/>
                          <a:latin typeface="ＭＳ Ｐゴシック"/>
                          <a:ea typeface="ＭＳ Ｐゴシック" panose="020B0600070205080204" pitchFamily="50" charset="-128"/>
                          <a:cs typeface="+mn-cs"/>
                        </a:rPr>
                        <a:t>)</a:t>
                      </a: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Ｐゴシック"/>
                          <a:ea typeface="ＭＳ Ｐゴシック" panose="020B0600070205080204" pitchFamily="50" charset="-128"/>
                          <a:cs typeface="+mn-cs"/>
                        </a:rPr>
                        <a:t>〇〇</a:t>
                      </a:r>
                      <a:endParaRPr kumimoji="1" lang="en-US" altLang="ja-JP" sz="1600" b="0" i="0" u="none" strike="noStrike" kern="1200" cap="none" spc="0" normalizeH="0" baseline="0" noProof="0" dirty="0">
                        <a:ln>
                          <a:noFill/>
                        </a:ln>
                        <a:solidFill>
                          <a:prstClr val="black"/>
                        </a:solidFill>
                        <a:effectLst/>
                        <a:uLnTx/>
                        <a:uFillTx/>
                        <a:latin typeface="ＭＳ Ｐゴシック"/>
                        <a:ea typeface="ＭＳ Ｐゴシック" panose="020B0600070205080204" pitchFamily="50" charset="-128"/>
                        <a:cs typeface="+mn-cs"/>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a:ln>
                            <a:noFill/>
                          </a:ln>
                          <a:solidFill>
                            <a:prstClr val="black"/>
                          </a:solidFill>
                          <a:effectLst/>
                          <a:uLnTx/>
                          <a:uFillTx/>
                          <a:latin typeface="ＭＳ Ｐゴシック"/>
                          <a:ea typeface="ＭＳ Ｐゴシック" panose="020B0600070205080204" pitchFamily="50" charset="-128"/>
                          <a:cs typeface="+mn-cs"/>
                        </a:rPr>
                        <a:t>(</a:t>
                      </a:r>
                      <a:r>
                        <a:rPr kumimoji="1" lang="ja-JP" altLang="en-US" sz="1600" b="1" i="0" u="none" strike="noStrike" kern="1200" cap="none" spc="0" normalizeH="0" baseline="0" noProof="0" dirty="0">
                          <a:ln>
                            <a:noFill/>
                          </a:ln>
                          <a:solidFill>
                            <a:prstClr val="black"/>
                          </a:solidFill>
                          <a:effectLst/>
                          <a:uLnTx/>
                          <a:uFillTx/>
                          <a:latin typeface="ＭＳ Ｐゴシック"/>
                          <a:ea typeface="ＭＳ Ｐゴシック" panose="020B0600070205080204" pitchFamily="50" charset="-128"/>
                          <a:cs typeface="+mn-cs"/>
                        </a:rPr>
                        <a:t>〇〇</a:t>
                      </a:r>
                      <a:r>
                        <a:rPr kumimoji="1" lang="en-US" altLang="ja-JP" sz="1600" b="1" i="0" u="none" strike="noStrike" kern="1200" cap="none" spc="0" normalizeH="0" baseline="0" noProof="0" dirty="0">
                          <a:ln>
                            <a:noFill/>
                          </a:ln>
                          <a:solidFill>
                            <a:prstClr val="black"/>
                          </a:solidFill>
                          <a:effectLst/>
                          <a:uLnTx/>
                          <a:uFillTx/>
                          <a:latin typeface="ＭＳ Ｐゴシック"/>
                          <a:ea typeface="ＭＳ Ｐゴシック" panose="020B0600070205080204" pitchFamily="50" charset="-128"/>
                          <a:cs typeface="+mn-cs"/>
                        </a:rPr>
                        <a:t>)</a:t>
                      </a:r>
                    </a:p>
                  </a:txBody>
                  <a:tcPr marL="0" marR="0" marT="0" marB="0" anchor="ctr">
                    <a:solidFill>
                      <a:schemeClr val="bg1">
                        <a:lumMod val="85000"/>
                      </a:schemeClr>
                    </a:solidFill>
                  </a:tcPr>
                </a:tc>
                <a:extLst>
                  <a:ext uri="{0D108BD9-81ED-4DB2-BD59-A6C34878D82A}">
                    <a16:rowId xmlns:a16="http://schemas.microsoft.com/office/drawing/2014/main" val="3456510130"/>
                  </a:ext>
                </a:extLst>
              </a:tr>
              <a:tr h="630253">
                <a:tc gridSpan="2">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latin typeface="ＭＳ Ｐゴシック"/>
                        </a:rPr>
                        <a:t>年度合計</a:t>
                      </a:r>
                      <a:r>
                        <a:rPr lang="ja-JP" altLang="en-US" sz="1600" b="0" i="0" u="none" strike="noStrike" dirty="0">
                          <a:solidFill>
                            <a:srgbClr val="000000"/>
                          </a:solidFill>
                          <a:latin typeface="ＭＳ Ｐゴシック"/>
                        </a:rPr>
                        <a:t>（百万円）</a:t>
                      </a:r>
                      <a:endParaRPr lang="en-US" altLang="ja-JP" sz="1600" b="0" i="0" u="none" strike="noStrike" dirty="0">
                        <a:solidFill>
                          <a:srgbClr val="000000"/>
                        </a:solidFill>
                        <a:latin typeface="ＭＳ Ｐゴシック"/>
                      </a:endParaRPr>
                    </a:p>
                  </a:txBody>
                  <a:tcPr marL="0" marR="0" marT="0" marB="0" anchor="ctr">
                    <a:solidFill>
                      <a:schemeClr val="bg1">
                        <a:lumMod val="85000"/>
                      </a:schemeClr>
                    </a:solidFill>
                  </a:tcPr>
                </a:tc>
                <a:tc hMerge="1">
                  <a:txBody>
                    <a:bodyPr/>
                    <a:lstStyle/>
                    <a:p>
                      <a:pPr algn="ctr" fontAlgn="ctr"/>
                      <a:endParaRPr lang="en-US" altLang="ja-JP" sz="1600" b="0" i="0" u="none" strike="noStrike" dirty="0">
                        <a:solidFill>
                          <a:schemeClr val="tx1"/>
                        </a:solidFill>
                        <a:latin typeface="ＭＳ Ｐゴシック"/>
                      </a:endParaRPr>
                    </a:p>
                  </a:txBody>
                  <a:tcPr marL="0" marR="0" marT="0" marB="0" anchor="ctr"/>
                </a:tc>
                <a:tc>
                  <a:txBody>
                    <a:bodyPr/>
                    <a:lstStyle/>
                    <a:p>
                      <a:pPr algn="ctr" fontAlgn="ctr"/>
                      <a:r>
                        <a:rPr lang="ja-JP" altLang="en-US" sz="1600" b="1" i="0" u="none" strike="noStrike" dirty="0">
                          <a:solidFill>
                            <a:schemeClr val="tx1"/>
                          </a:solidFill>
                          <a:latin typeface="ＭＳ Ｐゴシック"/>
                        </a:rPr>
                        <a:t>〇〇</a:t>
                      </a:r>
                      <a:endParaRPr lang="en-US" altLang="ja-JP" sz="1600" b="1" i="0" u="none" strike="noStrike" dirty="0">
                        <a:solidFill>
                          <a:schemeClr val="tx1"/>
                        </a:solidFill>
                        <a:latin typeface="ＭＳ Ｐゴシック"/>
                      </a:endParaRPr>
                    </a:p>
                  </a:txBody>
                  <a:tcPr marL="0" marR="0" marT="0" marB="0" anchor="ctr">
                    <a:solidFill>
                      <a:schemeClr val="bg1">
                        <a:lumMod val="85000"/>
                      </a:schemeClr>
                    </a:solidFill>
                  </a:tcPr>
                </a:tc>
                <a:tc>
                  <a:txBody>
                    <a:bodyPr/>
                    <a:lstStyle/>
                    <a:p>
                      <a:pPr algn="ctr" fontAlgn="ctr"/>
                      <a:r>
                        <a:rPr lang="ja-JP" altLang="en-US" sz="1600" b="1" i="0" u="none" strike="noStrike" dirty="0">
                          <a:solidFill>
                            <a:schemeClr val="tx1"/>
                          </a:solidFill>
                          <a:latin typeface="ＭＳ Ｐゴシック"/>
                        </a:rPr>
                        <a:t>〇〇</a:t>
                      </a:r>
                    </a:p>
                  </a:txBody>
                  <a:tcPr marL="0" marR="0" marT="0" marB="0" anchor="ctr">
                    <a:solidFill>
                      <a:schemeClr val="bg1">
                        <a:lumMod val="8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Ｐゴシック"/>
                          <a:ea typeface="ＭＳ Ｐゴシック" panose="020B0600070205080204" pitchFamily="50" charset="-128"/>
                          <a:cs typeface="+mn-cs"/>
                        </a:rPr>
                        <a:t>〇〇</a:t>
                      </a:r>
                      <a:endParaRPr kumimoji="1" lang="en-US" altLang="ja-JP" sz="1600" b="0" i="0" u="none" strike="noStrike" kern="1200" cap="none" spc="0" normalizeH="0" baseline="0" noProof="0" dirty="0">
                        <a:ln>
                          <a:noFill/>
                        </a:ln>
                        <a:solidFill>
                          <a:prstClr val="black"/>
                        </a:solidFill>
                        <a:effectLst/>
                        <a:uLnTx/>
                        <a:uFillTx/>
                        <a:latin typeface="ＭＳ Ｐゴシック"/>
                        <a:ea typeface="ＭＳ Ｐゴシック" panose="020B0600070205080204" pitchFamily="50" charset="-128"/>
                        <a:cs typeface="+mn-cs"/>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a:ln>
                            <a:noFill/>
                          </a:ln>
                          <a:solidFill>
                            <a:prstClr val="black"/>
                          </a:solidFill>
                          <a:effectLst/>
                          <a:uLnTx/>
                          <a:uFillTx/>
                          <a:latin typeface="ＭＳ Ｐゴシック"/>
                          <a:ea typeface="ＭＳ Ｐゴシック" panose="020B0600070205080204" pitchFamily="50" charset="-128"/>
                          <a:cs typeface="+mn-cs"/>
                        </a:rPr>
                        <a:t>(</a:t>
                      </a:r>
                      <a:r>
                        <a:rPr kumimoji="1" lang="ja-JP" altLang="en-US" sz="1600" b="1" i="0" u="none" strike="noStrike" kern="1200" cap="none" spc="0" normalizeH="0" baseline="0" noProof="0" dirty="0">
                          <a:ln>
                            <a:noFill/>
                          </a:ln>
                          <a:solidFill>
                            <a:prstClr val="black"/>
                          </a:solidFill>
                          <a:effectLst/>
                          <a:uLnTx/>
                          <a:uFillTx/>
                          <a:latin typeface="ＭＳ Ｐゴシック"/>
                          <a:ea typeface="ＭＳ Ｐゴシック" panose="020B0600070205080204" pitchFamily="50" charset="-128"/>
                          <a:cs typeface="+mn-cs"/>
                        </a:rPr>
                        <a:t>〇〇</a:t>
                      </a:r>
                      <a:r>
                        <a:rPr kumimoji="1" lang="en-US" altLang="ja-JP" sz="1600" b="1" i="0" u="none" strike="noStrike" kern="1200" cap="none" spc="0" normalizeH="0" baseline="0" noProof="0" dirty="0">
                          <a:ln>
                            <a:noFill/>
                          </a:ln>
                          <a:solidFill>
                            <a:prstClr val="black"/>
                          </a:solidFill>
                          <a:effectLst/>
                          <a:uLnTx/>
                          <a:uFillTx/>
                          <a:latin typeface="ＭＳ Ｐゴシック"/>
                          <a:ea typeface="ＭＳ Ｐゴシック" panose="020B0600070205080204" pitchFamily="50" charset="-128"/>
                          <a:cs typeface="+mn-cs"/>
                        </a:rPr>
                        <a:t>)</a:t>
                      </a:r>
                    </a:p>
                  </a:txBody>
                  <a:tcPr marL="0" marR="0" marT="0" marB="0" anchor="ctr">
                    <a:solidFill>
                      <a:schemeClr val="bg1">
                        <a:lumMod val="8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Ｐゴシック"/>
                          <a:ea typeface="ＭＳ Ｐゴシック" panose="020B0600070205080204" pitchFamily="50" charset="-128"/>
                          <a:cs typeface="+mn-cs"/>
                        </a:rPr>
                        <a:t>〇〇</a:t>
                      </a:r>
                      <a:endParaRPr kumimoji="1" lang="en-US" altLang="ja-JP" sz="1600" b="0" i="0" u="none" strike="noStrike" kern="1200" cap="none" spc="0" normalizeH="0" baseline="0" noProof="0" dirty="0">
                        <a:ln>
                          <a:noFill/>
                        </a:ln>
                        <a:solidFill>
                          <a:prstClr val="black"/>
                        </a:solidFill>
                        <a:effectLst/>
                        <a:uLnTx/>
                        <a:uFillTx/>
                        <a:latin typeface="ＭＳ Ｐゴシック"/>
                        <a:ea typeface="ＭＳ Ｐゴシック" panose="020B0600070205080204" pitchFamily="50" charset="-128"/>
                        <a:cs typeface="+mn-cs"/>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a:ln>
                            <a:noFill/>
                          </a:ln>
                          <a:solidFill>
                            <a:prstClr val="black"/>
                          </a:solidFill>
                          <a:effectLst/>
                          <a:uLnTx/>
                          <a:uFillTx/>
                          <a:latin typeface="ＭＳ Ｐゴシック"/>
                          <a:ea typeface="ＭＳ Ｐゴシック" panose="020B0600070205080204" pitchFamily="50" charset="-128"/>
                          <a:cs typeface="+mn-cs"/>
                        </a:rPr>
                        <a:t>(</a:t>
                      </a:r>
                      <a:r>
                        <a:rPr kumimoji="1" lang="ja-JP" altLang="en-US" sz="1600" b="1" i="0" u="none" strike="noStrike" kern="1200" cap="none" spc="0" normalizeH="0" baseline="0" noProof="0" dirty="0">
                          <a:ln>
                            <a:noFill/>
                          </a:ln>
                          <a:solidFill>
                            <a:prstClr val="black"/>
                          </a:solidFill>
                          <a:effectLst/>
                          <a:uLnTx/>
                          <a:uFillTx/>
                          <a:latin typeface="ＭＳ Ｐゴシック"/>
                          <a:ea typeface="ＭＳ Ｐゴシック" panose="020B0600070205080204" pitchFamily="50" charset="-128"/>
                          <a:cs typeface="+mn-cs"/>
                        </a:rPr>
                        <a:t>〇〇</a:t>
                      </a:r>
                      <a:r>
                        <a:rPr kumimoji="1" lang="en-US" altLang="ja-JP" sz="1600" b="1" i="0" u="none" strike="noStrike" kern="1200" cap="none" spc="0" normalizeH="0" baseline="0" noProof="0" dirty="0">
                          <a:ln>
                            <a:noFill/>
                          </a:ln>
                          <a:solidFill>
                            <a:prstClr val="black"/>
                          </a:solidFill>
                          <a:effectLst/>
                          <a:uLnTx/>
                          <a:uFillTx/>
                          <a:latin typeface="ＭＳ Ｐゴシック"/>
                          <a:ea typeface="ＭＳ Ｐゴシック" panose="020B0600070205080204" pitchFamily="50" charset="-128"/>
                          <a:cs typeface="+mn-cs"/>
                        </a:rPr>
                        <a:t>)</a:t>
                      </a:r>
                    </a:p>
                  </a:txBody>
                  <a:tcPr marL="0" marR="0" marT="0" marB="0" anchor="ctr">
                    <a:solidFill>
                      <a:schemeClr val="bg1">
                        <a:lumMod val="8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Ｐゴシック"/>
                          <a:ea typeface="ＭＳ Ｐゴシック" panose="020B0600070205080204" pitchFamily="50" charset="-128"/>
                          <a:cs typeface="+mn-cs"/>
                        </a:rPr>
                        <a:t>〇〇</a:t>
                      </a:r>
                      <a:endParaRPr kumimoji="1" lang="en-US" altLang="ja-JP" sz="1600" b="0" i="0" u="none" strike="noStrike" kern="1200" cap="none" spc="0" normalizeH="0" baseline="0" noProof="0" dirty="0">
                        <a:ln>
                          <a:noFill/>
                        </a:ln>
                        <a:solidFill>
                          <a:prstClr val="black"/>
                        </a:solidFill>
                        <a:effectLst/>
                        <a:uLnTx/>
                        <a:uFillTx/>
                        <a:latin typeface="ＭＳ Ｐゴシック"/>
                        <a:ea typeface="ＭＳ Ｐゴシック" panose="020B0600070205080204" pitchFamily="50" charset="-128"/>
                        <a:cs typeface="+mn-cs"/>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a:ln>
                            <a:noFill/>
                          </a:ln>
                          <a:solidFill>
                            <a:prstClr val="black"/>
                          </a:solidFill>
                          <a:effectLst/>
                          <a:uLnTx/>
                          <a:uFillTx/>
                          <a:latin typeface="ＭＳ Ｐゴシック"/>
                          <a:ea typeface="ＭＳ Ｐゴシック" panose="020B0600070205080204" pitchFamily="50" charset="-128"/>
                          <a:cs typeface="+mn-cs"/>
                        </a:rPr>
                        <a:t>(</a:t>
                      </a:r>
                      <a:r>
                        <a:rPr kumimoji="1" lang="ja-JP" altLang="en-US" sz="1600" b="1" i="0" u="none" strike="noStrike" kern="1200" cap="none" spc="0" normalizeH="0" baseline="0" noProof="0" dirty="0">
                          <a:ln>
                            <a:noFill/>
                          </a:ln>
                          <a:solidFill>
                            <a:prstClr val="black"/>
                          </a:solidFill>
                          <a:effectLst/>
                          <a:uLnTx/>
                          <a:uFillTx/>
                          <a:latin typeface="ＭＳ Ｐゴシック"/>
                          <a:ea typeface="ＭＳ Ｐゴシック" panose="020B0600070205080204" pitchFamily="50" charset="-128"/>
                          <a:cs typeface="+mn-cs"/>
                        </a:rPr>
                        <a:t>〇〇</a:t>
                      </a:r>
                      <a:r>
                        <a:rPr kumimoji="1" lang="en-US" altLang="ja-JP" sz="1600" b="1" i="0" u="none" strike="noStrike" kern="1200" cap="none" spc="0" normalizeH="0" baseline="0" noProof="0" dirty="0">
                          <a:ln>
                            <a:noFill/>
                          </a:ln>
                          <a:solidFill>
                            <a:prstClr val="black"/>
                          </a:solidFill>
                          <a:effectLst/>
                          <a:uLnTx/>
                          <a:uFillTx/>
                          <a:latin typeface="ＭＳ Ｐゴシック"/>
                          <a:ea typeface="ＭＳ Ｐゴシック" panose="020B0600070205080204" pitchFamily="50" charset="-128"/>
                          <a:cs typeface="+mn-cs"/>
                        </a:rPr>
                        <a:t>)</a:t>
                      </a:r>
                    </a:p>
                  </a:txBody>
                  <a:tcPr marL="0" marR="0" marT="0" marB="0" anchor="ctr">
                    <a:solidFill>
                      <a:schemeClr val="bg1">
                        <a:lumMod val="8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Ｐゴシック"/>
                          <a:ea typeface="ＭＳ Ｐゴシック" panose="020B0600070205080204" pitchFamily="50" charset="-128"/>
                          <a:cs typeface="+mn-cs"/>
                        </a:rPr>
                        <a:t>〇〇</a:t>
                      </a:r>
                      <a:endParaRPr kumimoji="1" lang="en-US" altLang="ja-JP" sz="1600" b="0" i="0" u="none" strike="noStrike" kern="1200" cap="none" spc="0" normalizeH="0" baseline="0" noProof="0" dirty="0">
                        <a:ln>
                          <a:noFill/>
                        </a:ln>
                        <a:solidFill>
                          <a:prstClr val="black"/>
                        </a:solidFill>
                        <a:effectLst/>
                        <a:uLnTx/>
                        <a:uFillTx/>
                        <a:latin typeface="ＭＳ Ｐゴシック"/>
                        <a:ea typeface="ＭＳ Ｐゴシック" panose="020B0600070205080204" pitchFamily="50" charset="-128"/>
                        <a:cs typeface="+mn-cs"/>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a:ln>
                            <a:noFill/>
                          </a:ln>
                          <a:solidFill>
                            <a:prstClr val="black"/>
                          </a:solidFill>
                          <a:effectLst/>
                          <a:uLnTx/>
                          <a:uFillTx/>
                          <a:latin typeface="ＭＳ Ｐゴシック"/>
                          <a:ea typeface="ＭＳ Ｐゴシック" panose="020B0600070205080204" pitchFamily="50" charset="-128"/>
                          <a:cs typeface="+mn-cs"/>
                        </a:rPr>
                        <a:t>(</a:t>
                      </a:r>
                      <a:r>
                        <a:rPr kumimoji="1" lang="ja-JP" altLang="en-US" sz="1600" b="1" i="0" u="none" strike="noStrike" kern="1200" cap="none" spc="0" normalizeH="0" baseline="0" noProof="0" dirty="0">
                          <a:ln>
                            <a:noFill/>
                          </a:ln>
                          <a:solidFill>
                            <a:prstClr val="black"/>
                          </a:solidFill>
                          <a:effectLst/>
                          <a:uLnTx/>
                          <a:uFillTx/>
                          <a:latin typeface="ＭＳ Ｐゴシック"/>
                          <a:ea typeface="ＭＳ Ｐゴシック" panose="020B0600070205080204" pitchFamily="50" charset="-128"/>
                          <a:cs typeface="+mn-cs"/>
                        </a:rPr>
                        <a:t>〇〇</a:t>
                      </a:r>
                      <a:r>
                        <a:rPr kumimoji="1" lang="en-US" altLang="ja-JP" sz="1600" b="1" i="0" u="none" strike="noStrike" kern="1200" cap="none" spc="0" normalizeH="0" baseline="0" noProof="0" dirty="0">
                          <a:ln>
                            <a:noFill/>
                          </a:ln>
                          <a:solidFill>
                            <a:prstClr val="black"/>
                          </a:solidFill>
                          <a:effectLst/>
                          <a:uLnTx/>
                          <a:uFillTx/>
                          <a:latin typeface="ＭＳ Ｐゴシック"/>
                          <a:ea typeface="ＭＳ Ｐゴシック" panose="020B0600070205080204" pitchFamily="50" charset="-128"/>
                          <a:cs typeface="+mn-cs"/>
                        </a:rPr>
                        <a:t>)</a:t>
                      </a:r>
                    </a:p>
                  </a:txBody>
                  <a:tcPr marL="0" marR="0" marT="0" marB="0" anchor="ctr">
                    <a:solidFill>
                      <a:schemeClr val="bg1">
                        <a:lumMod val="85000"/>
                      </a:schemeClr>
                    </a:solidFill>
                  </a:tcPr>
                </a:tc>
                <a:extLst>
                  <a:ext uri="{0D108BD9-81ED-4DB2-BD59-A6C34878D82A}">
                    <a16:rowId xmlns:a16="http://schemas.microsoft.com/office/drawing/2014/main" val="10008"/>
                  </a:ext>
                </a:extLst>
              </a:tr>
            </a:tbl>
          </a:graphicData>
        </a:graphic>
      </p:graphicFrame>
      <p:sp>
        <p:nvSpPr>
          <p:cNvPr id="5" name="正方形/長方形 4">
            <a:extLst>
              <a:ext uri="{FF2B5EF4-FFF2-40B4-BE49-F238E27FC236}">
                <a16:creationId xmlns:a16="http://schemas.microsoft.com/office/drawing/2014/main" id="{0E238320-9AC3-4BD3-88AB-B4C9F9EEB9C8}"/>
              </a:ext>
            </a:extLst>
          </p:cNvPr>
          <p:cNvSpPr/>
          <p:nvPr/>
        </p:nvSpPr>
        <p:spPr>
          <a:xfrm>
            <a:off x="5726436" y="0"/>
            <a:ext cx="4941565" cy="923330"/>
          </a:xfrm>
          <a:prstGeom prst="rect">
            <a:avLst/>
          </a:prstGeom>
        </p:spPr>
        <p:txBody>
          <a:bodyPr wrap="square">
            <a:spAutoFit/>
          </a:bodyPr>
          <a:lstStyle/>
          <a:p>
            <a:pPr marL="87313" indent="-87313"/>
            <a:r>
              <a:rPr lang="ja-JP" altLang="en-US" i="1" dirty="0">
                <a:solidFill>
                  <a:srgbClr val="0000FF"/>
                </a:solidFill>
              </a:rPr>
              <a:t>・助成フェーズ</a:t>
            </a:r>
            <a:endParaRPr lang="en-US" altLang="ja-JP" i="1" dirty="0">
              <a:solidFill>
                <a:srgbClr val="0000FF"/>
              </a:solidFill>
            </a:endParaRPr>
          </a:p>
          <a:p>
            <a:pPr marL="87313" indent="-87313"/>
            <a:r>
              <a:rPr lang="ja-JP" altLang="en-US" i="1" dirty="0">
                <a:solidFill>
                  <a:srgbClr val="0000FF"/>
                </a:solidFill>
              </a:rPr>
              <a:t>上段：助成対象費用総額、</a:t>
            </a:r>
            <a:endParaRPr lang="en-US" altLang="ja-JP" i="1" dirty="0">
              <a:solidFill>
                <a:srgbClr val="0000FF"/>
              </a:solidFill>
            </a:endParaRPr>
          </a:p>
          <a:p>
            <a:pPr marL="87313" indent="-87313"/>
            <a:r>
              <a:rPr lang="ja-JP" altLang="en-US" i="1" dirty="0">
                <a:solidFill>
                  <a:srgbClr val="0000FF"/>
                </a:solidFill>
              </a:rPr>
              <a:t>下段：（</a:t>
            </a:r>
            <a:r>
              <a:rPr lang="en-US" altLang="ja-JP" i="1" dirty="0">
                <a:solidFill>
                  <a:srgbClr val="0000FF"/>
                </a:solidFill>
                <a:sym typeface="Wingdings" panose="05000000000000000000" pitchFamily="2" charset="2"/>
              </a:rPr>
              <a:t>NEDO</a:t>
            </a:r>
            <a:r>
              <a:rPr lang="ja-JP" altLang="en-US" i="1" dirty="0">
                <a:solidFill>
                  <a:srgbClr val="0000FF"/>
                </a:solidFill>
                <a:sym typeface="Wingdings" panose="05000000000000000000" pitchFamily="2" charset="2"/>
              </a:rPr>
              <a:t>負担額）</a:t>
            </a:r>
            <a:endParaRPr lang="en-US" altLang="ja-JP" i="1" dirty="0">
              <a:solidFill>
                <a:srgbClr val="0000FF"/>
              </a:solidFill>
            </a:endParaRPr>
          </a:p>
        </p:txBody>
      </p:sp>
      <p:sp>
        <p:nvSpPr>
          <p:cNvPr id="4" name="スライド番号プレースホルダー 3">
            <a:extLst>
              <a:ext uri="{FF2B5EF4-FFF2-40B4-BE49-F238E27FC236}">
                <a16:creationId xmlns:a16="http://schemas.microsoft.com/office/drawing/2014/main" id="{D8B044E6-B171-478A-90E6-EEEF6678F665}"/>
              </a:ext>
            </a:extLst>
          </p:cNvPr>
          <p:cNvSpPr>
            <a:spLocks noGrp="1"/>
          </p:cNvSpPr>
          <p:nvPr>
            <p:ph type="sldNum" sz="quarter" idx="12"/>
          </p:nvPr>
        </p:nvSpPr>
        <p:spPr/>
        <p:txBody>
          <a:bodyPr/>
          <a:lstStyle/>
          <a:p>
            <a:fld id="{8D8A5D70-00BF-43D1-9518-0183EFEF9A82}" type="slidenum">
              <a:rPr kumimoji="1" lang="ja-JP" altLang="en-US" smtClean="0"/>
              <a:pPr/>
              <a:t>10</a:t>
            </a:fld>
            <a:endParaRPr kumimoji="1" lang="ja-JP" altLang="en-US"/>
          </a:p>
        </p:txBody>
      </p:sp>
    </p:spTree>
    <p:extLst>
      <p:ext uri="{BB962C8B-B14F-4D97-AF65-F5344CB8AC3E}">
        <p14:creationId xmlns:p14="http://schemas.microsoft.com/office/powerpoint/2010/main" val="36497276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8625" y="32989"/>
            <a:ext cx="2627784" cy="562074"/>
          </a:xfrm>
        </p:spPr>
        <p:style>
          <a:lnRef idx="0">
            <a:schemeClr val="accent5"/>
          </a:lnRef>
          <a:fillRef idx="3">
            <a:schemeClr val="accent5"/>
          </a:fillRef>
          <a:effectRef idx="3">
            <a:schemeClr val="accent5"/>
          </a:effectRef>
          <a:fontRef idx="minor">
            <a:schemeClr val="lt1"/>
          </a:fontRef>
        </p:style>
        <p:txBody>
          <a:bodyPr>
            <a:noAutofit/>
          </a:bodyPr>
          <a:lstStyle/>
          <a:p>
            <a:r>
              <a:rPr lang="ja-JP" altLang="en-US" sz="2400" dirty="0"/>
              <a:t>予算積算概要</a:t>
            </a:r>
          </a:p>
        </p:txBody>
      </p:sp>
      <p:graphicFrame>
        <p:nvGraphicFramePr>
          <p:cNvPr id="6" name="表 5"/>
          <p:cNvGraphicFramePr>
            <a:graphicFrameLocks noGrp="1"/>
          </p:cNvGraphicFramePr>
          <p:nvPr>
            <p:extLst>
              <p:ext uri="{D42A27DB-BD31-4B8C-83A1-F6EECF244321}">
                <p14:modId xmlns:p14="http://schemas.microsoft.com/office/powerpoint/2010/main" val="172887900"/>
              </p:ext>
            </p:extLst>
          </p:nvPr>
        </p:nvGraphicFramePr>
        <p:xfrm>
          <a:off x="911424" y="1067921"/>
          <a:ext cx="10369152" cy="5537192"/>
        </p:xfrm>
        <a:graphic>
          <a:graphicData uri="http://schemas.openxmlformats.org/drawingml/2006/table">
            <a:tbl>
              <a:tblPr>
                <a:tableStyleId>{5940675A-B579-460E-94D1-54222C63F5DA}</a:tableStyleId>
              </a:tblPr>
              <a:tblGrid>
                <a:gridCol w="864096">
                  <a:extLst>
                    <a:ext uri="{9D8B030D-6E8A-4147-A177-3AD203B41FA5}">
                      <a16:colId xmlns:a16="http://schemas.microsoft.com/office/drawing/2014/main" val="20000"/>
                    </a:ext>
                  </a:extLst>
                </a:gridCol>
                <a:gridCol w="1152128">
                  <a:extLst>
                    <a:ext uri="{9D8B030D-6E8A-4147-A177-3AD203B41FA5}">
                      <a16:colId xmlns:a16="http://schemas.microsoft.com/office/drawing/2014/main" val="4186017197"/>
                    </a:ext>
                  </a:extLst>
                </a:gridCol>
                <a:gridCol w="4176464">
                  <a:extLst>
                    <a:ext uri="{9D8B030D-6E8A-4147-A177-3AD203B41FA5}">
                      <a16:colId xmlns:a16="http://schemas.microsoft.com/office/drawing/2014/main" val="20003"/>
                    </a:ext>
                  </a:extLst>
                </a:gridCol>
                <a:gridCol w="4176464">
                  <a:extLst>
                    <a:ext uri="{9D8B030D-6E8A-4147-A177-3AD203B41FA5}">
                      <a16:colId xmlns:a16="http://schemas.microsoft.com/office/drawing/2014/main" val="20004"/>
                    </a:ext>
                  </a:extLst>
                </a:gridCol>
              </a:tblGrid>
              <a:tr h="337321">
                <a:tc gridSpan="2">
                  <a:txBody>
                    <a:bodyPr/>
                    <a:lstStyle/>
                    <a:p>
                      <a:pPr algn="ctr" fontAlgn="ctr"/>
                      <a:endParaRPr lang="en-US" sz="1200" b="0" i="0" u="none" strike="noStrike" dirty="0">
                        <a:solidFill>
                          <a:schemeClr val="tx1"/>
                        </a:solidFill>
                        <a:latin typeface="Meiryo UI" panose="020B0604030504040204" pitchFamily="50" charset="-128"/>
                        <a:ea typeface="Meiryo UI" panose="020B0604030504040204" pitchFamily="50" charset="-128"/>
                      </a:endParaRPr>
                    </a:p>
                  </a:txBody>
                  <a:tcPr marL="0" marR="0" marT="0" marB="0" anchor="ctr">
                    <a:lnR w="12700" cap="flat" cmpd="sng" algn="ctr">
                      <a:solidFill>
                        <a:schemeClr val="tx1"/>
                      </a:solidFill>
                      <a:prstDash val="solid"/>
                      <a:round/>
                      <a:headEnd type="none" w="med" len="med"/>
                      <a:tailEnd type="none" w="med" len="med"/>
                    </a:lnR>
                  </a:tcPr>
                </a:tc>
                <a:tc hMerge="1">
                  <a:txBody>
                    <a:bodyPr/>
                    <a:lstStyle/>
                    <a:p>
                      <a:endParaRPr kumimoji="1" lang="ja-JP" altLang="en-US"/>
                    </a:p>
                  </a:txBody>
                  <a:tcPr/>
                </a:tc>
                <a:tc>
                  <a:txBody>
                    <a:bodyPr/>
                    <a:lstStyle/>
                    <a:p>
                      <a:pPr algn="ctr" fontAlgn="ctr"/>
                      <a:r>
                        <a:rPr lang="en-US" altLang="ja-JP" sz="1200" u="none" strike="noStrike" dirty="0">
                          <a:solidFill>
                            <a:schemeClr val="tx1"/>
                          </a:solidFill>
                          <a:latin typeface="Meiryo UI" panose="020B0604030504040204" pitchFamily="50" charset="-128"/>
                          <a:ea typeface="Meiryo UI" panose="020B0604030504040204" pitchFamily="50" charset="-128"/>
                        </a:rPr>
                        <a:t>2022FY</a:t>
                      </a:r>
                      <a:endParaRPr lang="en-US" sz="1200" u="none" strike="noStrike" dirty="0">
                        <a:solidFill>
                          <a:schemeClr val="tx1"/>
                        </a:solidFill>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tcPr>
                </a:tc>
                <a:tc>
                  <a:txBody>
                    <a:bodyPr/>
                    <a:lstStyle/>
                    <a:p>
                      <a:pPr algn="ctr" fontAlgn="ctr"/>
                      <a:r>
                        <a:rPr lang="en-US" altLang="ja-JP" sz="1200" u="none" strike="noStrike" dirty="0">
                          <a:solidFill>
                            <a:schemeClr val="tx1"/>
                          </a:solidFill>
                          <a:latin typeface="Meiryo UI" panose="020B0604030504040204" pitchFamily="50" charset="-128"/>
                          <a:ea typeface="Meiryo UI" panose="020B0604030504040204" pitchFamily="50" charset="-128"/>
                        </a:rPr>
                        <a:t>2023FY</a:t>
                      </a:r>
                      <a:endParaRPr lang="en-US" sz="1200" b="1" i="0" u="none" strike="noStrike" dirty="0">
                        <a:solidFill>
                          <a:schemeClr val="tx1"/>
                        </a:solidFill>
                        <a:latin typeface="Meiryo UI" panose="020B0604030504040204" pitchFamily="50" charset="-128"/>
                        <a:ea typeface="Meiryo UI" panose="020B0604030504040204" pitchFamily="50" charset="-128"/>
                      </a:endParaRPr>
                    </a:p>
                  </a:txBody>
                  <a:tcPr marL="0" marR="0" marT="0" marB="0" anchor="ctr"/>
                </a:tc>
                <a:extLst>
                  <a:ext uri="{0D108BD9-81ED-4DB2-BD59-A6C34878D82A}">
                    <a16:rowId xmlns:a16="http://schemas.microsoft.com/office/drawing/2014/main" val="10000"/>
                  </a:ext>
                </a:extLst>
              </a:tr>
              <a:tr h="1800200">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200" b="0" i="0" u="none" strike="noStrike" dirty="0">
                          <a:solidFill>
                            <a:schemeClr val="tx1"/>
                          </a:solidFill>
                          <a:latin typeface="Meiryo UI" panose="020B0604030504040204" pitchFamily="50" charset="-128"/>
                          <a:ea typeface="Meiryo UI" panose="020B0604030504040204" pitchFamily="50" charset="-128"/>
                        </a:rPr>
                        <a:t>委託</a:t>
                      </a:r>
                      <a:endParaRPr lang="en-US" altLang="ja-JP" sz="1200" b="0" i="0" u="none" strike="noStrike" dirty="0">
                        <a:solidFill>
                          <a:schemeClr val="tx1"/>
                        </a:solidFill>
                        <a:latin typeface="Meiryo UI" panose="020B0604030504040204" pitchFamily="50" charset="-128"/>
                        <a:ea typeface="Meiryo UI" panose="020B0604030504040204" pitchFamily="50" charset="-128"/>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200" b="0" i="0" u="none" strike="noStrike" dirty="0">
                          <a:solidFill>
                            <a:schemeClr val="tx1"/>
                          </a:solidFill>
                          <a:latin typeface="Meiryo UI" panose="020B0604030504040204" pitchFamily="50" charset="-128"/>
                          <a:ea typeface="Meiryo UI" panose="020B0604030504040204" pitchFamily="50" charset="-128"/>
                        </a:rPr>
                        <a:t>○○株式会社</a:t>
                      </a:r>
                      <a:endParaRPr lang="en-US" altLang="ja-JP" sz="1200" b="0" i="0" u="none" strike="noStrike" dirty="0">
                        <a:solidFill>
                          <a:schemeClr val="tx1"/>
                        </a:solidFill>
                        <a:latin typeface="Meiryo UI" panose="020B0604030504040204" pitchFamily="50" charset="-128"/>
                        <a:ea typeface="Meiryo UI" panose="020B0604030504040204" pitchFamily="50" charset="-128"/>
                      </a:endParaRPr>
                    </a:p>
                  </a:txBody>
                  <a:tcPr marL="0" marR="0" marT="0" marB="0" anchor="ctr">
                    <a:lnR w="12700" cap="flat" cmpd="sng" algn="ctr">
                      <a:solidFill>
                        <a:schemeClr val="tx1"/>
                      </a:solidFill>
                      <a:prstDash val="solid"/>
                      <a:round/>
                      <a:headEnd type="none" w="med" len="med"/>
                      <a:tailEnd type="none" w="med" len="med"/>
                    </a:ln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機械装置費：○百万円（</a:t>
                      </a: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a:t>
                      </a:r>
                      <a:endParaRPr kumimoji="1" lang="en-US" altLang="ja-JP" sz="120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　＊＊分析装置</a:t>
                      </a: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＊＊社製）　０．○百万円</a:t>
                      </a:r>
                      <a:endParaRPr kumimoji="1" lang="en-US" altLang="ja-JP" sz="120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　＊＊センサ</a:t>
                      </a: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＊＊社製）　０．○百万円</a:t>
                      </a:r>
                      <a:endParaRPr kumimoji="1" lang="en-US" altLang="ja-JP" sz="120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人件費：　○百万円 </a:t>
                      </a:r>
                      <a:r>
                        <a:rPr kumimoji="1" lang="en-US" altLang="ja-JP" sz="1200" dirty="0">
                          <a:latin typeface="Meiryo UI" panose="020B0604030504040204" pitchFamily="50" charset="-128"/>
                          <a:ea typeface="Meiryo UI" panose="020B0604030504040204" pitchFamily="50" charset="-128"/>
                        </a:rPr>
                        <a:t>× △</a:t>
                      </a:r>
                      <a:r>
                        <a:rPr kumimoji="1" lang="ja-JP" altLang="en-US" sz="1200" dirty="0">
                          <a:latin typeface="Meiryo UI" panose="020B0604030504040204" pitchFamily="50" charset="-128"/>
                          <a:ea typeface="Meiryo UI" panose="020B0604030504040204" pitchFamily="50" charset="-128"/>
                        </a:rPr>
                        <a:t>名＝○○百万円</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消耗品費：　○百万円（</a:t>
                      </a: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＊＊分析試薬</a:t>
                      </a:r>
                      <a:endParaRPr kumimoji="1" lang="en-US" altLang="ja-JP" sz="120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外注費：○百万円（</a:t>
                      </a: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＊＊合成</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消費税・間接経費：○百万円</a:t>
                      </a:r>
                      <a:endParaRPr kumimoji="1" lang="en-US" altLang="ja-JP" sz="1200" dirty="0">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人件費：　○百万円 </a:t>
                      </a:r>
                      <a:r>
                        <a:rPr kumimoji="1" lang="en-US" altLang="ja-JP" sz="1200" dirty="0">
                          <a:latin typeface="Meiryo UI" panose="020B0604030504040204" pitchFamily="50" charset="-128"/>
                          <a:ea typeface="Meiryo UI" panose="020B0604030504040204" pitchFamily="50" charset="-128"/>
                        </a:rPr>
                        <a:t>× △</a:t>
                      </a:r>
                      <a:r>
                        <a:rPr kumimoji="1" lang="ja-JP" altLang="en-US" sz="1200" dirty="0">
                          <a:latin typeface="Meiryo UI" panose="020B0604030504040204" pitchFamily="50" charset="-128"/>
                          <a:ea typeface="Meiryo UI" panose="020B0604030504040204" pitchFamily="50" charset="-128"/>
                        </a:rPr>
                        <a:t>名＝○○百万円</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消耗品費：　○百万円（</a:t>
                      </a: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＊＊分析試薬</a:t>
                      </a:r>
                      <a:endParaRPr kumimoji="1" lang="en-US" altLang="ja-JP" sz="120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外注費：○百万円（</a:t>
                      </a: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＊＊合成</a:t>
                      </a:r>
                      <a:endParaRPr kumimoji="1" lang="en-US" altLang="ja-JP" sz="120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消費税・間接経費：○百万円</a:t>
                      </a:r>
                      <a:endParaRPr kumimoji="1" lang="en-US" altLang="ja-JP" sz="1200" dirty="0">
                        <a:latin typeface="Meiryo UI" panose="020B0604030504040204" pitchFamily="50" charset="-128"/>
                        <a:ea typeface="Meiryo UI" panose="020B0604030504040204" pitchFamily="50" charset="-128"/>
                      </a:endParaRPr>
                    </a:p>
                  </a:txBody>
                  <a:tcPr marL="0" marR="0" marT="0" marB="0" anchor="ctr"/>
                </a:tc>
                <a:extLst>
                  <a:ext uri="{0D108BD9-81ED-4DB2-BD59-A6C34878D82A}">
                    <a16:rowId xmlns:a16="http://schemas.microsoft.com/office/drawing/2014/main" val="10002"/>
                  </a:ext>
                </a:extLst>
              </a:tr>
              <a:tr h="429840">
                <a:tc gridSpan="2">
                  <a:txBody>
                    <a:bodyPr/>
                    <a:lstStyle/>
                    <a:p>
                      <a:pPr algn="ctr" fontAlgn="ctr"/>
                      <a:r>
                        <a:rPr lang="ja-JP" altLang="en-US" sz="1200" b="0" i="0" u="none" strike="noStrike" dirty="0">
                          <a:solidFill>
                            <a:schemeClr val="tx1"/>
                          </a:solidFill>
                          <a:latin typeface="Meiryo UI" panose="020B0604030504040204" pitchFamily="50" charset="-128"/>
                          <a:ea typeface="Meiryo UI" panose="020B0604030504040204" pitchFamily="50" charset="-128"/>
                        </a:rPr>
                        <a:t>合計</a:t>
                      </a:r>
                    </a:p>
                  </a:txBody>
                  <a:tcPr marL="0" marR="0" marT="0" marB="0" anchor="ctr">
                    <a:lnR w="12700" cap="flat" cmpd="sng" algn="ctr">
                      <a:solidFill>
                        <a:schemeClr val="tx1"/>
                      </a:solidFill>
                      <a:prstDash val="solid"/>
                      <a:round/>
                      <a:headEnd type="none" w="med" len="med"/>
                      <a:tailEnd type="none" w="med" len="med"/>
                    </a:lnR>
                    <a:solidFill>
                      <a:schemeClr val="bg1">
                        <a:lumMod val="85000"/>
                      </a:schemeClr>
                    </a:solidFill>
                  </a:tcPr>
                </a:tc>
                <a:tc hMerge="1">
                  <a:txBody>
                    <a:bodyPr/>
                    <a:lstStyle/>
                    <a:p>
                      <a:endParaRPr kumimoji="1" lang="ja-JP" altLang="en-US"/>
                    </a:p>
                  </a:txBody>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200" b="0" i="0" u="none" strike="noStrike" dirty="0">
                          <a:solidFill>
                            <a:schemeClr val="tx1"/>
                          </a:solidFill>
                          <a:latin typeface="Meiryo UI" panose="020B0604030504040204" pitchFamily="50" charset="-128"/>
                          <a:ea typeface="Meiryo UI" panose="020B0604030504040204" pitchFamily="50" charset="-128"/>
                        </a:rPr>
                        <a:t>〇〇</a:t>
                      </a:r>
                      <a:endParaRPr lang="zh-TW" altLang="en-US" sz="1200" b="0" i="0" u="none" strike="noStrike" dirty="0">
                        <a:solidFill>
                          <a:schemeClr val="tx1"/>
                        </a:solidFill>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solidFill>
                      <a:schemeClr val="bg1">
                        <a:lumMod val="8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200" b="0" i="0" u="none" strike="noStrike" dirty="0">
                          <a:solidFill>
                            <a:schemeClr val="tx1"/>
                          </a:solidFill>
                          <a:latin typeface="Meiryo UI" panose="020B0604030504040204" pitchFamily="50" charset="-128"/>
                          <a:ea typeface="Meiryo UI" panose="020B0604030504040204" pitchFamily="50" charset="-128"/>
                        </a:rPr>
                        <a:t>〇〇</a:t>
                      </a:r>
                      <a:endParaRPr lang="zh-TW" altLang="en-US" sz="1200" b="0" i="0" u="none" strike="noStrike" dirty="0">
                        <a:solidFill>
                          <a:schemeClr val="tx1"/>
                        </a:solidFill>
                        <a:latin typeface="Meiryo UI" panose="020B0604030504040204" pitchFamily="50" charset="-128"/>
                        <a:ea typeface="Meiryo UI" panose="020B0604030504040204" pitchFamily="50" charset="-128"/>
                      </a:endParaRPr>
                    </a:p>
                  </a:txBody>
                  <a:tcPr marL="0" marR="0" marT="0" marB="0" anchor="ctr">
                    <a:solidFill>
                      <a:schemeClr val="bg1">
                        <a:lumMod val="85000"/>
                      </a:schemeClr>
                    </a:solidFill>
                  </a:tcPr>
                </a:tc>
                <a:extLst>
                  <a:ext uri="{0D108BD9-81ED-4DB2-BD59-A6C34878D82A}">
                    <a16:rowId xmlns:a16="http://schemas.microsoft.com/office/drawing/2014/main" val="1119588152"/>
                  </a:ext>
                </a:extLst>
              </a:tr>
              <a:tr h="928648">
                <a:tc>
                  <a:txBody>
                    <a:bodyPr/>
                    <a:lstStyle/>
                    <a:p>
                      <a:pPr algn="ctr" fontAlgn="ctr"/>
                      <a:r>
                        <a:rPr lang="ja-JP" altLang="en-US" sz="1200" b="0" i="0" u="none" strike="noStrike" dirty="0">
                          <a:solidFill>
                            <a:schemeClr val="tx1"/>
                          </a:solidFill>
                          <a:latin typeface="Meiryo UI" panose="020B0604030504040204" pitchFamily="50" charset="-128"/>
                          <a:ea typeface="Meiryo UI" panose="020B0604030504040204" pitchFamily="50" charset="-128"/>
                        </a:rPr>
                        <a:t>再委託</a:t>
                      </a:r>
                    </a:p>
                  </a:txBody>
                  <a:tcPr marL="0" marR="0" marT="0" marB="0" anchor="ctr"/>
                </a:tc>
                <a:tc>
                  <a:txBody>
                    <a:bodyPr/>
                    <a:lstStyle/>
                    <a:p>
                      <a:pPr algn="ctr" fontAlgn="ctr"/>
                      <a:r>
                        <a:rPr lang="ja-JP" altLang="en-US" sz="1200" b="0" i="0" u="none" strike="noStrike" dirty="0">
                          <a:solidFill>
                            <a:schemeClr val="tx1"/>
                          </a:solidFill>
                          <a:latin typeface="Meiryo UI" panose="020B0604030504040204" pitchFamily="50" charset="-128"/>
                          <a:ea typeface="Meiryo UI" panose="020B0604030504040204" pitchFamily="50" charset="-128"/>
                        </a:rPr>
                        <a:t>○○大学</a:t>
                      </a:r>
                    </a:p>
                  </a:txBody>
                  <a:tcPr marL="0" marR="0" marT="0" marB="0" anchor="ctr">
                    <a:lnR w="12700" cap="flat" cmpd="sng" algn="ctr">
                      <a:solidFill>
                        <a:schemeClr val="tx1"/>
                      </a:solidFill>
                      <a:prstDash val="solid"/>
                      <a:round/>
                      <a:headEnd type="none" w="med" len="med"/>
                      <a:tailEnd type="none" w="med" len="med"/>
                    </a:ln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人件費：　○百万円 </a:t>
                      </a:r>
                      <a:r>
                        <a:rPr kumimoji="1" lang="en-US" altLang="ja-JP" sz="1200" dirty="0">
                          <a:latin typeface="Meiryo UI" panose="020B0604030504040204" pitchFamily="50" charset="-128"/>
                          <a:ea typeface="Meiryo UI" panose="020B0604030504040204" pitchFamily="50" charset="-128"/>
                        </a:rPr>
                        <a:t>× △</a:t>
                      </a:r>
                      <a:r>
                        <a:rPr kumimoji="1" lang="ja-JP" altLang="en-US" sz="1200" dirty="0">
                          <a:latin typeface="Meiryo UI" panose="020B0604030504040204" pitchFamily="50" charset="-128"/>
                          <a:ea typeface="Meiryo UI" panose="020B0604030504040204" pitchFamily="50" charset="-128"/>
                        </a:rPr>
                        <a:t>名＝○○百万円</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消耗品費：　○百万円（</a:t>
                      </a: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＊＊分析試薬</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消費税・間接経費</a:t>
                      </a: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間接経費率○％</a:t>
                      </a: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：○百万円</a:t>
                      </a:r>
                      <a:endParaRPr kumimoji="1" lang="en-US" altLang="ja-JP" sz="1200" dirty="0">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人件費：　○百万円 </a:t>
                      </a:r>
                      <a:r>
                        <a:rPr kumimoji="1" lang="en-US" altLang="ja-JP" sz="1200" dirty="0">
                          <a:latin typeface="Meiryo UI" panose="020B0604030504040204" pitchFamily="50" charset="-128"/>
                          <a:ea typeface="Meiryo UI" panose="020B0604030504040204" pitchFamily="50" charset="-128"/>
                        </a:rPr>
                        <a:t>× △</a:t>
                      </a:r>
                      <a:r>
                        <a:rPr kumimoji="1" lang="ja-JP" altLang="en-US" sz="1200" dirty="0">
                          <a:latin typeface="Meiryo UI" panose="020B0604030504040204" pitchFamily="50" charset="-128"/>
                          <a:ea typeface="Meiryo UI" panose="020B0604030504040204" pitchFamily="50" charset="-128"/>
                        </a:rPr>
                        <a:t>名＝○○百万円</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消耗品費：　○百万円（</a:t>
                      </a: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＊＊分析試薬</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消費税・間接経費</a:t>
                      </a: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間接経費率○％</a:t>
                      </a: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：○百万円</a:t>
                      </a:r>
                      <a:endParaRPr kumimoji="1" lang="en-US" altLang="ja-JP" sz="1200" dirty="0">
                        <a:latin typeface="Meiryo UI" panose="020B0604030504040204" pitchFamily="50" charset="-128"/>
                        <a:ea typeface="Meiryo UI" panose="020B0604030504040204" pitchFamily="50" charset="-128"/>
                      </a:endParaRPr>
                    </a:p>
                  </a:txBody>
                  <a:tcPr marL="0" marR="0" marT="0" marB="0" anchor="ctr"/>
                </a:tc>
                <a:extLst>
                  <a:ext uri="{0D108BD9-81ED-4DB2-BD59-A6C34878D82A}">
                    <a16:rowId xmlns:a16="http://schemas.microsoft.com/office/drawing/2014/main" val="10003"/>
                  </a:ext>
                </a:extLst>
              </a:tr>
              <a:tr h="402321">
                <a:tc gridSpan="2">
                  <a:txBody>
                    <a:bodyPr/>
                    <a:lstStyle/>
                    <a:p>
                      <a:pPr algn="ctr" fontAlgn="ctr"/>
                      <a:r>
                        <a:rPr lang="ja-JP" altLang="en-US" sz="1200" b="0" i="0" u="none" strike="noStrike" dirty="0">
                          <a:solidFill>
                            <a:schemeClr val="tx1"/>
                          </a:solidFill>
                          <a:latin typeface="Meiryo UI" panose="020B0604030504040204" pitchFamily="50" charset="-128"/>
                          <a:ea typeface="Meiryo UI" panose="020B0604030504040204" pitchFamily="50" charset="-128"/>
                        </a:rPr>
                        <a:t>合計</a:t>
                      </a:r>
                    </a:p>
                  </a:txBody>
                  <a:tcPr marL="0" marR="0" marT="0" marB="0" anchor="ctr">
                    <a:solidFill>
                      <a:schemeClr val="bg1">
                        <a:lumMod val="85000"/>
                      </a:schemeClr>
                    </a:solidFill>
                  </a:tcPr>
                </a:tc>
                <a:tc hMerge="1">
                  <a:txBody>
                    <a:bodyPr/>
                    <a:lstStyle/>
                    <a:p>
                      <a:endParaRPr kumimoji="1" lang="ja-JP" altLang="en-US"/>
                    </a:p>
                  </a:txBody>
                  <a:tcPr>
                    <a:lnR w="12700" cap="flat" cmpd="sng" algn="ctr">
                      <a:solidFill>
                        <a:schemeClr val="tx1"/>
                      </a:solidFill>
                      <a:prstDash val="solid"/>
                      <a:round/>
                      <a:headEnd type="none" w="med" len="med"/>
                      <a:tailEnd type="none" w="med" len="med"/>
                    </a:lnR>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200" b="0" i="0" u="none" strike="noStrike" dirty="0">
                          <a:solidFill>
                            <a:schemeClr val="tx1"/>
                          </a:solidFill>
                          <a:latin typeface="Meiryo UI" panose="020B0604030504040204" pitchFamily="50" charset="-128"/>
                          <a:ea typeface="Meiryo UI" panose="020B0604030504040204" pitchFamily="50" charset="-128"/>
                        </a:rPr>
                        <a:t>〇〇</a:t>
                      </a:r>
                      <a:endParaRPr lang="zh-TW" altLang="en-US" sz="1200" b="0" i="0" u="none" strike="noStrike" dirty="0">
                        <a:solidFill>
                          <a:schemeClr val="tx1"/>
                        </a:solidFill>
                        <a:latin typeface="Meiryo UI" panose="020B0604030504040204" pitchFamily="50" charset="-128"/>
                        <a:ea typeface="Meiryo UI" panose="020B0604030504040204" pitchFamily="50" charset="-128"/>
                      </a:endParaRPr>
                    </a:p>
                  </a:txBody>
                  <a:tcPr marL="0" marR="0" marT="0" marB="0" anchor="ctr">
                    <a:solidFill>
                      <a:schemeClr val="bg1">
                        <a:lumMod val="8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200" b="0" i="0" u="none" strike="noStrike" dirty="0">
                          <a:solidFill>
                            <a:schemeClr val="tx1"/>
                          </a:solidFill>
                          <a:latin typeface="Meiryo UI" panose="020B0604030504040204" pitchFamily="50" charset="-128"/>
                          <a:ea typeface="Meiryo UI" panose="020B0604030504040204" pitchFamily="50" charset="-128"/>
                        </a:rPr>
                        <a:t>〇〇</a:t>
                      </a:r>
                      <a:endParaRPr lang="zh-TW" altLang="en-US" sz="1200" b="0" i="0" u="none" strike="noStrike" dirty="0">
                        <a:solidFill>
                          <a:schemeClr val="tx1"/>
                        </a:solidFill>
                        <a:latin typeface="Meiryo UI" panose="020B0604030504040204" pitchFamily="50" charset="-128"/>
                        <a:ea typeface="Meiryo UI" panose="020B0604030504040204" pitchFamily="50" charset="-128"/>
                      </a:endParaRPr>
                    </a:p>
                  </a:txBody>
                  <a:tcPr marL="0" marR="0" marT="0" marB="0" anchor="ctr">
                    <a:solidFill>
                      <a:schemeClr val="bg1">
                        <a:lumMod val="85000"/>
                      </a:schemeClr>
                    </a:solidFill>
                  </a:tcPr>
                </a:tc>
                <a:extLst>
                  <a:ext uri="{0D108BD9-81ED-4DB2-BD59-A6C34878D82A}">
                    <a16:rowId xmlns:a16="http://schemas.microsoft.com/office/drawing/2014/main" val="2583478721"/>
                  </a:ext>
                </a:extLst>
              </a:tr>
              <a:tr h="1296144">
                <a:tc>
                  <a:txBody>
                    <a:bodyPr/>
                    <a:lstStyle/>
                    <a:p>
                      <a:pPr algn="ctr" fontAlgn="ctr"/>
                      <a:r>
                        <a:rPr lang="ja-JP" altLang="en-US" sz="1200" b="0" i="0" u="none" strike="noStrike" dirty="0">
                          <a:solidFill>
                            <a:schemeClr val="tx1"/>
                          </a:solidFill>
                          <a:latin typeface="Meiryo UI" panose="020B0604030504040204" pitchFamily="50" charset="-128"/>
                          <a:ea typeface="Meiryo UI" panose="020B0604030504040204" pitchFamily="50" charset="-128"/>
                        </a:rPr>
                        <a:t>再委託</a:t>
                      </a:r>
                    </a:p>
                  </a:txBody>
                  <a:tcPr marL="0" marR="0" marT="0" marB="0" anchor="ctr"/>
                </a:tc>
                <a:tc>
                  <a:txBody>
                    <a:bodyPr/>
                    <a:lstStyle/>
                    <a:p>
                      <a:pPr algn="ctr" fontAlgn="ctr"/>
                      <a:r>
                        <a:rPr lang="ja-JP" altLang="en-US" sz="1200" b="0" i="0" u="none" strike="noStrike" dirty="0">
                          <a:solidFill>
                            <a:schemeClr val="tx1"/>
                          </a:solidFill>
                          <a:latin typeface="Meiryo UI" panose="020B0604030504040204" pitchFamily="50" charset="-128"/>
                          <a:ea typeface="Meiryo UI" panose="020B0604030504040204" pitchFamily="50" charset="-128"/>
                        </a:rPr>
                        <a:t>○○株式会社</a:t>
                      </a:r>
                    </a:p>
                  </a:txBody>
                  <a:tcPr marL="0" marR="0" marT="0" marB="0" anchor="ctr">
                    <a:lnR w="12700" cap="flat" cmpd="sng" algn="ctr">
                      <a:solidFill>
                        <a:schemeClr val="tx1"/>
                      </a:solidFill>
                      <a:prstDash val="solid"/>
                      <a:round/>
                      <a:headEnd type="none" w="med" len="med"/>
                      <a:tailEnd type="none" w="med" len="med"/>
                    </a:ln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人件費：　○百万円 </a:t>
                      </a:r>
                      <a:r>
                        <a:rPr kumimoji="1" lang="en-US" altLang="ja-JP" sz="1200" dirty="0">
                          <a:latin typeface="Meiryo UI" panose="020B0604030504040204" pitchFamily="50" charset="-128"/>
                          <a:ea typeface="Meiryo UI" panose="020B0604030504040204" pitchFamily="50" charset="-128"/>
                        </a:rPr>
                        <a:t>× △</a:t>
                      </a:r>
                      <a:r>
                        <a:rPr kumimoji="1" lang="ja-JP" altLang="en-US" sz="1200" dirty="0">
                          <a:latin typeface="Meiryo UI" panose="020B0604030504040204" pitchFamily="50" charset="-128"/>
                          <a:ea typeface="Meiryo UI" panose="020B0604030504040204" pitchFamily="50" charset="-128"/>
                        </a:rPr>
                        <a:t>名＝○○百万円</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消耗品費：　○百万円（</a:t>
                      </a: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＊＊分析試薬</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消費税・間接経費</a:t>
                      </a: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間接経費率○％</a:t>
                      </a: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：○百万円</a:t>
                      </a:r>
                      <a:endParaRPr kumimoji="1" lang="en-US" altLang="ja-JP" sz="1200" dirty="0">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人件費：　○百万円 </a:t>
                      </a:r>
                      <a:r>
                        <a:rPr kumimoji="1" lang="en-US" altLang="ja-JP" sz="1200" dirty="0">
                          <a:latin typeface="Meiryo UI" panose="020B0604030504040204" pitchFamily="50" charset="-128"/>
                          <a:ea typeface="Meiryo UI" panose="020B0604030504040204" pitchFamily="50" charset="-128"/>
                        </a:rPr>
                        <a:t>× △</a:t>
                      </a:r>
                      <a:r>
                        <a:rPr kumimoji="1" lang="ja-JP" altLang="en-US" sz="1200" dirty="0">
                          <a:latin typeface="Meiryo UI" panose="020B0604030504040204" pitchFamily="50" charset="-128"/>
                          <a:ea typeface="Meiryo UI" panose="020B0604030504040204" pitchFamily="50" charset="-128"/>
                        </a:rPr>
                        <a:t>名＝○○百万円</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消耗品費：　○百万円（</a:t>
                      </a: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＊＊分析試薬</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消費税・間接経費</a:t>
                      </a: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間接経費率○％</a:t>
                      </a: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：○百万円</a:t>
                      </a:r>
                      <a:endParaRPr kumimoji="1" lang="en-US" altLang="ja-JP" sz="1200" dirty="0">
                        <a:latin typeface="Meiryo UI" panose="020B0604030504040204" pitchFamily="50" charset="-128"/>
                        <a:ea typeface="Meiryo UI" panose="020B0604030504040204" pitchFamily="50" charset="-128"/>
                      </a:endParaRPr>
                    </a:p>
                  </a:txBody>
                  <a:tcPr marL="0" marR="0" marT="0" marB="0" anchor="ctr"/>
                </a:tc>
                <a:extLst>
                  <a:ext uri="{0D108BD9-81ED-4DB2-BD59-A6C34878D82A}">
                    <a16:rowId xmlns:a16="http://schemas.microsoft.com/office/drawing/2014/main" val="10004"/>
                  </a:ext>
                </a:extLst>
              </a:tr>
              <a:tr h="342718">
                <a:tc gridSpan="2">
                  <a:txBody>
                    <a:bodyPr/>
                    <a:lstStyle/>
                    <a:p>
                      <a:pPr algn="ctr" fontAlgn="ctr"/>
                      <a:r>
                        <a:rPr lang="ja-JP" altLang="en-US" sz="1200" b="0" i="0" u="none" strike="noStrike" dirty="0">
                          <a:solidFill>
                            <a:schemeClr val="tx1"/>
                          </a:solidFill>
                          <a:latin typeface="Meiryo UI" panose="020B0604030504040204" pitchFamily="50" charset="-128"/>
                          <a:ea typeface="Meiryo UI" panose="020B0604030504040204" pitchFamily="50" charset="-128"/>
                        </a:rPr>
                        <a:t>合計</a:t>
                      </a:r>
                    </a:p>
                  </a:txBody>
                  <a:tcPr marL="0" marR="0" marT="0" marB="0" anchor="ctr">
                    <a:solidFill>
                      <a:schemeClr val="bg1">
                        <a:lumMod val="85000"/>
                      </a:schemeClr>
                    </a:solidFill>
                  </a:tcPr>
                </a:tc>
                <a:tc hMerge="1">
                  <a:txBody>
                    <a:bodyPr/>
                    <a:lstStyle/>
                    <a:p>
                      <a:endParaRPr kumimoji="1" lang="ja-JP" altLang="en-US"/>
                    </a:p>
                  </a:txBody>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200" b="0" i="0" u="none" strike="noStrike" dirty="0">
                          <a:solidFill>
                            <a:schemeClr val="tx1"/>
                          </a:solidFill>
                          <a:latin typeface="Meiryo UI" panose="020B0604030504040204" pitchFamily="50" charset="-128"/>
                          <a:ea typeface="Meiryo UI" panose="020B0604030504040204" pitchFamily="50" charset="-128"/>
                        </a:rPr>
                        <a:t>〇〇</a:t>
                      </a:r>
                      <a:endParaRPr lang="zh-TW" altLang="en-US" sz="1200" b="0" i="0" u="none" strike="noStrike" dirty="0">
                        <a:solidFill>
                          <a:schemeClr val="tx1"/>
                        </a:solidFill>
                        <a:latin typeface="Meiryo UI" panose="020B0604030504040204" pitchFamily="50" charset="-128"/>
                        <a:ea typeface="Meiryo UI" panose="020B0604030504040204" pitchFamily="50" charset="-128"/>
                      </a:endParaRPr>
                    </a:p>
                  </a:txBody>
                  <a:tcPr marL="0" marR="0" marT="0" marB="0" anchor="ctr">
                    <a:solidFill>
                      <a:schemeClr val="bg1">
                        <a:lumMod val="8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200" b="0" i="0" u="none" strike="noStrike" dirty="0">
                          <a:solidFill>
                            <a:schemeClr val="tx1"/>
                          </a:solidFill>
                          <a:latin typeface="Meiryo UI" panose="020B0604030504040204" pitchFamily="50" charset="-128"/>
                          <a:ea typeface="Meiryo UI" panose="020B0604030504040204" pitchFamily="50" charset="-128"/>
                        </a:rPr>
                        <a:t>〇〇</a:t>
                      </a:r>
                      <a:endParaRPr lang="zh-TW" altLang="en-US" sz="1200" b="0" i="0" u="none" strike="noStrike" dirty="0">
                        <a:solidFill>
                          <a:schemeClr val="tx1"/>
                        </a:solidFill>
                        <a:latin typeface="Meiryo UI" panose="020B0604030504040204" pitchFamily="50" charset="-128"/>
                        <a:ea typeface="Meiryo UI" panose="020B0604030504040204" pitchFamily="50" charset="-128"/>
                      </a:endParaRPr>
                    </a:p>
                  </a:txBody>
                  <a:tcPr marL="0" marR="0" marT="0" marB="0" anchor="ctr">
                    <a:solidFill>
                      <a:schemeClr val="bg1">
                        <a:lumMod val="85000"/>
                      </a:schemeClr>
                    </a:solidFill>
                  </a:tcPr>
                </a:tc>
                <a:extLst>
                  <a:ext uri="{0D108BD9-81ED-4DB2-BD59-A6C34878D82A}">
                    <a16:rowId xmlns:a16="http://schemas.microsoft.com/office/drawing/2014/main" val="3859512740"/>
                  </a:ext>
                </a:extLst>
              </a:tr>
            </a:tbl>
          </a:graphicData>
        </a:graphic>
      </p:graphicFrame>
      <p:sp>
        <p:nvSpPr>
          <p:cNvPr id="7" name="正方形/長方形 6">
            <a:extLst>
              <a:ext uri="{FF2B5EF4-FFF2-40B4-BE49-F238E27FC236}">
                <a16:creationId xmlns:a16="http://schemas.microsoft.com/office/drawing/2014/main" id="{1649E285-9AC5-4203-B16D-30D6C4673BFD}"/>
              </a:ext>
            </a:extLst>
          </p:cNvPr>
          <p:cNvSpPr/>
          <p:nvPr/>
        </p:nvSpPr>
        <p:spPr>
          <a:xfrm>
            <a:off x="9104199" y="547339"/>
            <a:ext cx="1296143" cy="276999"/>
          </a:xfrm>
          <a:prstGeom prst="rect">
            <a:avLst/>
          </a:prstGeom>
        </p:spPr>
        <p:txBody>
          <a:bodyPr wrap="square">
            <a:spAutoFit/>
          </a:bodyPr>
          <a:lstStyle/>
          <a:p>
            <a:pPr marL="87313" indent="-87313"/>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単位：百万円</a:t>
            </a:r>
            <a:r>
              <a:rPr lang="en-US" altLang="ja-JP" sz="1200" dirty="0">
                <a:latin typeface="Meiryo UI" panose="020B0604030504040204" pitchFamily="50" charset="-128"/>
                <a:ea typeface="Meiryo UI" panose="020B0604030504040204" pitchFamily="50" charset="-128"/>
              </a:rPr>
              <a:t>]</a:t>
            </a:r>
          </a:p>
        </p:txBody>
      </p:sp>
      <p:sp>
        <p:nvSpPr>
          <p:cNvPr id="4" name="正方形/長方形 3">
            <a:extLst>
              <a:ext uri="{FF2B5EF4-FFF2-40B4-BE49-F238E27FC236}">
                <a16:creationId xmlns:a16="http://schemas.microsoft.com/office/drawing/2014/main" id="{844EC648-4674-4CD7-9987-4D9BFEBB9910}"/>
              </a:ext>
            </a:extLst>
          </p:cNvPr>
          <p:cNvSpPr/>
          <p:nvPr/>
        </p:nvSpPr>
        <p:spPr>
          <a:xfrm>
            <a:off x="473668" y="810071"/>
            <a:ext cx="1317990" cy="369332"/>
          </a:xfrm>
          <a:prstGeom prst="rect">
            <a:avLst/>
          </a:prstGeom>
        </p:spPr>
        <p:txBody>
          <a:bodyPr wrap="none">
            <a:spAutoFit/>
          </a:bodyPr>
          <a:lstStyle/>
          <a:p>
            <a:pPr lvl="0" fontAlgn="ctr">
              <a:defRPr/>
            </a:pPr>
            <a:r>
              <a:rPr lang="ja-JP" altLang="en-US" dirty="0">
                <a:latin typeface="Meiryo UI" panose="020B0604030504040204" pitchFamily="50" charset="-128"/>
                <a:ea typeface="Meiryo UI" panose="020B0604030504040204" pitchFamily="50" charset="-128"/>
              </a:rPr>
              <a:t>委託フェーズ</a:t>
            </a:r>
            <a:endParaRPr lang="en-US" altLang="ja-JP" dirty="0">
              <a:latin typeface="Meiryo UI" panose="020B0604030504040204" pitchFamily="50" charset="-128"/>
              <a:ea typeface="Meiryo UI" panose="020B0604030504040204" pitchFamily="50" charset="-128"/>
            </a:endParaRPr>
          </a:p>
        </p:txBody>
      </p:sp>
      <p:sp>
        <p:nvSpPr>
          <p:cNvPr id="8" name="正方形/長方形 7">
            <a:extLst>
              <a:ext uri="{FF2B5EF4-FFF2-40B4-BE49-F238E27FC236}">
                <a16:creationId xmlns:a16="http://schemas.microsoft.com/office/drawing/2014/main" id="{AD59749C-DCFB-4AC1-AA83-49C8F5B6068D}"/>
              </a:ext>
            </a:extLst>
          </p:cNvPr>
          <p:cNvSpPr/>
          <p:nvPr/>
        </p:nvSpPr>
        <p:spPr>
          <a:xfrm>
            <a:off x="4151784" y="141405"/>
            <a:ext cx="8775004" cy="307777"/>
          </a:xfrm>
          <a:prstGeom prst="rect">
            <a:avLst/>
          </a:prstGeom>
        </p:spPr>
        <p:txBody>
          <a:bodyPr wrap="square">
            <a:spAutoFit/>
          </a:bodyPr>
          <a:lstStyle/>
          <a:p>
            <a:pPr lvl="0">
              <a:defRPr/>
            </a:pPr>
            <a:r>
              <a:rPr lang="ja-JP" altLang="en-US" sz="1400" i="1" dirty="0">
                <a:solidFill>
                  <a:srgbClr val="0000FF"/>
                </a:solidFill>
                <a:latin typeface="Meiryo UI" panose="020B0604030504040204" pitchFamily="50" charset="-128"/>
                <a:ea typeface="Meiryo UI" panose="020B0604030504040204" pitchFamily="50" charset="-128"/>
              </a:rPr>
              <a:t>（</a:t>
            </a:r>
            <a:r>
              <a:rPr lang="en-US" altLang="ja-JP" sz="1400" i="1" dirty="0">
                <a:solidFill>
                  <a:srgbClr val="0000FF"/>
                </a:solidFill>
                <a:latin typeface="Meiryo UI" panose="020B0604030504040204" pitchFamily="50" charset="-128"/>
                <a:ea typeface="Meiryo UI" panose="020B0604030504040204" pitchFamily="50" charset="-128"/>
              </a:rPr>
              <a:t>※</a:t>
            </a:r>
            <a:r>
              <a:rPr lang="ja-JP" altLang="en-US" sz="1400" i="1" dirty="0">
                <a:solidFill>
                  <a:srgbClr val="0000FF"/>
                </a:solidFill>
                <a:latin typeface="Meiryo UI" panose="020B0604030504040204" pitchFamily="50" charset="-128"/>
                <a:ea typeface="Meiryo UI" panose="020B0604030504040204" pitchFamily="50" charset="-128"/>
              </a:rPr>
              <a:t>）購入する具体的な装置名称、消耗品、外注内容を記載すること</a:t>
            </a:r>
          </a:p>
        </p:txBody>
      </p:sp>
      <p:sp>
        <p:nvSpPr>
          <p:cNvPr id="5" name="スライド番号プレースホルダー 4">
            <a:extLst>
              <a:ext uri="{FF2B5EF4-FFF2-40B4-BE49-F238E27FC236}">
                <a16:creationId xmlns:a16="http://schemas.microsoft.com/office/drawing/2014/main" id="{68EEF76C-D2C0-4B12-9FDE-F712250546D5}"/>
              </a:ext>
            </a:extLst>
          </p:cNvPr>
          <p:cNvSpPr>
            <a:spLocks noGrp="1"/>
          </p:cNvSpPr>
          <p:nvPr>
            <p:ph type="sldNum" sz="quarter" idx="12"/>
          </p:nvPr>
        </p:nvSpPr>
        <p:spPr/>
        <p:txBody>
          <a:bodyPr/>
          <a:lstStyle/>
          <a:p>
            <a:fld id="{8D8A5D70-00BF-43D1-9518-0183EFEF9A82}" type="slidenum">
              <a:rPr kumimoji="1" lang="ja-JP" altLang="en-US" smtClean="0"/>
              <a:pPr/>
              <a:t>11</a:t>
            </a:fld>
            <a:endParaRPr kumimoji="1" lang="ja-JP" altLang="en-US"/>
          </a:p>
        </p:txBody>
      </p:sp>
    </p:spTree>
    <p:extLst>
      <p:ext uri="{BB962C8B-B14F-4D97-AF65-F5344CB8AC3E}">
        <p14:creationId xmlns:p14="http://schemas.microsoft.com/office/powerpoint/2010/main" val="25928349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463" y="17845"/>
            <a:ext cx="6444208" cy="562074"/>
          </a:xfrm>
        </p:spPr>
        <p:style>
          <a:lnRef idx="0">
            <a:schemeClr val="accent5"/>
          </a:lnRef>
          <a:fillRef idx="3">
            <a:schemeClr val="accent5"/>
          </a:fillRef>
          <a:effectRef idx="3">
            <a:schemeClr val="accent5"/>
          </a:effectRef>
          <a:fontRef idx="minor">
            <a:schemeClr val="lt1"/>
          </a:fontRef>
        </p:style>
        <p:txBody>
          <a:bodyPr>
            <a:noAutofit/>
          </a:bodyPr>
          <a:lstStyle/>
          <a:p>
            <a:r>
              <a:rPr lang="ja-JP" altLang="en-US" sz="2400" dirty="0"/>
              <a:t>研究開発成果の実用化・事業化見込み</a:t>
            </a:r>
          </a:p>
        </p:txBody>
      </p:sp>
      <p:sp>
        <p:nvSpPr>
          <p:cNvPr id="3" name="正方形/長方形 2"/>
          <p:cNvSpPr/>
          <p:nvPr/>
        </p:nvSpPr>
        <p:spPr>
          <a:xfrm>
            <a:off x="263355" y="605469"/>
            <a:ext cx="11902624" cy="646331"/>
          </a:xfrm>
          <a:prstGeom prst="rect">
            <a:avLst/>
          </a:prstGeom>
        </p:spPr>
        <p:txBody>
          <a:bodyPr wrap="square">
            <a:spAutoFit/>
          </a:bodyPr>
          <a:lstStyle/>
          <a:p>
            <a:pPr marL="87313" indent="-87313"/>
            <a:r>
              <a:rPr lang="ja-JP" altLang="en-US" i="1" dirty="0">
                <a:solidFill>
                  <a:srgbClr val="0000FF"/>
                </a:solidFill>
              </a:rPr>
              <a:t>・提案書に記載する研究開発成果の実用化・事業化の見込みを説明してください（現時点での実用化に向けた戦略・方針）</a:t>
            </a:r>
            <a:endParaRPr lang="en-US" altLang="ja-JP" i="1" dirty="0">
              <a:solidFill>
                <a:srgbClr val="0000FF"/>
              </a:solidFill>
            </a:endParaRPr>
          </a:p>
          <a:p>
            <a:pPr marL="87313" indent="-87313"/>
            <a:r>
              <a:rPr lang="ja-JP" altLang="en-US" i="1" dirty="0">
                <a:solidFill>
                  <a:srgbClr val="0000FF"/>
                </a:solidFill>
              </a:rPr>
              <a:t>・誰が・どのように実用化・事業化する計画であるかわかりやすく説明をしてください。</a:t>
            </a:r>
            <a:endParaRPr lang="en-US" altLang="ja-JP" i="1" dirty="0">
              <a:solidFill>
                <a:srgbClr val="0000FF"/>
              </a:solidFill>
            </a:endParaRPr>
          </a:p>
        </p:txBody>
      </p:sp>
      <p:sp>
        <p:nvSpPr>
          <p:cNvPr id="11" name="Line 12">
            <a:extLst>
              <a:ext uri="{FF2B5EF4-FFF2-40B4-BE49-F238E27FC236}">
                <a16:creationId xmlns:a16="http://schemas.microsoft.com/office/drawing/2014/main" id="{DAE49029-A5D8-45D1-ACC0-FAAC57CE0D56}"/>
              </a:ext>
            </a:extLst>
          </p:cNvPr>
          <p:cNvSpPr>
            <a:spLocks noChangeShapeType="1"/>
          </p:cNvSpPr>
          <p:nvPr/>
        </p:nvSpPr>
        <p:spPr bwMode="auto">
          <a:xfrm flipV="1">
            <a:off x="2855677" y="2544400"/>
            <a:ext cx="1144389" cy="635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latin typeface="Meiryo UI" panose="020B0604030504040204" pitchFamily="50" charset="-128"/>
              <a:ea typeface="Meiryo UI" panose="020B0604030504040204" pitchFamily="50" charset="-128"/>
            </a:endParaRPr>
          </a:p>
        </p:txBody>
      </p:sp>
      <p:sp>
        <p:nvSpPr>
          <p:cNvPr id="13" name="Rectangle 14">
            <a:extLst>
              <a:ext uri="{FF2B5EF4-FFF2-40B4-BE49-F238E27FC236}">
                <a16:creationId xmlns:a16="http://schemas.microsoft.com/office/drawing/2014/main" id="{4CBEF7B9-B644-4158-A7E2-7A7FBF0AFF49}"/>
              </a:ext>
            </a:extLst>
          </p:cNvPr>
          <p:cNvSpPr>
            <a:spLocks noChangeArrowheads="1"/>
          </p:cNvSpPr>
          <p:nvPr/>
        </p:nvSpPr>
        <p:spPr bwMode="auto">
          <a:xfrm>
            <a:off x="4702189" y="3261186"/>
            <a:ext cx="649115" cy="527050"/>
          </a:xfrm>
          <a:prstGeom prst="rect">
            <a:avLst/>
          </a:prstGeom>
          <a:solidFill>
            <a:srgbClr val="FFFF00"/>
          </a:solidFill>
          <a:ln w="9525">
            <a:solidFill>
              <a:schemeClr val="tx1"/>
            </a:solidFill>
            <a:miter lim="800000"/>
            <a:headEnd/>
            <a:tailEnd/>
          </a:ln>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a:spcBef>
                <a:spcPct val="0"/>
              </a:spcBef>
              <a:buFontTx/>
              <a:buNone/>
            </a:pPr>
            <a:r>
              <a:rPr kumimoji="0" lang="ja-JP" altLang="en-US" sz="1400">
                <a:latin typeface="Meiryo UI" panose="020B0604030504040204" pitchFamily="50" charset="-128"/>
                <a:ea typeface="Meiryo UI" panose="020B0604030504040204" pitchFamily="50" charset="-128"/>
              </a:rPr>
              <a:t>モデル</a:t>
            </a:r>
          </a:p>
          <a:p>
            <a:pPr algn="ctr">
              <a:spcBef>
                <a:spcPct val="0"/>
              </a:spcBef>
              <a:buFontTx/>
              <a:buNone/>
            </a:pPr>
            <a:r>
              <a:rPr kumimoji="0" lang="ja-JP" altLang="en-US" sz="1400">
                <a:latin typeface="Meiryo UI" panose="020B0604030504040204" pitchFamily="50" charset="-128"/>
                <a:ea typeface="Meiryo UI" panose="020B0604030504040204" pitchFamily="50" charset="-128"/>
              </a:rPr>
              <a:t>設計</a:t>
            </a:r>
          </a:p>
        </p:txBody>
      </p:sp>
      <p:sp>
        <p:nvSpPr>
          <p:cNvPr id="17" name="Rectangle 22">
            <a:extLst>
              <a:ext uri="{FF2B5EF4-FFF2-40B4-BE49-F238E27FC236}">
                <a16:creationId xmlns:a16="http://schemas.microsoft.com/office/drawing/2014/main" id="{F06D256E-1CE3-49A0-A3D9-65124AB69372}"/>
              </a:ext>
            </a:extLst>
          </p:cNvPr>
          <p:cNvSpPr>
            <a:spLocks noChangeArrowheads="1"/>
          </p:cNvSpPr>
          <p:nvPr/>
        </p:nvSpPr>
        <p:spPr bwMode="auto">
          <a:xfrm>
            <a:off x="1682751" y="4422948"/>
            <a:ext cx="1168400" cy="11405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ja-JP" altLang="en-US" sz="1400" dirty="0">
                <a:latin typeface="Meiryo UI" panose="020B0604030504040204" pitchFamily="50" charset="-128"/>
                <a:ea typeface="Meiryo UI" panose="020B0604030504040204" pitchFamily="50" charset="-128"/>
              </a:rPr>
              <a:t>・□</a:t>
            </a:r>
            <a:r>
              <a:rPr lang="en-US" altLang="ja-JP" sz="1400" dirty="0">
                <a:latin typeface="Meiryo UI" panose="020B0604030504040204" pitchFamily="50" charset="-128"/>
                <a:ea typeface="Meiryo UI" panose="020B0604030504040204" pitchFamily="50" charset="-128"/>
              </a:rPr>
              <a:t>L</a:t>
            </a:r>
            <a:r>
              <a:rPr lang="ja-JP" altLang="en-US" sz="1400" dirty="0">
                <a:latin typeface="Meiryo UI" panose="020B0604030504040204" pitchFamily="50" charset="-128"/>
                <a:ea typeface="Meiryo UI" panose="020B0604030504040204" pitchFamily="50" charset="-128"/>
              </a:rPr>
              <a:t>スケールでスケールアップ検討</a:t>
            </a:r>
            <a:endParaRPr lang="en-US" altLang="ja-JP" sz="1400" dirty="0">
              <a:latin typeface="Meiryo UI" panose="020B0604030504040204" pitchFamily="50" charset="-128"/>
              <a:ea typeface="Meiryo UI" panose="020B0604030504040204" pitchFamily="50" charset="-128"/>
            </a:endParaRPr>
          </a:p>
          <a:p>
            <a:pPr>
              <a:spcBef>
                <a:spcPct val="0"/>
              </a:spcBef>
              <a:buFontTx/>
              <a:buNone/>
            </a:pPr>
            <a:endParaRPr kumimoji="0" lang="en-US" altLang="ja-JP" sz="1400" dirty="0">
              <a:latin typeface="Meiryo UI" panose="020B0604030504040204" pitchFamily="50" charset="-128"/>
              <a:ea typeface="Meiryo UI" panose="020B0604030504040204" pitchFamily="50" charset="-128"/>
            </a:endParaRPr>
          </a:p>
          <a:p>
            <a:pPr>
              <a:spcBef>
                <a:spcPct val="0"/>
              </a:spcBef>
              <a:buFontTx/>
              <a:buNone/>
            </a:pPr>
            <a:r>
              <a:rPr kumimoji="0" lang="ja-JP" altLang="en-US" sz="14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●●試作および物性評価</a:t>
            </a:r>
            <a:endParaRPr kumimoji="0" lang="ja-JP" altLang="en-US" sz="1400" dirty="0">
              <a:latin typeface="Meiryo UI" panose="020B0604030504040204" pitchFamily="50" charset="-128"/>
              <a:ea typeface="Meiryo UI" panose="020B0604030504040204" pitchFamily="50" charset="-128"/>
            </a:endParaRPr>
          </a:p>
        </p:txBody>
      </p:sp>
      <p:sp>
        <p:nvSpPr>
          <p:cNvPr id="18" name="Rectangle 23">
            <a:extLst>
              <a:ext uri="{FF2B5EF4-FFF2-40B4-BE49-F238E27FC236}">
                <a16:creationId xmlns:a16="http://schemas.microsoft.com/office/drawing/2014/main" id="{FA85657E-0FDF-452E-A1F5-AC8B5A6DB849}"/>
              </a:ext>
            </a:extLst>
          </p:cNvPr>
          <p:cNvSpPr>
            <a:spLocks noChangeArrowheads="1"/>
          </p:cNvSpPr>
          <p:nvPr/>
        </p:nvSpPr>
        <p:spPr bwMode="auto">
          <a:xfrm>
            <a:off x="1686548" y="3284985"/>
            <a:ext cx="1168400" cy="735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a:spcBef>
                <a:spcPct val="0"/>
              </a:spcBef>
              <a:buFontTx/>
              <a:buNone/>
            </a:pPr>
            <a:r>
              <a:rPr lang="ja-JP" altLang="en-US" sz="1400" dirty="0">
                <a:solidFill>
                  <a:srgbClr val="000000"/>
                </a:solidFill>
                <a:latin typeface="Meiryo UI" panose="020B0604030504040204" pitchFamily="50" charset="-128"/>
                <a:ea typeface="Meiryo UI" panose="020B0604030504040204" pitchFamily="50" charset="-128"/>
              </a:rPr>
              <a:t>△△精製技術開発</a:t>
            </a:r>
            <a:endParaRPr kumimoji="0" lang="ja-JP" altLang="en-US" sz="1400" dirty="0">
              <a:latin typeface="Meiryo UI" panose="020B0604030504040204" pitchFamily="50" charset="-128"/>
              <a:ea typeface="Meiryo UI" panose="020B0604030504040204" pitchFamily="50" charset="-128"/>
            </a:endParaRPr>
          </a:p>
        </p:txBody>
      </p:sp>
      <p:sp>
        <p:nvSpPr>
          <p:cNvPr id="19" name="Rectangle 24">
            <a:extLst>
              <a:ext uri="{FF2B5EF4-FFF2-40B4-BE49-F238E27FC236}">
                <a16:creationId xmlns:a16="http://schemas.microsoft.com/office/drawing/2014/main" id="{CD40DA52-7BE4-4D9B-A89A-0060BB4F272E}"/>
              </a:ext>
            </a:extLst>
          </p:cNvPr>
          <p:cNvSpPr>
            <a:spLocks noChangeArrowheads="1"/>
          </p:cNvSpPr>
          <p:nvPr/>
        </p:nvSpPr>
        <p:spPr bwMode="auto">
          <a:xfrm>
            <a:off x="1692038" y="2232211"/>
            <a:ext cx="1168400" cy="8148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a:spcBef>
                <a:spcPct val="0"/>
              </a:spcBef>
              <a:buFontTx/>
              <a:buNone/>
            </a:pPr>
            <a:r>
              <a:rPr lang="ja-JP" altLang="en-US" sz="1400" dirty="0">
                <a:latin typeface="Meiryo UI" panose="020B0604030504040204" pitchFamily="50" charset="-128"/>
                <a:ea typeface="Meiryo UI" panose="020B0604030504040204" pitchFamily="50" charset="-128"/>
              </a:rPr>
              <a:t>□□生産性向上</a:t>
            </a:r>
            <a:endParaRPr kumimoji="0" lang="ja-JP" altLang="en-US" sz="1400" dirty="0">
              <a:latin typeface="Meiryo UI" panose="020B0604030504040204" pitchFamily="50" charset="-128"/>
              <a:ea typeface="Meiryo UI" panose="020B0604030504040204" pitchFamily="50" charset="-128"/>
            </a:endParaRPr>
          </a:p>
        </p:txBody>
      </p:sp>
      <p:sp>
        <p:nvSpPr>
          <p:cNvPr id="20" name="Rectangle 25">
            <a:extLst>
              <a:ext uri="{FF2B5EF4-FFF2-40B4-BE49-F238E27FC236}">
                <a16:creationId xmlns:a16="http://schemas.microsoft.com/office/drawing/2014/main" id="{6A04FD89-DA23-42BA-B6C9-09FCA52C0C05}"/>
              </a:ext>
            </a:extLst>
          </p:cNvPr>
          <p:cNvSpPr>
            <a:spLocks noChangeArrowheads="1"/>
          </p:cNvSpPr>
          <p:nvPr/>
        </p:nvSpPr>
        <p:spPr bwMode="auto">
          <a:xfrm>
            <a:off x="5988826" y="1585259"/>
            <a:ext cx="4427876"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kumimoji="0" lang="en-US" altLang="ja-JP" sz="1400" dirty="0">
                <a:latin typeface="Meiryo UI" panose="020B0604030504040204" pitchFamily="50" charset="-128"/>
                <a:ea typeface="Meiryo UI" panose="020B0604030504040204" pitchFamily="50" charset="-128"/>
              </a:rPr>
              <a:t> 2025</a:t>
            </a:r>
            <a:r>
              <a:rPr kumimoji="0" lang="ja-JP" altLang="en-US" sz="1400" dirty="0">
                <a:latin typeface="Meiryo UI" panose="020B0604030504040204" pitchFamily="50" charset="-128"/>
                <a:ea typeface="Meiryo UI" panose="020B0604030504040204" pitchFamily="50" charset="-128"/>
              </a:rPr>
              <a:t>～　　</a:t>
            </a:r>
            <a:r>
              <a:rPr kumimoji="0" lang="en-US" altLang="ja-JP" sz="1400" dirty="0">
                <a:latin typeface="Meiryo UI" panose="020B0604030504040204" pitchFamily="50" charset="-128"/>
                <a:ea typeface="Meiryo UI" panose="020B0604030504040204" pitchFamily="50" charset="-128"/>
              </a:rPr>
              <a:t>2026 </a:t>
            </a:r>
            <a:r>
              <a:rPr kumimoji="0" lang="ja-JP" altLang="en-US" sz="1400" dirty="0">
                <a:latin typeface="Meiryo UI" panose="020B0604030504040204" pitchFamily="50" charset="-128"/>
                <a:ea typeface="Meiryo UI" panose="020B0604030504040204" pitchFamily="50" charset="-128"/>
              </a:rPr>
              <a:t>　 ～　　</a:t>
            </a:r>
            <a:r>
              <a:rPr kumimoji="0" lang="en-US" altLang="ja-JP" sz="1400" dirty="0">
                <a:latin typeface="Meiryo UI" panose="020B0604030504040204" pitchFamily="50" charset="-128"/>
                <a:ea typeface="Meiryo UI" panose="020B0604030504040204" pitchFamily="50" charset="-128"/>
              </a:rPr>
              <a:t>2028</a:t>
            </a:r>
            <a:r>
              <a:rPr kumimoji="0" lang="ja-JP" altLang="en-US" sz="1400" dirty="0">
                <a:latin typeface="Meiryo UI" panose="020B0604030504040204" pitchFamily="50" charset="-128"/>
                <a:ea typeface="Meiryo UI" panose="020B0604030504040204" pitchFamily="50" charset="-128"/>
              </a:rPr>
              <a:t>　　～　　　</a:t>
            </a:r>
            <a:r>
              <a:rPr kumimoji="0" lang="en-US" altLang="ja-JP" sz="1800" dirty="0">
                <a:latin typeface="Meiryo UI" panose="020B0604030504040204" pitchFamily="50" charset="-128"/>
                <a:ea typeface="Meiryo UI" panose="020B0604030504040204" pitchFamily="50" charset="-128"/>
              </a:rPr>
              <a:t>2030</a:t>
            </a:r>
            <a:r>
              <a:rPr kumimoji="0" lang="ja-JP" altLang="en-US" sz="1400" dirty="0">
                <a:latin typeface="Meiryo UI" panose="020B0604030504040204" pitchFamily="50" charset="-128"/>
                <a:ea typeface="Meiryo UI" panose="020B0604030504040204" pitchFamily="50" charset="-128"/>
              </a:rPr>
              <a:t>　</a:t>
            </a:r>
          </a:p>
        </p:txBody>
      </p:sp>
      <p:sp>
        <p:nvSpPr>
          <p:cNvPr id="21" name="Rectangle 26">
            <a:extLst>
              <a:ext uri="{FF2B5EF4-FFF2-40B4-BE49-F238E27FC236}">
                <a16:creationId xmlns:a16="http://schemas.microsoft.com/office/drawing/2014/main" id="{7F9FE075-A543-4A41-973E-48674C22FA16}"/>
              </a:ext>
            </a:extLst>
          </p:cNvPr>
          <p:cNvSpPr>
            <a:spLocks noChangeArrowheads="1"/>
          </p:cNvSpPr>
          <p:nvPr/>
        </p:nvSpPr>
        <p:spPr bwMode="auto">
          <a:xfrm>
            <a:off x="1692038" y="1585553"/>
            <a:ext cx="1168400"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a:spcBef>
                <a:spcPct val="0"/>
              </a:spcBef>
              <a:buFontTx/>
              <a:buNone/>
            </a:pPr>
            <a:endParaRPr kumimoji="0" lang="ja-JP" altLang="ja-JP" sz="2000">
              <a:latin typeface="Meiryo UI" panose="020B0604030504040204" pitchFamily="50" charset="-128"/>
              <a:ea typeface="Meiryo UI" panose="020B0604030504040204" pitchFamily="50" charset="-128"/>
            </a:endParaRPr>
          </a:p>
        </p:txBody>
      </p:sp>
      <p:sp>
        <p:nvSpPr>
          <p:cNvPr id="22" name="Line 27">
            <a:extLst>
              <a:ext uri="{FF2B5EF4-FFF2-40B4-BE49-F238E27FC236}">
                <a16:creationId xmlns:a16="http://schemas.microsoft.com/office/drawing/2014/main" id="{D09167ED-0972-45A3-B38C-E811A2D5EF02}"/>
              </a:ext>
            </a:extLst>
          </p:cNvPr>
          <p:cNvSpPr>
            <a:spLocks noChangeShapeType="1"/>
          </p:cNvSpPr>
          <p:nvPr/>
        </p:nvSpPr>
        <p:spPr bwMode="auto">
          <a:xfrm>
            <a:off x="5739926" y="1576028"/>
            <a:ext cx="0" cy="5197475"/>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latin typeface="Meiryo UI" panose="020B0604030504040204" pitchFamily="50" charset="-128"/>
              <a:ea typeface="Meiryo UI" panose="020B0604030504040204" pitchFamily="50" charset="-128"/>
            </a:endParaRPr>
          </a:p>
        </p:txBody>
      </p:sp>
      <p:sp>
        <p:nvSpPr>
          <p:cNvPr id="23" name="Line 28">
            <a:extLst>
              <a:ext uri="{FF2B5EF4-FFF2-40B4-BE49-F238E27FC236}">
                <a16:creationId xmlns:a16="http://schemas.microsoft.com/office/drawing/2014/main" id="{5FAABA79-4A6D-4F8F-A041-BD6F4467D259}"/>
              </a:ext>
            </a:extLst>
          </p:cNvPr>
          <p:cNvSpPr>
            <a:spLocks noChangeShapeType="1"/>
          </p:cNvSpPr>
          <p:nvPr/>
        </p:nvSpPr>
        <p:spPr bwMode="auto">
          <a:xfrm>
            <a:off x="1692038" y="2107839"/>
            <a:ext cx="8788400"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dirty="0">
              <a:latin typeface="Meiryo UI" panose="020B0604030504040204" pitchFamily="50" charset="-128"/>
              <a:ea typeface="Meiryo UI" panose="020B0604030504040204" pitchFamily="50" charset="-128"/>
            </a:endParaRPr>
          </a:p>
        </p:txBody>
      </p:sp>
      <p:sp>
        <p:nvSpPr>
          <p:cNvPr id="24" name="Line 29">
            <a:extLst>
              <a:ext uri="{FF2B5EF4-FFF2-40B4-BE49-F238E27FC236}">
                <a16:creationId xmlns:a16="http://schemas.microsoft.com/office/drawing/2014/main" id="{BE24E9E9-46A4-473D-8B62-8D2120F0D7DD}"/>
              </a:ext>
            </a:extLst>
          </p:cNvPr>
          <p:cNvSpPr>
            <a:spLocks noChangeShapeType="1"/>
          </p:cNvSpPr>
          <p:nvPr/>
        </p:nvSpPr>
        <p:spPr bwMode="auto">
          <a:xfrm flipV="1">
            <a:off x="1692039" y="3122248"/>
            <a:ext cx="4005916" cy="18721"/>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latin typeface="Meiryo UI" panose="020B0604030504040204" pitchFamily="50" charset="-128"/>
              <a:ea typeface="Meiryo UI" panose="020B0604030504040204" pitchFamily="50" charset="-128"/>
            </a:endParaRPr>
          </a:p>
        </p:txBody>
      </p:sp>
      <p:sp>
        <p:nvSpPr>
          <p:cNvPr id="25" name="Line 30">
            <a:extLst>
              <a:ext uri="{FF2B5EF4-FFF2-40B4-BE49-F238E27FC236}">
                <a16:creationId xmlns:a16="http://schemas.microsoft.com/office/drawing/2014/main" id="{B9EE248A-32F2-461A-9E38-CA4F46B4E1FF}"/>
              </a:ext>
            </a:extLst>
          </p:cNvPr>
          <p:cNvSpPr>
            <a:spLocks noChangeShapeType="1"/>
          </p:cNvSpPr>
          <p:nvPr/>
        </p:nvSpPr>
        <p:spPr bwMode="auto">
          <a:xfrm>
            <a:off x="1692039" y="4077072"/>
            <a:ext cx="5237163"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latin typeface="Meiryo UI" panose="020B0604030504040204" pitchFamily="50" charset="-128"/>
              <a:ea typeface="Meiryo UI" panose="020B0604030504040204" pitchFamily="50" charset="-128"/>
            </a:endParaRPr>
          </a:p>
        </p:txBody>
      </p:sp>
      <p:sp>
        <p:nvSpPr>
          <p:cNvPr id="26" name="Line 31">
            <a:extLst>
              <a:ext uri="{FF2B5EF4-FFF2-40B4-BE49-F238E27FC236}">
                <a16:creationId xmlns:a16="http://schemas.microsoft.com/office/drawing/2014/main" id="{CF42D968-FF27-494B-A493-A7A70E6A004F}"/>
              </a:ext>
            </a:extLst>
          </p:cNvPr>
          <p:cNvSpPr>
            <a:spLocks noChangeShapeType="1"/>
          </p:cNvSpPr>
          <p:nvPr/>
        </p:nvSpPr>
        <p:spPr bwMode="auto">
          <a:xfrm>
            <a:off x="1692039" y="5813064"/>
            <a:ext cx="5237163"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latin typeface="Meiryo UI" panose="020B0604030504040204" pitchFamily="50" charset="-128"/>
              <a:ea typeface="Meiryo UI" panose="020B0604030504040204" pitchFamily="50" charset="-128"/>
            </a:endParaRPr>
          </a:p>
        </p:txBody>
      </p:sp>
      <p:sp>
        <p:nvSpPr>
          <p:cNvPr id="27" name="Line 32">
            <a:extLst>
              <a:ext uri="{FF2B5EF4-FFF2-40B4-BE49-F238E27FC236}">
                <a16:creationId xmlns:a16="http://schemas.microsoft.com/office/drawing/2014/main" id="{37061BE9-25E9-4198-9947-0C7D8D77E127}"/>
              </a:ext>
            </a:extLst>
          </p:cNvPr>
          <p:cNvSpPr>
            <a:spLocks noChangeShapeType="1"/>
          </p:cNvSpPr>
          <p:nvPr/>
        </p:nvSpPr>
        <p:spPr bwMode="auto">
          <a:xfrm>
            <a:off x="2860438" y="1576028"/>
            <a:ext cx="0" cy="5197475"/>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latin typeface="Meiryo UI" panose="020B0604030504040204" pitchFamily="50" charset="-128"/>
              <a:ea typeface="Meiryo UI" panose="020B0604030504040204" pitchFamily="50" charset="-128"/>
            </a:endParaRPr>
          </a:p>
        </p:txBody>
      </p:sp>
      <p:sp>
        <p:nvSpPr>
          <p:cNvPr id="29" name="Line 34">
            <a:extLst>
              <a:ext uri="{FF2B5EF4-FFF2-40B4-BE49-F238E27FC236}">
                <a16:creationId xmlns:a16="http://schemas.microsoft.com/office/drawing/2014/main" id="{D63A1E87-B112-49A5-B86D-1C43FCACC4BE}"/>
              </a:ext>
            </a:extLst>
          </p:cNvPr>
          <p:cNvSpPr>
            <a:spLocks noChangeShapeType="1"/>
          </p:cNvSpPr>
          <p:nvPr/>
        </p:nvSpPr>
        <p:spPr bwMode="auto">
          <a:xfrm>
            <a:off x="4746104" y="1585553"/>
            <a:ext cx="0" cy="522287"/>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latin typeface="Meiryo UI" panose="020B0604030504040204" pitchFamily="50" charset="-128"/>
              <a:ea typeface="Meiryo UI" panose="020B0604030504040204" pitchFamily="50" charset="-128"/>
            </a:endParaRPr>
          </a:p>
        </p:txBody>
      </p:sp>
      <p:sp>
        <p:nvSpPr>
          <p:cNvPr id="31" name="Line 36">
            <a:extLst>
              <a:ext uri="{FF2B5EF4-FFF2-40B4-BE49-F238E27FC236}">
                <a16:creationId xmlns:a16="http://schemas.microsoft.com/office/drawing/2014/main" id="{894BDBBB-5905-41B1-BFC9-7190491609FB}"/>
              </a:ext>
            </a:extLst>
          </p:cNvPr>
          <p:cNvSpPr>
            <a:spLocks noChangeShapeType="1"/>
          </p:cNvSpPr>
          <p:nvPr/>
        </p:nvSpPr>
        <p:spPr bwMode="auto">
          <a:xfrm>
            <a:off x="1692038" y="1585552"/>
            <a:ext cx="8788400" cy="0"/>
          </a:xfrm>
          <a:prstGeom prst="line">
            <a:avLst/>
          </a:prstGeom>
          <a:noFill/>
          <a:ln w="12700" cap="sq">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dirty="0">
              <a:latin typeface="Meiryo UI" panose="020B0604030504040204" pitchFamily="50" charset="-128"/>
              <a:ea typeface="Meiryo UI" panose="020B0604030504040204" pitchFamily="50" charset="-128"/>
            </a:endParaRPr>
          </a:p>
        </p:txBody>
      </p:sp>
      <p:sp>
        <p:nvSpPr>
          <p:cNvPr id="32" name="Line 37">
            <a:extLst>
              <a:ext uri="{FF2B5EF4-FFF2-40B4-BE49-F238E27FC236}">
                <a16:creationId xmlns:a16="http://schemas.microsoft.com/office/drawing/2014/main" id="{3C22B78D-B397-4EFD-BA5C-EEE31C1BCA2F}"/>
              </a:ext>
            </a:extLst>
          </p:cNvPr>
          <p:cNvSpPr>
            <a:spLocks noChangeShapeType="1"/>
          </p:cNvSpPr>
          <p:nvPr/>
        </p:nvSpPr>
        <p:spPr bwMode="auto">
          <a:xfrm>
            <a:off x="10483613" y="1576028"/>
            <a:ext cx="0" cy="5197475"/>
          </a:xfrm>
          <a:prstGeom prst="line">
            <a:avLst/>
          </a:prstGeom>
          <a:noFill/>
          <a:ln w="12700" cap="sq">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latin typeface="Meiryo UI" panose="020B0604030504040204" pitchFamily="50" charset="-128"/>
              <a:ea typeface="Meiryo UI" panose="020B0604030504040204" pitchFamily="50" charset="-128"/>
            </a:endParaRPr>
          </a:p>
        </p:txBody>
      </p:sp>
      <p:sp>
        <p:nvSpPr>
          <p:cNvPr id="33" name="Line 38">
            <a:extLst>
              <a:ext uri="{FF2B5EF4-FFF2-40B4-BE49-F238E27FC236}">
                <a16:creationId xmlns:a16="http://schemas.microsoft.com/office/drawing/2014/main" id="{8B0BF3D5-5E9D-4912-9DE5-B1361FB024CB}"/>
              </a:ext>
            </a:extLst>
          </p:cNvPr>
          <p:cNvSpPr>
            <a:spLocks noChangeShapeType="1"/>
          </p:cNvSpPr>
          <p:nvPr/>
        </p:nvSpPr>
        <p:spPr bwMode="auto">
          <a:xfrm>
            <a:off x="1692038" y="1576028"/>
            <a:ext cx="0" cy="5197475"/>
          </a:xfrm>
          <a:prstGeom prst="line">
            <a:avLst/>
          </a:prstGeom>
          <a:noFill/>
          <a:ln w="12700" cap="sq">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latin typeface="Meiryo UI" panose="020B0604030504040204" pitchFamily="50" charset="-128"/>
              <a:ea typeface="Meiryo UI" panose="020B0604030504040204" pitchFamily="50" charset="-128"/>
            </a:endParaRPr>
          </a:p>
        </p:txBody>
      </p:sp>
      <p:sp>
        <p:nvSpPr>
          <p:cNvPr id="34" name="Line 39">
            <a:extLst>
              <a:ext uri="{FF2B5EF4-FFF2-40B4-BE49-F238E27FC236}">
                <a16:creationId xmlns:a16="http://schemas.microsoft.com/office/drawing/2014/main" id="{863D0809-DC04-400A-845E-4B626E8407A8}"/>
              </a:ext>
            </a:extLst>
          </p:cNvPr>
          <p:cNvSpPr>
            <a:spLocks noChangeShapeType="1"/>
          </p:cNvSpPr>
          <p:nvPr/>
        </p:nvSpPr>
        <p:spPr bwMode="auto">
          <a:xfrm>
            <a:off x="1692038" y="6773502"/>
            <a:ext cx="8788400" cy="0"/>
          </a:xfrm>
          <a:prstGeom prst="line">
            <a:avLst/>
          </a:prstGeom>
          <a:noFill/>
          <a:ln w="12700" cap="sq">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latin typeface="Meiryo UI" panose="020B0604030504040204" pitchFamily="50" charset="-128"/>
              <a:ea typeface="Meiryo UI" panose="020B0604030504040204" pitchFamily="50" charset="-128"/>
            </a:endParaRPr>
          </a:p>
        </p:txBody>
      </p:sp>
      <p:sp>
        <p:nvSpPr>
          <p:cNvPr id="38" name="Line 43">
            <a:extLst>
              <a:ext uri="{FF2B5EF4-FFF2-40B4-BE49-F238E27FC236}">
                <a16:creationId xmlns:a16="http://schemas.microsoft.com/office/drawing/2014/main" id="{3BAABB56-B8D4-4AAE-AD64-FD71C014E2D7}"/>
              </a:ext>
            </a:extLst>
          </p:cNvPr>
          <p:cNvSpPr>
            <a:spLocks noChangeShapeType="1"/>
          </p:cNvSpPr>
          <p:nvPr/>
        </p:nvSpPr>
        <p:spPr bwMode="auto">
          <a:xfrm>
            <a:off x="3758964" y="5229200"/>
            <a:ext cx="1914051" cy="754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latin typeface="Meiryo UI" panose="020B0604030504040204" pitchFamily="50" charset="-128"/>
              <a:ea typeface="Meiryo UI" panose="020B0604030504040204" pitchFamily="50" charset="-128"/>
            </a:endParaRPr>
          </a:p>
        </p:txBody>
      </p:sp>
      <p:sp>
        <p:nvSpPr>
          <p:cNvPr id="39" name="Text Box 44">
            <a:extLst>
              <a:ext uri="{FF2B5EF4-FFF2-40B4-BE49-F238E27FC236}">
                <a16:creationId xmlns:a16="http://schemas.microsoft.com/office/drawing/2014/main" id="{653A26C7-CB39-45DC-AE40-0914DC99B118}"/>
              </a:ext>
            </a:extLst>
          </p:cNvPr>
          <p:cNvSpPr txBox="1">
            <a:spLocks noChangeArrowheads="1"/>
          </p:cNvSpPr>
          <p:nvPr/>
        </p:nvSpPr>
        <p:spPr bwMode="auto">
          <a:xfrm>
            <a:off x="3748404" y="2346703"/>
            <a:ext cx="35818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kumimoji="0" lang="en-US" altLang="ja-JP" sz="1800" dirty="0">
                <a:solidFill>
                  <a:srgbClr val="3333FF"/>
                </a:solidFill>
                <a:latin typeface="Meiryo UI" panose="020B0604030504040204" pitchFamily="50" charset="-128"/>
                <a:ea typeface="Meiryo UI" panose="020B0604030504040204" pitchFamily="50" charset="-128"/>
              </a:rPr>
              <a:t>●</a:t>
            </a:r>
          </a:p>
        </p:txBody>
      </p:sp>
      <p:sp>
        <p:nvSpPr>
          <p:cNvPr id="45" name="Text Box 50">
            <a:extLst>
              <a:ext uri="{FF2B5EF4-FFF2-40B4-BE49-F238E27FC236}">
                <a16:creationId xmlns:a16="http://schemas.microsoft.com/office/drawing/2014/main" id="{2A4E70BB-A1F4-4B84-8884-07AEE3BC718C}"/>
              </a:ext>
            </a:extLst>
          </p:cNvPr>
          <p:cNvSpPr txBox="1">
            <a:spLocks noChangeArrowheads="1"/>
          </p:cNvSpPr>
          <p:nvPr/>
        </p:nvSpPr>
        <p:spPr bwMode="auto">
          <a:xfrm>
            <a:off x="2971838" y="6349279"/>
            <a:ext cx="1800493"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kumimoji="0" lang="en-US" altLang="ja-JP" sz="1400" dirty="0">
                <a:solidFill>
                  <a:srgbClr val="3333FF"/>
                </a:solidFill>
                <a:latin typeface="Meiryo UI" panose="020B0604030504040204" pitchFamily="50" charset="-128"/>
                <a:ea typeface="Meiryo UI" panose="020B0604030504040204" pitchFamily="50" charset="-128"/>
              </a:rPr>
              <a:t>●</a:t>
            </a:r>
            <a:r>
              <a:rPr kumimoji="0" lang="ja-JP" altLang="en-US" sz="1400" dirty="0">
                <a:latin typeface="Meiryo UI" panose="020B0604030504040204" pitchFamily="50" charset="-128"/>
                <a:ea typeface="Meiryo UI" panose="020B0604030504040204" pitchFamily="50" charset="-128"/>
              </a:rPr>
              <a:t>：基本技術等確立</a:t>
            </a:r>
          </a:p>
        </p:txBody>
      </p:sp>
      <p:sp>
        <p:nvSpPr>
          <p:cNvPr id="46" name="Text Box 51">
            <a:extLst>
              <a:ext uri="{FF2B5EF4-FFF2-40B4-BE49-F238E27FC236}">
                <a16:creationId xmlns:a16="http://schemas.microsoft.com/office/drawing/2014/main" id="{12D31687-DD28-40E2-9838-B7A1EF8BFE39}"/>
              </a:ext>
            </a:extLst>
          </p:cNvPr>
          <p:cNvSpPr txBox="1">
            <a:spLocks noChangeArrowheads="1"/>
          </p:cNvSpPr>
          <p:nvPr/>
        </p:nvSpPr>
        <p:spPr bwMode="auto">
          <a:xfrm>
            <a:off x="2971838" y="6055356"/>
            <a:ext cx="1800493"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kumimoji="0" lang="en-US" altLang="ja-JP" sz="1400" dirty="0">
                <a:solidFill>
                  <a:srgbClr val="FF0000"/>
                </a:solidFill>
                <a:latin typeface="Meiryo UI" panose="020B0604030504040204" pitchFamily="50" charset="-128"/>
                <a:ea typeface="Meiryo UI" panose="020B0604030504040204" pitchFamily="50" charset="-128"/>
              </a:rPr>
              <a:t>▲</a:t>
            </a:r>
            <a:r>
              <a:rPr kumimoji="0" lang="ja-JP" altLang="en-US" sz="1400" dirty="0">
                <a:latin typeface="Meiryo UI" panose="020B0604030504040204" pitchFamily="50" charset="-128"/>
                <a:ea typeface="Meiryo UI" panose="020B0604030504040204" pitchFamily="50" charset="-128"/>
              </a:rPr>
              <a:t>：基本原理等確認</a:t>
            </a:r>
          </a:p>
        </p:txBody>
      </p:sp>
      <p:sp>
        <p:nvSpPr>
          <p:cNvPr id="47" name="Line 52">
            <a:extLst>
              <a:ext uri="{FF2B5EF4-FFF2-40B4-BE49-F238E27FC236}">
                <a16:creationId xmlns:a16="http://schemas.microsoft.com/office/drawing/2014/main" id="{0D7BE011-10CF-414D-BC4C-35DE25148E74}"/>
              </a:ext>
            </a:extLst>
          </p:cNvPr>
          <p:cNvSpPr>
            <a:spLocks noChangeShapeType="1"/>
          </p:cNvSpPr>
          <p:nvPr/>
        </p:nvSpPr>
        <p:spPr bwMode="auto">
          <a:xfrm flipV="1">
            <a:off x="2863140" y="4413320"/>
            <a:ext cx="1882965" cy="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latin typeface="Meiryo UI" panose="020B0604030504040204" pitchFamily="50" charset="-128"/>
              <a:ea typeface="Meiryo UI" panose="020B0604030504040204" pitchFamily="50" charset="-128"/>
            </a:endParaRPr>
          </a:p>
        </p:txBody>
      </p:sp>
      <p:sp>
        <p:nvSpPr>
          <p:cNvPr id="48" name="Text Box 53">
            <a:extLst>
              <a:ext uri="{FF2B5EF4-FFF2-40B4-BE49-F238E27FC236}">
                <a16:creationId xmlns:a16="http://schemas.microsoft.com/office/drawing/2014/main" id="{6FD7025E-7353-434C-BBB0-74FFC7D21E85}"/>
              </a:ext>
            </a:extLst>
          </p:cNvPr>
          <p:cNvSpPr txBox="1">
            <a:spLocks noChangeArrowheads="1"/>
          </p:cNvSpPr>
          <p:nvPr/>
        </p:nvSpPr>
        <p:spPr bwMode="auto">
          <a:xfrm>
            <a:off x="3726128" y="4260429"/>
            <a:ext cx="412750" cy="36671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kumimoji="0" lang="en-US" altLang="ja-JP" sz="1800" dirty="0">
                <a:solidFill>
                  <a:srgbClr val="FF0000"/>
                </a:solidFill>
                <a:latin typeface="Meiryo UI" panose="020B0604030504040204" pitchFamily="50" charset="-128"/>
                <a:ea typeface="Meiryo UI" panose="020B0604030504040204" pitchFamily="50" charset="-128"/>
              </a:rPr>
              <a:t>▲</a:t>
            </a:r>
          </a:p>
        </p:txBody>
      </p:sp>
      <p:sp>
        <p:nvSpPr>
          <p:cNvPr id="50" name="Text Box 55">
            <a:extLst>
              <a:ext uri="{FF2B5EF4-FFF2-40B4-BE49-F238E27FC236}">
                <a16:creationId xmlns:a16="http://schemas.microsoft.com/office/drawing/2014/main" id="{6D06AF6D-59CA-4234-BDE6-B509388E6DFD}"/>
              </a:ext>
            </a:extLst>
          </p:cNvPr>
          <p:cNvSpPr txBox="1">
            <a:spLocks noChangeArrowheads="1"/>
          </p:cNvSpPr>
          <p:nvPr/>
        </p:nvSpPr>
        <p:spPr bwMode="auto">
          <a:xfrm>
            <a:off x="4295538" y="5135202"/>
            <a:ext cx="412750" cy="36671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kumimoji="0" lang="en-US" altLang="ja-JP" sz="1800">
                <a:solidFill>
                  <a:srgbClr val="FF0000"/>
                </a:solidFill>
                <a:latin typeface="Meiryo UI" panose="020B0604030504040204" pitchFamily="50" charset="-128"/>
                <a:ea typeface="Meiryo UI" panose="020B0604030504040204" pitchFamily="50" charset="-128"/>
              </a:rPr>
              <a:t>▲</a:t>
            </a:r>
          </a:p>
        </p:txBody>
      </p:sp>
      <p:sp>
        <p:nvSpPr>
          <p:cNvPr id="51" name="Line 56">
            <a:extLst>
              <a:ext uri="{FF2B5EF4-FFF2-40B4-BE49-F238E27FC236}">
                <a16:creationId xmlns:a16="http://schemas.microsoft.com/office/drawing/2014/main" id="{B8AC60BA-6474-431F-A130-2DBAA969396A}"/>
              </a:ext>
            </a:extLst>
          </p:cNvPr>
          <p:cNvSpPr>
            <a:spLocks noChangeShapeType="1"/>
          </p:cNvSpPr>
          <p:nvPr/>
        </p:nvSpPr>
        <p:spPr bwMode="auto">
          <a:xfrm>
            <a:off x="4479688" y="6230577"/>
            <a:ext cx="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latin typeface="Meiryo UI" panose="020B0604030504040204" pitchFamily="50" charset="-128"/>
              <a:ea typeface="Meiryo UI" panose="020B0604030504040204" pitchFamily="50" charset="-128"/>
            </a:endParaRPr>
          </a:p>
        </p:txBody>
      </p:sp>
      <p:sp>
        <p:nvSpPr>
          <p:cNvPr id="52" name="Text Box 57">
            <a:extLst>
              <a:ext uri="{FF2B5EF4-FFF2-40B4-BE49-F238E27FC236}">
                <a16:creationId xmlns:a16="http://schemas.microsoft.com/office/drawing/2014/main" id="{AAA8AA54-F791-42D2-8010-5807EDBC12E4}"/>
              </a:ext>
            </a:extLst>
          </p:cNvPr>
          <p:cNvSpPr txBox="1">
            <a:spLocks noChangeArrowheads="1"/>
          </p:cNvSpPr>
          <p:nvPr/>
        </p:nvSpPr>
        <p:spPr bwMode="auto">
          <a:xfrm>
            <a:off x="6926571" y="2131097"/>
            <a:ext cx="3530600" cy="1959025"/>
          </a:xfrm>
          <a:prstGeom prst="rect">
            <a:avLst/>
          </a:prstGeom>
          <a:gradFill rotWithShape="1">
            <a:gsLst>
              <a:gs pos="0">
                <a:srgbClr val="FFFFFF"/>
              </a:gs>
              <a:gs pos="100000">
                <a:srgbClr val="66FF33"/>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vert="eaVert" anchor="ctr" anchorCtr="1"/>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a:spcBef>
                <a:spcPct val="0"/>
              </a:spcBef>
              <a:buFontTx/>
              <a:buNone/>
            </a:pPr>
            <a:endParaRPr kumimoji="0" lang="ja-JP" altLang="en-US" sz="2000" dirty="0">
              <a:latin typeface="Meiryo UI" panose="020B0604030504040204" pitchFamily="50" charset="-128"/>
              <a:ea typeface="Meiryo UI" panose="020B0604030504040204" pitchFamily="50" charset="-128"/>
            </a:endParaRPr>
          </a:p>
        </p:txBody>
      </p:sp>
      <p:sp>
        <p:nvSpPr>
          <p:cNvPr id="53" name="Line 58">
            <a:extLst>
              <a:ext uri="{FF2B5EF4-FFF2-40B4-BE49-F238E27FC236}">
                <a16:creationId xmlns:a16="http://schemas.microsoft.com/office/drawing/2014/main" id="{A20F177A-0F74-4FFC-8DBB-9D54C7B6C726}"/>
              </a:ext>
            </a:extLst>
          </p:cNvPr>
          <p:cNvSpPr>
            <a:spLocks noChangeShapeType="1"/>
          </p:cNvSpPr>
          <p:nvPr/>
        </p:nvSpPr>
        <p:spPr bwMode="auto">
          <a:xfrm flipV="1">
            <a:off x="7333524" y="3537225"/>
            <a:ext cx="1133475" cy="0"/>
          </a:xfrm>
          <a:prstGeom prst="line">
            <a:avLst/>
          </a:prstGeom>
          <a:noFill/>
          <a:ln w="63500">
            <a:solidFill>
              <a:srgbClr val="00FF00"/>
            </a:solidFill>
            <a:round/>
            <a:headEnd/>
            <a:tailEnd type="arrow" w="med" len="med"/>
          </a:ln>
          <a:extLst>
            <a:ext uri="{909E8E84-426E-40DD-AFC4-6F175D3DCCD1}">
              <a14:hiddenFill xmlns:a14="http://schemas.microsoft.com/office/drawing/2010/main">
                <a:noFill/>
              </a14:hiddenFill>
            </a:ext>
          </a:extLst>
        </p:spPr>
        <p:txBody>
          <a:bodyPr/>
          <a:lstStyle/>
          <a:p>
            <a:endParaRPr lang="ja-JP" altLang="en-US">
              <a:latin typeface="Meiryo UI" panose="020B0604030504040204" pitchFamily="50" charset="-128"/>
              <a:ea typeface="Meiryo UI" panose="020B0604030504040204" pitchFamily="50" charset="-128"/>
            </a:endParaRPr>
          </a:p>
        </p:txBody>
      </p:sp>
      <p:sp>
        <p:nvSpPr>
          <p:cNvPr id="54" name="Line 59">
            <a:extLst>
              <a:ext uri="{FF2B5EF4-FFF2-40B4-BE49-F238E27FC236}">
                <a16:creationId xmlns:a16="http://schemas.microsoft.com/office/drawing/2014/main" id="{BB74C2AD-E349-44FE-BE01-AB92A96EB0CE}"/>
              </a:ext>
            </a:extLst>
          </p:cNvPr>
          <p:cNvSpPr>
            <a:spLocks noChangeShapeType="1"/>
          </p:cNvSpPr>
          <p:nvPr/>
        </p:nvSpPr>
        <p:spPr bwMode="auto">
          <a:xfrm>
            <a:off x="5015031" y="3871805"/>
            <a:ext cx="0" cy="1257489"/>
          </a:xfrm>
          <a:prstGeom prst="line">
            <a:avLst/>
          </a:prstGeom>
          <a:noFill/>
          <a:ln w="25400">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latin typeface="Meiryo UI" panose="020B0604030504040204" pitchFamily="50" charset="-128"/>
              <a:ea typeface="Meiryo UI" panose="020B0604030504040204" pitchFamily="50" charset="-128"/>
            </a:endParaRPr>
          </a:p>
        </p:txBody>
      </p:sp>
      <p:sp>
        <p:nvSpPr>
          <p:cNvPr id="55" name="Text Box 61">
            <a:extLst>
              <a:ext uri="{FF2B5EF4-FFF2-40B4-BE49-F238E27FC236}">
                <a16:creationId xmlns:a16="http://schemas.microsoft.com/office/drawing/2014/main" id="{5CF0DE58-D248-40D0-ACB5-86A8452FC5CB}"/>
              </a:ext>
            </a:extLst>
          </p:cNvPr>
          <p:cNvSpPr txBox="1">
            <a:spLocks noChangeArrowheads="1"/>
          </p:cNvSpPr>
          <p:nvPr/>
        </p:nvSpPr>
        <p:spPr bwMode="auto">
          <a:xfrm>
            <a:off x="4571235" y="4210556"/>
            <a:ext cx="4127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kumimoji="0" lang="en-US" altLang="ja-JP" sz="1800" dirty="0">
                <a:solidFill>
                  <a:srgbClr val="3333FF"/>
                </a:solidFill>
                <a:latin typeface="Meiryo UI" panose="020B0604030504040204" pitchFamily="50" charset="-128"/>
                <a:ea typeface="Meiryo UI" panose="020B0604030504040204" pitchFamily="50" charset="-128"/>
              </a:rPr>
              <a:t>●</a:t>
            </a:r>
          </a:p>
        </p:txBody>
      </p:sp>
      <p:sp>
        <p:nvSpPr>
          <p:cNvPr id="56" name="Text Box 62">
            <a:extLst>
              <a:ext uri="{FF2B5EF4-FFF2-40B4-BE49-F238E27FC236}">
                <a16:creationId xmlns:a16="http://schemas.microsoft.com/office/drawing/2014/main" id="{DAE60BAE-3EE2-46E9-8125-136E21A27685}"/>
              </a:ext>
            </a:extLst>
          </p:cNvPr>
          <p:cNvSpPr txBox="1">
            <a:spLocks noChangeArrowheads="1"/>
          </p:cNvSpPr>
          <p:nvPr/>
        </p:nvSpPr>
        <p:spPr bwMode="auto">
          <a:xfrm>
            <a:off x="5306189" y="3581398"/>
            <a:ext cx="430887" cy="2225872"/>
          </a:xfrm>
          <a:prstGeom prst="rect">
            <a:avLst/>
          </a:prstGeom>
          <a:solidFill>
            <a:srgbClr val="FF00FF"/>
          </a:solidFill>
          <a:ln w="9525">
            <a:solidFill>
              <a:schemeClr val="tx1"/>
            </a:solidFill>
            <a:miter lim="800000"/>
            <a:headEnd/>
            <a:tailEnd/>
          </a:ln>
        </p:spPr>
        <p:txBody>
          <a:bodyPr vert="eaVert"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a:spcBef>
                <a:spcPct val="0"/>
              </a:spcBef>
              <a:buFontTx/>
              <a:buNone/>
            </a:pPr>
            <a:r>
              <a:rPr kumimoji="0" lang="ja-JP" altLang="en-US" sz="1600" dirty="0">
                <a:latin typeface="Meiryo UI" panose="020B0604030504040204" pitchFamily="50" charset="-128"/>
                <a:ea typeface="Meiryo UI" panose="020B0604030504040204" pitchFamily="50" charset="-128"/>
              </a:rPr>
              <a:t>最終目標試作　　　</a:t>
            </a:r>
          </a:p>
        </p:txBody>
      </p:sp>
      <p:sp>
        <p:nvSpPr>
          <p:cNvPr id="65" name="Text Box 72">
            <a:extLst>
              <a:ext uri="{FF2B5EF4-FFF2-40B4-BE49-F238E27FC236}">
                <a16:creationId xmlns:a16="http://schemas.microsoft.com/office/drawing/2014/main" id="{61137D21-BFE6-418A-A577-3E53034EEF9C}"/>
              </a:ext>
            </a:extLst>
          </p:cNvPr>
          <p:cNvSpPr txBox="1">
            <a:spLocks noChangeArrowheads="1"/>
          </p:cNvSpPr>
          <p:nvPr/>
        </p:nvSpPr>
        <p:spPr bwMode="auto">
          <a:xfrm>
            <a:off x="4174888" y="5446352"/>
            <a:ext cx="412750" cy="36671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kumimoji="0" lang="en-US" altLang="ja-JP" sz="1800">
                <a:solidFill>
                  <a:srgbClr val="FF0000"/>
                </a:solidFill>
                <a:latin typeface="Meiryo UI" panose="020B0604030504040204" pitchFamily="50" charset="-128"/>
                <a:ea typeface="Meiryo UI" panose="020B0604030504040204" pitchFamily="50" charset="-128"/>
              </a:rPr>
              <a:t>▲</a:t>
            </a:r>
          </a:p>
        </p:txBody>
      </p:sp>
      <p:sp>
        <p:nvSpPr>
          <p:cNvPr id="70" name="Text Box 77">
            <a:extLst>
              <a:ext uri="{FF2B5EF4-FFF2-40B4-BE49-F238E27FC236}">
                <a16:creationId xmlns:a16="http://schemas.microsoft.com/office/drawing/2014/main" id="{F594C673-9DB1-4A79-AA4F-14567EDCDE50}"/>
              </a:ext>
            </a:extLst>
          </p:cNvPr>
          <p:cNvSpPr txBox="1">
            <a:spLocks noChangeArrowheads="1"/>
          </p:cNvSpPr>
          <p:nvPr/>
        </p:nvSpPr>
        <p:spPr bwMode="auto">
          <a:xfrm>
            <a:off x="7211921" y="3115819"/>
            <a:ext cx="141577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1800" dirty="0">
                <a:solidFill>
                  <a:srgbClr val="00CC00"/>
                </a:solidFill>
                <a:latin typeface="Meiryo UI" panose="020B0604030504040204" pitchFamily="50" charset="-128"/>
                <a:ea typeface="Meiryo UI" panose="020B0604030504040204" pitchFamily="50" charset="-128"/>
              </a:rPr>
              <a:t>事業化検討 </a:t>
            </a:r>
          </a:p>
        </p:txBody>
      </p:sp>
      <p:sp>
        <p:nvSpPr>
          <p:cNvPr id="71" name="Line 78">
            <a:extLst>
              <a:ext uri="{FF2B5EF4-FFF2-40B4-BE49-F238E27FC236}">
                <a16:creationId xmlns:a16="http://schemas.microsoft.com/office/drawing/2014/main" id="{D0C7BC25-4226-4561-BCBC-A145BB5EB2C6}"/>
              </a:ext>
            </a:extLst>
          </p:cNvPr>
          <p:cNvSpPr>
            <a:spLocks noChangeShapeType="1"/>
          </p:cNvSpPr>
          <p:nvPr/>
        </p:nvSpPr>
        <p:spPr bwMode="auto">
          <a:xfrm flipV="1">
            <a:off x="4586699" y="2564644"/>
            <a:ext cx="1069501" cy="6291"/>
          </a:xfrm>
          <a:prstGeom prst="line">
            <a:avLst/>
          </a:prstGeom>
          <a:noFill/>
          <a:ln w="63500">
            <a:solidFill>
              <a:srgbClr val="00FF00"/>
            </a:solidFill>
            <a:round/>
            <a:headEnd/>
            <a:tailEnd type="arrow" w="med" len="med"/>
          </a:ln>
          <a:extLst>
            <a:ext uri="{909E8E84-426E-40DD-AFC4-6F175D3DCCD1}">
              <a14:hiddenFill xmlns:a14="http://schemas.microsoft.com/office/drawing/2010/main">
                <a:noFill/>
              </a14:hiddenFill>
            </a:ext>
          </a:extLst>
        </p:spPr>
        <p:txBody>
          <a:bodyPr/>
          <a:lstStyle/>
          <a:p>
            <a:endParaRPr lang="ja-JP" altLang="en-US">
              <a:latin typeface="Meiryo UI" panose="020B0604030504040204" pitchFamily="50" charset="-128"/>
              <a:ea typeface="Meiryo UI" panose="020B0604030504040204" pitchFamily="50" charset="-128"/>
            </a:endParaRPr>
          </a:p>
        </p:txBody>
      </p:sp>
      <p:sp>
        <p:nvSpPr>
          <p:cNvPr id="78" name="Line 33">
            <a:extLst>
              <a:ext uri="{FF2B5EF4-FFF2-40B4-BE49-F238E27FC236}">
                <a16:creationId xmlns:a16="http://schemas.microsoft.com/office/drawing/2014/main" id="{50410D1A-8450-4EB9-99A4-61214054AF56}"/>
              </a:ext>
            </a:extLst>
          </p:cNvPr>
          <p:cNvSpPr>
            <a:spLocks noChangeShapeType="1"/>
          </p:cNvSpPr>
          <p:nvPr/>
        </p:nvSpPr>
        <p:spPr bwMode="auto">
          <a:xfrm>
            <a:off x="3793888" y="1576028"/>
            <a:ext cx="0" cy="522287"/>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latin typeface="Meiryo UI" panose="020B0604030504040204" pitchFamily="50" charset="-128"/>
              <a:ea typeface="Meiryo UI" panose="020B0604030504040204" pitchFamily="50" charset="-128"/>
            </a:endParaRPr>
          </a:p>
        </p:txBody>
      </p:sp>
      <p:sp>
        <p:nvSpPr>
          <p:cNvPr id="79" name="Rectangle 20">
            <a:extLst>
              <a:ext uri="{FF2B5EF4-FFF2-40B4-BE49-F238E27FC236}">
                <a16:creationId xmlns:a16="http://schemas.microsoft.com/office/drawing/2014/main" id="{F67B835F-6075-4D03-B3C8-1C786F3A233E}"/>
              </a:ext>
            </a:extLst>
          </p:cNvPr>
          <p:cNvSpPr>
            <a:spLocks noChangeArrowheads="1"/>
          </p:cNvSpPr>
          <p:nvPr/>
        </p:nvSpPr>
        <p:spPr bwMode="auto">
          <a:xfrm>
            <a:off x="3030908" y="1671277"/>
            <a:ext cx="585787" cy="323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a:spcBef>
                <a:spcPct val="0"/>
              </a:spcBef>
              <a:buFontTx/>
              <a:buNone/>
            </a:pPr>
            <a:r>
              <a:rPr kumimoji="0" lang="en-US" altLang="ja-JP" sz="1200" dirty="0">
                <a:latin typeface="Meiryo UI" panose="020B0604030504040204" pitchFamily="50" charset="-128"/>
                <a:ea typeface="Meiryo UI" panose="020B0604030504040204" pitchFamily="50" charset="-128"/>
              </a:rPr>
              <a:t>2022</a:t>
            </a:r>
          </a:p>
        </p:txBody>
      </p:sp>
      <p:sp>
        <p:nvSpPr>
          <p:cNvPr id="80" name="Rectangle 20">
            <a:extLst>
              <a:ext uri="{FF2B5EF4-FFF2-40B4-BE49-F238E27FC236}">
                <a16:creationId xmlns:a16="http://schemas.microsoft.com/office/drawing/2014/main" id="{89307A50-98AF-44FF-BF60-5FFA6B63EE55}"/>
              </a:ext>
            </a:extLst>
          </p:cNvPr>
          <p:cNvSpPr>
            <a:spLocks noChangeArrowheads="1"/>
          </p:cNvSpPr>
          <p:nvPr/>
        </p:nvSpPr>
        <p:spPr bwMode="auto">
          <a:xfrm>
            <a:off x="4003621" y="1677628"/>
            <a:ext cx="587375" cy="323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a:spcBef>
                <a:spcPct val="0"/>
              </a:spcBef>
              <a:buFontTx/>
              <a:buNone/>
            </a:pPr>
            <a:r>
              <a:rPr kumimoji="0" lang="en-US" altLang="ja-JP" sz="1200" dirty="0">
                <a:latin typeface="Meiryo UI" panose="020B0604030504040204" pitchFamily="50" charset="-128"/>
                <a:ea typeface="Meiryo UI" panose="020B0604030504040204" pitchFamily="50" charset="-128"/>
              </a:rPr>
              <a:t>2023</a:t>
            </a:r>
          </a:p>
        </p:txBody>
      </p:sp>
      <p:sp>
        <p:nvSpPr>
          <p:cNvPr id="85" name="Text Box 66">
            <a:extLst>
              <a:ext uri="{FF2B5EF4-FFF2-40B4-BE49-F238E27FC236}">
                <a16:creationId xmlns:a16="http://schemas.microsoft.com/office/drawing/2014/main" id="{ADBCF3D2-F882-495E-88E7-AF3D62242A56}"/>
              </a:ext>
            </a:extLst>
          </p:cNvPr>
          <p:cNvSpPr txBox="1">
            <a:spLocks noChangeArrowheads="1"/>
          </p:cNvSpPr>
          <p:nvPr/>
        </p:nvSpPr>
        <p:spPr bwMode="auto">
          <a:xfrm>
            <a:off x="4662390" y="2110654"/>
            <a:ext cx="141577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1800" dirty="0">
                <a:solidFill>
                  <a:srgbClr val="00CC00"/>
                </a:solidFill>
                <a:latin typeface="Meiryo UI" panose="020B0604030504040204" pitchFamily="50" charset="-128"/>
                <a:ea typeface="Meiryo UI" panose="020B0604030504040204" pitchFamily="50" charset="-128"/>
              </a:rPr>
              <a:t>実用化検討 </a:t>
            </a:r>
          </a:p>
        </p:txBody>
      </p:sp>
      <p:sp>
        <p:nvSpPr>
          <p:cNvPr id="86" name="Text Box 79">
            <a:extLst>
              <a:ext uri="{FF2B5EF4-FFF2-40B4-BE49-F238E27FC236}">
                <a16:creationId xmlns:a16="http://schemas.microsoft.com/office/drawing/2014/main" id="{EF114ED0-3B77-4276-A562-1B5E2E5AFE6E}"/>
              </a:ext>
            </a:extLst>
          </p:cNvPr>
          <p:cNvSpPr txBox="1">
            <a:spLocks noChangeArrowheads="1"/>
          </p:cNvSpPr>
          <p:nvPr/>
        </p:nvSpPr>
        <p:spPr bwMode="auto">
          <a:xfrm>
            <a:off x="3391634" y="3637540"/>
            <a:ext cx="400110" cy="2130887"/>
          </a:xfrm>
          <a:prstGeom prst="rect">
            <a:avLst/>
          </a:prstGeom>
          <a:solidFill>
            <a:srgbClr val="66FF33"/>
          </a:solidFill>
          <a:ln w="9525">
            <a:solidFill>
              <a:schemeClr val="tx1"/>
            </a:solidFill>
            <a:miter lim="800000"/>
            <a:headEnd/>
            <a:tailEnd/>
          </a:ln>
        </p:spPr>
        <p:txBody>
          <a:bodyPr vert="eaVert"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a:spcBef>
                <a:spcPct val="0"/>
              </a:spcBef>
              <a:buFontTx/>
              <a:buNone/>
            </a:pPr>
            <a:r>
              <a:rPr kumimoji="0" lang="ja-JP" altLang="en-US" sz="1400">
                <a:latin typeface="Meiryo UI" panose="020B0604030504040204" pitchFamily="50" charset="-128"/>
                <a:ea typeface="Meiryo UI" panose="020B0604030504040204" pitchFamily="50" charset="-128"/>
              </a:rPr>
              <a:t>第一中間目標試作</a:t>
            </a:r>
          </a:p>
        </p:txBody>
      </p:sp>
      <p:sp>
        <p:nvSpPr>
          <p:cNvPr id="88" name="正方形/長方形 87">
            <a:extLst>
              <a:ext uri="{FF2B5EF4-FFF2-40B4-BE49-F238E27FC236}">
                <a16:creationId xmlns:a16="http://schemas.microsoft.com/office/drawing/2014/main" id="{FCAE303A-4A85-43BE-8DED-9AC951DF58AF}"/>
              </a:ext>
            </a:extLst>
          </p:cNvPr>
          <p:cNvSpPr/>
          <p:nvPr/>
        </p:nvSpPr>
        <p:spPr>
          <a:xfrm>
            <a:off x="8885255" y="2392799"/>
            <a:ext cx="492443" cy="1631216"/>
          </a:xfrm>
          <a:prstGeom prst="rect">
            <a:avLst/>
          </a:prstGeom>
        </p:spPr>
        <p:txBody>
          <a:bodyPr vert="eaVert" wrap="none">
            <a:spAutoFit/>
          </a:bodyPr>
          <a:lstStyle/>
          <a:p>
            <a:pPr algn="ctr"/>
            <a:r>
              <a:rPr kumimoji="0" lang="en-US" altLang="ja-JP" sz="2000" dirty="0">
                <a:latin typeface="Meiryo UI" panose="020B0604030504040204" pitchFamily="50" charset="-128"/>
                <a:ea typeface="Meiryo UI" panose="020B0604030504040204" pitchFamily="50" charset="-128"/>
              </a:rPr>
              <a:t>○○</a:t>
            </a:r>
            <a:r>
              <a:rPr kumimoji="0" lang="ja-JP" altLang="en-US" sz="2000" dirty="0">
                <a:latin typeface="Meiryo UI" panose="020B0604030504040204" pitchFamily="50" charset="-128"/>
                <a:ea typeface="Meiryo UI" panose="020B0604030504040204" pitchFamily="50" charset="-128"/>
              </a:rPr>
              <a:t>の事業化</a:t>
            </a:r>
          </a:p>
        </p:txBody>
      </p:sp>
      <p:sp>
        <p:nvSpPr>
          <p:cNvPr id="90" name="Rectangle 20">
            <a:extLst>
              <a:ext uri="{FF2B5EF4-FFF2-40B4-BE49-F238E27FC236}">
                <a16:creationId xmlns:a16="http://schemas.microsoft.com/office/drawing/2014/main" id="{5AA505CE-E8E5-499D-BD3C-054BEF476682}"/>
              </a:ext>
            </a:extLst>
          </p:cNvPr>
          <p:cNvSpPr>
            <a:spLocks noChangeArrowheads="1"/>
          </p:cNvSpPr>
          <p:nvPr/>
        </p:nvSpPr>
        <p:spPr bwMode="auto">
          <a:xfrm>
            <a:off x="4903551" y="1673299"/>
            <a:ext cx="587375" cy="323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a:spcBef>
                <a:spcPct val="0"/>
              </a:spcBef>
              <a:buFontTx/>
              <a:buNone/>
            </a:pPr>
            <a:r>
              <a:rPr kumimoji="0" lang="en-US" altLang="ja-JP" sz="1200" dirty="0">
                <a:latin typeface="Meiryo UI" panose="020B0604030504040204" pitchFamily="50" charset="-128"/>
                <a:ea typeface="Meiryo UI" panose="020B0604030504040204" pitchFamily="50" charset="-128"/>
              </a:rPr>
              <a:t>2024</a:t>
            </a:r>
          </a:p>
        </p:txBody>
      </p:sp>
      <p:sp>
        <p:nvSpPr>
          <p:cNvPr id="91" name="Text Box 69">
            <a:extLst>
              <a:ext uri="{FF2B5EF4-FFF2-40B4-BE49-F238E27FC236}">
                <a16:creationId xmlns:a16="http://schemas.microsoft.com/office/drawing/2014/main" id="{D0EF24A2-4B18-4F14-AE9E-EEEAFCAADED1}"/>
              </a:ext>
            </a:extLst>
          </p:cNvPr>
          <p:cNvSpPr txBox="1">
            <a:spLocks noChangeArrowheads="1"/>
          </p:cNvSpPr>
          <p:nvPr/>
        </p:nvSpPr>
        <p:spPr bwMode="auto">
          <a:xfrm>
            <a:off x="3090963" y="2375794"/>
            <a:ext cx="412750" cy="36671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kumimoji="0" lang="en-US" altLang="ja-JP" sz="1800" dirty="0">
                <a:solidFill>
                  <a:srgbClr val="FF0000"/>
                </a:solidFill>
                <a:latin typeface="Meiryo UI" panose="020B0604030504040204" pitchFamily="50" charset="-128"/>
                <a:ea typeface="Meiryo UI" panose="020B0604030504040204" pitchFamily="50" charset="-128"/>
              </a:rPr>
              <a:t>▲</a:t>
            </a:r>
          </a:p>
        </p:txBody>
      </p:sp>
      <p:sp>
        <p:nvSpPr>
          <p:cNvPr id="92" name="Line 12">
            <a:extLst>
              <a:ext uri="{FF2B5EF4-FFF2-40B4-BE49-F238E27FC236}">
                <a16:creationId xmlns:a16="http://schemas.microsoft.com/office/drawing/2014/main" id="{BF6F32D2-7A97-40C8-B3B0-99724E6EF3AF}"/>
              </a:ext>
            </a:extLst>
          </p:cNvPr>
          <p:cNvSpPr>
            <a:spLocks noChangeShapeType="1"/>
          </p:cNvSpPr>
          <p:nvPr/>
        </p:nvSpPr>
        <p:spPr bwMode="auto">
          <a:xfrm flipV="1">
            <a:off x="2864964" y="3539431"/>
            <a:ext cx="1766880" cy="1238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latin typeface="Meiryo UI" panose="020B0604030504040204" pitchFamily="50" charset="-128"/>
              <a:ea typeface="Meiryo UI" panose="020B0604030504040204" pitchFamily="50" charset="-128"/>
            </a:endParaRPr>
          </a:p>
        </p:txBody>
      </p:sp>
      <p:sp>
        <p:nvSpPr>
          <p:cNvPr id="93" name="Text Box 44">
            <a:extLst>
              <a:ext uri="{FF2B5EF4-FFF2-40B4-BE49-F238E27FC236}">
                <a16:creationId xmlns:a16="http://schemas.microsoft.com/office/drawing/2014/main" id="{C080F248-72A4-4F30-AE76-39A30A518221}"/>
              </a:ext>
            </a:extLst>
          </p:cNvPr>
          <p:cNvSpPr txBox="1">
            <a:spLocks noChangeArrowheads="1"/>
          </p:cNvSpPr>
          <p:nvPr/>
        </p:nvSpPr>
        <p:spPr bwMode="auto">
          <a:xfrm>
            <a:off x="4442306" y="3357202"/>
            <a:ext cx="4127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kumimoji="0" lang="en-US" altLang="ja-JP" sz="1800" dirty="0">
                <a:solidFill>
                  <a:srgbClr val="3333FF"/>
                </a:solidFill>
                <a:latin typeface="Meiryo UI" panose="020B0604030504040204" pitchFamily="50" charset="-128"/>
                <a:ea typeface="Meiryo UI" panose="020B0604030504040204" pitchFamily="50" charset="-128"/>
              </a:rPr>
              <a:t>●</a:t>
            </a:r>
          </a:p>
        </p:txBody>
      </p:sp>
      <p:sp>
        <p:nvSpPr>
          <p:cNvPr id="94" name="Text Box 69">
            <a:extLst>
              <a:ext uri="{FF2B5EF4-FFF2-40B4-BE49-F238E27FC236}">
                <a16:creationId xmlns:a16="http://schemas.microsoft.com/office/drawing/2014/main" id="{F577D893-C38A-4A2C-BC4E-E51E7A0D639F}"/>
              </a:ext>
            </a:extLst>
          </p:cNvPr>
          <p:cNvSpPr txBox="1">
            <a:spLocks noChangeArrowheads="1"/>
          </p:cNvSpPr>
          <p:nvPr/>
        </p:nvSpPr>
        <p:spPr bwMode="auto">
          <a:xfrm>
            <a:off x="3622440" y="3336067"/>
            <a:ext cx="412750" cy="36671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kumimoji="0" lang="en-US" altLang="ja-JP" sz="1800" dirty="0">
                <a:solidFill>
                  <a:srgbClr val="FF0000"/>
                </a:solidFill>
                <a:latin typeface="Meiryo UI" panose="020B0604030504040204" pitchFamily="50" charset="-128"/>
                <a:ea typeface="Meiryo UI" panose="020B0604030504040204" pitchFamily="50" charset="-128"/>
              </a:rPr>
              <a:t>▲</a:t>
            </a:r>
          </a:p>
        </p:txBody>
      </p:sp>
      <p:sp>
        <p:nvSpPr>
          <p:cNvPr id="95" name="Text Box 79">
            <a:extLst>
              <a:ext uri="{FF2B5EF4-FFF2-40B4-BE49-F238E27FC236}">
                <a16:creationId xmlns:a16="http://schemas.microsoft.com/office/drawing/2014/main" id="{7F120639-CA2A-43E3-A9C7-29A12B6910D8}"/>
              </a:ext>
            </a:extLst>
          </p:cNvPr>
          <p:cNvSpPr txBox="1">
            <a:spLocks noChangeArrowheads="1"/>
          </p:cNvSpPr>
          <p:nvPr/>
        </p:nvSpPr>
        <p:spPr bwMode="auto">
          <a:xfrm>
            <a:off x="4181959" y="2112169"/>
            <a:ext cx="400110" cy="3665971"/>
          </a:xfrm>
          <a:prstGeom prst="rect">
            <a:avLst/>
          </a:prstGeom>
          <a:solidFill>
            <a:srgbClr val="66FF33"/>
          </a:solidFill>
          <a:ln w="9525">
            <a:solidFill>
              <a:schemeClr val="tx1"/>
            </a:solidFill>
            <a:miter lim="800000"/>
            <a:headEnd/>
            <a:tailEnd/>
          </a:ln>
        </p:spPr>
        <p:txBody>
          <a:bodyPr vert="eaVert"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a:spcBef>
                <a:spcPct val="0"/>
              </a:spcBef>
              <a:buFontTx/>
              <a:buNone/>
            </a:pPr>
            <a:r>
              <a:rPr kumimoji="0" lang="ja-JP" altLang="en-US" sz="1400" dirty="0">
                <a:latin typeface="Meiryo UI" panose="020B0604030504040204" pitchFamily="50" charset="-128"/>
                <a:ea typeface="Meiryo UI" panose="020B0604030504040204" pitchFamily="50" charset="-128"/>
              </a:rPr>
              <a:t>第二中間目標試作</a:t>
            </a:r>
          </a:p>
        </p:txBody>
      </p:sp>
      <p:sp>
        <p:nvSpPr>
          <p:cNvPr id="96" name="Line 78">
            <a:extLst>
              <a:ext uri="{FF2B5EF4-FFF2-40B4-BE49-F238E27FC236}">
                <a16:creationId xmlns:a16="http://schemas.microsoft.com/office/drawing/2014/main" id="{65ADEE4F-31C9-4907-B767-0F1654A5F474}"/>
              </a:ext>
            </a:extLst>
          </p:cNvPr>
          <p:cNvSpPr>
            <a:spLocks noChangeShapeType="1"/>
          </p:cNvSpPr>
          <p:nvPr/>
        </p:nvSpPr>
        <p:spPr bwMode="auto">
          <a:xfrm>
            <a:off x="5238839" y="3546471"/>
            <a:ext cx="1912893" cy="8283"/>
          </a:xfrm>
          <a:prstGeom prst="line">
            <a:avLst/>
          </a:prstGeom>
          <a:noFill/>
          <a:ln w="63500">
            <a:solidFill>
              <a:srgbClr val="00FF00"/>
            </a:solidFill>
            <a:round/>
            <a:headEnd/>
            <a:tailEnd type="arrow" w="med" len="med"/>
          </a:ln>
          <a:extLst>
            <a:ext uri="{909E8E84-426E-40DD-AFC4-6F175D3DCCD1}">
              <a14:hiddenFill xmlns:a14="http://schemas.microsoft.com/office/drawing/2010/main">
                <a:noFill/>
              </a14:hiddenFill>
            </a:ext>
          </a:extLst>
        </p:spPr>
        <p:txBody>
          <a:bodyPr/>
          <a:lstStyle/>
          <a:p>
            <a:endParaRPr lang="ja-JP" altLang="en-US">
              <a:latin typeface="Meiryo UI" panose="020B0604030504040204" pitchFamily="50" charset="-128"/>
              <a:ea typeface="Meiryo UI" panose="020B0604030504040204" pitchFamily="50" charset="-128"/>
            </a:endParaRPr>
          </a:p>
        </p:txBody>
      </p:sp>
      <p:sp>
        <p:nvSpPr>
          <p:cNvPr id="97" name="Text Box 66">
            <a:extLst>
              <a:ext uri="{FF2B5EF4-FFF2-40B4-BE49-F238E27FC236}">
                <a16:creationId xmlns:a16="http://schemas.microsoft.com/office/drawing/2014/main" id="{B5F48E54-092B-4545-BDCA-361C5545226E}"/>
              </a:ext>
            </a:extLst>
          </p:cNvPr>
          <p:cNvSpPr txBox="1">
            <a:spLocks noChangeArrowheads="1"/>
          </p:cNvSpPr>
          <p:nvPr/>
        </p:nvSpPr>
        <p:spPr bwMode="auto">
          <a:xfrm>
            <a:off x="5177877" y="3167893"/>
            <a:ext cx="141577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1800" dirty="0">
                <a:solidFill>
                  <a:srgbClr val="00CC00"/>
                </a:solidFill>
                <a:latin typeface="Meiryo UI" panose="020B0604030504040204" pitchFamily="50" charset="-128"/>
                <a:ea typeface="Meiryo UI" panose="020B0604030504040204" pitchFamily="50" charset="-128"/>
              </a:rPr>
              <a:t>実用化検討 </a:t>
            </a:r>
          </a:p>
        </p:txBody>
      </p:sp>
      <p:sp>
        <p:nvSpPr>
          <p:cNvPr id="98" name="Text Box 61">
            <a:extLst>
              <a:ext uri="{FF2B5EF4-FFF2-40B4-BE49-F238E27FC236}">
                <a16:creationId xmlns:a16="http://schemas.microsoft.com/office/drawing/2014/main" id="{E63EC9D7-7C10-4E95-B06C-3C682647C47F}"/>
              </a:ext>
            </a:extLst>
          </p:cNvPr>
          <p:cNvSpPr txBox="1">
            <a:spLocks noChangeArrowheads="1"/>
          </p:cNvSpPr>
          <p:nvPr/>
        </p:nvSpPr>
        <p:spPr bwMode="auto">
          <a:xfrm>
            <a:off x="4808656" y="5019308"/>
            <a:ext cx="4127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kumimoji="0" lang="en-US" altLang="ja-JP" sz="1800" dirty="0">
                <a:solidFill>
                  <a:srgbClr val="3333FF"/>
                </a:solidFill>
                <a:latin typeface="Meiryo UI" panose="020B0604030504040204" pitchFamily="50" charset="-128"/>
                <a:ea typeface="Meiryo UI" panose="020B0604030504040204" pitchFamily="50" charset="-128"/>
              </a:rPr>
              <a:t>●</a:t>
            </a:r>
          </a:p>
        </p:txBody>
      </p:sp>
      <p:sp>
        <p:nvSpPr>
          <p:cNvPr id="99" name="Text Box 57">
            <a:extLst>
              <a:ext uri="{FF2B5EF4-FFF2-40B4-BE49-F238E27FC236}">
                <a16:creationId xmlns:a16="http://schemas.microsoft.com/office/drawing/2014/main" id="{907274C9-8BFA-42E4-99BD-D1063BB548B4}"/>
              </a:ext>
            </a:extLst>
          </p:cNvPr>
          <p:cNvSpPr txBox="1">
            <a:spLocks noChangeArrowheads="1"/>
          </p:cNvSpPr>
          <p:nvPr/>
        </p:nvSpPr>
        <p:spPr bwMode="auto">
          <a:xfrm>
            <a:off x="6957888" y="4112107"/>
            <a:ext cx="3530600" cy="1488183"/>
          </a:xfrm>
          <a:prstGeom prst="rect">
            <a:avLst/>
          </a:prstGeom>
          <a:gradFill rotWithShape="1">
            <a:gsLst>
              <a:gs pos="0">
                <a:srgbClr val="FFFFFF"/>
              </a:gs>
              <a:gs pos="100000">
                <a:srgbClr val="FF66FF"/>
              </a:gs>
            </a:gsLst>
            <a:lin ang="0" scaled="1"/>
          </a:gradFill>
          <a:ln>
            <a:noFill/>
          </a:ln>
        </p:spPr>
        <p:txBody>
          <a:bodyPr vert="eaVert" anchor="ctr" anchorCtr="1"/>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a:spcBef>
                <a:spcPct val="0"/>
              </a:spcBef>
              <a:buFontTx/>
              <a:buNone/>
            </a:pPr>
            <a:endParaRPr kumimoji="0" lang="ja-JP" altLang="en-US" sz="2000" dirty="0">
              <a:latin typeface="Meiryo UI" panose="020B0604030504040204" pitchFamily="50" charset="-128"/>
              <a:ea typeface="Meiryo UI" panose="020B0604030504040204" pitchFamily="50" charset="-128"/>
            </a:endParaRPr>
          </a:p>
        </p:txBody>
      </p:sp>
      <p:sp>
        <p:nvSpPr>
          <p:cNvPr id="73" name="Text Box 80">
            <a:extLst>
              <a:ext uri="{FF2B5EF4-FFF2-40B4-BE49-F238E27FC236}">
                <a16:creationId xmlns:a16="http://schemas.microsoft.com/office/drawing/2014/main" id="{DC34CBA4-BF02-46AF-A3E8-299ADFB3AB93}"/>
              </a:ext>
            </a:extLst>
          </p:cNvPr>
          <p:cNvSpPr txBox="1">
            <a:spLocks noChangeArrowheads="1"/>
          </p:cNvSpPr>
          <p:nvPr/>
        </p:nvSpPr>
        <p:spPr bwMode="auto">
          <a:xfrm>
            <a:off x="6064920" y="4508725"/>
            <a:ext cx="120097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1400" dirty="0">
                <a:solidFill>
                  <a:srgbClr val="FF00FF"/>
                </a:solidFill>
                <a:latin typeface="Meiryo UI" panose="020B0604030504040204" pitchFamily="50" charset="-128"/>
                <a:ea typeface="Meiryo UI" panose="020B0604030504040204" pitchFamily="50" charset="-128"/>
              </a:rPr>
              <a:t>事業化検討　</a:t>
            </a:r>
          </a:p>
        </p:txBody>
      </p:sp>
      <p:sp>
        <p:nvSpPr>
          <p:cNvPr id="75" name="Line 82">
            <a:extLst>
              <a:ext uri="{FF2B5EF4-FFF2-40B4-BE49-F238E27FC236}">
                <a16:creationId xmlns:a16="http://schemas.microsoft.com/office/drawing/2014/main" id="{518F5EF8-485E-423C-8BF4-8EF5BA32D791}"/>
              </a:ext>
            </a:extLst>
          </p:cNvPr>
          <p:cNvSpPr>
            <a:spLocks noChangeShapeType="1"/>
          </p:cNvSpPr>
          <p:nvPr/>
        </p:nvSpPr>
        <p:spPr bwMode="auto">
          <a:xfrm flipV="1">
            <a:off x="5816364" y="4797152"/>
            <a:ext cx="1821569" cy="0"/>
          </a:xfrm>
          <a:prstGeom prst="line">
            <a:avLst/>
          </a:prstGeom>
          <a:noFill/>
          <a:ln w="63500">
            <a:solidFill>
              <a:srgbClr val="FF00FF"/>
            </a:solidFill>
            <a:round/>
            <a:headEnd/>
            <a:tailEnd type="arrow" w="med" len="med"/>
          </a:ln>
          <a:extLst>
            <a:ext uri="{909E8E84-426E-40DD-AFC4-6F175D3DCCD1}">
              <a14:hiddenFill xmlns:a14="http://schemas.microsoft.com/office/drawing/2010/main">
                <a:noFill/>
              </a14:hiddenFill>
            </a:ext>
          </a:extLst>
        </p:spPr>
        <p:txBody>
          <a:bodyPr/>
          <a:lstStyle/>
          <a:p>
            <a:endParaRPr lang="ja-JP" altLang="en-US">
              <a:latin typeface="Meiryo UI" panose="020B0604030504040204" pitchFamily="50" charset="-128"/>
              <a:ea typeface="Meiryo UI" panose="020B0604030504040204" pitchFamily="50" charset="-128"/>
            </a:endParaRPr>
          </a:p>
        </p:txBody>
      </p:sp>
      <p:sp>
        <p:nvSpPr>
          <p:cNvPr id="60" name="Line 67">
            <a:extLst>
              <a:ext uri="{FF2B5EF4-FFF2-40B4-BE49-F238E27FC236}">
                <a16:creationId xmlns:a16="http://schemas.microsoft.com/office/drawing/2014/main" id="{A92CE34F-73A0-41A9-A5FA-96F5EEBDD137}"/>
              </a:ext>
            </a:extLst>
          </p:cNvPr>
          <p:cNvSpPr>
            <a:spLocks noChangeShapeType="1"/>
          </p:cNvSpPr>
          <p:nvPr/>
        </p:nvSpPr>
        <p:spPr bwMode="auto">
          <a:xfrm>
            <a:off x="6462801" y="3619079"/>
            <a:ext cx="0" cy="1008062"/>
          </a:xfrm>
          <a:prstGeom prst="line">
            <a:avLst/>
          </a:prstGeom>
          <a:noFill/>
          <a:ln w="25400">
            <a:solidFill>
              <a:srgbClr val="66FF33"/>
            </a:solidFill>
            <a:round/>
            <a:headEnd/>
            <a:tailEnd type="arrow" w="med" len="med"/>
          </a:ln>
          <a:extLst>
            <a:ext uri="{909E8E84-426E-40DD-AFC4-6F175D3DCCD1}">
              <a14:hiddenFill xmlns:a14="http://schemas.microsoft.com/office/drawing/2010/main">
                <a:noFill/>
              </a14:hiddenFill>
            </a:ext>
          </a:extLst>
        </p:spPr>
        <p:txBody>
          <a:bodyPr/>
          <a:lstStyle/>
          <a:p>
            <a:endParaRPr lang="ja-JP" altLang="en-US">
              <a:latin typeface="Meiryo UI" panose="020B0604030504040204" pitchFamily="50" charset="-128"/>
              <a:ea typeface="Meiryo UI" panose="020B0604030504040204" pitchFamily="50" charset="-128"/>
            </a:endParaRPr>
          </a:p>
        </p:txBody>
      </p:sp>
      <p:sp>
        <p:nvSpPr>
          <p:cNvPr id="100" name="正方形/長方形 99">
            <a:extLst>
              <a:ext uri="{FF2B5EF4-FFF2-40B4-BE49-F238E27FC236}">
                <a16:creationId xmlns:a16="http://schemas.microsoft.com/office/drawing/2014/main" id="{07C872BB-78AE-4170-9102-E87EE0464200}"/>
              </a:ext>
            </a:extLst>
          </p:cNvPr>
          <p:cNvSpPr/>
          <p:nvPr/>
        </p:nvSpPr>
        <p:spPr>
          <a:xfrm>
            <a:off x="7625645" y="4645721"/>
            <a:ext cx="2084232" cy="338554"/>
          </a:xfrm>
          <a:prstGeom prst="rect">
            <a:avLst/>
          </a:prstGeom>
        </p:spPr>
        <p:txBody>
          <a:bodyPr vert="horz" wrap="square">
            <a:spAutoFit/>
          </a:bodyPr>
          <a:lstStyle/>
          <a:p>
            <a:pPr algn="ctr"/>
            <a:r>
              <a:rPr kumimoji="0" lang="en-US" altLang="ja-JP" sz="1600" dirty="0">
                <a:latin typeface="Meiryo UI" panose="020B0604030504040204" pitchFamily="50" charset="-128"/>
                <a:ea typeface="Meiryo UI" panose="020B0604030504040204" pitchFamily="50" charset="-128"/>
              </a:rPr>
              <a:t>○○</a:t>
            </a:r>
            <a:r>
              <a:rPr kumimoji="0" lang="ja-JP" altLang="en-US" sz="1600" dirty="0">
                <a:latin typeface="Meiryo UI" panose="020B0604030504040204" pitchFamily="50" charset="-128"/>
                <a:ea typeface="Meiryo UI" panose="020B0604030504040204" pitchFamily="50" charset="-128"/>
              </a:rPr>
              <a:t>製品の事業化</a:t>
            </a:r>
          </a:p>
        </p:txBody>
      </p:sp>
      <p:sp>
        <p:nvSpPr>
          <p:cNvPr id="76" name="Text Box 83">
            <a:extLst>
              <a:ext uri="{FF2B5EF4-FFF2-40B4-BE49-F238E27FC236}">
                <a16:creationId xmlns:a16="http://schemas.microsoft.com/office/drawing/2014/main" id="{D54C7C1D-7758-46BF-9027-EFDE15AECD99}"/>
              </a:ext>
            </a:extLst>
          </p:cNvPr>
          <p:cNvSpPr txBox="1">
            <a:spLocks noChangeArrowheads="1"/>
          </p:cNvSpPr>
          <p:nvPr/>
        </p:nvSpPr>
        <p:spPr bwMode="auto">
          <a:xfrm>
            <a:off x="8723188" y="3751181"/>
            <a:ext cx="1717576" cy="800219"/>
          </a:xfrm>
          <a:prstGeom prst="rect">
            <a:avLst/>
          </a:prstGeom>
          <a:solidFill>
            <a:srgbClr val="FFFF99"/>
          </a:solidFill>
          <a:ln w="3175">
            <a:solidFill>
              <a:srgbClr val="993300"/>
            </a:solidFill>
            <a:miter lim="800000"/>
            <a:headEnd/>
            <a:tailEnd/>
          </a:ln>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ja-JP" altLang="en-US" sz="1800" dirty="0">
                <a:latin typeface="Meiryo UI" panose="020B0604030504040204" pitchFamily="50" charset="-128"/>
                <a:ea typeface="Meiryo UI" panose="020B0604030504040204" pitchFamily="50" charset="-128"/>
              </a:rPr>
              <a:t>波及効果</a:t>
            </a:r>
            <a:endParaRPr lang="ja-JP" altLang="en-US" sz="800" dirty="0">
              <a:latin typeface="Meiryo UI" panose="020B0604030504040204" pitchFamily="50" charset="-128"/>
              <a:ea typeface="Meiryo UI" panose="020B0604030504040204" pitchFamily="50" charset="-128"/>
            </a:endParaRPr>
          </a:p>
          <a:p>
            <a:pPr algn="ctr" eaLnBrk="1" hangingPunct="1">
              <a:spcBef>
                <a:spcPct val="0"/>
              </a:spcBef>
              <a:buFontTx/>
              <a:buNone/>
            </a:pPr>
            <a:r>
              <a:rPr lang="ja-JP" altLang="en-US" sz="1400" dirty="0">
                <a:latin typeface="Meiryo UI" panose="020B0604030504040204" pitchFamily="50" charset="-128"/>
                <a:ea typeface="Meiryo UI" panose="020B0604030504040204" pitchFamily="50" charset="-128"/>
              </a:rPr>
              <a:t>　○○分野、ロボット分野、○○分野等</a:t>
            </a:r>
          </a:p>
        </p:txBody>
      </p:sp>
      <p:sp>
        <p:nvSpPr>
          <p:cNvPr id="16" name="Rectangle 21">
            <a:extLst>
              <a:ext uri="{FF2B5EF4-FFF2-40B4-BE49-F238E27FC236}">
                <a16:creationId xmlns:a16="http://schemas.microsoft.com/office/drawing/2014/main" id="{C774FC79-5ECB-4A3D-A32F-A6FF681EEB31}"/>
              </a:ext>
            </a:extLst>
          </p:cNvPr>
          <p:cNvSpPr>
            <a:spLocks noChangeArrowheads="1"/>
          </p:cNvSpPr>
          <p:nvPr/>
        </p:nvSpPr>
        <p:spPr bwMode="auto">
          <a:xfrm>
            <a:off x="6063230" y="5213120"/>
            <a:ext cx="4133849" cy="16270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kumimoji="0" lang="ja-JP" altLang="en-US" sz="1400" dirty="0">
                <a:latin typeface="Meiryo UI" panose="020B0604030504040204" pitchFamily="50" charset="-128"/>
                <a:ea typeface="Meiryo UI" panose="020B0604030504040204" pitchFamily="50" charset="-128"/>
              </a:rPr>
              <a:t>生産量／売上げ</a:t>
            </a:r>
            <a:endParaRPr kumimoji="0" lang="en-US" altLang="ja-JP" sz="1400" dirty="0">
              <a:latin typeface="Meiryo UI" panose="020B0604030504040204" pitchFamily="50" charset="-128"/>
              <a:ea typeface="Meiryo UI" panose="020B0604030504040204" pitchFamily="50" charset="-128"/>
            </a:endParaRPr>
          </a:p>
          <a:p>
            <a:pPr>
              <a:spcBef>
                <a:spcPct val="0"/>
              </a:spcBef>
              <a:buNone/>
            </a:pPr>
            <a:r>
              <a:rPr kumimoji="0" lang="en-US" altLang="ja-JP" sz="1400" dirty="0">
                <a:latin typeface="Meiryo UI" panose="020B0604030504040204" pitchFamily="50" charset="-128"/>
                <a:ea typeface="Meiryo UI" panose="020B0604030504040204" pitchFamily="50" charset="-128"/>
              </a:rPr>
              <a:t>2024</a:t>
            </a:r>
            <a:r>
              <a:rPr kumimoji="0" lang="ja-JP" altLang="en-US" sz="1400" dirty="0">
                <a:latin typeface="Meiryo UI" panose="020B0604030504040204" pitchFamily="50" charset="-128"/>
                <a:ea typeface="Meiryo UI" panose="020B0604030504040204" pitchFamily="50" charset="-128"/>
              </a:rPr>
              <a:t>年　サンプル顧客評価</a:t>
            </a:r>
            <a:endParaRPr kumimoji="0" lang="en-US" altLang="ja-JP" sz="1400" dirty="0">
              <a:latin typeface="Meiryo UI" panose="020B0604030504040204" pitchFamily="50" charset="-128"/>
              <a:ea typeface="Meiryo UI" panose="020B0604030504040204" pitchFamily="50" charset="-128"/>
            </a:endParaRPr>
          </a:p>
          <a:p>
            <a:pPr>
              <a:spcBef>
                <a:spcPct val="0"/>
              </a:spcBef>
              <a:buNone/>
            </a:pPr>
            <a:r>
              <a:rPr kumimoji="0" lang="en-US" altLang="ja-JP" sz="1400" dirty="0">
                <a:latin typeface="Meiryo UI" panose="020B0604030504040204" pitchFamily="50" charset="-128"/>
                <a:ea typeface="Meiryo UI" panose="020B0604030504040204" pitchFamily="50" charset="-128"/>
              </a:rPr>
              <a:t>2025</a:t>
            </a:r>
            <a:r>
              <a:rPr kumimoji="0" lang="ja-JP" altLang="en-US" sz="1400" dirty="0">
                <a:latin typeface="Meiryo UI" panose="020B0604030504040204" pitchFamily="50" charset="-128"/>
                <a:ea typeface="Meiryo UI" panose="020B0604030504040204" pitchFamily="50" charset="-128"/>
              </a:rPr>
              <a:t>年　</a:t>
            </a:r>
            <a:r>
              <a:rPr kumimoji="0" lang="en-US" altLang="ja-JP" sz="1400" dirty="0">
                <a:latin typeface="Meiryo UI" panose="020B0604030504040204" pitchFamily="50" charset="-128"/>
                <a:ea typeface="Meiryo UI" panose="020B0604030504040204" pitchFamily="50" charset="-128"/>
              </a:rPr>
              <a:t>***kg</a:t>
            </a:r>
            <a:r>
              <a:rPr kumimoji="0" lang="ja-JP" altLang="en-US" sz="1400" dirty="0">
                <a:latin typeface="Meiryo UI" panose="020B0604030504040204" pitchFamily="50" charset="-128"/>
                <a:ea typeface="Meiryo UI" panose="020B0604030504040204" pitchFamily="50" charset="-128"/>
              </a:rPr>
              <a:t>／年</a:t>
            </a:r>
            <a:r>
              <a:rPr kumimoji="0" lang="en-US" altLang="ja-JP" sz="1400" dirty="0">
                <a:latin typeface="Meiryo UI" panose="020B0604030504040204" pitchFamily="50" charset="-128"/>
                <a:ea typeface="Meiryo UI" panose="020B0604030504040204" pitchFamily="50" charset="-128"/>
              </a:rPr>
              <a:t>(</a:t>
            </a:r>
            <a:r>
              <a:rPr kumimoji="0" lang="ja-JP" altLang="en-US" sz="1400" dirty="0">
                <a:latin typeface="Meiryo UI" panose="020B0604030504040204" pitchFamily="50" charset="-128"/>
                <a:ea typeface="Meiryo UI" panose="020B0604030504040204" pitchFamily="50" charset="-128"/>
              </a:rPr>
              <a:t>＊＊百万円</a:t>
            </a:r>
            <a:r>
              <a:rPr kumimoji="0" lang="en-US" altLang="ja-JP" sz="1400" dirty="0">
                <a:latin typeface="Meiryo UI" panose="020B0604030504040204" pitchFamily="50" charset="-128"/>
                <a:ea typeface="Meiryo UI" panose="020B0604030504040204" pitchFamily="50" charset="-128"/>
              </a:rPr>
              <a:t>)</a:t>
            </a:r>
          </a:p>
          <a:p>
            <a:pPr>
              <a:spcBef>
                <a:spcPct val="0"/>
              </a:spcBef>
              <a:buNone/>
            </a:pPr>
            <a:r>
              <a:rPr kumimoji="0" lang="en-US" altLang="ja-JP" sz="1400" dirty="0">
                <a:latin typeface="Meiryo UI" panose="020B0604030504040204" pitchFamily="50" charset="-128"/>
                <a:ea typeface="Meiryo UI" panose="020B0604030504040204" pitchFamily="50" charset="-128"/>
              </a:rPr>
              <a:t>2026</a:t>
            </a:r>
            <a:r>
              <a:rPr kumimoji="0" lang="ja-JP" altLang="en-US" sz="1400" dirty="0">
                <a:latin typeface="Meiryo UI" panose="020B0604030504040204" pitchFamily="50" charset="-128"/>
                <a:ea typeface="Meiryo UI" panose="020B0604030504040204" pitchFamily="50" charset="-128"/>
              </a:rPr>
              <a:t>年　</a:t>
            </a:r>
            <a:r>
              <a:rPr kumimoji="0" lang="en-US" altLang="ja-JP" sz="1400" dirty="0">
                <a:latin typeface="Meiryo UI" panose="020B0604030504040204" pitchFamily="50" charset="-128"/>
                <a:ea typeface="Meiryo UI" panose="020B0604030504040204" pitchFamily="50" charset="-128"/>
              </a:rPr>
              <a:t>***</a:t>
            </a:r>
            <a:r>
              <a:rPr kumimoji="0" lang="ja-JP" altLang="en-US" sz="1400" dirty="0">
                <a:latin typeface="Meiryo UI" panose="020B0604030504040204" pitchFamily="50" charset="-128"/>
                <a:ea typeface="Meiryo UI" panose="020B0604030504040204" pitchFamily="50" charset="-128"/>
              </a:rPr>
              <a:t>トン／年</a:t>
            </a:r>
            <a:r>
              <a:rPr kumimoji="0" lang="en-US" altLang="ja-JP" sz="1400" dirty="0">
                <a:latin typeface="Meiryo UI" panose="020B0604030504040204" pitchFamily="50" charset="-128"/>
                <a:ea typeface="Meiryo UI" panose="020B0604030504040204" pitchFamily="50" charset="-128"/>
              </a:rPr>
              <a:t>(</a:t>
            </a:r>
            <a:r>
              <a:rPr kumimoji="0" lang="ja-JP" altLang="en-US" sz="1400" dirty="0">
                <a:latin typeface="Meiryo UI" panose="020B0604030504040204" pitchFamily="50" charset="-128"/>
                <a:ea typeface="Meiryo UI" panose="020B0604030504040204" pitchFamily="50" charset="-128"/>
              </a:rPr>
              <a:t>＊億円</a:t>
            </a:r>
            <a:r>
              <a:rPr kumimoji="0" lang="en-US" altLang="ja-JP" sz="1400" dirty="0">
                <a:latin typeface="Meiryo UI" panose="020B0604030504040204" pitchFamily="50" charset="-128"/>
                <a:ea typeface="Meiryo UI" panose="020B0604030504040204" pitchFamily="50" charset="-128"/>
              </a:rPr>
              <a:t>)</a:t>
            </a:r>
          </a:p>
          <a:p>
            <a:pPr>
              <a:spcBef>
                <a:spcPct val="0"/>
              </a:spcBef>
              <a:buNone/>
            </a:pPr>
            <a:r>
              <a:rPr kumimoji="0" lang="en-US" altLang="ja-JP" sz="1400" dirty="0">
                <a:latin typeface="Meiryo UI" panose="020B0604030504040204" pitchFamily="50" charset="-128"/>
                <a:ea typeface="Meiryo UI" panose="020B0604030504040204" pitchFamily="50" charset="-128"/>
              </a:rPr>
              <a:t>2027</a:t>
            </a:r>
            <a:r>
              <a:rPr kumimoji="0" lang="ja-JP" altLang="en-US" sz="1400" dirty="0">
                <a:latin typeface="Meiryo UI" panose="020B0604030504040204" pitchFamily="50" charset="-128"/>
                <a:ea typeface="Meiryo UI" panose="020B0604030504040204" pitchFamily="50" charset="-128"/>
              </a:rPr>
              <a:t>年　</a:t>
            </a:r>
            <a:r>
              <a:rPr kumimoji="0" lang="en-US" altLang="ja-JP" sz="1400" dirty="0">
                <a:latin typeface="Meiryo UI" panose="020B0604030504040204" pitchFamily="50" charset="-128"/>
                <a:ea typeface="Meiryo UI" panose="020B0604030504040204" pitchFamily="50" charset="-128"/>
              </a:rPr>
              <a:t>***</a:t>
            </a:r>
            <a:r>
              <a:rPr kumimoji="0" lang="ja-JP" altLang="en-US" sz="1400" dirty="0">
                <a:latin typeface="Meiryo UI" panose="020B0604030504040204" pitchFamily="50" charset="-128"/>
                <a:ea typeface="Meiryo UI" panose="020B0604030504040204" pitchFamily="50" charset="-128"/>
              </a:rPr>
              <a:t>万トン／年</a:t>
            </a:r>
            <a:r>
              <a:rPr kumimoji="0" lang="en-US" altLang="ja-JP" sz="1400" dirty="0">
                <a:latin typeface="Meiryo UI" panose="020B0604030504040204" pitchFamily="50" charset="-128"/>
                <a:ea typeface="Meiryo UI" panose="020B0604030504040204" pitchFamily="50" charset="-128"/>
              </a:rPr>
              <a:t>(</a:t>
            </a:r>
            <a:r>
              <a:rPr kumimoji="0" lang="ja-JP" altLang="en-US" sz="1400" dirty="0">
                <a:latin typeface="Meiryo UI" panose="020B0604030504040204" pitchFamily="50" charset="-128"/>
                <a:ea typeface="Meiryo UI" panose="020B0604030504040204" pitchFamily="50" charset="-128"/>
              </a:rPr>
              <a:t>＊＊億円</a:t>
            </a:r>
            <a:r>
              <a:rPr kumimoji="0" lang="en-US" altLang="ja-JP" sz="1400" dirty="0">
                <a:latin typeface="Meiryo UI" panose="020B0604030504040204" pitchFamily="50" charset="-128"/>
                <a:ea typeface="Meiryo UI" panose="020B0604030504040204" pitchFamily="50" charset="-128"/>
              </a:rPr>
              <a:t>)</a:t>
            </a:r>
            <a:endParaRPr kumimoji="0" lang="ja-JP" altLang="en-US" sz="1400" dirty="0">
              <a:latin typeface="Meiryo UI" panose="020B0604030504040204" pitchFamily="50" charset="-128"/>
              <a:ea typeface="Meiryo UI" panose="020B0604030504040204" pitchFamily="50" charset="-128"/>
            </a:endParaRPr>
          </a:p>
          <a:p>
            <a:pPr>
              <a:spcBef>
                <a:spcPct val="0"/>
              </a:spcBef>
              <a:buNone/>
            </a:pPr>
            <a:r>
              <a:rPr kumimoji="0" lang="en-US" altLang="ja-JP" sz="1400" dirty="0">
                <a:latin typeface="Meiryo UI" panose="020B0604030504040204" pitchFamily="50" charset="-128"/>
                <a:ea typeface="Meiryo UI" panose="020B0604030504040204" pitchFamily="50" charset="-128"/>
              </a:rPr>
              <a:t>2028</a:t>
            </a:r>
            <a:r>
              <a:rPr kumimoji="0" lang="ja-JP" altLang="en-US" sz="1400" dirty="0">
                <a:latin typeface="Meiryo UI" panose="020B0604030504040204" pitchFamily="50" charset="-128"/>
                <a:ea typeface="Meiryo UI" panose="020B0604030504040204" pitchFamily="50" charset="-128"/>
              </a:rPr>
              <a:t>年　</a:t>
            </a:r>
            <a:r>
              <a:rPr kumimoji="0" lang="en-US" altLang="ja-JP" sz="1400" dirty="0">
                <a:latin typeface="Meiryo UI" panose="020B0604030504040204" pitchFamily="50" charset="-128"/>
                <a:ea typeface="Meiryo UI" panose="020B0604030504040204" pitchFamily="50" charset="-128"/>
              </a:rPr>
              <a:t>***</a:t>
            </a:r>
            <a:r>
              <a:rPr kumimoji="0" lang="ja-JP" altLang="en-US" sz="1400" dirty="0">
                <a:latin typeface="Meiryo UI" panose="020B0604030504040204" pitchFamily="50" charset="-128"/>
                <a:ea typeface="Meiryo UI" panose="020B0604030504040204" pitchFamily="50" charset="-128"/>
              </a:rPr>
              <a:t>万トン／年</a:t>
            </a:r>
            <a:r>
              <a:rPr kumimoji="0" lang="en-US" altLang="ja-JP" sz="1400" dirty="0">
                <a:latin typeface="Meiryo UI" panose="020B0604030504040204" pitchFamily="50" charset="-128"/>
                <a:ea typeface="Meiryo UI" panose="020B0604030504040204" pitchFamily="50" charset="-128"/>
              </a:rPr>
              <a:t>(</a:t>
            </a:r>
            <a:r>
              <a:rPr kumimoji="0" lang="ja-JP" altLang="en-US" sz="1400" dirty="0">
                <a:latin typeface="Meiryo UI" panose="020B0604030504040204" pitchFamily="50" charset="-128"/>
                <a:ea typeface="Meiryo UI" panose="020B0604030504040204" pitchFamily="50" charset="-128"/>
              </a:rPr>
              <a:t>＊＊＊億円</a:t>
            </a:r>
            <a:r>
              <a:rPr kumimoji="0" lang="en-US" altLang="ja-JP" sz="1400" dirty="0">
                <a:latin typeface="Meiryo UI" panose="020B0604030504040204" pitchFamily="50" charset="-128"/>
                <a:ea typeface="Meiryo UI" panose="020B0604030504040204" pitchFamily="50" charset="-128"/>
              </a:rPr>
              <a:t>)</a:t>
            </a:r>
            <a:r>
              <a:rPr kumimoji="0" lang="ja-JP" altLang="en-US" sz="1400" dirty="0">
                <a:latin typeface="Meiryo UI" panose="020B0604030504040204" pitchFamily="50" charset="-128"/>
                <a:ea typeface="Meiryo UI" panose="020B0604030504040204" pitchFamily="50" charset="-128"/>
              </a:rPr>
              <a:t> </a:t>
            </a:r>
            <a:r>
              <a:rPr kumimoji="0" lang="en-US" altLang="ja-JP" sz="1400" dirty="0">
                <a:latin typeface="Meiryo UI" panose="020B0604030504040204" pitchFamily="50" charset="-128"/>
                <a:ea typeface="Meiryo UI" panose="020B0604030504040204" pitchFamily="50" charset="-128"/>
              </a:rPr>
              <a:t>[</a:t>
            </a:r>
            <a:r>
              <a:rPr kumimoji="0" lang="ja-JP" altLang="en-US" sz="1400" dirty="0">
                <a:latin typeface="Meiryo UI" panose="020B0604030504040204" pitchFamily="50" charset="-128"/>
                <a:ea typeface="Meiryo UI" panose="020B0604030504040204" pitchFamily="50" charset="-128"/>
              </a:rPr>
              <a:t>黒字化</a:t>
            </a:r>
            <a:r>
              <a:rPr kumimoji="0" lang="en-US" altLang="ja-JP" sz="1400" dirty="0">
                <a:latin typeface="Meiryo UI" panose="020B0604030504040204" pitchFamily="50" charset="-128"/>
                <a:ea typeface="Meiryo UI" panose="020B0604030504040204" pitchFamily="50" charset="-128"/>
              </a:rPr>
              <a:t>]</a:t>
            </a:r>
            <a:endParaRPr kumimoji="0" lang="ja-JP" altLang="en-US" sz="1400" dirty="0">
              <a:latin typeface="Meiryo UI" panose="020B0604030504040204" pitchFamily="50" charset="-128"/>
              <a:ea typeface="Meiryo UI" panose="020B0604030504040204" pitchFamily="50" charset="-128"/>
            </a:endParaRPr>
          </a:p>
        </p:txBody>
      </p:sp>
      <p:sp>
        <p:nvSpPr>
          <p:cNvPr id="5" name="スライド番号プレースホルダー 4">
            <a:extLst>
              <a:ext uri="{FF2B5EF4-FFF2-40B4-BE49-F238E27FC236}">
                <a16:creationId xmlns:a16="http://schemas.microsoft.com/office/drawing/2014/main" id="{59CD3298-2446-449C-84F2-3D444A2464E2}"/>
              </a:ext>
            </a:extLst>
          </p:cNvPr>
          <p:cNvSpPr>
            <a:spLocks noGrp="1"/>
          </p:cNvSpPr>
          <p:nvPr>
            <p:ph type="sldNum" sz="quarter" idx="12"/>
          </p:nvPr>
        </p:nvSpPr>
        <p:spPr/>
        <p:txBody>
          <a:bodyPr/>
          <a:lstStyle/>
          <a:p>
            <a:fld id="{8D8A5D70-00BF-43D1-9518-0183EFEF9A82}" type="slidenum">
              <a:rPr kumimoji="1" lang="ja-JP" altLang="en-US" smtClean="0"/>
              <a:pPr/>
              <a:t>12</a:t>
            </a:fld>
            <a:endParaRPr kumimoji="1" lang="ja-JP" altLang="en-US"/>
          </a:p>
        </p:txBody>
      </p:sp>
    </p:spTree>
    <p:extLst>
      <p:ext uri="{BB962C8B-B14F-4D97-AF65-F5344CB8AC3E}">
        <p14:creationId xmlns:p14="http://schemas.microsoft.com/office/powerpoint/2010/main" val="16253447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0"/>
            <a:ext cx="4644008" cy="562074"/>
          </a:xfrm>
        </p:spPr>
        <p:style>
          <a:lnRef idx="0">
            <a:schemeClr val="accent5"/>
          </a:lnRef>
          <a:fillRef idx="3">
            <a:schemeClr val="accent5"/>
          </a:fillRef>
          <a:effectRef idx="3">
            <a:schemeClr val="accent5"/>
          </a:effectRef>
          <a:fontRef idx="minor">
            <a:schemeClr val="lt1"/>
          </a:fontRef>
        </p:style>
        <p:txBody>
          <a:bodyPr>
            <a:noAutofit/>
          </a:bodyPr>
          <a:lstStyle/>
          <a:p>
            <a:r>
              <a:rPr lang="ja-JP" altLang="en-US" sz="2400" dirty="0"/>
              <a:t>我が国経済への貢献</a:t>
            </a:r>
          </a:p>
        </p:txBody>
      </p:sp>
      <p:sp>
        <p:nvSpPr>
          <p:cNvPr id="3" name="正方形/長方形 2"/>
          <p:cNvSpPr/>
          <p:nvPr/>
        </p:nvSpPr>
        <p:spPr>
          <a:xfrm>
            <a:off x="335360" y="884104"/>
            <a:ext cx="11233248" cy="1200329"/>
          </a:xfrm>
          <a:prstGeom prst="rect">
            <a:avLst/>
          </a:prstGeom>
        </p:spPr>
        <p:txBody>
          <a:bodyPr wrap="square">
            <a:spAutoFit/>
          </a:bodyPr>
          <a:lstStyle/>
          <a:p>
            <a:pPr marL="87313" indent="-87313"/>
            <a:r>
              <a:rPr lang="ja-JP" altLang="en-US" i="1" dirty="0">
                <a:solidFill>
                  <a:srgbClr val="0000FF"/>
                </a:solidFill>
              </a:rPr>
              <a:t>・提案書に記載する研究開発成果の実用化・事業化の見込みを説明してください（現時点での実用化に向けた戦略・方針）</a:t>
            </a:r>
            <a:endParaRPr lang="en-US" altLang="ja-JP" i="1" dirty="0">
              <a:solidFill>
                <a:srgbClr val="0000FF"/>
              </a:solidFill>
            </a:endParaRPr>
          </a:p>
          <a:p>
            <a:pPr marL="87313" indent="-87313"/>
            <a:r>
              <a:rPr lang="ja-JP" altLang="en-US" i="1" dirty="0">
                <a:solidFill>
                  <a:srgbClr val="0000FF"/>
                </a:solidFill>
              </a:rPr>
              <a:t>・自らが実用化・事業化しない場合は、想定する企業等を記載してください。</a:t>
            </a:r>
            <a:endParaRPr lang="en-US" altLang="ja-JP" i="1" dirty="0">
              <a:solidFill>
                <a:srgbClr val="0000FF"/>
              </a:solidFill>
            </a:endParaRPr>
          </a:p>
          <a:p>
            <a:pPr marL="87313" indent="-87313"/>
            <a:r>
              <a:rPr lang="ja-JP" altLang="en-US" i="1" dirty="0">
                <a:solidFill>
                  <a:srgbClr val="0000FF"/>
                </a:solidFill>
              </a:rPr>
              <a:t>・市場獲得・創出等の道筋を明確に示してください。</a:t>
            </a:r>
            <a:endParaRPr lang="en-US" altLang="ja-JP" i="1" dirty="0">
              <a:solidFill>
                <a:srgbClr val="0000FF"/>
              </a:solidFill>
            </a:endParaRPr>
          </a:p>
        </p:txBody>
      </p:sp>
      <p:sp>
        <p:nvSpPr>
          <p:cNvPr id="5" name="スライド番号プレースホルダー 4">
            <a:extLst>
              <a:ext uri="{FF2B5EF4-FFF2-40B4-BE49-F238E27FC236}">
                <a16:creationId xmlns:a16="http://schemas.microsoft.com/office/drawing/2014/main" id="{9A371D13-DE25-47F9-8CBD-B4A496EFEB7B}"/>
              </a:ext>
            </a:extLst>
          </p:cNvPr>
          <p:cNvSpPr>
            <a:spLocks noGrp="1"/>
          </p:cNvSpPr>
          <p:nvPr>
            <p:ph type="sldNum" sz="quarter" idx="12"/>
          </p:nvPr>
        </p:nvSpPr>
        <p:spPr/>
        <p:txBody>
          <a:bodyPr/>
          <a:lstStyle/>
          <a:p>
            <a:fld id="{8D8A5D70-00BF-43D1-9518-0183EFEF9A82}" type="slidenum">
              <a:rPr kumimoji="1" lang="ja-JP" altLang="en-US" smtClean="0"/>
              <a:pPr/>
              <a:t>13</a:t>
            </a:fld>
            <a:endParaRPr kumimoji="1" lang="ja-JP" alt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2188" y="29561"/>
            <a:ext cx="4788024" cy="562074"/>
          </a:xfrm>
        </p:spPr>
        <p:style>
          <a:lnRef idx="0">
            <a:schemeClr val="accent5"/>
          </a:lnRef>
          <a:fillRef idx="3">
            <a:schemeClr val="accent5"/>
          </a:fillRef>
          <a:effectRef idx="3">
            <a:schemeClr val="accent5"/>
          </a:effectRef>
          <a:fontRef idx="minor">
            <a:schemeClr val="lt1"/>
          </a:fontRef>
        </p:style>
        <p:txBody>
          <a:bodyPr>
            <a:noAutofit/>
          </a:bodyPr>
          <a:lstStyle/>
          <a:p>
            <a:r>
              <a:rPr lang="ja-JP" altLang="en-US" sz="2400" dirty="0"/>
              <a:t>地球環境課題解決への貢献</a:t>
            </a:r>
          </a:p>
        </p:txBody>
      </p:sp>
      <p:sp>
        <p:nvSpPr>
          <p:cNvPr id="3" name="正方形/長方形 2"/>
          <p:cNvSpPr/>
          <p:nvPr/>
        </p:nvSpPr>
        <p:spPr>
          <a:xfrm>
            <a:off x="479376" y="884104"/>
            <a:ext cx="11233248" cy="923330"/>
          </a:xfrm>
          <a:prstGeom prst="rect">
            <a:avLst/>
          </a:prstGeom>
        </p:spPr>
        <p:txBody>
          <a:bodyPr wrap="square">
            <a:spAutoFit/>
          </a:bodyPr>
          <a:lstStyle/>
          <a:p>
            <a:pPr marL="87313" indent="-87313"/>
            <a:r>
              <a:rPr lang="ja-JP" altLang="en-US" i="1" dirty="0">
                <a:solidFill>
                  <a:srgbClr val="0000FF"/>
                </a:solidFill>
              </a:rPr>
              <a:t>・提案内容の実施により、どのように</a:t>
            </a:r>
            <a:r>
              <a:rPr lang="en-US" altLang="ja-JP" i="1" dirty="0">
                <a:solidFill>
                  <a:srgbClr val="0000FF"/>
                </a:solidFill>
              </a:rPr>
              <a:t>CO2</a:t>
            </a:r>
            <a:r>
              <a:rPr lang="ja-JP" altLang="en-US" i="1" dirty="0">
                <a:solidFill>
                  <a:srgbClr val="0000FF"/>
                </a:solidFill>
              </a:rPr>
              <a:t>や</a:t>
            </a:r>
            <a:r>
              <a:rPr lang="en-US" altLang="ja-JP" i="1" dirty="0">
                <a:solidFill>
                  <a:srgbClr val="0000FF"/>
                </a:solidFill>
              </a:rPr>
              <a:t>GHG</a:t>
            </a:r>
            <a:r>
              <a:rPr lang="ja-JP" altLang="en-US" i="1" dirty="0">
                <a:solidFill>
                  <a:srgbClr val="0000FF"/>
                </a:solidFill>
              </a:rPr>
              <a:t>削減効果が期待されるのか、バックデータ含め、試算根拠・結果等を具体的に説明してください。</a:t>
            </a:r>
            <a:endParaRPr lang="en-US" altLang="ja-JP" i="1" dirty="0">
              <a:solidFill>
                <a:srgbClr val="0000FF"/>
              </a:solidFill>
            </a:endParaRPr>
          </a:p>
          <a:p>
            <a:pPr marL="87313" indent="-87313"/>
            <a:r>
              <a:rPr lang="ja-JP" altLang="en-US" i="1" dirty="0">
                <a:solidFill>
                  <a:srgbClr val="0000FF"/>
                </a:solidFill>
              </a:rPr>
              <a:t>・カーボンリサイクル／カーボンニュートラル等と考えられるものづくりへの貢献も説明してください。</a:t>
            </a:r>
            <a:endParaRPr lang="en-US" altLang="ja-JP" i="1" dirty="0">
              <a:solidFill>
                <a:srgbClr val="0000FF"/>
              </a:solidFill>
            </a:endParaRPr>
          </a:p>
        </p:txBody>
      </p:sp>
      <p:sp>
        <p:nvSpPr>
          <p:cNvPr id="5" name="スライド番号プレースホルダー 4">
            <a:extLst>
              <a:ext uri="{FF2B5EF4-FFF2-40B4-BE49-F238E27FC236}">
                <a16:creationId xmlns:a16="http://schemas.microsoft.com/office/drawing/2014/main" id="{2BA35ABF-F618-41BF-9F43-DC735F0F395D}"/>
              </a:ext>
            </a:extLst>
          </p:cNvPr>
          <p:cNvSpPr>
            <a:spLocks noGrp="1"/>
          </p:cNvSpPr>
          <p:nvPr>
            <p:ph type="sldNum" sz="quarter" idx="12"/>
          </p:nvPr>
        </p:nvSpPr>
        <p:spPr/>
        <p:txBody>
          <a:bodyPr/>
          <a:lstStyle/>
          <a:p>
            <a:fld id="{8D8A5D70-00BF-43D1-9518-0183EFEF9A82}" type="slidenum">
              <a:rPr kumimoji="1" lang="ja-JP" altLang="en-US" smtClean="0"/>
              <a:pPr/>
              <a:t>14</a:t>
            </a:fld>
            <a:endParaRPr kumimoji="1" lang="ja-JP" altLang="en-US"/>
          </a:p>
        </p:txBody>
      </p:sp>
    </p:spTree>
    <p:extLst>
      <p:ext uri="{BB962C8B-B14F-4D97-AF65-F5344CB8AC3E}">
        <p14:creationId xmlns:p14="http://schemas.microsoft.com/office/powerpoint/2010/main" val="40724100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a:extLst>
              <a:ext uri="{FF2B5EF4-FFF2-40B4-BE49-F238E27FC236}">
                <a16:creationId xmlns:a16="http://schemas.microsoft.com/office/drawing/2014/main" id="{9973767A-6FF0-4445-B7C2-9B6F195D30E2}"/>
              </a:ext>
            </a:extLst>
          </p:cNvPr>
          <p:cNvPicPr>
            <a:picLocks noChangeAspect="1"/>
          </p:cNvPicPr>
          <p:nvPr/>
        </p:nvPicPr>
        <p:blipFill>
          <a:blip r:embed="rId3"/>
          <a:stretch>
            <a:fillRect/>
          </a:stretch>
        </p:blipFill>
        <p:spPr>
          <a:xfrm>
            <a:off x="8162098" y="950821"/>
            <a:ext cx="1347333" cy="1079086"/>
          </a:xfrm>
          <a:prstGeom prst="rect">
            <a:avLst/>
          </a:prstGeom>
        </p:spPr>
      </p:pic>
      <p:sp>
        <p:nvSpPr>
          <p:cNvPr id="4" name="テキスト ボックス 3"/>
          <p:cNvSpPr txBox="1"/>
          <p:nvPr/>
        </p:nvSpPr>
        <p:spPr>
          <a:xfrm>
            <a:off x="2999658" y="404665"/>
            <a:ext cx="7577893" cy="276999"/>
          </a:xfrm>
          <a:prstGeom prst="rect">
            <a:avLst/>
          </a:prstGeom>
          <a:noFill/>
          <a:ln>
            <a:solidFill>
              <a:schemeClr val="tx1"/>
            </a:solidFill>
          </a:ln>
        </p:spPr>
        <p:txBody>
          <a:bodyPr wrap="square" rtlCol="0" anchor="ctr">
            <a:spAutoFit/>
          </a:bodyPr>
          <a:lstStyle/>
          <a:p>
            <a:r>
              <a:rPr lang="ja-JP" altLang="en-US" sz="12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参画機関：</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株</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（委託先： △△大学）</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Rectangle 85"/>
          <p:cNvSpPr>
            <a:spLocks noChangeArrowheads="1"/>
          </p:cNvSpPr>
          <p:nvPr/>
        </p:nvSpPr>
        <p:spPr bwMode="auto">
          <a:xfrm>
            <a:off x="2999657" y="9865"/>
            <a:ext cx="7577894" cy="347676"/>
          </a:xfrm>
          <a:prstGeom prst="rect">
            <a:avLst/>
          </a:prstGeom>
          <a:noFill/>
          <a:ln w="9525">
            <a:solidFill>
              <a:srgbClr val="000000"/>
            </a:solidFill>
            <a:miter lim="800000"/>
            <a:headEnd/>
            <a:tailEnd/>
          </a:ln>
        </p:spPr>
        <p:txBody>
          <a:bodyPr lIns="74295" tIns="8890" rIns="74295" bIns="8890" anchor="ctr"/>
          <a:lstStyle/>
          <a:p>
            <a:pPr algn="ctr">
              <a:spcBef>
                <a:spcPct val="0"/>
              </a:spcBef>
            </a:pPr>
            <a:r>
              <a:rPr lang="ja-JP" altLang="en-US" sz="1400" b="1" dirty="0">
                <a:latin typeface="Meiryo UI" panose="020B0604030504040204" pitchFamily="50" charset="-128"/>
                <a:ea typeface="Meiryo UI" panose="020B0604030504040204" pitchFamily="50" charset="-128"/>
              </a:rPr>
              <a:t>助成事業の名称（又は委託フェーズテーマ名）</a:t>
            </a:r>
            <a:r>
              <a:rPr lang="ja-JP" altLang="en-US" sz="14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：○○○○○○○○○○○○○○○の研究開発</a:t>
            </a:r>
          </a:p>
        </p:txBody>
      </p:sp>
      <p:sp>
        <p:nvSpPr>
          <p:cNvPr id="7" name="Rectangle 9"/>
          <p:cNvSpPr>
            <a:spLocks noChangeArrowheads="1"/>
          </p:cNvSpPr>
          <p:nvPr/>
        </p:nvSpPr>
        <p:spPr bwMode="auto">
          <a:xfrm>
            <a:off x="263353" y="764704"/>
            <a:ext cx="11665294" cy="1521940"/>
          </a:xfrm>
          <a:prstGeom prst="rect">
            <a:avLst/>
          </a:prstGeom>
          <a:noFill/>
          <a:ln w="9525">
            <a:solidFill>
              <a:schemeClr val="tx1"/>
            </a:solidFill>
            <a:miter lim="800000"/>
            <a:headEnd/>
            <a:tailEnd/>
          </a:ln>
        </p:spPr>
        <p:txBody>
          <a:bodyPr wrap="square" tIns="144000" anchor="ctr" anchorCtr="0"/>
          <a:lstStyle/>
          <a:p>
            <a:pPr marL="61913" indent="-61913">
              <a:spcBef>
                <a:spcPts val="600"/>
              </a:spcBef>
              <a:defRPr/>
            </a:pPr>
            <a:endParaRPr lang="ja-JP" altLang="en-US"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Rectangle 11"/>
          <p:cNvSpPr>
            <a:spLocks noChangeArrowheads="1"/>
          </p:cNvSpPr>
          <p:nvPr/>
        </p:nvSpPr>
        <p:spPr bwMode="auto">
          <a:xfrm>
            <a:off x="232067" y="704020"/>
            <a:ext cx="1152000" cy="229704"/>
          </a:xfrm>
          <a:prstGeom prst="rect">
            <a:avLst/>
          </a:prstGeom>
          <a:solidFill>
            <a:schemeClr val="bg1"/>
          </a:solidFill>
          <a:ln w="25400" algn="ctr">
            <a:solidFill>
              <a:schemeClr val="tx1"/>
            </a:solidFill>
            <a:miter lim="800000"/>
            <a:headEnd/>
            <a:tailEnd/>
          </a:ln>
        </p:spPr>
        <p:txBody>
          <a:bodyPr wrap="square" lIns="44601" tIns="22301" rIns="44601" bIns="22301" anchor="ctr">
            <a:spAutoFit/>
          </a:bodyPr>
          <a:lstStyle/>
          <a:p>
            <a:pPr algn="ctr" defTabSz="446088">
              <a:spcBef>
                <a:spcPct val="0"/>
              </a:spcBef>
            </a:pPr>
            <a:r>
              <a:rPr lang="ja-JP" altLang="en-US" sz="12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背景・目的</a:t>
            </a:r>
          </a:p>
        </p:txBody>
      </p:sp>
      <p:sp>
        <p:nvSpPr>
          <p:cNvPr id="10" name="Rectangle 9"/>
          <p:cNvSpPr>
            <a:spLocks noChangeArrowheads="1"/>
          </p:cNvSpPr>
          <p:nvPr/>
        </p:nvSpPr>
        <p:spPr bwMode="auto">
          <a:xfrm>
            <a:off x="263353" y="2418587"/>
            <a:ext cx="6172589" cy="4314001"/>
          </a:xfrm>
          <a:prstGeom prst="rect">
            <a:avLst/>
          </a:prstGeom>
          <a:noFill/>
          <a:ln w="9525">
            <a:solidFill>
              <a:schemeClr val="tx1"/>
            </a:solidFill>
            <a:miter lim="800000"/>
            <a:headEnd/>
            <a:tailEnd/>
          </a:ln>
        </p:spPr>
        <p:txBody>
          <a:bodyPr wrap="square" tIns="144000" anchor="ctr" anchorCtr="0"/>
          <a:lstStyle/>
          <a:p>
            <a:pPr marL="61913" indent="-61913">
              <a:spcBef>
                <a:spcPts val="600"/>
              </a:spcBef>
              <a:defRPr/>
            </a:pPr>
            <a:endParaRPr lang="ja-JP" altLang="en-US"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Rectangle 11"/>
          <p:cNvSpPr>
            <a:spLocks noChangeArrowheads="1"/>
          </p:cNvSpPr>
          <p:nvPr/>
        </p:nvSpPr>
        <p:spPr bwMode="auto">
          <a:xfrm>
            <a:off x="1580104" y="2348880"/>
            <a:ext cx="1404000" cy="229704"/>
          </a:xfrm>
          <a:prstGeom prst="rect">
            <a:avLst/>
          </a:prstGeom>
          <a:solidFill>
            <a:schemeClr val="bg1"/>
          </a:solidFill>
          <a:ln w="25400" algn="ctr">
            <a:solidFill>
              <a:schemeClr val="tx1"/>
            </a:solidFill>
            <a:miter lim="800000"/>
            <a:headEnd/>
            <a:tailEnd/>
          </a:ln>
        </p:spPr>
        <p:txBody>
          <a:bodyPr wrap="square" lIns="44601" tIns="22301" rIns="44601" bIns="22301" anchor="ctr">
            <a:spAutoFit/>
          </a:bodyPr>
          <a:lstStyle/>
          <a:p>
            <a:pPr algn="ctr" defTabSz="446088">
              <a:spcBef>
                <a:spcPct val="0"/>
              </a:spcBef>
            </a:pPr>
            <a:r>
              <a:rPr lang="ja-JP" altLang="en-US" sz="12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研究開発の概要</a:t>
            </a:r>
          </a:p>
        </p:txBody>
      </p:sp>
      <p:sp>
        <p:nvSpPr>
          <p:cNvPr id="12" name="テキスト ボックス 11"/>
          <p:cNvSpPr txBox="1"/>
          <p:nvPr/>
        </p:nvSpPr>
        <p:spPr>
          <a:xfrm>
            <a:off x="407369" y="1004536"/>
            <a:ext cx="7156300" cy="830997"/>
          </a:xfrm>
          <a:prstGeom prst="rect">
            <a:avLst/>
          </a:prstGeom>
          <a:noFill/>
        </p:spPr>
        <p:txBody>
          <a:bodyPr wrap="square" rtlCol="0">
            <a:spAutoFit/>
          </a:bodyPr>
          <a:lstStyle/>
          <a:p>
            <a:pPr marL="92075" indent="-92075" defTabSz="4127500">
              <a:buFont typeface="Arial" panose="020B0604020202020204" pitchFamily="34" charset="0"/>
              <a:buChar char="•"/>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defTabSz="4127500">
              <a:buFont typeface="Arial" panose="020B0604020202020204" pitchFamily="34" charset="0"/>
              <a:buChar char="•"/>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テキスト ボックス 12"/>
          <p:cNvSpPr txBox="1"/>
          <p:nvPr/>
        </p:nvSpPr>
        <p:spPr>
          <a:xfrm>
            <a:off x="695400" y="2633448"/>
            <a:ext cx="5795082" cy="2123658"/>
          </a:xfrm>
          <a:prstGeom prst="rect">
            <a:avLst/>
          </a:prstGeom>
          <a:noFill/>
        </p:spPr>
        <p:txBody>
          <a:bodyPr wrap="square" rtlCol="0">
            <a:spAutoFit/>
          </a:bodyPr>
          <a:lstStyle/>
          <a:p>
            <a:pPr marL="92075" indent="-92075">
              <a:buFont typeface="Arial" panose="020B0604020202020204" pitchFamily="34" charset="0"/>
              <a:buChar char="•"/>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buFont typeface="Arial" panose="020B0604020202020204" pitchFamily="34" charset="0"/>
              <a:buChar char="•"/>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buFont typeface="Arial" panose="020B0604020202020204" pitchFamily="34" charset="0"/>
              <a:buChar char="•"/>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buFont typeface="Arial" panose="020B0604020202020204" pitchFamily="34" charset="0"/>
              <a:buChar char="•"/>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17" name="テキスト ボックス 16"/>
          <p:cNvSpPr txBox="1"/>
          <p:nvPr/>
        </p:nvSpPr>
        <p:spPr>
          <a:xfrm>
            <a:off x="7535970" y="364571"/>
            <a:ext cx="3041581" cy="276999"/>
          </a:xfrm>
          <a:prstGeom prst="rect">
            <a:avLst/>
          </a:prstGeom>
          <a:solidFill>
            <a:schemeClr val="tx2">
              <a:lumMod val="20000"/>
              <a:lumOff val="80000"/>
              <a:alpha val="74000"/>
            </a:schemeClr>
          </a:solidFill>
        </p:spPr>
        <p:style>
          <a:lnRef idx="3">
            <a:schemeClr val="lt1"/>
          </a:lnRef>
          <a:fillRef idx="1">
            <a:schemeClr val="accent1"/>
          </a:fillRef>
          <a:effectRef idx="1">
            <a:schemeClr val="accent1"/>
          </a:effectRef>
          <a:fontRef idx="minor">
            <a:schemeClr val="lt1"/>
          </a:fontRef>
        </p:style>
        <p:txBody>
          <a:bodyPr wrap="square" rtlCol="0">
            <a:spAutoFit/>
          </a:bodyPr>
          <a:lstStyle/>
          <a:p>
            <a:pPr marL="87313" indent="-87313">
              <a:buFont typeface="Arial" pitchFamily="34" charset="0"/>
              <a:buChar char="•"/>
            </a:pPr>
            <a:r>
              <a:rPr lang="ja-JP" altLang="en-US" sz="1200" i="1" dirty="0">
                <a:solidFill>
                  <a:srgbClr val="0000FF"/>
                </a:solidFill>
              </a:rPr>
              <a:t>提案概要資料を</a:t>
            </a:r>
            <a:r>
              <a:rPr lang="en-US" altLang="ja-JP" sz="1200" i="1" dirty="0">
                <a:solidFill>
                  <a:srgbClr val="0000FF"/>
                </a:solidFill>
              </a:rPr>
              <a:t>1</a:t>
            </a:r>
            <a:r>
              <a:rPr lang="ja-JP" altLang="en-US" sz="1200" i="1" dirty="0">
                <a:solidFill>
                  <a:srgbClr val="0000FF"/>
                </a:solidFill>
              </a:rPr>
              <a:t>ページで作成してください。</a:t>
            </a:r>
          </a:p>
        </p:txBody>
      </p:sp>
      <p:sp>
        <p:nvSpPr>
          <p:cNvPr id="18" name="タイトル 1"/>
          <p:cNvSpPr>
            <a:spLocks noGrp="1"/>
          </p:cNvSpPr>
          <p:nvPr>
            <p:ph type="title"/>
          </p:nvPr>
        </p:nvSpPr>
        <p:spPr>
          <a:xfrm>
            <a:off x="74448" y="76504"/>
            <a:ext cx="1296144" cy="562074"/>
          </a:xfrm>
          <a:ln>
            <a:solidFill>
              <a:schemeClr val="tx1"/>
            </a:solidFill>
          </a:ln>
        </p:spPr>
        <p:style>
          <a:lnRef idx="2">
            <a:schemeClr val="accent5"/>
          </a:lnRef>
          <a:fillRef idx="1">
            <a:schemeClr val="lt1"/>
          </a:fillRef>
          <a:effectRef idx="0">
            <a:schemeClr val="accent5"/>
          </a:effectRef>
          <a:fontRef idx="minor">
            <a:schemeClr val="dk1"/>
          </a:fontRef>
        </p:style>
        <p:txBody>
          <a:bodyPr>
            <a:noAutofit/>
          </a:bodyPr>
          <a:lstStyle/>
          <a:p>
            <a:r>
              <a:rPr lang="ja-JP" altLang="en-US" sz="2000" dirty="0">
                <a:latin typeface="Meiryo UI" panose="020B0604030504040204" pitchFamily="50" charset="-128"/>
                <a:ea typeface="Meiryo UI" panose="020B0604030504040204" pitchFamily="50" charset="-128"/>
                <a:cs typeface="Meiryo UI" panose="020B0604030504040204" pitchFamily="50" charset="-128"/>
              </a:rPr>
              <a:t>提案概要</a:t>
            </a:r>
          </a:p>
        </p:txBody>
      </p:sp>
      <p:sp>
        <p:nvSpPr>
          <p:cNvPr id="15" name="Rectangle 9">
            <a:extLst>
              <a:ext uri="{FF2B5EF4-FFF2-40B4-BE49-F238E27FC236}">
                <a16:creationId xmlns:a16="http://schemas.microsoft.com/office/drawing/2014/main" id="{0D1CAF87-A9BB-4A2A-8E64-FFBF7A6B4BD7}"/>
              </a:ext>
            </a:extLst>
          </p:cNvPr>
          <p:cNvSpPr>
            <a:spLocks noChangeArrowheads="1"/>
          </p:cNvSpPr>
          <p:nvPr/>
        </p:nvSpPr>
        <p:spPr bwMode="auto">
          <a:xfrm>
            <a:off x="6509564" y="2418587"/>
            <a:ext cx="5419083" cy="4314001"/>
          </a:xfrm>
          <a:prstGeom prst="rect">
            <a:avLst/>
          </a:prstGeom>
          <a:noFill/>
          <a:ln w="9525">
            <a:solidFill>
              <a:schemeClr val="tx1"/>
            </a:solidFill>
            <a:miter lim="800000"/>
            <a:headEnd/>
            <a:tailEnd/>
          </a:ln>
        </p:spPr>
        <p:txBody>
          <a:bodyPr wrap="square" tIns="144000" anchor="ctr" anchorCtr="0"/>
          <a:lstStyle/>
          <a:p>
            <a:pPr marL="61913" indent="-61913">
              <a:spcBef>
                <a:spcPts val="600"/>
              </a:spcBef>
              <a:defRPr/>
            </a:pPr>
            <a:endParaRPr lang="ja-JP" altLang="en-US"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Rectangle 11">
            <a:extLst>
              <a:ext uri="{FF2B5EF4-FFF2-40B4-BE49-F238E27FC236}">
                <a16:creationId xmlns:a16="http://schemas.microsoft.com/office/drawing/2014/main" id="{BFCBF8B3-D6F1-493D-9CEF-0A1C80D31401}"/>
              </a:ext>
            </a:extLst>
          </p:cNvPr>
          <p:cNvSpPr>
            <a:spLocks noChangeArrowheads="1"/>
          </p:cNvSpPr>
          <p:nvPr/>
        </p:nvSpPr>
        <p:spPr bwMode="auto">
          <a:xfrm>
            <a:off x="6440697" y="2348880"/>
            <a:ext cx="1404000" cy="229704"/>
          </a:xfrm>
          <a:prstGeom prst="rect">
            <a:avLst/>
          </a:prstGeom>
          <a:solidFill>
            <a:schemeClr val="bg1"/>
          </a:solidFill>
          <a:ln w="25400" algn="ctr">
            <a:solidFill>
              <a:schemeClr val="tx1"/>
            </a:solidFill>
            <a:miter lim="800000"/>
            <a:headEnd/>
            <a:tailEnd/>
          </a:ln>
        </p:spPr>
        <p:txBody>
          <a:bodyPr wrap="square" lIns="44601" tIns="22301" rIns="44601" bIns="22301" anchor="ctr">
            <a:spAutoFit/>
          </a:bodyPr>
          <a:lstStyle/>
          <a:p>
            <a:pPr algn="ctr" defTabSz="446088">
              <a:spcBef>
                <a:spcPct val="0"/>
              </a:spcBef>
            </a:pPr>
            <a:r>
              <a:rPr lang="ja-JP" altLang="en-US" sz="12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実用化・事業化計画</a:t>
            </a:r>
          </a:p>
        </p:txBody>
      </p:sp>
      <p:sp>
        <p:nvSpPr>
          <p:cNvPr id="20" name="テキスト ボックス 19">
            <a:extLst>
              <a:ext uri="{FF2B5EF4-FFF2-40B4-BE49-F238E27FC236}">
                <a16:creationId xmlns:a16="http://schemas.microsoft.com/office/drawing/2014/main" id="{54BA3E71-944C-44FC-ABA2-6144D0048C1C}"/>
              </a:ext>
            </a:extLst>
          </p:cNvPr>
          <p:cNvSpPr txBox="1"/>
          <p:nvPr/>
        </p:nvSpPr>
        <p:spPr>
          <a:xfrm>
            <a:off x="6528048" y="2633448"/>
            <a:ext cx="5184576" cy="1569660"/>
          </a:xfrm>
          <a:prstGeom prst="rect">
            <a:avLst/>
          </a:prstGeom>
          <a:noFill/>
        </p:spPr>
        <p:txBody>
          <a:bodyPr wrap="square" rtlCol="0">
            <a:spAutoFit/>
          </a:bodyPr>
          <a:lstStyle/>
          <a:p>
            <a:pPr marL="92075" indent="-92075">
              <a:buFont typeface="Arial" panose="020B0604020202020204" pitchFamily="34" charset="0"/>
              <a:buChar char="•"/>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buFont typeface="Arial" panose="020B0604020202020204" pitchFamily="34" charset="0"/>
              <a:buChar char="•"/>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buFont typeface="Arial" panose="020B0604020202020204" pitchFamily="34" charset="0"/>
              <a:buChar char="•"/>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buFont typeface="Arial" panose="020B0604020202020204" pitchFamily="34" charset="0"/>
              <a:buChar char="•"/>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22" name="テキスト ボックス 21">
            <a:extLst>
              <a:ext uri="{FF2B5EF4-FFF2-40B4-BE49-F238E27FC236}">
                <a16:creationId xmlns:a16="http://schemas.microsoft.com/office/drawing/2014/main" id="{4C40FA60-ECAE-4E54-B153-54C6908BEEAA}"/>
              </a:ext>
            </a:extLst>
          </p:cNvPr>
          <p:cNvSpPr txBox="1"/>
          <p:nvPr/>
        </p:nvSpPr>
        <p:spPr>
          <a:xfrm>
            <a:off x="2576207" y="1140160"/>
            <a:ext cx="3041581" cy="830997"/>
          </a:xfrm>
          <a:prstGeom prst="rect">
            <a:avLst/>
          </a:prstGeom>
          <a:solidFill>
            <a:schemeClr val="tx2">
              <a:lumMod val="20000"/>
              <a:lumOff val="80000"/>
              <a:alpha val="74000"/>
            </a:schemeClr>
          </a:solidFill>
        </p:spPr>
        <p:style>
          <a:lnRef idx="3">
            <a:schemeClr val="lt1"/>
          </a:lnRef>
          <a:fillRef idx="1">
            <a:schemeClr val="accent1"/>
          </a:fillRef>
          <a:effectRef idx="1">
            <a:schemeClr val="accent1"/>
          </a:effectRef>
          <a:fontRef idx="minor">
            <a:schemeClr val="lt1"/>
          </a:fontRef>
        </p:style>
        <p:txBody>
          <a:bodyPr wrap="square" rtlCol="0">
            <a:spAutoFit/>
          </a:bodyPr>
          <a:lstStyle/>
          <a:p>
            <a:r>
              <a:rPr lang="ja-JP" altLang="en-US" sz="1200" i="1" dirty="0">
                <a:solidFill>
                  <a:srgbClr val="0000FF"/>
                </a:solidFill>
              </a:rPr>
              <a:t>解決を目指す社会課題、実用化を目指す新たな製品・サービス等）を要約してください。製品イメージや市場規模は図表を用いてわかりやすく。</a:t>
            </a:r>
          </a:p>
        </p:txBody>
      </p:sp>
      <p:sp>
        <p:nvSpPr>
          <p:cNvPr id="34" name="Text Box 5">
            <a:extLst>
              <a:ext uri="{FF2B5EF4-FFF2-40B4-BE49-F238E27FC236}">
                <a16:creationId xmlns:a16="http://schemas.microsoft.com/office/drawing/2014/main" id="{EC2B0DC3-BDD0-4ACC-B7E5-6C4B688D62BE}"/>
              </a:ext>
            </a:extLst>
          </p:cNvPr>
          <p:cNvSpPr txBox="1">
            <a:spLocks noChangeArrowheads="1"/>
          </p:cNvSpPr>
          <p:nvPr/>
        </p:nvSpPr>
        <p:spPr bwMode="auto">
          <a:xfrm>
            <a:off x="7756698" y="806685"/>
            <a:ext cx="1313180"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kumimoji="1" sz="2800">
                <a:solidFill>
                  <a:schemeClr val="tx1"/>
                </a:solidFill>
                <a:latin typeface="游ゴシック" panose="020B0400000000000000" pitchFamily="50" charset="-128"/>
                <a:ea typeface="游ゴシック" panose="020B0400000000000000" pitchFamily="50" charset="-128"/>
              </a:defRPr>
            </a:lvl1pPr>
            <a:lvl2pPr marL="742950" indent="-285750">
              <a:lnSpc>
                <a:spcPct val="90000"/>
              </a:lnSpc>
              <a:spcBef>
                <a:spcPts val="500"/>
              </a:spcBef>
              <a:buFont typeface="Arial" panose="020B0604020202020204" pitchFamily="34" charset="0"/>
              <a:buChar char="•"/>
              <a:defRPr kumimoji="1" sz="2400">
                <a:solidFill>
                  <a:schemeClr val="tx1"/>
                </a:solidFill>
                <a:latin typeface="游ゴシック" panose="020B0400000000000000" pitchFamily="50" charset="-128"/>
                <a:ea typeface="游ゴシック" panose="020B0400000000000000" pitchFamily="50" charset="-128"/>
              </a:defRPr>
            </a:lvl2pPr>
            <a:lvl3pPr marL="1143000" indent="-228600">
              <a:lnSpc>
                <a:spcPct val="90000"/>
              </a:lnSpc>
              <a:spcBef>
                <a:spcPts val="500"/>
              </a:spcBef>
              <a:buFont typeface="Arial" panose="020B0604020202020204" pitchFamily="34" charset="0"/>
              <a:buChar char="•"/>
              <a:defRPr kumimoji="1" sz="2000">
                <a:solidFill>
                  <a:schemeClr val="tx1"/>
                </a:solidFill>
                <a:latin typeface="游ゴシック" panose="020B0400000000000000" pitchFamily="50" charset="-128"/>
                <a:ea typeface="游ゴシック" panose="020B0400000000000000" pitchFamily="50" charset="-128"/>
              </a:defRPr>
            </a:lvl3pPr>
            <a:lvl4pPr marL="1600200" indent="-228600">
              <a:lnSpc>
                <a:spcPct val="90000"/>
              </a:lnSpc>
              <a:spcBef>
                <a:spcPts val="500"/>
              </a:spcBef>
              <a:buFont typeface="Arial" panose="020B0604020202020204" pitchFamily="34" charset="0"/>
              <a:buChar char="•"/>
              <a:defRPr kumimoji="1">
                <a:solidFill>
                  <a:schemeClr val="tx1"/>
                </a:solidFill>
                <a:latin typeface="游ゴシック" panose="020B0400000000000000" pitchFamily="50" charset="-128"/>
                <a:ea typeface="游ゴシック" panose="020B0400000000000000" pitchFamily="50" charset="-128"/>
              </a:defRPr>
            </a:lvl4pPr>
            <a:lvl5pPr marL="2057400" indent="-228600">
              <a:lnSpc>
                <a:spcPct val="90000"/>
              </a:lnSpc>
              <a:spcBef>
                <a:spcPts val="500"/>
              </a:spcBef>
              <a:buFont typeface="Arial" panose="020B0604020202020204" pitchFamily="34" charset="0"/>
              <a:buChar char="•"/>
              <a:defRPr kumimoji="1">
                <a:solidFill>
                  <a:schemeClr val="tx1"/>
                </a:solidFill>
                <a:latin typeface="游ゴシック" panose="020B0400000000000000" pitchFamily="50" charset="-128"/>
                <a:ea typeface="游ゴシック" panose="020B0400000000000000" pitchFamily="50" charset="-128"/>
              </a:defRPr>
            </a:lvl5pPr>
            <a:lvl6pPr marL="25146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游ゴシック" panose="020B0400000000000000" pitchFamily="50" charset="-128"/>
                <a:ea typeface="游ゴシック" panose="020B0400000000000000" pitchFamily="50" charset="-128"/>
              </a:defRPr>
            </a:lvl6pPr>
            <a:lvl7pPr marL="29718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游ゴシック" panose="020B0400000000000000" pitchFamily="50" charset="-128"/>
                <a:ea typeface="游ゴシック" panose="020B0400000000000000" pitchFamily="50" charset="-128"/>
              </a:defRPr>
            </a:lvl7pPr>
            <a:lvl8pPr marL="34290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游ゴシック" panose="020B0400000000000000" pitchFamily="50" charset="-128"/>
                <a:ea typeface="游ゴシック" panose="020B0400000000000000" pitchFamily="50" charset="-128"/>
              </a:defRPr>
            </a:lvl8pPr>
            <a:lvl9pPr marL="38862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游ゴシック" panose="020B0400000000000000" pitchFamily="50" charset="-128"/>
                <a:ea typeface="游ゴシック" panose="020B0400000000000000" pitchFamily="50" charset="-128"/>
              </a:defRPr>
            </a:lvl9pPr>
          </a:lstStyle>
          <a:p>
            <a:pPr algn="ctr" eaLnBrk="1" hangingPunct="1">
              <a:lnSpc>
                <a:spcPct val="100000"/>
              </a:lnSpc>
              <a:spcBef>
                <a:spcPct val="0"/>
              </a:spcBef>
              <a:buFontTx/>
              <a:buNone/>
            </a:pPr>
            <a:r>
              <a:rPr lang="ja-JP" altLang="en-US" sz="1100" dirty="0">
                <a:latin typeface="Meiryo UI" panose="020B0604030504040204" pitchFamily="50" charset="-128"/>
                <a:ea typeface="Meiryo UI" panose="020B0604030504040204" pitchFamily="50" charset="-128"/>
              </a:rPr>
              <a:t>■</a:t>
            </a:r>
            <a:r>
              <a:rPr lang="ja-JP" altLang="en-US" sz="1100" u="sng" dirty="0">
                <a:latin typeface="Meiryo UI" panose="020B0604030504040204" pitchFamily="50" charset="-128"/>
                <a:ea typeface="Meiryo UI" panose="020B0604030504040204" pitchFamily="50" charset="-128"/>
              </a:rPr>
              <a:t>対象市場，製品</a:t>
            </a:r>
          </a:p>
        </p:txBody>
      </p:sp>
      <p:sp>
        <p:nvSpPr>
          <p:cNvPr id="40" name="Text Box 88">
            <a:extLst>
              <a:ext uri="{FF2B5EF4-FFF2-40B4-BE49-F238E27FC236}">
                <a16:creationId xmlns:a16="http://schemas.microsoft.com/office/drawing/2014/main" id="{F00500B8-A8DA-47A7-887A-CCB27078FCE9}"/>
              </a:ext>
            </a:extLst>
          </p:cNvPr>
          <p:cNvSpPr txBox="1">
            <a:spLocks noChangeArrowheads="1"/>
          </p:cNvSpPr>
          <p:nvPr/>
        </p:nvSpPr>
        <p:spPr bwMode="auto">
          <a:xfrm>
            <a:off x="9985392" y="2044090"/>
            <a:ext cx="1547218" cy="2539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en-US" altLang="ja-JP" sz="1050" dirty="0">
                <a:latin typeface="Meiryo UI" panose="020B0604030504040204" pitchFamily="50" charset="-128"/>
                <a:ea typeface="Meiryo UI" panose="020B0604030504040204" pitchFamily="50" charset="-128"/>
              </a:rPr>
              <a:t>b)</a:t>
            </a:r>
            <a:r>
              <a:rPr lang="ja-JP" altLang="en-US" sz="1050" dirty="0">
                <a:latin typeface="Meiryo UI" panose="020B0604030504040204" pitchFamily="50" charset="-128"/>
                <a:ea typeface="Meiryo UI" panose="020B0604030504040204" pitchFamily="50" charset="-128"/>
              </a:rPr>
              <a:t> </a:t>
            </a:r>
            <a:r>
              <a:rPr lang="ja-JP" altLang="en-US" sz="1050" u="sng" dirty="0">
                <a:latin typeface="Meiryo UI" panose="020B0604030504040204" pitchFamily="50" charset="-128"/>
                <a:ea typeface="Meiryo UI" panose="020B0604030504040204" pitchFamily="50" charset="-128"/>
              </a:rPr>
              <a:t>製品市場規模見通し</a:t>
            </a:r>
          </a:p>
        </p:txBody>
      </p:sp>
      <p:grpSp>
        <p:nvGrpSpPr>
          <p:cNvPr id="3" name="グループ化 2">
            <a:extLst>
              <a:ext uri="{FF2B5EF4-FFF2-40B4-BE49-F238E27FC236}">
                <a16:creationId xmlns:a16="http://schemas.microsoft.com/office/drawing/2014/main" id="{5D727005-1F16-4E49-A01A-50C819EFAC9D}"/>
              </a:ext>
            </a:extLst>
          </p:cNvPr>
          <p:cNvGrpSpPr/>
          <p:nvPr/>
        </p:nvGrpSpPr>
        <p:grpSpPr>
          <a:xfrm>
            <a:off x="9787553" y="807886"/>
            <a:ext cx="1669261" cy="1265374"/>
            <a:chOff x="9406407" y="749655"/>
            <a:chExt cx="2593104" cy="1660353"/>
          </a:xfrm>
        </p:grpSpPr>
        <p:sp>
          <p:nvSpPr>
            <p:cNvPr id="24" name="Rectangle 87">
              <a:extLst>
                <a:ext uri="{FF2B5EF4-FFF2-40B4-BE49-F238E27FC236}">
                  <a16:creationId xmlns:a16="http://schemas.microsoft.com/office/drawing/2014/main" id="{C274DAC7-73CB-4E40-BBAF-7BCAD355546B}"/>
                </a:ext>
              </a:extLst>
            </p:cNvPr>
            <p:cNvSpPr>
              <a:spLocks noChangeArrowheads="1"/>
            </p:cNvSpPr>
            <p:nvPr/>
          </p:nvSpPr>
          <p:spPr bwMode="auto">
            <a:xfrm>
              <a:off x="9774364" y="1039324"/>
              <a:ext cx="2108200" cy="1148051"/>
            </a:xfrm>
            <a:prstGeom prst="rect">
              <a:avLst/>
            </a:prstGeom>
            <a:solidFill>
              <a:schemeClr val="bg1">
                <a:lumMod val="95000"/>
              </a:schemeClr>
            </a:solidFill>
            <a:ln w="28575">
              <a:solidFill>
                <a:schemeClr val="tx1"/>
              </a:solidFill>
              <a:miter lim="800000"/>
              <a:headEnd/>
              <a:tailEnd/>
            </a:ln>
          </p:spPr>
          <p:txBody>
            <a:bodyPr wrap="none"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endParaRPr lang="ja-JP" altLang="en-US" sz="1400">
                <a:latin typeface="Meiryo UI" panose="020B0604030504040204" pitchFamily="50" charset="-128"/>
                <a:ea typeface="Meiryo UI" panose="020B0604030504040204" pitchFamily="50" charset="-128"/>
              </a:endParaRPr>
            </a:p>
          </p:txBody>
        </p:sp>
        <p:sp>
          <p:nvSpPr>
            <p:cNvPr id="25" name="Line 89">
              <a:extLst>
                <a:ext uri="{FF2B5EF4-FFF2-40B4-BE49-F238E27FC236}">
                  <a16:creationId xmlns:a16="http://schemas.microsoft.com/office/drawing/2014/main" id="{3DF63825-4CAA-4F5C-8D4B-9639B7B51375}"/>
                </a:ext>
              </a:extLst>
            </p:cNvPr>
            <p:cNvSpPr>
              <a:spLocks noChangeShapeType="1"/>
            </p:cNvSpPr>
            <p:nvPr/>
          </p:nvSpPr>
          <p:spPr bwMode="auto">
            <a:xfrm flipV="1">
              <a:off x="9860089" y="1954712"/>
              <a:ext cx="1673226" cy="14400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sz="1400">
                <a:latin typeface="Meiryo UI" panose="020B0604030504040204" pitchFamily="50" charset="-128"/>
                <a:ea typeface="Meiryo UI" panose="020B0604030504040204" pitchFamily="50" charset="-128"/>
              </a:endParaRPr>
            </a:p>
          </p:txBody>
        </p:sp>
        <p:sp>
          <p:nvSpPr>
            <p:cNvPr id="26" name="Line 90">
              <a:extLst>
                <a:ext uri="{FF2B5EF4-FFF2-40B4-BE49-F238E27FC236}">
                  <a16:creationId xmlns:a16="http://schemas.microsoft.com/office/drawing/2014/main" id="{9AFA8F09-7C88-4FA0-B97E-8DC2169CB7F2}"/>
                </a:ext>
              </a:extLst>
            </p:cNvPr>
            <p:cNvSpPr>
              <a:spLocks noChangeShapeType="1"/>
            </p:cNvSpPr>
            <p:nvPr/>
          </p:nvSpPr>
          <p:spPr bwMode="auto">
            <a:xfrm flipV="1">
              <a:off x="9860088" y="1733661"/>
              <a:ext cx="1653053" cy="31789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sz="1400">
                <a:latin typeface="Meiryo UI" panose="020B0604030504040204" pitchFamily="50" charset="-128"/>
                <a:ea typeface="Meiryo UI" panose="020B0604030504040204" pitchFamily="50" charset="-128"/>
              </a:endParaRPr>
            </a:p>
          </p:txBody>
        </p:sp>
        <p:sp>
          <p:nvSpPr>
            <p:cNvPr id="27" name="Line 91">
              <a:extLst>
                <a:ext uri="{FF2B5EF4-FFF2-40B4-BE49-F238E27FC236}">
                  <a16:creationId xmlns:a16="http://schemas.microsoft.com/office/drawing/2014/main" id="{34BF846D-3BCC-4F56-87DE-24F24799F54E}"/>
                </a:ext>
              </a:extLst>
            </p:cNvPr>
            <p:cNvSpPr>
              <a:spLocks noChangeShapeType="1"/>
            </p:cNvSpPr>
            <p:nvPr/>
          </p:nvSpPr>
          <p:spPr bwMode="auto">
            <a:xfrm flipV="1">
              <a:off x="9860088" y="1235823"/>
              <a:ext cx="1590428" cy="688727"/>
            </a:xfrm>
            <a:prstGeom prst="line">
              <a:avLst/>
            </a:prstGeom>
            <a:noFill/>
            <a:ln w="28575">
              <a:solidFill>
                <a:srgbClr val="FF33CC"/>
              </a:solidFill>
              <a:round/>
              <a:headEnd/>
              <a:tailEnd/>
            </a:ln>
            <a:extLst>
              <a:ext uri="{909E8E84-426E-40DD-AFC4-6F175D3DCCD1}">
                <a14:hiddenFill xmlns:a14="http://schemas.microsoft.com/office/drawing/2010/main">
                  <a:noFill/>
                </a14:hiddenFill>
              </a:ext>
            </a:extLst>
          </p:spPr>
          <p:txBody>
            <a:bodyPr/>
            <a:lstStyle/>
            <a:p>
              <a:endParaRPr lang="ja-JP" altLang="en-US" sz="1400">
                <a:latin typeface="Meiryo UI" panose="020B0604030504040204" pitchFamily="50" charset="-128"/>
                <a:ea typeface="Meiryo UI" panose="020B0604030504040204" pitchFamily="50" charset="-128"/>
              </a:endParaRPr>
            </a:p>
          </p:txBody>
        </p:sp>
        <p:sp>
          <p:nvSpPr>
            <p:cNvPr id="28" name="Text Box 92">
              <a:extLst>
                <a:ext uri="{FF2B5EF4-FFF2-40B4-BE49-F238E27FC236}">
                  <a16:creationId xmlns:a16="http://schemas.microsoft.com/office/drawing/2014/main" id="{626520F0-E547-4243-B84A-84670FD88999}"/>
                </a:ext>
              </a:extLst>
            </p:cNvPr>
            <p:cNvSpPr txBox="1">
              <a:spLocks noChangeArrowheads="1"/>
            </p:cNvSpPr>
            <p:nvPr/>
          </p:nvSpPr>
          <p:spPr bwMode="auto">
            <a:xfrm>
              <a:off x="9673806" y="2197988"/>
              <a:ext cx="517957" cy="2120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en-US" altLang="ja-JP" sz="1050" dirty="0">
                  <a:latin typeface="Meiryo UI" panose="020B0604030504040204" pitchFamily="50" charset="-128"/>
                  <a:ea typeface="Meiryo UI" panose="020B0604030504040204" pitchFamily="50" charset="-128"/>
                </a:rPr>
                <a:t>2020</a:t>
              </a:r>
            </a:p>
          </p:txBody>
        </p:sp>
        <p:sp>
          <p:nvSpPr>
            <p:cNvPr id="29" name="Text Box 93">
              <a:extLst>
                <a:ext uri="{FF2B5EF4-FFF2-40B4-BE49-F238E27FC236}">
                  <a16:creationId xmlns:a16="http://schemas.microsoft.com/office/drawing/2014/main" id="{327D4E10-56FB-45FC-87FC-A268CD16DDEE}"/>
                </a:ext>
              </a:extLst>
            </p:cNvPr>
            <p:cNvSpPr txBox="1">
              <a:spLocks noChangeArrowheads="1"/>
            </p:cNvSpPr>
            <p:nvPr/>
          </p:nvSpPr>
          <p:spPr bwMode="auto">
            <a:xfrm>
              <a:off x="11264375" y="2186550"/>
              <a:ext cx="537879" cy="2120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en-US" altLang="ja-JP" sz="1050" dirty="0">
                  <a:latin typeface="Meiryo UI" panose="020B0604030504040204" pitchFamily="50" charset="-128"/>
                  <a:ea typeface="Meiryo UI" panose="020B0604030504040204" pitchFamily="50" charset="-128"/>
                </a:rPr>
                <a:t>20XX</a:t>
              </a:r>
            </a:p>
          </p:txBody>
        </p:sp>
        <p:sp>
          <p:nvSpPr>
            <p:cNvPr id="30" name="Text Box 94">
              <a:extLst>
                <a:ext uri="{FF2B5EF4-FFF2-40B4-BE49-F238E27FC236}">
                  <a16:creationId xmlns:a16="http://schemas.microsoft.com/office/drawing/2014/main" id="{AB0C77B4-3969-4104-897C-2FA6E69192CE}"/>
                </a:ext>
              </a:extLst>
            </p:cNvPr>
            <p:cNvSpPr txBox="1">
              <a:spLocks noChangeArrowheads="1"/>
            </p:cNvSpPr>
            <p:nvPr/>
          </p:nvSpPr>
          <p:spPr bwMode="auto">
            <a:xfrm>
              <a:off x="10339252" y="1264094"/>
              <a:ext cx="189255" cy="2826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en-US" altLang="ja-JP" sz="1400" dirty="0">
                  <a:latin typeface="Meiryo UI" panose="020B0604030504040204" pitchFamily="50" charset="-128"/>
                  <a:ea typeface="Meiryo UI" panose="020B0604030504040204" pitchFamily="50" charset="-128"/>
                </a:rPr>
                <a:t>A</a:t>
              </a:r>
            </a:p>
          </p:txBody>
        </p:sp>
        <p:sp>
          <p:nvSpPr>
            <p:cNvPr id="31" name="Text Box 95">
              <a:extLst>
                <a:ext uri="{FF2B5EF4-FFF2-40B4-BE49-F238E27FC236}">
                  <a16:creationId xmlns:a16="http://schemas.microsoft.com/office/drawing/2014/main" id="{D59F22E5-64D9-4041-AF17-BF170E46FD96}"/>
                </a:ext>
              </a:extLst>
            </p:cNvPr>
            <p:cNvSpPr txBox="1">
              <a:spLocks noChangeArrowheads="1"/>
            </p:cNvSpPr>
            <p:nvPr/>
          </p:nvSpPr>
          <p:spPr bwMode="auto">
            <a:xfrm>
              <a:off x="11558608" y="1696694"/>
              <a:ext cx="186764" cy="2826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en-US" altLang="ja-JP" sz="1400">
                  <a:latin typeface="Meiryo UI" panose="020B0604030504040204" pitchFamily="50" charset="-128"/>
                  <a:ea typeface="Meiryo UI" panose="020B0604030504040204" pitchFamily="50" charset="-128"/>
                </a:rPr>
                <a:t>C</a:t>
              </a:r>
            </a:p>
          </p:txBody>
        </p:sp>
        <p:sp>
          <p:nvSpPr>
            <p:cNvPr id="32" name="Text Box 96">
              <a:extLst>
                <a:ext uri="{FF2B5EF4-FFF2-40B4-BE49-F238E27FC236}">
                  <a16:creationId xmlns:a16="http://schemas.microsoft.com/office/drawing/2014/main" id="{598F2FD5-7597-40FD-8FF7-534A2119EB61}"/>
                </a:ext>
              </a:extLst>
            </p:cNvPr>
            <p:cNvSpPr txBox="1">
              <a:spLocks noChangeArrowheads="1"/>
            </p:cNvSpPr>
            <p:nvPr/>
          </p:nvSpPr>
          <p:spPr bwMode="auto">
            <a:xfrm>
              <a:off x="11280493" y="1333602"/>
              <a:ext cx="279278" cy="2826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en-US" altLang="ja-JP" sz="1400" dirty="0">
                  <a:latin typeface="Meiryo UI" panose="020B0604030504040204" pitchFamily="50" charset="-128"/>
                  <a:ea typeface="Meiryo UI" panose="020B0604030504040204" pitchFamily="50" charset="-128"/>
                </a:rPr>
                <a:t>B</a:t>
              </a:r>
            </a:p>
          </p:txBody>
        </p:sp>
        <p:sp>
          <p:nvSpPr>
            <p:cNvPr id="33" name="Text Box 97">
              <a:extLst>
                <a:ext uri="{FF2B5EF4-FFF2-40B4-BE49-F238E27FC236}">
                  <a16:creationId xmlns:a16="http://schemas.microsoft.com/office/drawing/2014/main" id="{C04E82C4-8E1F-4261-BCEA-C2E8A8920541}"/>
                </a:ext>
              </a:extLst>
            </p:cNvPr>
            <p:cNvSpPr txBox="1">
              <a:spLocks noChangeArrowheads="1"/>
            </p:cNvSpPr>
            <p:nvPr/>
          </p:nvSpPr>
          <p:spPr bwMode="auto">
            <a:xfrm>
              <a:off x="9406407" y="1109559"/>
              <a:ext cx="251010" cy="9089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wrap="square" lIns="0" tIns="0" rIns="0" bIns="0">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ja-JP" altLang="en-US" sz="1050" dirty="0">
                  <a:latin typeface="Meiryo UI" panose="020B0604030504040204" pitchFamily="50" charset="-128"/>
                  <a:ea typeface="Meiryo UI" panose="020B0604030504040204" pitchFamily="50" charset="-128"/>
                </a:rPr>
                <a:t>市場規模</a:t>
              </a:r>
            </a:p>
          </p:txBody>
        </p:sp>
        <p:sp>
          <p:nvSpPr>
            <p:cNvPr id="41" name="正方形/長方形 40">
              <a:extLst>
                <a:ext uri="{FF2B5EF4-FFF2-40B4-BE49-F238E27FC236}">
                  <a16:creationId xmlns:a16="http://schemas.microsoft.com/office/drawing/2014/main" id="{C87640A4-ABC6-4B20-BC25-30D3228DB99F}"/>
                </a:ext>
              </a:extLst>
            </p:cNvPr>
            <p:cNvSpPr/>
            <p:nvPr/>
          </p:nvSpPr>
          <p:spPr>
            <a:xfrm>
              <a:off x="10935708" y="749655"/>
              <a:ext cx="1063803" cy="302885"/>
            </a:xfrm>
            <a:prstGeom prst="rect">
              <a:avLst/>
            </a:prstGeom>
          </p:spPr>
          <p:txBody>
            <a:bodyPr wrap="none">
              <a:spAutoFit/>
            </a:bodyPr>
            <a:lstStyle/>
            <a:p>
              <a:pPr algn="ctr" eaLnBrk="1" hangingPunct="1"/>
              <a:r>
                <a:rPr lang="en-US" altLang="ja-JP" sz="900" dirty="0">
                  <a:latin typeface="Meiryo UI" panose="020B0604030504040204" pitchFamily="50" charset="-128"/>
                  <a:ea typeface="Meiryo UI" panose="020B0604030504040204" pitchFamily="50" charset="-128"/>
                </a:rPr>
                <a:t>(</a:t>
              </a:r>
              <a:r>
                <a:rPr lang="ja-JP" altLang="en-US" sz="900" dirty="0">
                  <a:latin typeface="Meiryo UI" panose="020B0604030504040204" pitchFamily="50" charset="-128"/>
                  <a:ea typeface="Meiryo UI" panose="020B0604030504040204" pitchFamily="50" charset="-128"/>
                </a:rPr>
                <a:t>億円</a:t>
              </a:r>
              <a:r>
                <a:rPr lang="en-US" altLang="ja-JP" sz="900" dirty="0">
                  <a:latin typeface="Meiryo UI" panose="020B0604030504040204" pitchFamily="50" charset="-128"/>
                  <a:ea typeface="Meiryo UI" panose="020B0604030504040204" pitchFamily="50" charset="-128"/>
                </a:rPr>
                <a:t>/</a:t>
              </a:r>
              <a:r>
                <a:rPr lang="ja-JP" altLang="en-US" sz="900" dirty="0">
                  <a:latin typeface="Meiryo UI" panose="020B0604030504040204" pitchFamily="50" charset="-128"/>
                  <a:ea typeface="Meiryo UI" panose="020B0604030504040204" pitchFamily="50" charset="-128"/>
                </a:rPr>
                <a:t>年</a:t>
              </a:r>
              <a:r>
                <a:rPr lang="en-US" altLang="ja-JP" sz="900" dirty="0">
                  <a:latin typeface="Meiryo UI" panose="020B0604030504040204" pitchFamily="50" charset="-128"/>
                  <a:ea typeface="Meiryo UI" panose="020B0604030504040204" pitchFamily="50" charset="-128"/>
                </a:rPr>
                <a:t>)</a:t>
              </a:r>
            </a:p>
          </p:txBody>
        </p:sp>
      </p:grpSp>
      <p:sp>
        <p:nvSpPr>
          <p:cNvPr id="23" name="Text Box 88">
            <a:extLst>
              <a:ext uri="{FF2B5EF4-FFF2-40B4-BE49-F238E27FC236}">
                <a16:creationId xmlns:a16="http://schemas.microsoft.com/office/drawing/2014/main" id="{524BFE10-9F71-4D3A-8A05-9C588A510ABE}"/>
              </a:ext>
            </a:extLst>
          </p:cNvPr>
          <p:cNvSpPr txBox="1">
            <a:spLocks noChangeArrowheads="1"/>
          </p:cNvSpPr>
          <p:nvPr/>
        </p:nvSpPr>
        <p:spPr bwMode="auto">
          <a:xfrm>
            <a:off x="7866240" y="2033018"/>
            <a:ext cx="1790875"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en-US" altLang="ja-JP" sz="1000" dirty="0">
                <a:latin typeface="Meiryo UI" panose="020B0604030504040204" pitchFamily="50" charset="-128"/>
                <a:ea typeface="Meiryo UI" panose="020B0604030504040204" pitchFamily="50" charset="-128"/>
              </a:rPr>
              <a:t>a)</a:t>
            </a:r>
            <a:r>
              <a:rPr lang="ja-JP" altLang="en-US" sz="1000" dirty="0">
                <a:latin typeface="Meiryo UI" panose="020B0604030504040204" pitchFamily="50" charset="-128"/>
                <a:ea typeface="Meiryo UI" panose="020B0604030504040204" pitchFamily="50" charset="-128"/>
              </a:rPr>
              <a:t> </a:t>
            </a:r>
            <a:r>
              <a:rPr lang="en-US" altLang="ja-JP" sz="1000" u="sng" dirty="0">
                <a:latin typeface="Meiryo UI" panose="020B0604030504040204" pitchFamily="50" charset="-128"/>
                <a:ea typeface="Meiryo UI" panose="020B0604030504040204" pitchFamily="50" charset="-128"/>
              </a:rPr>
              <a:t>○○</a:t>
            </a:r>
            <a:r>
              <a:rPr lang="ja-JP" altLang="en-US" sz="1000" u="sng" dirty="0">
                <a:latin typeface="Meiryo UI" panose="020B0604030504040204" pitchFamily="50" charset="-128"/>
                <a:ea typeface="Meiryo UI" panose="020B0604030504040204" pitchFamily="50" charset="-128"/>
              </a:rPr>
              <a:t>分野における製品割合</a:t>
            </a:r>
          </a:p>
        </p:txBody>
      </p:sp>
      <p:sp>
        <p:nvSpPr>
          <p:cNvPr id="42" name="テキスト ボックス 41">
            <a:extLst>
              <a:ext uri="{FF2B5EF4-FFF2-40B4-BE49-F238E27FC236}">
                <a16:creationId xmlns:a16="http://schemas.microsoft.com/office/drawing/2014/main" id="{B1C5D54B-E28D-4728-A73E-7F40D44D47D3}"/>
              </a:ext>
            </a:extLst>
          </p:cNvPr>
          <p:cNvSpPr txBox="1"/>
          <p:nvPr/>
        </p:nvSpPr>
        <p:spPr>
          <a:xfrm>
            <a:off x="2282105" y="3163911"/>
            <a:ext cx="3041581" cy="830997"/>
          </a:xfrm>
          <a:prstGeom prst="rect">
            <a:avLst/>
          </a:prstGeom>
          <a:solidFill>
            <a:schemeClr val="tx2">
              <a:lumMod val="20000"/>
              <a:lumOff val="80000"/>
              <a:alpha val="74000"/>
            </a:schemeClr>
          </a:solidFill>
        </p:spPr>
        <p:style>
          <a:lnRef idx="3">
            <a:schemeClr val="lt1"/>
          </a:lnRef>
          <a:fillRef idx="1">
            <a:schemeClr val="accent1"/>
          </a:fillRef>
          <a:effectRef idx="1">
            <a:schemeClr val="accent1"/>
          </a:effectRef>
          <a:fontRef idx="minor">
            <a:schemeClr val="lt1"/>
          </a:fontRef>
        </p:style>
        <p:txBody>
          <a:bodyPr wrap="square" rtlCol="0">
            <a:spAutoFit/>
          </a:bodyPr>
          <a:lstStyle/>
          <a:p>
            <a:r>
              <a:rPr lang="ja-JP" altLang="en-US" sz="1200" i="1" dirty="0">
                <a:solidFill>
                  <a:srgbClr val="0000FF"/>
                </a:solidFill>
              </a:rPr>
              <a:t>提案するバイオ由来製品の実用化に向けて、 </a:t>
            </a:r>
            <a:r>
              <a:rPr lang="en-US" altLang="ja-JP" sz="1200" i="1" dirty="0">
                <a:solidFill>
                  <a:srgbClr val="0000FF"/>
                </a:solidFill>
              </a:rPr>
              <a:t>NEDO</a:t>
            </a:r>
            <a:r>
              <a:rPr lang="ja-JP" altLang="en-US" sz="1200" i="1" dirty="0">
                <a:solidFill>
                  <a:srgbClr val="0000FF"/>
                </a:solidFill>
              </a:rPr>
              <a:t>事業の中で解決すべき課題、解決手段、研究開発内容、最終目標を要約してください。図表を用いてわかりやすく。</a:t>
            </a:r>
          </a:p>
        </p:txBody>
      </p:sp>
      <p:graphicFrame>
        <p:nvGraphicFramePr>
          <p:cNvPr id="43" name="Group 111">
            <a:extLst>
              <a:ext uri="{FF2B5EF4-FFF2-40B4-BE49-F238E27FC236}">
                <a16:creationId xmlns:a16="http://schemas.microsoft.com/office/drawing/2014/main" id="{96D04CFE-E887-48DA-B248-41CE4CAA952F}"/>
              </a:ext>
            </a:extLst>
          </p:cNvPr>
          <p:cNvGraphicFramePr>
            <a:graphicFrameLocks/>
          </p:cNvGraphicFramePr>
          <p:nvPr>
            <p:extLst>
              <p:ext uri="{D42A27DB-BD31-4B8C-83A1-F6EECF244321}">
                <p14:modId xmlns:p14="http://schemas.microsoft.com/office/powerpoint/2010/main" val="1379408903"/>
              </p:ext>
            </p:extLst>
          </p:nvPr>
        </p:nvGraphicFramePr>
        <p:xfrm>
          <a:off x="959015" y="5225030"/>
          <a:ext cx="3003244" cy="1402180"/>
        </p:xfrm>
        <a:graphic>
          <a:graphicData uri="http://schemas.openxmlformats.org/drawingml/2006/table">
            <a:tbl>
              <a:tblPr/>
              <a:tblGrid>
                <a:gridCol w="958119">
                  <a:extLst>
                    <a:ext uri="{9D8B030D-6E8A-4147-A177-3AD203B41FA5}">
                      <a16:colId xmlns:a16="http://schemas.microsoft.com/office/drawing/2014/main" val="20000"/>
                    </a:ext>
                  </a:extLst>
                </a:gridCol>
                <a:gridCol w="783200">
                  <a:extLst>
                    <a:ext uri="{9D8B030D-6E8A-4147-A177-3AD203B41FA5}">
                      <a16:colId xmlns:a16="http://schemas.microsoft.com/office/drawing/2014/main" val="20001"/>
                    </a:ext>
                  </a:extLst>
                </a:gridCol>
                <a:gridCol w="648072">
                  <a:extLst>
                    <a:ext uri="{9D8B030D-6E8A-4147-A177-3AD203B41FA5}">
                      <a16:colId xmlns:a16="http://schemas.microsoft.com/office/drawing/2014/main" val="20002"/>
                    </a:ext>
                  </a:extLst>
                </a:gridCol>
                <a:gridCol w="613853">
                  <a:extLst>
                    <a:ext uri="{9D8B030D-6E8A-4147-A177-3AD203B41FA5}">
                      <a16:colId xmlns:a16="http://schemas.microsoft.com/office/drawing/2014/main" val="20003"/>
                    </a:ext>
                  </a:extLst>
                </a:gridCol>
              </a:tblGrid>
              <a:tr h="1809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05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L="36000" marR="36000" marT="36000" marB="3600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5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本研究開発</a:t>
                      </a:r>
                    </a:p>
                  </a:txBody>
                  <a:tcPr marL="36000" marR="36000" marT="36000" marB="360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5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競合</a:t>
                      </a:r>
                      <a:r>
                        <a:rPr kumimoji="1" lang="en-US" altLang="ja-JP" sz="105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α</a:t>
                      </a:r>
                    </a:p>
                  </a:txBody>
                  <a:tcPr marL="36000" marR="36000" marT="36000" marB="360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50" b="0" i="0" u="none" strike="noStrike" cap="none" normalizeH="0" baseline="0">
                          <a:ln>
                            <a:noFill/>
                          </a:ln>
                          <a:solidFill>
                            <a:schemeClr val="tx1"/>
                          </a:solidFill>
                          <a:effectLst/>
                          <a:latin typeface="Meiryo UI" panose="020B0604030504040204" pitchFamily="50" charset="-128"/>
                          <a:ea typeface="Meiryo UI" panose="020B0604030504040204" pitchFamily="50" charset="-128"/>
                        </a:rPr>
                        <a:t>競合</a:t>
                      </a:r>
                      <a:r>
                        <a:rPr kumimoji="1" lang="en-US" altLang="ja-JP" sz="1050" b="0" i="0" u="none" strike="noStrike" cap="none" normalizeH="0" baseline="0">
                          <a:ln>
                            <a:noFill/>
                          </a:ln>
                          <a:solidFill>
                            <a:schemeClr val="tx1"/>
                          </a:solidFill>
                          <a:effectLst/>
                          <a:latin typeface="Meiryo UI" panose="020B0604030504040204" pitchFamily="50" charset="-128"/>
                          <a:ea typeface="Meiryo UI" panose="020B0604030504040204" pitchFamily="50" charset="-128"/>
                        </a:rPr>
                        <a:t>β</a:t>
                      </a:r>
                    </a:p>
                  </a:txBody>
                  <a:tcPr marL="36000" marR="36000" marT="36000" marB="3600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809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5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特性値（品質）</a:t>
                      </a:r>
                    </a:p>
                  </a:txBody>
                  <a:tcPr marL="36000" marR="36000" marT="36000" marB="3600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05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L="36000" marR="36000" marT="36000" marB="360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05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L="36000" marR="36000" marT="36000" marB="360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05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L="36000" marR="36000" marT="36000" marB="3600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809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50" b="0" i="0" u="none" strike="noStrike" cap="none" normalizeH="0" baseline="0">
                          <a:ln>
                            <a:noFill/>
                          </a:ln>
                          <a:solidFill>
                            <a:schemeClr val="tx1"/>
                          </a:solidFill>
                          <a:effectLst/>
                          <a:latin typeface="Meiryo UI" panose="020B0604030504040204" pitchFamily="50" charset="-128"/>
                          <a:ea typeface="Meiryo UI" panose="020B0604030504040204" pitchFamily="50" charset="-128"/>
                        </a:rPr>
                        <a:t>コスト</a:t>
                      </a:r>
                    </a:p>
                  </a:txBody>
                  <a:tcPr marL="36000" marR="36000" marT="36000" marB="3600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05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L="36000" marR="36000" marT="36000" marB="360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050" b="0" i="0" u="none" strike="noStrike" cap="none" normalizeH="0" baseline="0">
                        <a:ln>
                          <a:noFill/>
                        </a:ln>
                        <a:solidFill>
                          <a:schemeClr val="tx1"/>
                        </a:solidFill>
                        <a:effectLst/>
                        <a:latin typeface="Meiryo UI" panose="020B0604030504040204" pitchFamily="50" charset="-128"/>
                        <a:ea typeface="Meiryo UI" panose="020B0604030504040204" pitchFamily="50" charset="-128"/>
                      </a:endParaRPr>
                    </a:p>
                  </a:txBody>
                  <a:tcPr marL="36000" marR="36000" marT="36000" marB="360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050" b="0" i="0" u="none" strike="noStrike" cap="none" normalizeH="0" baseline="0">
                        <a:ln>
                          <a:noFill/>
                        </a:ln>
                        <a:solidFill>
                          <a:schemeClr val="tx1"/>
                        </a:solidFill>
                        <a:effectLst/>
                        <a:latin typeface="Meiryo UI" panose="020B0604030504040204" pitchFamily="50" charset="-128"/>
                        <a:ea typeface="Meiryo UI" panose="020B0604030504040204" pitchFamily="50" charset="-128"/>
                      </a:endParaRPr>
                    </a:p>
                  </a:txBody>
                  <a:tcPr marL="36000" marR="36000" marT="36000" marB="3600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730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50" b="0" i="0" u="none" strike="noStrike" cap="none" normalizeH="0" baseline="0">
                          <a:ln>
                            <a:noFill/>
                          </a:ln>
                          <a:solidFill>
                            <a:schemeClr val="tx1"/>
                          </a:solidFill>
                          <a:effectLst/>
                          <a:latin typeface="Meiryo UI" panose="020B0604030504040204" pitchFamily="50" charset="-128"/>
                          <a:ea typeface="Meiryo UI" panose="020B0604030504040204" pitchFamily="50" charset="-128"/>
                        </a:rPr>
                        <a:t>生産性</a:t>
                      </a:r>
                    </a:p>
                  </a:txBody>
                  <a:tcPr marL="36000" marR="36000" marT="36000" marB="3600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05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L="36000" marR="36000" marT="36000" marB="360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050" b="0" i="0" u="none" strike="noStrike" cap="none" normalizeH="0" baseline="0">
                        <a:ln>
                          <a:noFill/>
                        </a:ln>
                        <a:solidFill>
                          <a:schemeClr val="tx1"/>
                        </a:solidFill>
                        <a:effectLst/>
                        <a:latin typeface="Meiryo UI" panose="020B0604030504040204" pitchFamily="50" charset="-128"/>
                        <a:ea typeface="Meiryo UI" panose="020B0604030504040204" pitchFamily="50" charset="-128"/>
                      </a:endParaRPr>
                    </a:p>
                  </a:txBody>
                  <a:tcPr marL="36000" marR="36000" marT="36000" marB="360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050" b="0" i="0" u="none" strike="noStrike" cap="none" normalizeH="0" baseline="0">
                        <a:ln>
                          <a:noFill/>
                        </a:ln>
                        <a:solidFill>
                          <a:schemeClr val="tx1"/>
                        </a:solidFill>
                        <a:effectLst/>
                        <a:latin typeface="Meiryo UI" panose="020B0604030504040204" pitchFamily="50" charset="-128"/>
                        <a:ea typeface="Meiryo UI" panose="020B0604030504040204" pitchFamily="50" charset="-128"/>
                      </a:endParaRPr>
                    </a:p>
                  </a:txBody>
                  <a:tcPr marL="36000" marR="36000" marT="36000" marB="3600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2730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50" b="0" i="0" u="none" strike="noStrike" cap="none" normalizeH="0" baseline="0">
                          <a:ln>
                            <a:noFill/>
                          </a:ln>
                          <a:solidFill>
                            <a:schemeClr val="tx1"/>
                          </a:solidFill>
                          <a:effectLst/>
                          <a:latin typeface="Meiryo UI" panose="020B0604030504040204" pitchFamily="50" charset="-128"/>
                          <a:ea typeface="Meiryo UI" panose="020B0604030504040204" pitchFamily="50" charset="-128"/>
                        </a:rPr>
                        <a:t>安全性</a:t>
                      </a:r>
                    </a:p>
                  </a:txBody>
                  <a:tcPr marL="36000" marR="36000" marT="36000" marB="3600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05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L="36000" marR="36000" marT="36000" marB="360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05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L="36000" marR="36000" marT="36000" marB="360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05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L="36000" marR="36000" marT="36000" marB="3600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44" name="Text Box 88">
            <a:extLst>
              <a:ext uri="{FF2B5EF4-FFF2-40B4-BE49-F238E27FC236}">
                <a16:creationId xmlns:a16="http://schemas.microsoft.com/office/drawing/2014/main" id="{3A6437A9-B05E-4266-8D60-D09F58571C50}"/>
              </a:ext>
            </a:extLst>
          </p:cNvPr>
          <p:cNvSpPr txBox="1">
            <a:spLocks noChangeArrowheads="1"/>
          </p:cNvSpPr>
          <p:nvPr/>
        </p:nvSpPr>
        <p:spPr bwMode="auto">
          <a:xfrm>
            <a:off x="946578" y="4924631"/>
            <a:ext cx="1572867"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en-US" altLang="ja-JP" sz="1100" u="sng" dirty="0">
                <a:latin typeface="Meiryo UI" panose="020B0604030504040204" pitchFamily="50" charset="-128"/>
                <a:ea typeface="Meiryo UI" panose="020B0604030504040204" pitchFamily="50" charset="-128"/>
              </a:rPr>
              <a:t>a)○○</a:t>
            </a:r>
            <a:r>
              <a:rPr lang="ja-JP" altLang="en-US" sz="1100" u="sng" dirty="0">
                <a:latin typeface="Meiryo UI" panose="020B0604030504040204" pitchFamily="50" charset="-128"/>
                <a:ea typeface="Meiryo UI" panose="020B0604030504040204" pitchFamily="50" charset="-128"/>
              </a:rPr>
              <a:t>の競合他社比較</a:t>
            </a:r>
          </a:p>
        </p:txBody>
      </p:sp>
      <p:sp>
        <p:nvSpPr>
          <p:cNvPr id="45" name="Text Box 6">
            <a:extLst>
              <a:ext uri="{FF2B5EF4-FFF2-40B4-BE49-F238E27FC236}">
                <a16:creationId xmlns:a16="http://schemas.microsoft.com/office/drawing/2014/main" id="{D2F20AB2-9BDE-41D2-840D-D70DE08ED12C}"/>
              </a:ext>
            </a:extLst>
          </p:cNvPr>
          <p:cNvSpPr txBox="1">
            <a:spLocks noChangeArrowheads="1"/>
          </p:cNvSpPr>
          <p:nvPr/>
        </p:nvSpPr>
        <p:spPr bwMode="auto">
          <a:xfrm>
            <a:off x="604293" y="4729366"/>
            <a:ext cx="2109680"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kumimoji="1" sz="2800">
                <a:solidFill>
                  <a:schemeClr val="tx1"/>
                </a:solidFill>
                <a:latin typeface="游ゴシック" panose="020B0400000000000000" pitchFamily="50" charset="-128"/>
                <a:ea typeface="游ゴシック" panose="020B0400000000000000" pitchFamily="50" charset="-128"/>
              </a:defRPr>
            </a:lvl1pPr>
            <a:lvl2pPr marL="742950" indent="-285750">
              <a:lnSpc>
                <a:spcPct val="90000"/>
              </a:lnSpc>
              <a:spcBef>
                <a:spcPts val="500"/>
              </a:spcBef>
              <a:buFont typeface="Arial" panose="020B0604020202020204" pitchFamily="34" charset="0"/>
              <a:buChar char="•"/>
              <a:defRPr kumimoji="1" sz="2400">
                <a:solidFill>
                  <a:schemeClr val="tx1"/>
                </a:solidFill>
                <a:latin typeface="游ゴシック" panose="020B0400000000000000" pitchFamily="50" charset="-128"/>
                <a:ea typeface="游ゴシック" panose="020B0400000000000000" pitchFamily="50" charset="-128"/>
              </a:defRPr>
            </a:lvl2pPr>
            <a:lvl3pPr marL="1143000" indent="-228600">
              <a:lnSpc>
                <a:spcPct val="90000"/>
              </a:lnSpc>
              <a:spcBef>
                <a:spcPts val="500"/>
              </a:spcBef>
              <a:buFont typeface="Arial" panose="020B0604020202020204" pitchFamily="34" charset="0"/>
              <a:buChar char="•"/>
              <a:defRPr kumimoji="1" sz="2000">
                <a:solidFill>
                  <a:schemeClr val="tx1"/>
                </a:solidFill>
                <a:latin typeface="游ゴシック" panose="020B0400000000000000" pitchFamily="50" charset="-128"/>
                <a:ea typeface="游ゴシック" panose="020B0400000000000000" pitchFamily="50" charset="-128"/>
              </a:defRPr>
            </a:lvl3pPr>
            <a:lvl4pPr marL="1600200" indent="-228600">
              <a:lnSpc>
                <a:spcPct val="90000"/>
              </a:lnSpc>
              <a:spcBef>
                <a:spcPts val="500"/>
              </a:spcBef>
              <a:buFont typeface="Arial" panose="020B0604020202020204" pitchFamily="34" charset="0"/>
              <a:buChar char="•"/>
              <a:defRPr kumimoji="1">
                <a:solidFill>
                  <a:schemeClr val="tx1"/>
                </a:solidFill>
                <a:latin typeface="游ゴシック" panose="020B0400000000000000" pitchFamily="50" charset="-128"/>
                <a:ea typeface="游ゴシック" panose="020B0400000000000000" pitchFamily="50" charset="-128"/>
              </a:defRPr>
            </a:lvl4pPr>
            <a:lvl5pPr marL="2057400" indent="-228600">
              <a:lnSpc>
                <a:spcPct val="90000"/>
              </a:lnSpc>
              <a:spcBef>
                <a:spcPts val="500"/>
              </a:spcBef>
              <a:buFont typeface="Arial" panose="020B0604020202020204" pitchFamily="34" charset="0"/>
              <a:buChar char="•"/>
              <a:defRPr kumimoji="1">
                <a:solidFill>
                  <a:schemeClr val="tx1"/>
                </a:solidFill>
                <a:latin typeface="游ゴシック" panose="020B0400000000000000" pitchFamily="50" charset="-128"/>
                <a:ea typeface="游ゴシック" panose="020B0400000000000000" pitchFamily="50" charset="-128"/>
              </a:defRPr>
            </a:lvl5pPr>
            <a:lvl6pPr marL="25146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游ゴシック" panose="020B0400000000000000" pitchFamily="50" charset="-128"/>
                <a:ea typeface="游ゴシック" panose="020B0400000000000000" pitchFamily="50" charset="-128"/>
              </a:defRPr>
            </a:lvl6pPr>
            <a:lvl7pPr marL="29718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游ゴシック" panose="020B0400000000000000" pitchFamily="50" charset="-128"/>
                <a:ea typeface="游ゴシック" panose="020B0400000000000000" pitchFamily="50" charset="-128"/>
              </a:defRPr>
            </a:lvl7pPr>
            <a:lvl8pPr marL="34290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游ゴシック" panose="020B0400000000000000" pitchFamily="50" charset="-128"/>
                <a:ea typeface="游ゴシック" panose="020B0400000000000000" pitchFamily="50" charset="-128"/>
              </a:defRPr>
            </a:lvl8pPr>
            <a:lvl9pPr marL="38862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游ゴシック" panose="020B0400000000000000" pitchFamily="50" charset="-128"/>
                <a:ea typeface="游ゴシック" panose="020B0400000000000000" pitchFamily="50" charset="-128"/>
              </a:defRPr>
            </a:lvl9pPr>
          </a:lstStyle>
          <a:p>
            <a:pPr algn="ctr" eaLnBrk="1" hangingPunct="1">
              <a:lnSpc>
                <a:spcPct val="100000"/>
              </a:lnSpc>
              <a:spcBef>
                <a:spcPct val="0"/>
              </a:spcBef>
              <a:buFontTx/>
              <a:buNone/>
            </a:pPr>
            <a:r>
              <a:rPr lang="ja-JP" altLang="en-US" sz="1100" u="sng" dirty="0">
                <a:latin typeface="Meiryo UI" panose="020B0604030504040204" pitchFamily="50" charset="-128"/>
                <a:ea typeface="Meiryo UI" panose="020B0604030504040204" pitchFamily="50" charset="-128"/>
              </a:rPr>
              <a:t>■競合技術との対比（目標値）</a:t>
            </a:r>
          </a:p>
        </p:txBody>
      </p:sp>
      <p:grpSp>
        <p:nvGrpSpPr>
          <p:cNvPr id="6" name="グループ化 5">
            <a:extLst>
              <a:ext uri="{FF2B5EF4-FFF2-40B4-BE49-F238E27FC236}">
                <a16:creationId xmlns:a16="http://schemas.microsoft.com/office/drawing/2014/main" id="{B1FD4741-4786-458A-90AD-67D7247B0391}"/>
              </a:ext>
            </a:extLst>
          </p:cNvPr>
          <p:cNvGrpSpPr/>
          <p:nvPr/>
        </p:nvGrpSpPr>
        <p:grpSpPr>
          <a:xfrm>
            <a:off x="4145337" y="5176727"/>
            <a:ext cx="2216744" cy="1625568"/>
            <a:chOff x="-3463755" y="3702491"/>
            <a:chExt cx="1913555" cy="1540383"/>
          </a:xfrm>
        </p:grpSpPr>
        <p:sp>
          <p:nvSpPr>
            <p:cNvPr id="46" name="Rectangle 98">
              <a:extLst>
                <a:ext uri="{FF2B5EF4-FFF2-40B4-BE49-F238E27FC236}">
                  <a16:creationId xmlns:a16="http://schemas.microsoft.com/office/drawing/2014/main" id="{003227C2-C37A-4C7C-B561-F9098571A253}"/>
                </a:ext>
              </a:extLst>
            </p:cNvPr>
            <p:cNvSpPr>
              <a:spLocks noChangeArrowheads="1"/>
            </p:cNvSpPr>
            <p:nvPr/>
          </p:nvSpPr>
          <p:spPr bwMode="auto">
            <a:xfrm>
              <a:off x="-3206424" y="3702491"/>
              <a:ext cx="1656224" cy="1308987"/>
            </a:xfrm>
            <a:prstGeom prst="rect">
              <a:avLst/>
            </a:prstGeom>
            <a:noFill/>
            <a:ln w="285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endParaRPr lang="ja-JP" altLang="en-US" sz="1100">
                <a:latin typeface="Meiryo UI" panose="020B0604030504040204" pitchFamily="50" charset="-128"/>
                <a:ea typeface="Meiryo UI" panose="020B0604030504040204" pitchFamily="50" charset="-128"/>
              </a:endParaRPr>
            </a:p>
          </p:txBody>
        </p:sp>
        <p:sp>
          <p:nvSpPr>
            <p:cNvPr id="47" name="Text Box 99">
              <a:extLst>
                <a:ext uri="{FF2B5EF4-FFF2-40B4-BE49-F238E27FC236}">
                  <a16:creationId xmlns:a16="http://schemas.microsoft.com/office/drawing/2014/main" id="{9704157F-0350-4579-AB1D-780DD4D314B9}"/>
                </a:ext>
              </a:extLst>
            </p:cNvPr>
            <p:cNvSpPr txBox="1">
              <a:spLocks noChangeArrowheads="1"/>
            </p:cNvSpPr>
            <p:nvPr/>
          </p:nvSpPr>
          <p:spPr bwMode="auto">
            <a:xfrm>
              <a:off x="-2591544" y="5042206"/>
              <a:ext cx="345538" cy="2006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ja-JP" altLang="en-US" sz="1050" dirty="0">
                  <a:latin typeface="Meiryo UI" panose="020B0604030504040204" pitchFamily="50" charset="-128"/>
                  <a:ea typeface="Meiryo UI" panose="020B0604030504040204" pitchFamily="50" charset="-128"/>
                </a:rPr>
                <a:t>コスト</a:t>
              </a:r>
            </a:p>
          </p:txBody>
        </p:sp>
        <p:sp>
          <p:nvSpPr>
            <p:cNvPr id="48" name="Text Box 101">
              <a:extLst>
                <a:ext uri="{FF2B5EF4-FFF2-40B4-BE49-F238E27FC236}">
                  <a16:creationId xmlns:a16="http://schemas.microsoft.com/office/drawing/2014/main" id="{27912A1A-0C5A-464E-ADF3-08423D07E674}"/>
                </a:ext>
              </a:extLst>
            </p:cNvPr>
            <p:cNvSpPr txBox="1">
              <a:spLocks noChangeArrowheads="1"/>
            </p:cNvSpPr>
            <p:nvPr/>
          </p:nvSpPr>
          <p:spPr bwMode="auto">
            <a:xfrm>
              <a:off x="-3463755" y="4152890"/>
              <a:ext cx="192432" cy="5016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wrap="none" lIns="0" tIns="0" rIns="0" bIns="0">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ja-JP" altLang="en-US" sz="1050" dirty="0">
                  <a:latin typeface="Meiryo UI" panose="020B0604030504040204" pitchFamily="50" charset="-128"/>
                  <a:ea typeface="Meiryo UI" panose="020B0604030504040204" pitchFamily="50" charset="-128"/>
                </a:rPr>
                <a:t>特性値</a:t>
              </a:r>
            </a:p>
          </p:txBody>
        </p:sp>
        <p:sp>
          <p:nvSpPr>
            <p:cNvPr id="49" name="Oval 112">
              <a:extLst>
                <a:ext uri="{FF2B5EF4-FFF2-40B4-BE49-F238E27FC236}">
                  <a16:creationId xmlns:a16="http://schemas.microsoft.com/office/drawing/2014/main" id="{A6EBA900-8ECD-4A8D-96E4-06E9EF7839FA}"/>
                </a:ext>
              </a:extLst>
            </p:cNvPr>
            <p:cNvSpPr>
              <a:spLocks noChangeArrowheads="1"/>
            </p:cNvSpPr>
            <p:nvPr/>
          </p:nvSpPr>
          <p:spPr bwMode="auto">
            <a:xfrm>
              <a:off x="-2262341" y="3884147"/>
              <a:ext cx="540000" cy="540000"/>
            </a:xfrm>
            <a:prstGeom prst="ellipse">
              <a:avLst/>
            </a:prstGeom>
            <a:solidFill>
              <a:srgbClr val="CCFFFF"/>
            </a:solidFill>
            <a:ln w="9525">
              <a:solidFill>
                <a:schemeClr val="tx1"/>
              </a:solidFill>
              <a:round/>
              <a:headEnd/>
              <a:tailEnd/>
            </a:ln>
          </p:spPr>
          <p:txBody>
            <a:bodyPr wrap="none" lIns="0" tIns="0" rIns="0" bIns="0"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ja-JP" altLang="en-US" sz="1050" dirty="0">
                  <a:latin typeface="Meiryo UI" panose="020B0604030504040204" pitchFamily="50" charset="-128"/>
                  <a:ea typeface="Meiryo UI" panose="020B0604030504040204" pitchFamily="50" charset="-128"/>
                </a:rPr>
                <a:t>競合</a:t>
              </a:r>
              <a:r>
                <a:rPr lang="en-US" altLang="ja-JP" sz="1050" dirty="0">
                  <a:latin typeface="Meiryo UI" panose="020B0604030504040204" pitchFamily="50" charset="-128"/>
                  <a:ea typeface="Meiryo UI" panose="020B0604030504040204" pitchFamily="50" charset="-128"/>
                </a:rPr>
                <a:t>α</a:t>
              </a:r>
            </a:p>
          </p:txBody>
        </p:sp>
        <p:sp>
          <p:nvSpPr>
            <p:cNvPr id="50" name="Oval 113">
              <a:extLst>
                <a:ext uri="{FF2B5EF4-FFF2-40B4-BE49-F238E27FC236}">
                  <a16:creationId xmlns:a16="http://schemas.microsoft.com/office/drawing/2014/main" id="{AF9837E2-98E7-4BD3-A269-C8CC8B56869C}"/>
                </a:ext>
              </a:extLst>
            </p:cNvPr>
            <p:cNvSpPr>
              <a:spLocks noChangeArrowheads="1"/>
            </p:cNvSpPr>
            <p:nvPr/>
          </p:nvSpPr>
          <p:spPr bwMode="auto">
            <a:xfrm>
              <a:off x="-3082624" y="4424147"/>
              <a:ext cx="540000" cy="540000"/>
            </a:xfrm>
            <a:prstGeom prst="ellipse">
              <a:avLst/>
            </a:prstGeom>
            <a:solidFill>
              <a:srgbClr val="FFFFCC"/>
            </a:solidFill>
            <a:ln w="9525">
              <a:solidFill>
                <a:schemeClr val="tx1"/>
              </a:solidFill>
              <a:round/>
              <a:headEnd/>
              <a:tailEnd/>
            </a:ln>
          </p:spPr>
          <p:txBody>
            <a:bodyPr wrap="none" lIns="0" tIns="0" rIns="0" bIns="0"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ja-JP" altLang="en-US" sz="1050" dirty="0">
                  <a:latin typeface="Meiryo UI" panose="020B0604030504040204" pitchFamily="50" charset="-128"/>
                  <a:ea typeface="Meiryo UI" panose="020B0604030504040204" pitchFamily="50" charset="-128"/>
                </a:rPr>
                <a:t>競合</a:t>
              </a:r>
              <a:r>
                <a:rPr lang="en-US" altLang="ja-JP" sz="1050" dirty="0">
                  <a:latin typeface="Meiryo UI" panose="020B0604030504040204" pitchFamily="50" charset="-128"/>
                  <a:ea typeface="Meiryo UI" panose="020B0604030504040204" pitchFamily="50" charset="-128"/>
                </a:rPr>
                <a:t>β</a:t>
              </a:r>
            </a:p>
          </p:txBody>
        </p:sp>
        <p:sp>
          <p:nvSpPr>
            <p:cNvPr id="51" name="Rectangle 115">
              <a:extLst>
                <a:ext uri="{FF2B5EF4-FFF2-40B4-BE49-F238E27FC236}">
                  <a16:creationId xmlns:a16="http://schemas.microsoft.com/office/drawing/2014/main" id="{AFE69FC0-F9DF-46CC-950D-01D225B687F5}"/>
                </a:ext>
              </a:extLst>
            </p:cNvPr>
            <p:cNvSpPr>
              <a:spLocks noChangeArrowheads="1"/>
            </p:cNvSpPr>
            <p:nvPr/>
          </p:nvSpPr>
          <p:spPr bwMode="auto">
            <a:xfrm>
              <a:off x="-3135017" y="3804948"/>
              <a:ext cx="744947" cy="546987"/>
            </a:xfrm>
            <a:prstGeom prst="rect">
              <a:avLst/>
            </a:prstGeom>
            <a:solidFill>
              <a:srgbClr val="FF66CC"/>
            </a:solidFill>
            <a:ln w="28575">
              <a:solidFill>
                <a:schemeClr val="tx1"/>
              </a:solidFill>
              <a:miter lim="800000"/>
              <a:headEnd/>
              <a:tailEnd/>
            </a:ln>
          </p:spPr>
          <p:txBody>
            <a:bodyPr wrap="none" lIns="0" tIns="0" rIns="0" bIns="0"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ja-JP" altLang="en-US" sz="1400" dirty="0">
                  <a:latin typeface="Meiryo UI" panose="020B0604030504040204" pitchFamily="50" charset="-128"/>
                  <a:ea typeface="Meiryo UI" panose="020B0604030504040204" pitchFamily="50" charset="-128"/>
                </a:rPr>
                <a:t>本研究</a:t>
              </a:r>
            </a:p>
          </p:txBody>
        </p:sp>
      </p:grpSp>
      <p:sp>
        <p:nvSpPr>
          <p:cNvPr id="52" name="Text Box 88">
            <a:extLst>
              <a:ext uri="{FF2B5EF4-FFF2-40B4-BE49-F238E27FC236}">
                <a16:creationId xmlns:a16="http://schemas.microsoft.com/office/drawing/2014/main" id="{58BABF59-8D09-4726-9EFE-EB448F2F35D8}"/>
              </a:ext>
            </a:extLst>
          </p:cNvPr>
          <p:cNvSpPr txBox="1">
            <a:spLocks noChangeArrowheads="1"/>
          </p:cNvSpPr>
          <p:nvPr/>
        </p:nvSpPr>
        <p:spPr bwMode="auto">
          <a:xfrm>
            <a:off x="4261164" y="4866720"/>
            <a:ext cx="1580882" cy="2539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en-US" altLang="ja-JP" sz="1050" dirty="0">
                <a:latin typeface="Meiryo UI" panose="020B0604030504040204" pitchFamily="50" charset="-128"/>
                <a:ea typeface="Meiryo UI" panose="020B0604030504040204" pitchFamily="50" charset="-128"/>
              </a:rPr>
              <a:t>b)</a:t>
            </a:r>
            <a:r>
              <a:rPr lang="ja-JP" altLang="en-US" sz="1050" dirty="0">
                <a:latin typeface="Meiryo UI" panose="020B0604030504040204" pitchFamily="50" charset="-128"/>
                <a:ea typeface="Meiryo UI" panose="020B0604030504040204" pitchFamily="50" charset="-128"/>
              </a:rPr>
              <a:t> </a:t>
            </a:r>
            <a:r>
              <a:rPr lang="en-US" altLang="ja-JP" sz="1050" u="sng" dirty="0">
                <a:latin typeface="Meiryo UI" panose="020B0604030504040204" pitchFamily="50" charset="-128"/>
                <a:ea typeface="Meiryo UI" panose="020B0604030504040204" pitchFamily="50" charset="-128"/>
              </a:rPr>
              <a:t>○○</a:t>
            </a:r>
            <a:r>
              <a:rPr lang="ja-JP" altLang="en-US" sz="1050" u="sng" dirty="0">
                <a:latin typeface="Meiryo UI" panose="020B0604030504040204" pitchFamily="50" charset="-128"/>
                <a:ea typeface="Meiryo UI" panose="020B0604030504040204" pitchFamily="50" charset="-128"/>
              </a:rPr>
              <a:t>のコスト／性能比</a:t>
            </a:r>
          </a:p>
        </p:txBody>
      </p:sp>
      <p:sp>
        <p:nvSpPr>
          <p:cNvPr id="53" name="テキスト ボックス 52">
            <a:extLst>
              <a:ext uri="{FF2B5EF4-FFF2-40B4-BE49-F238E27FC236}">
                <a16:creationId xmlns:a16="http://schemas.microsoft.com/office/drawing/2014/main" id="{FF61493B-C8A6-4F2C-AACB-A51AEA8CB46A}"/>
              </a:ext>
            </a:extLst>
          </p:cNvPr>
          <p:cNvSpPr txBox="1"/>
          <p:nvPr/>
        </p:nvSpPr>
        <p:spPr>
          <a:xfrm>
            <a:off x="7045419" y="2754775"/>
            <a:ext cx="3041581" cy="1569660"/>
          </a:xfrm>
          <a:prstGeom prst="rect">
            <a:avLst/>
          </a:prstGeom>
          <a:solidFill>
            <a:schemeClr val="tx2">
              <a:lumMod val="20000"/>
              <a:lumOff val="80000"/>
              <a:alpha val="74000"/>
            </a:schemeClr>
          </a:solidFill>
        </p:spPr>
        <p:style>
          <a:lnRef idx="3">
            <a:schemeClr val="lt1"/>
          </a:lnRef>
          <a:fillRef idx="1">
            <a:schemeClr val="accent1"/>
          </a:fillRef>
          <a:effectRef idx="1">
            <a:schemeClr val="accent1"/>
          </a:effectRef>
          <a:fontRef idx="minor">
            <a:schemeClr val="lt1"/>
          </a:fontRef>
        </p:style>
        <p:txBody>
          <a:bodyPr wrap="square" rtlCol="0">
            <a:spAutoFit/>
          </a:bodyPr>
          <a:lstStyle/>
          <a:p>
            <a:r>
              <a:rPr lang="ja-JP" altLang="en-US" sz="1200" i="1" dirty="0">
                <a:solidFill>
                  <a:srgbClr val="0000FF"/>
                </a:solidFill>
              </a:rPr>
              <a:t>・社会実装に向けた具体的な計画・体制・段取り</a:t>
            </a:r>
          </a:p>
          <a:p>
            <a:r>
              <a:rPr lang="ja-JP" altLang="en-US" sz="1200" i="1" dirty="0">
                <a:solidFill>
                  <a:srgbClr val="0000FF"/>
                </a:solidFill>
              </a:rPr>
              <a:t>・競合する技術・製品・企業に打ち勝つ方法</a:t>
            </a:r>
          </a:p>
          <a:p>
            <a:r>
              <a:rPr lang="ja-JP" altLang="en-US" sz="1200" i="1" dirty="0">
                <a:solidFill>
                  <a:srgbClr val="0000FF"/>
                </a:solidFill>
              </a:rPr>
              <a:t>・事業化に必要な各種規制等への対応</a:t>
            </a:r>
          </a:p>
          <a:p>
            <a:r>
              <a:rPr lang="ja-JP" altLang="en-US" sz="1200" i="1" dirty="0">
                <a:solidFill>
                  <a:srgbClr val="0000FF"/>
                </a:solidFill>
              </a:rPr>
              <a:t>・経済効果：獲得する市場</a:t>
            </a:r>
            <a:r>
              <a:rPr lang="ja-JP" altLang="en-US" sz="1200" i="1">
                <a:solidFill>
                  <a:srgbClr val="0000FF"/>
                </a:solidFill>
              </a:rPr>
              <a:t>規模額、市場創出効果（知財、標準化等含む）</a:t>
            </a:r>
            <a:endParaRPr lang="ja-JP" altLang="en-US" sz="1200" i="1" dirty="0">
              <a:solidFill>
                <a:srgbClr val="0000FF"/>
              </a:solidFill>
            </a:endParaRPr>
          </a:p>
          <a:p>
            <a:r>
              <a:rPr lang="ja-JP" altLang="en-US" sz="1200" i="1" dirty="0">
                <a:solidFill>
                  <a:srgbClr val="0000FF"/>
                </a:solidFill>
              </a:rPr>
              <a:t>・地球環境課題への貢献：</a:t>
            </a:r>
            <a:r>
              <a:rPr lang="en-US" altLang="ja-JP" sz="1200" i="1" dirty="0">
                <a:solidFill>
                  <a:srgbClr val="0000FF"/>
                </a:solidFill>
              </a:rPr>
              <a:t>CO2</a:t>
            </a:r>
            <a:r>
              <a:rPr lang="ja-JP" altLang="en-US" sz="1200" i="1" dirty="0">
                <a:solidFill>
                  <a:srgbClr val="0000FF"/>
                </a:solidFill>
              </a:rPr>
              <a:t>や</a:t>
            </a:r>
            <a:r>
              <a:rPr lang="en-US" altLang="ja-JP" sz="1200" i="1" dirty="0">
                <a:solidFill>
                  <a:srgbClr val="0000FF"/>
                </a:solidFill>
              </a:rPr>
              <a:t>GHG</a:t>
            </a:r>
            <a:r>
              <a:rPr lang="ja-JP" altLang="en-US" sz="1200" i="1" dirty="0">
                <a:solidFill>
                  <a:srgbClr val="0000FF"/>
                </a:solidFill>
              </a:rPr>
              <a:t>削減効果試算結果（図表を用いてわかりやすく）</a:t>
            </a:r>
          </a:p>
        </p:txBody>
      </p:sp>
      <p:sp>
        <p:nvSpPr>
          <p:cNvPr id="55" name="Text Box 5">
            <a:extLst>
              <a:ext uri="{FF2B5EF4-FFF2-40B4-BE49-F238E27FC236}">
                <a16:creationId xmlns:a16="http://schemas.microsoft.com/office/drawing/2014/main" id="{540116EC-14EF-4198-8201-51A40278E8AB}"/>
              </a:ext>
            </a:extLst>
          </p:cNvPr>
          <p:cNvSpPr txBox="1">
            <a:spLocks noChangeArrowheads="1"/>
          </p:cNvSpPr>
          <p:nvPr/>
        </p:nvSpPr>
        <p:spPr bwMode="auto">
          <a:xfrm>
            <a:off x="7259859" y="4850041"/>
            <a:ext cx="1277914"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kumimoji="1" sz="2800">
                <a:solidFill>
                  <a:schemeClr val="tx1"/>
                </a:solidFill>
                <a:latin typeface="游ゴシック" panose="020B0400000000000000" pitchFamily="50" charset="-128"/>
                <a:ea typeface="游ゴシック" panose="020B0400000000000000" pitchFamily="50" charset="-128"/>
              </a:defRPr>
            </a:lvl1pPr>
            <a:lvl2pPr marL="742950" indent="-285750">
              <a:lnSpc>
                <a:spcPct val="90000"/>
              </a:lnSpc>
              <a:spcBef>
                <a:spcPts val="500"/>
              </a:spcBef>
              <a:buFont typeface="Arial" panose="020B0604020202020204" pitchFamily="34" charset="0"/>
              <a:buChar char="•"/>
              <a:defRPr kumimoji="1" sz="2400">
                <a:solidFill>
                  <a:schemeClr val="tx1"/>
                </a:solidFill>
                <a:latin typeface="游ゴシック" panose="020B0400000000000000" pitchFamily="50" charset="-128"/>
                <a:ea typeface="游ゴシック" panose="020B0400000000000000" pitchFamily="50" charset="-128"/>
              </a:defRPr>
            </a:lvl2pPr>
            <a:lvl3pPr marL="1143000" indent="-228600">
              <a:lnSpc>
                <a:spcPct val="90000"/>
              </a:lnSpc>
              <a:spcBef>
                <a:spcPts val="500"/>
              </a:spcBef>
              <a:buFont typeface="Arial" panose="020B0604020202020204" pitchFamily="34" charset="0"/>
              <a:buChar char="•"/>
              <a:defRPr kumimoji="1" sz="2000">
                <a:solidFill>
                  <a:schemeClr val="tx1"/>
                </a:solidFill>
                <a:latin typeface="游ゴシック" panose="020B0400000000000000" pitchFamily="50" charset="-128"/>
                <a:ea typeface="游ゴシック" panose="020B0400000000000000" pitchFamily="50" charset="-128"/>
              </a:defRPr>
            </a:lvl3pPr>
            <a:lvl4pPr marL="1600200" indent="-228600">
              <a:lnSpc>
                <a:spcPct val="90000"/>
              </a:lnSpc>
              <a:spcBef>
                <a:spcPts val="500"/>
              </a:spcBef>
              <a:buFont typeface="Arial" panose="020B0604020202020204" pitchFamily="34" charset="0"/>
              <a:buChar char="•"/>
              <a:defRPr kumimoji="1">
                <a:solidFill>
                  <a:schemeClr val="tx1"/>
                </a:solidFill>
                <a:latin typeface="游ゴシック" panose="020B0400000000000000" pitchFamily="50" charset="-128"/>
                <a:ea typeface="游ゴシック" panose="020B0400000000000000" pitchFamily="50" charset="-128"/>
              </a:defRPr>
            </a:lvl4pPr>
            <a:lvl5pPr marL="2057400" indent="-228600">
              <a:lnSpc>
                <a:spcPct val="90000"/>
              </a:lnSpc>
              <a:spcBef>
                <a:spcPts val="500"/>
              </a:spcBef>
              <a:buFont typeface="Arial" panose="020B0604020202020204" pitchFamily="34" charset="0"/>
              <a:buChar char="•"/>
              <a:defRPr kumimoji="1">
                <a:solidFill>
                  <a:schemeClr val="tx1"/>
                </a:solidFill>
                <a:latin typeface="游ゴシック" panose="020B0400000000000000" pitchFamily="50" charset="-128"/>
                <a:ea typeface="游ゴシック" panose="020B0400000000000000" pitchFamily="50" charset="-128"/>
              </a:defRPr>
            </a:lvl5pPr>
            <a:lvl6pPr marL="25146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游ゴシック" panose="020B0400000000000000" pitchFamily="50" charset="-128"/>
                <a:ea typeface="游ゴシック" panose="020B0400000000000000" pitchFamily="50" charset="-128"/>
              </a:defRPr>
            </a:lvl6pPr>
            <a:lvl7pPr marL="29718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游ゴシック" panose="020B0400000000000000" pitchFamily="50" charset="-128"/>
                <a:ea typeface="游ゴシック" panose="020B0400000000000000" pitchFamily="50" charset="-128"/>
              </a:defRPr>
            </a:lvl7pPr>
            <a:lvl8pPr marL="34290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游ゴシック" panose="020B0400000000000000" pitchFamily="50" charset="-128"/>
                <a:ea typeface="游ゴシック" panose="020B0400000000000000" pitchFamily="50" charset="-128"/>
              </a:defRPr>
            </a:lvl8pPr>
            <a:lvl9pPr marL="38862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游ゴシック" panose="020B0400000000000000" pitchFamily="50" charset="-128"/>
                <a:ea typeface="游ゴシック" panose="020B0400000000000000" pitchFamily="50" charset="-128"/>
              </a:defRPr>
            </a:lvl9pPr>
          </a:lstStyle>
          <a:p>
            <a:pPr algn="ctr" eaLnBrk="1" hangingPunct="1">
              <a:lnSpc>
                <a:spcPct val="100000"/>
              </a:lnSpc>
              <a:spcBef>
                <a:spcPct val="0"/>
              </a:spcBef>
              <a:buFontTx/>
              <a:buNone/>
            </a:pPr>
            <a:r>
              <a:rPr lang="ja-JP" altLang="en-US" sz="1100" dirty="0">
                <a:latin typeface="Meiryo UI" panose="020B0604030504040204" pitchFamily="50" charset="-128"/>
                <a:ea typeface="Meiryo UI" panose="020B0604030504040204" pitchFamily="50" charset="-128"/>
              </a:rPr>
              <a:t>■</a:t>
            </a:r>
            <a:r>
              <a:rPr lang="ja-JP" altLang="en-US" sz="1100" u="sng" dirty="0">
                <a:latin typeface="Meiryo UI" panose="020B0604030504040204" pitchFamily="50" charset="-128"/>
                <a:ea typeface="Meiryo UI" panose="020B0604030504040204" pitchFamily="50" charset="-128"/>
              </a:rPr>
              <a:t>カーボンリサイクル</a:t>
            </a:r>
          </a:p>
        </p:txBody>
      </p:sp>
      <p:sp>
        <p:nvSpPr>
          <p:cNvPr id="57" name="Text Box 88">
            <a:extLst>
              <a:ext uri="{FF2B5EF4-FFF2-40B4-BE49-F238E27FC236}">
                <a16:creationId xmlns:a16="http://schemas.microsoft.com/office/drawing/2014/main" id="{EB25F407-8B9A-4187-AE93-D50A28E5DDA2}"/>
              </a:ext>
            </a:extLst>
          </p:cNvPr>
          <p:cNvSpPr txBox="1">
            <a:spLocks noChangeArrowheads="1"/>
          </p:cNvSpPr>
          <p:nvPr/>
        </p:nvSpPr>
        <p:spPr bwMode="auto">
          <a:xfrm>
            <a:off x="7310959" y="6369110"/>
            <a:ext cx="1887055" cy="2975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marL="228600" indent="-228600" algn="ctr">
              <a:lnSpc>
                <a:spcPts val="800"/>
              </a:lnSpc>
              <a:spcBef>
                <a:spcPct val="0"/>
              </a:spcBef>
              <a:buFontTx/>
              <a:buAutoNum type="alphaLcParenR"/>
            </a:pPr>
            <a:r>
              <a:rPr lang="en-US" altLang="ja-JP" sz="1000" dirty="0">
                <a:latin typeface="Meiryo UI" panose="020B0604030504040204" pitchFamily="50" charset="-128"/>
                <a:ea typeface="Meiryo UI" panose="020B0604030504040204" pitchFamily="50" charset="-128"/>
              </a:rPr>
              <a:t>20XX</a:t>
            </a:r>
            <a:r>
              <a:rPr lang="ja-JP" altLang="en-US" sz="1000" dirty="0">
                <a:latin typeface="Meiryo UI" panose="020B0604030504040204" pitchFamily="50" charset="-128"/>
                <a:ea typeface="Meiryo UI" panose="020B0604030504040204" pitchFamily="50" charset="-128"/>
              </a:rPr>
              <a:t>年時の</a:t>
            </a:r>
            <a:r>
              <a:rPr lang="en-US" altLang="ja-JP" sz="1000" u="sng" dirty="0">
                <a:latin typeface="Meiryo UI" panose="020B0604030504040204" pitchFamily="50" charset="-128"/>
                <a:ea typeface="Meiryo UI" panose="020B0604030504040204" pitchFamily="50" charset="-128"/>
              </a:rPr>
              <a:t>CO2</a:t>
            </a:r>
            <a:r>
              <a:rPr lang="ja-JP" altLang="en-US" sz="1000" u="sng" dirty="0">
                <a:latin typeface="Meiryo UI" panose="020B0604030504040204" pitchFamily="50" charset="-128"/>
                <a:ea typeface="Meiryo UI" panose="020B0604030504040204" pitchFamily="50" charset="-128"/>
              </a:rPr>
              <a:t>削減効果</a:t>
            </a:r>
            <a:endParaRPr lang="en-US" altLang="ja-JP" sz="1000" u="sng" dirty="0">
              <a:latin typeface="Meiryo UI" panose="020B0604030504040204" pitchFamily="50" charset="-128"/>
              <a:ea typeface="Meiryo UI" panose="020B0604030504040204" pitchFamily="50" charset="-128"/>
            </a:endParaRPr>
          </a:p>
          <a:p>
            <a:pPr algn="ctr">
              <a:lnSpc>
                <a:spcPts val="800"/>
              </a:lnSpc>
              <a:spcBef>
                <a:spcPct val="0"/>
              </a:spcBef>
              <a:buNone/>
            </a:pPr>
            <a:r>
              <a:rPr lang="ja-JP" altLang="en-US" sz="1000" u="sng" dirty="0">
                <a:latin typeface="Meiryo UI" panose="020B0604030504040204" pitchFamily="50" charset="-128"/>
                <a:ea typeface="Meiryo UI" panose="020B0604030504040204" pitchFamily="50" charset="-128"/>
              </a:rPr>
              <a:t>（</a:t>
            </a:r>
            <a:r>
              <a:rPr lang="en-US" altLang="ja-JP" sz="1000" u="sng" dirty="0">
                <a:latin typeface="Meiryo UI" panose="020B0604030504040204" pitchFamily="50" charset="-128"/>
                <a:ea typeface="Meiryo UI" panose="020B0604030504040204" pitchFamily="50" charset="-128"/>
              </a:rPr>
              <a:t>20</a:t>
            </a:r>
            <a:r>
              <a:rPr lang="ja-JP" altLang="en-US" sz="1000" u="sng" dirty="0">
                <a:latin typeface="Meiryo UI" panose="020B0604030504040204" pitchFamily="50" charset="-128"/>
                <a:ea typeface="Meiryo UI" panose="020B0604030504040204" pitchFamily="50" charset="-128"/>
              </a:rPr>
              <a:t>・・年比）</a:t>
            </a:r>
          </a:p>
        </p:txBody>
      </p:sp>
      <p:sp>
        <p:nvSpPr>
          <p:cNvPr id="62" name="Text Box 88">
            <a:extLst>
              <a:ext uri="{FF2B5EF4-FFF2-40B4-BE49-F238E27FC236}">
                <a16:creationId xmlns:a16="http://schemas.microsoft.com/office/drawing/2014/main" id="{E9E5CFA7-A5F4-4BAC-9C53-E741DB029428}"/>
              </a:ext>
            </a:extLst>
          </p:cNvPr>
          <p:cNvSpPr txBox="1">
            <a:spLocks noChangeArrowheads="1"/>
          </p:cNvSpPr>
          <p:nvPr/>
        </p:nvSpPr>
        <p:spPr bwMode="auto">
          <a:xfrm>
            <a:off x="9428602" y="6358749"/>
            <a:ext cx="1697901" cy="323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a:lnSpc>
                <a:spcPts val="900"/>
              </a:lnSpc>
              <a:spcBef>
                <a:spcPct val="0"/>
              </a:spcBef>
              <a:buNone/>
            </a:pPr>
            <a:r>
              <a:rPr lang="en-US" altLang="ja-JP" sz="1000" dirty="0">
                <a:latin typeface="Meiryo UI" panose="020B0604030504040204" pitchFamily="50" charset="-128"/>
                <a:ea typeface="Meiryo UI" panose="020B0604030504040204" pitchFamily="50" charset="-128"/>
              </a:rPr>
              <a:t>b)</a:t>
            </a:r>
            <a:r>
              <a:rPr lang="ja-JP" altLang="en-US" sz="1000" dirty="0">
                <a:latin typeface="Meiryo UI" panose="020B0604030504040204" pitchFamily="50" charset="-128"/>
                <a:ea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rPr>
              <a:t>20XX</a:t>
            </a:r>
            <a:r>
              <a:rPr lang="ja-JP" altLang="en-US" sz="1000" dirty="0">
                <a:latin typeface="Meiryo UI" panose="020B0604030504040204" pitchFamily="50" charset="-128"/>
                <a:ea typeface="Meiryo UI" panose="020B0604030504040204" pitchFamily="50" charset="-128"/>
              </a:rPr>
              <a:t>年時</a:t>
            </a:r>
            <a:r>
              <a:rPr lang="ja-JP" altLang="en-US" sz="1000" u="sng" dirty="0">
                <a:latin typeface="Meiryo UI" panose="020B0604030504040204" pitchFamily="50" charset="-128"/>
                <a:ea typeface="Meiryo UI" panose="020B0604030504040204" pitchFamily="50" charset="-128"/>
              </a:rPr>
              <a:t>の環境削効果</a:t>
            </a:r>
            <a:endParaRPr lang="en-US" altLang="ja-JP" sz="1000" u="sng" dirty="0">
              <a:latin typeface="Meiryo UI" panose="020B0604030504040204" pitchFamily="50" charset="-128"/>
              <a:ea typeface="Meiryo UI" panose="020B0604030504040204" pitchFamily="50" charset="-128"/>
            </a:endParaRPr>
          </a:p>
          <a:p>
            <a:pPr algn="ctr">
              <a:lnSpc>
                <a:spcPts val="900"/>
              </a:lnSpc>
              <a:spcBef>
                <a:spcPct val="0"/>
              </a:spcBef>
              <a:buNone/>
            </a:pPr>
            <a:r>
              <a:rPr lang="ja-JP" altLang="en-US" sz="1000" u="sng" dirty="0">
                <a:latin typeface="Meiryo UI" panose="020B0604030504040204" pitchFamily="50" charset="-128"/>
                <a:ea typeface="Meiryo UI" panose="020B0604030504040204" pitchFamily="50" charset="-128"/>
              </a:rPr>
              <a:t>（</a:t>
            </a:r>
            <a:r>
              <a:rPr lang="en-US" altLang="ja-JP" sz="1000" u="sng" dirty="0">
                <a:latin typeface="Meiryo UI" panose="020B0604030504040204" pitchFamily="50" charset="-128"/>
                <a:ea typeface="Meiryo UI" panose="020B0604030504040204" pitchFamily="50" charset="-128"/>
              </a:rPr>
              <a:t>20</a:t>
            </a:r>
            <a:r>
              <a:rPr lang="ja-JP" altLang="en-US" sz="1000" u="sng" dirty="0">
                <a:latin typeface="Meiryo UI" panose="020B0604030504040204" pitchFamily="50" charset="-128"/>
                <a:ea typeface="Meiryo UI" panose="020B0604030504040204" pitchFamily="50" charset="-128"/>
              </a:rPr>
              <a:t>・・年比）</a:t>
            </a:r>
          </a:p>
        </p:txBody>
      </p:sp>
      <p:grpSp>
        <p:nvGrpSpPr>
          <p:cNvPr id="71" name="グループ化 70">
            <a:extLst>
              <a:ext uri="{FF2B5EF4-FFF2-40B4-BE49-F238E27FC236}">
                <a16:creationId xmlns:a16="http://schemas.microsoft.com/office/drawing/2014/main" id="{473B8655-C219-4A30-AFDB-8E6035A122C4}"/>
              </a:ext>
            </a:extLst>
          </p:cNvPr>
          <p:cNvGrpSpPr/>
          <p:nvPr/>
        </p:nvGrpSpPr>
        <p:grpSpPr>
          <a:xfrm>
            <a:off x="7444038" y="4949945"/>
            <a:ext cx="1815564" cy="1252887"/>
            <a:chOff x="10020377" y="1039673"/>
            <a:chExt cx="2118814" cy="1575234"/>
          </a:xfrm>
        </p:grpSpPr>
        <p:sp>
          <p:nvSpPr>
            <p:cNvPr id="56" name="Text Box 101">
              <a:extLst>
                <a:ext uri="{FF2B5EF4-FFF2-40B4-BE49-F238E27FC236}">
                  <a16:creationId xmlns:a16="http://schemas.microsoft.com/office/drawing/2014/main" id="{F9A6C798-DBBE-43F0-8489-612B93B1D593}"/>
                </a:ext>
              </a:extLst>
            </p:cNvPr>
            <p:cNvSpPr txBox="1">
              <a:spLocks noChangeArrowheads="1"/>
            </p:cNvSpPr>
            <p:nvPr/>
          </p:nvSpPr>
          <p:spPr bwMode="auto">
            <a:xfrm>
              <a:off x="10020377" y="1591081"/>
              <a:ext cx="338606" cy="8513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ja-JP" altLang="en-US" sz="1100" dirty="0">
                  <a:latin typeface="Meiryo UI" panose="020B0604030504040204" pitchFamily="50" charset="-128"/>
                  <a:ea typeface="Meiryo UI" panose="020B0604030504040204" pitchFamily="50" charset="-128"/>
                </a:rPr>
                <a:t>排</a:t>
              </a:r>
              <a:endParaRPr lang="en-US" altLang="ja-JP" sz="1100" dirty="0">
                <a:latin typeface="Meiryo UI" panose="020B0604030504040204" pitchFamily="50" charset="-128"/>
                <a:ea typeface="Meiryo UI" panose="020B0604030504040204" pitchFamily="50" charset="-128"/>
              </a:endParaRPr>
            </a:p>
            <a:p>
              <a:pPr algn="ctr" eaLnBrk="1" hangingPunct="1">
                <a:spcBef>
                  <a:spcPct val="0"/>
                </a:spcBef>
                <a:buFontTx/>
                <a:buNone/>
              </a:pPr>
              <a:r>
                <a:rPr lang="ja-JP" altLang="en-US" sz="1100" dirty="0">
                  <a:latin typeface="Meiryo UI" panose="020B0604030504040204" pitchFamily="50" charset="-128"/>
                  <a:ea typeface="Meiryo UI" panose="020B0604030504040204" pitchFamily="50" charset="-128"/>
                </a:rPr>
                <a:t>出</a:t>
              </a:r>
              <a:endParaRPr lang="en-US" altLang="ja-JP" sz="1100" dirty="0">
                <a:latin typeface="Meiryo UI" panose="020B0604030504040204" pitchFamily="50" charset="-128"/>
                <a:ea typeface="Meiryo UI" panose="020B0604030504040204" pitchFamily="50" charset="-128"/>
              </a:endParaRPr>
            </a:p>
            <a:p>
              <a:pPr algn="ctr" eaLnBrk="1" hangingPunct="1">
                <a:spcBef>
                  <a:spcPct val="0"/>
                </a:spcBef>
                <a:buFontTx/>
                <a:buNone/>
              </a:pPr>
              <a:r>
                <a:rPr lang="en-US" altLang="ja-JP" sz="1100" dirty="0">
                  <a:latin typeface="Meiryo UI" panose="020B0604030504040204" pitchFamily="50" charset="-128"/>
                  <a:ea typeface="Meiryo UI" panose="020B0604030504040204" pitchFamily="50" charset="-128"/>
                </a:rPr>
                <a:t>CO2</a:t>
              </a:r>
            </a:p>
            <a:p>
              <a:pPr algn="ctr" eaLnBrk="1" hangingPunct="1">
                <a:spcBef>
                  <a:spcPct val="0"/>
                </a:spcBef>
                <a:buFontTx/>
                <a:buNone/>
              </a:pPr>
              <a:r>
                <a:rPr lang="ja-JP" altLang="en-US" sz="1100" dirty="0">
                  <a:latin typeface="Meiryo UI" panose="020B0604030504040204" pitchFamily="50" charset="-128"/>
                  <a:ea typeface="Meiryo UI" panose="020B0604030504040204" pitchFamily="50" charset="-128"/>
                </a:rPr>
                <a:t>量</a:t>
              </a:r>
              <a:endParaRPr lang="en-US" altLang="ja-JP" sz="1100" dirty="0">
                <a:latin typeface="Meiryo UI" panose="020B0604030504040204" pitchFamily="50" charset="-128"/>
                <a:ea typeface="Meiryo UI" panose="020B0604030504040204" pitchFamily="50" charset="-128"/>
              </a:endParaRPr>
            </a:p>
          </p:txBody>
        </p:sp>
        <p:sp>
          <p:nvSpPr>
            <p:cNvPr id="58" name="Rectangle 115">
              <a:extLst>
                <a:ext uri="{FF2B5EF4-FFF2-40B4-BE49-F238E27FC236}">
                  <a16:creationId xmlns:a16="http://schemas.microsoft.com/office/drawing/2014/main" id="{5482ECA3-85C1-429B-A0BA-33E1C6A0A620}"/>
                </a:ext>
              </a:extLst>
            </p:cNvPr>
            <p:cNvSpPr>
              <a:spLocks noChangeArrowheads="1"/>
            </p:cNvSpPr>
            <p:nvPr/>
          </p:nvSpPr>
          <p:spPr bwMode="auto">
            <a:xfrm>
              <a:off x="10477355" y="2182907"/>
              <a:ext cx="396000" cy="432000"/>
            </a:xfrm>
            <a:prstGeom prst="rect">
              <a:avLst/>
            </a:prstGeom>
            <a:solidFill>
              <a:srgbClr val="FF66CC"/>
            </a:solidFill>
            <a:ln w="28575">
              <a:solidFill>
                <a:schemeClr val="tx1"/>
              </a:solidFill>
              <a:miter lim="800000"/>
              <a:headEnd/>
              <a:tailEnd/>
            </a:ln>
          </p:spPr>
          <p:txBody>
            <a:bodyPr wrap="none" lIns="0" tIns="0" rIns="0" bIns="0"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endParaRPr lang="ja-JP" altLang="en-US" sz="1600" dirty="0">
                <a:latin typeface="Meiryo UI" panose="020B0604030504040204" pitchFamily="50" charset="-128"/>
                <a:ea typeface="Meiryo UI" panose="020B0604030504040204" pitchFamily="50" charset="-128"/>
              </a:endParaRPr>
            </a:p>
          </p:txBody>
        </p:sp>
        <p:sp>
          <p:nvSpPr>
            <p:cNvPr id="59" name="Oval 112">
              <a:extLst>
                <a:ext uri="{FF2B5EF4-FFF2-40B4-BE49-F238E27FC236}">
                  <a16:creationId xmlns:a16="http://schemas.microsoft.com/office/drawing/2014/main" id="{96BB7547-CD17-402B-8ABB-59674081D47A}"/>
                </a:ext>
              </a:extLst>
            </p:cNvPr>
            <p:cNvSpPr>
              <a:spLocks noChangeArrowheads="1"/>
            </p:cNvSpPr>
            <p:nvPr/>
          </p:nvSpPr>
          <p:spPr bwMode="auto">
            <a:xfrm>
              <a:off x="11060478" y="1714907"/>
              <a:ext cx="360000" cy="900000"/>
            </a:xfrm>
            <a:prstGeom prst="rect">
              <a:avLst/>
            </a:prstGeom>
            <a:solidFill>
              <a:srgbClr val="CCFFFF"/>
            </a:solidFill>
            <a:ln w="9525">
              <a:solidFill>
                <a:schemeClr val="tx1"/>
              </a:solidFill>
              <a:round/>
              <a:headEnd/>
              <a:tailEnd/>
            </a:ln>
          </p:spPr>
          <p:txBody>
            <a:bodyPr wrap="none" lIns="0" tIns="0" rIns="0" bIns="0"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ja-JP" altLang="en-US" sz="1100" dirty="0">
                  <a:latin typeface="Meiryo UI" panose="020B0604030504040204" pitchFamily="50" charset="-128"/>
                  <a:ea typeface="Meiryo UI" panose="020B0604030504040204" pitchFamily="50" charset="-128"/>
                </a:rPr>
                <a:t>競</a:t>
              </a:r>
              <a:endParaRPr lang="en-US" altLang="ja-JP" sz="1100" dirty="0">
                <a:latin typeface="Meiryo UI" panose="020B0604030504040204" pitchFamily="50" charset="-128"/>
                <a:ea typeface="Meiryo UI" panose="020B0604030504040204" pitchFamily="50" charset="-128"/>
              </a:endParaRPr>
            </a:p>
            <a:p>
              <a:pPr algn="ctr" eaLnBrk="1" hangingPunct="1">
                <a:spcBef>
                  <a:spcPct val="0"/>
                </a:spcBef>
                <a:buFontTx/>
                <a:buNone/>
              </a:pPr>
              <a:r>
                <a:rPr lang="ja-JP" altLang="en-US" sz="1100" dirty="0">
                  <a:latin typeface="Meiryo UI" panose="020B0604030504040204" pitchFamily="50" charset="-128"/>
                  <a:ea typeface="Meiryo UI" panose="020B0604030504040204" pitchFamily="50" charset="-128"/>
                </a:rPr>
                <a:t>合</a:t>
              </a:r>
              <a:endParaRPr lang="en-US" altLang="ja-JP" sz="1100" dirty="0">
                <a:latin typeface="Meiryo UI" panose="020B0604030504040204" pitchFamily="50" charset="-128"/>
                <a:ea typeface="Meiryo UI" panose="020B0604030504040204" pitchFamily="50" charset="-128"/>
              </a:endParaRPr>
            </a:p>
            <a:p>
              <a:pPr algn="ctr" eaLnBrk="1" hangingPunct="1">
                <a:spcBef>
                  <a:spcPct val="0"/>
                </a:spcBef>
                <a:buFontTx/>
                <a:buNone/>
              </a:pPr>
              <a:r>
                <a:rPr lang="en-US" altLang="ja-JP" sz="1100" dirty="0">
                  <a:latin typeface="Meiryo UI" panose="020B0604030504040204" pitchFamily="50" charset="-128"/>
                  <a:ea typeface="Meiryo UI" panose="020B0604030504040204" pitchFamily="50" charset="-128"/>
                </a:rPr>
                <a:t>α</a:t>
              </a:r>
            </a:p>
          </p:txBody>
        </p:sp>
        <p:sp>
          <p:nvSpPr>
            <p:cNvPr id="60" name="Oval 113">
              <a:extLst>
                <a:ext uri="{FF2B5EF4-FFF2-40B4-BE49-F238E27FC236}">
                  <a16:creationId xmlns:a16="http://schemas.microsoft.com/office/drawing/2014/main" id="{2F8ED770-50A9-4AEA-BA21-279EBFDEDC1B}"/>
                </a:ext>
              </a:extLst>
            </p:cNvPr>
            <p:cNvSpPr>
              <a:spLocks noChangeArrowheads="1"/>
            </p:cNvSpPr>
            <p:nvPr/>
          </p:nvSpPr>
          <p:spPr bwMode="auto">
            <a:xfrm>
              <a:off x="11607600" y="2002907"/>
              <a:ext cx="360000" cy="612000"/>
            </a:xfrm>
            <a:prstGeom prst="rect">
              <a:avLst/>
            </a:prstGeom>
            <a:solidFill>
              <a:srgbClr val="FFFFCC"/>
            </a:solidFill>
            <a:ln w="9525">
              <a:solidFill>
                <a:schemeClr val="tx1"/>
              </a:solidFill>
              <a:round/>
              <a:headEnd/>
              <a:tailEnd/>
            </a:ln>
          </p:spPr>
          <p:txBody>
            <a:bodyPr wrap="none" lIns="0" tIns="0" rIns="0" bIns="0"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ja-JP" altLang="en-US" sz="1100" dirty="0">
                  <a:latin typeface="Meiryo UI" panose="020B0604030504040204" pitchFamily="50" charset="-128"/>
                  <a:ea typeface="Meiryo UI" panose="020B0604030504040204" pitchFamily="50" charset="-128"/>
                </a:rPr>
                <a:t>競</a:t>
              </a:r>
              <a:endParaRPr lang="en-US" altLang="ja-JP" sz="1100" dirty="0">
                <a:latin typeface="Meiryo UI" panose="020B0604030504040204" pitchFamily="50" charset="-128"/>
                <a:ea typeface="Meiryo UI" panose="020B0604030504040204" pitchFamily="50" charset="-128"/>
              </a:endParaRPr>
            </a:p>
            <a:p>
              <a:pPr algn="ctr" eaLnBrk="1" hangingPunct="1">
                <a:spcBef>
                  <a:spcPct val="0"/>
                </a:spcBef>
                <a:buFontTx/>
                <a:buNone/>
              </a:pPr>
              <a:r>
                <a:rPr lang="ja-JP" altLang="en-US" sz="1100" dirty="0">
                  <a:latin typeface="Meiryo UI" panose="020B0604030504040204" pitchFamily="50" charset="-128"/>
                  <a:ea typeface="Meiryo UI" panose="020B0604030504040204" pitchFamily="50" charset="-128"/>
                </a:rPr>
                <a:t>合</a:t>
              </a:r>
              <a:endParaRPr lang="en-US" altLang="ja-JP" sz="1100" dirty="0">
                <a:latin typeface="Meiryo UI" panose="020B0604030504040204" pitchFamily="50" charset="-128"/>
                <a:ea typeface="Meiryo UI" panose="020B0604030504040204" pitchFamily="50" charset="-128"/>
              </a:endParaRPr>
            </a:p>
            <a:p>
              <a:pPr algn="ctr" eaLnBrk="1" hangingPunct="1">
                <a:spcBef>
                  <a:spcPct val="0"/>
                </a:spcBef>
                <a:buFontTx/>
                <a:buNone/>
              </a:pPr>
              <a:r>
                <a:rPr lang="en-US" altLang="ja-JP" sz="1100" dirty="0">
                  <a:latin typeface="Meiryo UI" panose="020B0604030504040204" pitchFamily="50" charset="-128"/>
                  <a:ea typeface="Meiryo UI" panose="020B0604030504040204" pitchFamily="50" charset="-128"/>
                </a:rPr>
                <a:t>β</a:t>
              </a:r>
            </a:p>
          </p:txBody>
        </p:sp>
        <p:sp>
          <p:nvSpPr>
            <p:cNvPr id="61" name="Rectangle 98">
              <a:extLst>
                <a:ext uri="{FF2B5EF4-FFF2-40B4-BE49-F238E27FC236}">
                  <a16:creationId xmlns:a16="http://schemas.microsoft.com/office/drawing/2014/main" id="{F49CA399-D55D-4420-86BA-D02CA090EAB7}"/>
                </a:ext>
              </a:extLst>
            </p:cNvPr>
            <p:cNvSpPr>
              <a:spLocks noChangeArrowheads="1"/>
            </p:cNvSpPr>
            <p:nvPr/>
          </p:nvSpPr>
          <p:spPr bwMode="auto">
            <a:xfrm>
              <a:off x="10394112" y="1305920"/>
              <a:ext cx="1656224" cy="1308987"/>
            </a:xfrm>
            <a:prstGeom prst="rect">
              <a:avLst/>
            </a:prstGeom>
            <a:noFill/>
            <a:ln w="285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endParaRPr lang="ja-JP" altLang="en-US" sz="1200">
                <a:latin typeface="Meiryo UI" panose="020B0604030504040204" pitchFamily="50" charset="-128"/>
                <a:ea typeface="Meiryo UI" panose="020B0604030504040204" pitchFamily="50" charset="-128"/>
              </a:endParaRPr>
            </a:p>
          </p:txBody>
        </p:sp>
        <p:sp>
          <p:nvSpPr>
            <p:cNvPr id="67" name="Text Box 101">
              <a:extLst>
                <a:ext uri="{FF2B5EF4-FFF2-40B4-BE49-F238E27FC236}">
                  <a16:creationId xmlns:a16="http://schemas.microsoft.com/office/drawing/2014/main" id="{2954167B-B0D2-4EE4-8A89-C844D8C63E95}"/>
                </a:ext>
              </a:extLst>
            </p:cNvPr>
            <p:cNvSpPr txBox="1">
              <a:spLocks noChangeArrowheads="1"/>
            </p:cNvSpPr>
            <p:nvPr/>
          </p:nvSpPr>
          <p:spPr bwMode="auto">
            <a:xfrm>
              <a:off x="10417447" y="2343835"/>
              <a:ext cx="493878" cy="2128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ja-JP" altLang="en-US" sz="1100" dirty="0">
                  <a:highlight>
                    <a:srgbClr val="FFFF00"/>
                  </a:highlight>
                  <a:latin typeface="Meiryo UI" panose="020B0604030504040204" pitchFamily="50" charset="-128"/>
                  <a:ea typeface="Meiryo UI" panose="020B0604030504040204" pitchFamily="50" charset="-128"/>
                </a:rPr>
                <a:t>本研究</a:t>
              </a:r>
            </a:p>
          </p:txBody>
        </p:sp>
        <p:sp>
          <p:nvSpPr>
            <p:cNvPr id="68" name="正方形/長方形 67">
              <a:extLst>
                <a:ext uri="{FF2B5EF4-FFF2-40B4-BE49-F238E27FC236}">
                  <a16:creationId xmlns:a16="http://schemas.microsoft.com/office/drawing/2014/main" id="{34CCF729-A71A-4921-90C6-4A905F0FDC81}"/>
                </a:ext>
              </a:extLst>
            </p:cNvPr>
            <p:cNvSpPr/>
            <p:nvPr/>
          </p:nvSpPr>
          <p:spPr>
            <a:xfrm>
              <a:off x="11476571" y="1039673"/>
              <a:ext cx="662620" cy="328918"/>
            </a:xfrm>
            <a:prstGeom prst="rect">
              <a:avLst/>
            </a:prstGeom>
          </p:spPr>
          <p:txBody>
            <a:bodyPr wrap="none">
              <a:spAutoFit/>
            </a:bodyPr>
            <a:lstStyle/>
            <a:p>
              <a:pPr algn="ctr" eaLnBrk="1" hangingPunct="1"/>
              <a:r>
                <a:rPr lang="en-US" altLang="ja-JP" sz="1100" dirty="0">
                  <a:latin typeface="Meiryo UI" panose="020B0604030504040204" pitchFamily="50" charset="-128"/>
                  <a:ea typeface="Meiryo UI" panose="020B0604030504040204" pitchFamily="50" charset="-128"/>
                </a:rPr>
                <a:t>(t/</a:t>
              </a:r>
              <a:r>
                <a:rPr lang="ja-JP" altLang="en-US" sz="1100" dirty="0">
                  <a:latin typeface="Meiryo UI" panose="020B0604030504040204" pitchFamily="50" charset="-128"/>
                  <a:ea typeface="Meiryo UI" panose="020B0604030504040204" pitchFamily="50" charset="-128"/>
                </a:rPr>
                <a:t>年</a:t>
              </a:r>
              <a:r>
                <a:rPr lang="en-US" altLang="ja-JP" sz="1100" dirty="0">
                  <a:latin typeface="Meiryo UI" panose="020B0604030504040204" pitchFamily="50" charset="-128"/>
                  <a:ea typeface="Meiryo UI" panose="020B0604030504040204" pitchFamily="50" charset="-128"/>
                </a:rPr>
                <a:t>)</a:t>
              </a:r>
            </a:p>
          </p:txBody>
        </p:sp>
      </p:grpSp>
      <p:grpSp>
        <p:nvGrpSpPr>
          <p:cNvPr id="72" name="グループ化 71">
            <a:extLst>
              <a:ext uri="{FF2B5EF4-FFF2-40B4-BE49-F238E27FC236}">
                <a16:creationId xmlns:a16="http://schemas.microsoft.com/office/drawing/2014/main" id="{E2831444-879A-40CF-AD7D-5E98A076B0F6}"/>
              </a:ext>
            </a:extLst>
          </p:cNvPr>
          <p:cNvGrpSpPr/>
          <p:nvPr/>
        </p:nvGrpSpPr>
        <p:grpSpPr>
          <a:xfrm>
            <a:off x="9292966" y="5179766"/>
            <a:ext cx="1893206" cy="1106974"/>
            <a:chOff x="10082207" y="3225442"/>
            <a:chExt cx="1968129" cy="1353943"/>
          </a:xfrm>
        </p:grpSpPr>
        <p:sp>
          <p:nvSpPr>
            <p:cNvPr id="54" name="Text Box 97">
              <a:extLst>
                <a:ext uri="{FF2B5EF4-FFF2-40B4-BE49-F238E27FC236}">
                  <a16:creationId xmlns:a16="http://schemas.microsoft.com/office/drawing/2014/main" id="{6029246D-B7A7-46AD-8978-970C172AC847}"/>
                </a:ext>
              </a:extLst>
            </p:cNvPr>
            <p:cNvSpPr txBox="1">
              <a:spLocks noChangeArrowheads="1"/>
            </p:cNvSpPr>
            <p:nvPr/>
          </p:nvSpPr>
          <p:spPr bwMode="auto">
            <a:xfrm>
              <a:off x="10082207" y="3640404"/>
              <a:ext cx="167978" cy="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wrap="none" lIns="0" tIns="0" rIns="0" bIns="0">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endParaRPr lang="ja-JP" altLang="en-US" sz="1050" dirty="0">
                <a:latin typeface="Meiryo UI" panose="020B0604030504040204" pitchFamily="50" charset="-128"/>
                <a:ea typeface="Meiryo UI" panose="020B0604030504040204" pitchFamily="50" charset="-128"/>
              </a:endParaRPr>
            </a:p>
          </p:txBody>
        </p:sp>
        <p:sp>
          <p:nvSpPr>
            <p:cNvPr id="63" name="Rectangle 115">
              <a:extLst>
                <a:ext uri="{FF2B5EF4-FFF2-40B4-BE49-F238E27FC236}">
                  <a16:creationId xmlns:a16="http://schemas.microsoft.com/office/drawing/2014/main" id="{0BFAB910-89EF-4A44-929D-0A1F35FBDBB9}"/>
                </a:ext>
              </a:extLst>
            </p:cNvPr>
            <p:cNvSpPr>
              <a:spLocks noChangeArrowheads="1"/>
            </p:cNvSpPr>
            <p:nvPr/>
          </p:nvSpPr>
          <p:spPr bwMode="auto">
            <a:xfrm>
              <a:off x="10477355" y="3518109"/>
              <a:ext cx="396000" cy="1016319"/>
            </a:xfrm>
            <a:prstGeom prst="rect">
              <a:avLst/>
            </a:prstGeom>
            <a:solidFill>
              <a:srgbClr val="FF66CC"/>
            </a:solidFill>
            <a:ln w="28575">
              <a:solidFill>
                <a:schemeClr val="tx1"/>
              </a:solidFill>
              <a:miter lim="800000"/>
              <a:headEnd/>
              <a:tailEnd/>
            </a:ln>
          </p:spPr>
          <p:txBody>
            <a:bodyPr wrap="none" lIns="0" tIns="0" rIns="0" bIns="0"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endParaRPr lang="ja-JP" altLang="en-US" sz="1400" dirty="0">
                <a:latin typeface="Meiryo UI" panose="020B0604030504040204" pitchFamily="50" charset="-128"/>
                <a:ea typeface="Meiryo UI" panose="020B0604030504040204" pitchFamily="50" charset="-128"/>
              </a:endParaRPr>
            </a:p>
          </p:txBody>
        </p:sp>
        <p:sp>
          <p:nvSpPr>
            <p:cNvPr id="64" name="Oval 112">
              <a:extLst>
                <a:ext uri="{FF2B5EF4-FFF2-40B4-BE49-F238E27FC236}">
                  <a16:creationId xmlns:a16="http://schemas.microsoft.com/office/drawing/2014/main" id="{2EEE2AED-E76B-445A-B426-B88D7A32F6A0}"/>
                </a:ext>
              </a:extLst>
            </p:cNvPr>
            <p:cNvSpPr>
              <a:spLocks noChangeArrowheads="1"/>
            </p:cNvSpPr>
            <p:nvPr/>
          </p:nvSpPr>
          <p:spPr bwMode="auto">
            <a:xfrm>
              <a:off x="11060478" y="3980265"/>
              <a:ext cx="360000" cy="554164"/>
            </a:xfrm>
            <a:prstGeom prst="rect">
              <a:avLst/>
            </a:prstGeom>
            <a:solidFill>
              <a:srgbClr val="CCFFFF"/>
            </a:solidFill>
            <a:ln w="9525">
              <a:solidFill>
                <a:schemeClr val="tx1"/>
              </a:solidFill>
              <a:round/>
              <a:headEnd/>
              <a:tailEnd/>
            </a:ln>
          </p:spPr>
          <p:txBody>
            <a:bodyPr wrap="none" lIns="0" tIns="0" rIns="0" bIns="0"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ja-JP" altLang="en-US" sz="1050" dirty="0">
                  <a:latin typeface="Meiryo UI" panose="020B0604030504040204" pitchFamily="50" charset="-128"/>
                  <a:ea typeface="Meiryo UI" panose="020B0604030504040204" pitchFamily="50" charset="-128"/>
                </a:rPr>
                <a:t>競</a:t>
              </a:r>
              <a:endParaRPr lang="en-US" altLang="ja-JP" sz="1050" dirty="0">
                <a:latin typeface="Meiryo UI" panose="020B0604030504040204" pitchFamily="50" charset="-128"/>
                <a:ea typeface="Meiryo UI" panose="020B0604030504040204" pitchFamily="50" charset="-128"/>
              </a:endParaRPr>
            </a:p>
            <a:p>
              <a:pPr algn="ctr" eaLnBrk="1" hangingPunct="1">
                <a:spcBef>
                  <a:spcPct val="0"/>
                </a:spcBef>
                <a:buFontTx/>
                <a:buNone/>
              </a:pPr>
              <a:r>
                <a:rPr lang="ja-JP" altLang="en-US" sz="1050" dirty="0">
                  <a:latin typeface="Meiryo UI" panose="020B0604030504040204" pitchFamily="50" charset="-128"/>
                  <a:ea typeface="Meiryo UI" panose="020B0604030504040204" pitchFamily="50" charset="-128"/>
                </a:rPr>
                <a:t>合</a:t>
              </a:r>
              <a:endParaRPr lang="en-US" altLang="ja-JP" sz="1050" dirty="0">
                <a:latin typeface="Meiryo UI" panose="020B0604030504040204" pitchFamily="50" charset="-128"/>
                <a:ea typeface="Meiryo UI" panose="020B0604030504040204" pitchFamily="50" charset="-128"/>
              </a:endParaRPr>
            </a:p>
            <a:p>
              <a:pPr algn="ctr" eaLnBrk="1" hangingPunct="1">
                <a:spcBef>
                  <a:spcPct val="0"/>
                </a:spcBef>
                <a:buFontTx/>
                <a:buNone/>
              </a:pPr>
              <a:r>
                <a:rPr lang="en-US" altLang="ja-JP" sz="1050" dirty="0">
                  <a:latin typeface="Meiryo UI" panose="020B0604030504040204" pitchFamily="50" charset="-128"/>
                  <a:ea typeface="Meiryo UI" panose="020B0604030504040204" pitchFamily="50" charset="-128"/>
                </a:rPr>
                <a:t>α</a:t>
              </a:r>
            </a:p>
          </p:txBody>
        </p:sp>
        <p:sp>
          <p:nvSpPr>
            <p:cNvPr id="65" name="Oval 113">
              <a:extLst>
                <a:ext uri="{FF2B5EF4-FFF2-40B4-BE49-F238E27FC236}">
                  <a16:creationId xmlns:a16="http://schemas.microsoft.com/office/drawing/2014/main" id="{7F7380C7-4205-4C0D-B22C-51FB10B9A150}"/>
                </a:ext>
              </a:extLst>
            </p:cNvPr>
            <p:cNvSpPr>
              <a:spLocks noChangeArrowheads="1"/>
            </p:cNvSpPr>
            <p:nvPr/>
          </p:nvSpPr>
          <p:spPr bwMode="auto">
            <a:xfrm>
              <a:off x="11607600" y="3806855"/>
              <a:ext cx="360000" cy="727574"/>
            </a:xfrm>
            <a:prstGeom prst="rect">
              <a:avLst/>
            </a:prstGeom>
            <a:solidFill>
              <a:srgbClr val="FFFFCC"/>
            </a:solidFill>
            <a:ln w="9525">
              <a:solidFill>
                <a:schemeClr val="tx1"/>
              </a:solidFill>
              <a:round/>
              <a:headEnd/>
              <a:tailEnd/>
            </a:ln>
          </p:spPr>
          <p:txBody>
            <a:bodyPr wrap="none" lIns="0" tIns="0" rIns="0" bIns="0"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ja-JP" altLang="en-US" sz="1050" dirty="0">
                  <a:latin typeface="Meiryo UI" panose="020B0604030504040204" pitchFamily="50" charset="-128"/>
                  <a:ea typeface="Meiryo UI" panose="020B0604030504040204" pitchFamily="50" charset="-128"/>
                </a:rPr>
                <a:t>競</a:t>
              </a:r>
              <a:endParaRPr lang="en-US" altLang="ja-JP" sz="1050" dirty="0">
                <a:latin typeface="Meiryo UI" panose="020B0604030504040204" pitchFamily="50" charset="-128"/>
                <a:ea typeface="Meiryo UI" panose="020B0604030504040204" pitchFamily="50" charset="-128"/>
              </a:endParaRPr>
            </a:p>
            <a:p>
              <a:pPr algn="ctr" eaLnBrk="1" hangingPunct="1">
                <a:spcBef>
                  <a:spcPct val="0"/>
                </a:spcBef>
                <a:buFontTx/>
                <a:buNone/>
              </a:pPr>
              <a:r>
                <a:rPr lang="ja-JP" altLang="en-US" sz="1050" dirty="0">
                  <a:latin typeface="Meiryo UI" panose="020B0604030504040204" pitchFamily="50" charset="-128"/>
                  <a:ea typeface="Meiryo UI" panose="020B0604030504040204" pitchFamily="50" charset="-128"/>
                </a:rPr>
                <a:t>合</a:t>
              </a:r>
              <a:endParaRPr lang="en-US" altLang="ja-JP" sz="1050" dirty="0">
                <a:latin typeface="Meiryo UI" panose="020B0604030504040204" pitchFamily="50" charset="-128"/>
                <a:ea typeface="Meiryo UI" panose="020B0604030504040204" pitchFamily="50" charset="-128"/>
              </a:endParaRPr>
            </a:p>
            <a:p>
              <a:pPr algn="ctr" eaLnBrk="1" hangingPunct="1">
                <a:spcBef>
                  <a:spcPct val="0"/>
                </a:spcBef>
                <a:buFontTx/>
                <a:buNone/>
              </a:pPr>
              <a:r>
                <a:rPr lang="en-US" altLang="ja-JP" sz="1050" dirty="0">
                  <a:latin typeface="Meiryo UI" panose="020B0604030504040204" pitchFamily="50" charset="-128"/>
                  <a:ea typeface="Meiryo UI" panose="020B0604030504040204" pitchFamily="50" charset="-128"/>
                </a:rPr>
                <a:t>β</a:t>
              </a:r>
            </a:p>
          </p:txBody>
        </p:sp>
        <p:sp>
          <p:nvSpPr>
            <p:cNvPr id="66" name="Rectangle 98">
              <a:extLst>
                <a:ext uri="{FF2B5EF4-FFF2-40B4-BE49-F238E27FC236}">
                  <a16:creationId xmlns:a16="http://schemas.microsoft.com/office/drawing/2014/main" id="{05E4AB1D-4194-4B64-BE35-AADF5F3FE854}"/>
                </a:ext>
              </a:extLst>
            </p:cNvPr>
            <p:cNvSpPr>
              <a:spLocks noChangeArrowheads="1"/>
            </p:cNvSpPr>
            <p:nvPr/>
          </p:nvSpPr>
          <p:spPr bwMode="auto">
            <a:xfrm>
              <a:off x="10394112" y="3225442"/>
              <a:ext cx="1656224" cy="1308987"/>
            </a:xfrm>
            <a:prstGeom prst="rect">
              <a:avLst/>
            </a:prstGeom>
            <a:noFill/>
            <a:ln w="285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endParaRPr lang="ja-JP" altLang="en-US" sz="1100" dirty="0">
                <a:latin typeface="Meiryo UI" panose="020B0604030504040204" pitchFamily="50" charset="-128"/>
                <a:ea typeface="Meiryo UI" panose="020B0604030504040204" pitchFamily="50" charset="-128"/>
              </a:endParaRPr>
            </a:p>
          </p:txBody>
        </p:sp>
        <p:sp>
          <p:nvSpPr>
            <p:cNvPr id="69" name="Text Box 97">
              <a:extLst>
                <a:ext uri="{FF2B5EF4-FFF2-40B4-BE49-F238E27FC236}">
                  <a16:creationId xmlns:a16="http://schemas.microsoft.com/office/drawing/2014/main" id="{3CDD7A64-2E6A-4844-AB43-D9CBFA0DA44B}"/>
                </a:ext>
              </a:extLst>
            </p:cNvPr>
            <p:cNvSpPr txBox="1">
              <a:spLocks noChangeArrowheads="1"/>
            </p:cNvSpPr>
            <p:nvPr/>
          </p:nvSpPr>
          <p:spPr bwMode="auto">
            <a:xfrm>
              <a:off x="10165509" y="3270398"/>
              <a:ext cx="167978" cy="1308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wrap="square" lIns="0" tIns="0" rIns="0" bIns="0">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ja-JP" altLang="en-US" sz="1050" dirty="0">
                  <a:latin typeface="Meiryo UI" panose="020B0604030504040204" pitchFamily="50" charset="-128"/>
                  <a:ea typeface="Meiryo UI" panose="020B0604030504040204" pitchFamily="50" charset="-128"/>
                </a:rPr>
                <a:t>環境負荷削減率</a:t>
              </a:r>
            </a:p>
          </p:txBody>
        </p:sp>
        <p:sp>
          <p:nvSpPr>
            <p:cNvPr id="70" name="Text Box 101">
              <a:extLst>
                <a:ext uri="{FF2B5EF4-FFF2-40B4-BE49-F238E27FC236}">
                  <a16:creationId xmlns:a16="http://schemas.microsoft.com/office/drawing/2014/main" id="{95BC1F8E-CCB0-4B0C-9B8D-382C2A12CFC2}"/>
                </a:ext>
              </a:extLst>
            </p:cNvPr>
            <p:cNvSpPr txBox="1">
              <a:spLocks noChangeArrowheads="1"/>
            </p:cNvSpPr>
            <p:nvPr/>
          </p:nvSpPr>
          <p:spPr bwMode="auto">
            <a:xfrm>
              <a:off x="10583246" y="3721646"/>
              <a:ext cx="139982" cy="5928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ja-JP" altLang="en-US" sz="1050" dirty="0">
                  <a:highlight>
                    <a:srgbClr val="FFFF00"/>
                  </a:highlight>
                  <a:latin typeface="Meiryo UI" panose="020B0604030504040204" pitchFamily="50" charset="-128"/>
                  <a:ea typeface="Meiryo UI" panose="020B0604030504040204" pitchFamily="50" charset="-128"/>
                </a:rPr>
                <a:t>本</a:t>
              </a:r>
              <a:endParaRPr lang="en-US" altLang="ja-JP" sz="1050" dirty="0">
                <a:highlight>
                  <a:srgbClr val="FFFF00"/>
                </a:highlight>
                <a:latin typeface="Meiryo UI" panose="020B0604030504040204" pitchFamily="50" charset="-128"/>
                <a:ea typeface="Meiryo UI" panose="020B0604030504040204" pitchFamily="50" charset="-128"/>
              </a:endParaRPr>
            </a:p>
            <a:p>
              <a:pPr algn="ctr" eaLnBrk="1" hangingPunct="1">
                <a:spcBef>
                  <a:spcPct val="0"/>
                </a:spcBef>
                <a:buFontTx/>
                <a:buNone/>
              </a:pPr>
              <a:r>
                <a:rPr lang="ja-JP" altLang="en-US" sz="1050" dirty="0">
                  <a:highlight>
                    <a:srgbClr val="FFFF00"/>
                  </a:highlight>
                  <a:latin typeface="Meiryo UI" panose="020B0604030504040204" pitchFamily="50" charset="-128"/>
                  <a:ea typeface="Meiryo UI" panose="020B0604030504040204" pitchFamily="50" charset="-128"/>
                </a:rPr>
                <a:t>研</a:t>
              </a:r>
              <a:endParaRPr lang="en-US" altLang="ja-JP" sz="1050" dirty="0">
                <a:highlight>
                  <a:srgbClr val="FFFF00"/>
                </a:highlight>
                <a:latin typeface="Meiryo UI" panose="020B0604030504040204" pitchFamily="50" charset="-128"/>
                <a:ea typeface="Meiryo UI" panose="020B0604030504040204" pitchFamily="50" charset="-128"/>
              </a:endParaRPr>
            </a:p>
            <a:p>
              <a:pPr algn="ctr" eaLnBrk="1" hangingPunct="1">
                <a:spcBef>
                  <a:spcPct val="0"/>
                </a:spcBef>
                <a:buFontTx/>
                <a:buNone/>
              </a:pPr>
              <a:r>
                <a:rPr lang="ja-JP" altLang="en-US" sz="1050" dirty="0">
                  <a:highlight>
                    <a:srgbClr val="FFFF00"/>
                  </a:highlight>
                  <a:latin typeface="Meiryo UI" panose="020B0604030504040204" pitchFamily="50" charset="-128"/>
                  <a:ea typeface="Meiryo UI" panose="020B0604030504040204" pitchFamily="50" charset="-128"/>
                </a:rPr>
                <a:t>究</a:t>
              </a:r>
            </a:p>
          </p:txBody>
        </p:sp>
      </p:grpSp>
      <p:sp>
        <p:nvSpPr>
          <p:cNvPr id="9" name="スライド番号プレースホルダー 8">
            <a:extLst>
              <a:ext uri="{FF2B5EF4-FFF2-40B4-BE49-F238E27FC236}">
                <a16:creationId xmlns:a16="http://schemas.microsoft.com/office/drawing/2014/main" id="{BB38885B-AD0C-4861-88C2-D9BBA60BE77D}"/>
              </a:ext>
            </a:extLst>
          </p:cNvPr>
          <p:cNvSpPr>
            <a:spLocks noGrp="1"/>
          </p:cNvSpPr>
          <p:nvPr>
            <p:ph type="sldNum" sz="quarter" idx="12"/>
          </p:nvPr>
        </p:nvSpPr>
        <p:spPr/>
        <p:txBody>
          <a:bodyPr/>
          <a:lstStyle/>
          <a:p>
            <a:fld id="{8D8A5D70-00BF-43D1-9518-0183EFEF9A82}" type="slidenum">
              <a:rPr kumimoji="1" lang="ja-JP" altLang="en-US" smtClean="0"/>
              <a:pPr/>
              <a:t>2</a:t>
            </a:fld>
            <a:endParaRPr kumimoji="1" lang="ja-JP" altLang="en-US"/>
          </a:p>
        </p:txBody>
      </p:sp>
    </p:spTree>
    <p:extLst>
      <p:ext uri="{BB962C8B-B14F-4D97-AF65-F5344CB8AC3E}">
        <p14:creationId xmlns:p14="http://schemas.microsoft.com/office/powerpoint/2010/main" val="7495703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319" y="0"/>
            <a:ext cx="4211960" cy="562074"/>
          </a:xfrm>
        </p:spPr>
        <p:style>
          <a:lnRef idx="0">
            <a:schemeClr val="accent5"/>
          </a:lnRef>
          <a:fillRef idx="3">
            <a:schemeClr val="accent5"/>
          </a:fillRef>
          <a:effectRef idx="3">
            <a:schemeClr val="accent5"/>
          </a:effectRef>
          <a:fontRef idx="minor">
            <a:schemeClr val="lt1"/>
          </a:fontRef>
        </p:style>
        <p:txBody>
          <a:bodyPr>
            <a:noAutofit/>
          </a:bodyPr>
          <a:lstStyle/>
          <a:p>
            <a:r>
              <a:rPr lang="ja-JP" altLang="en-US" sz="2400" dirty="0"/>
              <a:t>研究開発の背景・目的・事業性</a:t>
            </a:r>
          </a:p>
        </p:txBody>
      </p:sp>
      <p:sp>
        <p:nvSpPr>
          <p:cNvPr id="3" name="正方形/長方形 2"/>
          <p:cNvSpPr/>
          <p:nvPr/>
        </p:nvSpPr>
        <p:spPr>
          <a:xfrm>
            <a:off x="191344" y="764704"/>
            <a:ext cx="11665296" cy="2585323"/>
          </a:xfrm>
          <a:prstGeom prst="rect">
            <a:avLst/>
          </a:prstGeom>
        </p:spPr>
        <p:txBody>
          <a:bodyPr wrap="square">
            <a:spAutoFit/>
          </a:bodyPr>
          <a:lstStyle/>
          <a:p>
            <a:pPr latinLnBrk="1"/>
            <a:r>
              <a:rPr lang="ja-JP" altLang="en-US" i="1" dirty="0">
                <a:solidFill>
                  <a:srgbClr val="0000FF"/>
                </a:solidFill>
                <a:latin typeface="+mj-ea"/>
                <a:ea typeface="+mj-ea"/>
              </a:rPr>
              <a:t>・</a:t>
            </a:r>
            <a:r>
              <a:rPr lang="ja-JP" altLang="en-US" i="1" dirty="0">
                <a:solidFill>
                  <a:srgbClr val="0000FF"/>
                </a:solidFill>
              </a:rPr>
              <a:t>解決を目指す社会課題</a:t>
            </a:r>
            <a:endParaRPr lang="en-US" altLang="ja-JP" i="1" dirty="0">
              <a:solidFill>
                <a:srgbClr val="0000FF"/>
              </a:solidFill>
            </a:endParaRPr>
          </a:p>
          <a:p>
            <a:pPr latinLnBrk="1"/>
            <a:r>
              <a:rPr lang="ja-JP" altLang="en-US" i="1" dirty="0">
                <a:solidFill>
                  <a:srgbClr val="0000FF"/>
                </a:solidFill>
              </a:rPr>
              <a:t>・実用化を目指す新たな製品・サービス等</a:t>
            </a:r>
            <a:endParaRPr lang="en-US" altLang="ja-JP" i="1" dirty="0">
              <a:solidFill>
                <a:srgbClr val="0000FF"/>
              </a:solidFill>
              <a:latin typeface="+mj-ea"/>
              <a:ea typeface="+mj-ea"/>
            </a:endParaRPr>
          </a:p>
          <a:p>
            <a:pPr latinLnBrk="1"/>
            <a:r>
              <a:rPr lang="ja-JP" altLang="en-US" i="1" dirty="0">
                <a:solidFill>
                  <a:srgbClr val="0000FF"/>
                </a:solidFill>
                <a:latin typeface="+mj-ea"/>
                <a:ea typeface="+mj-ea"/>
              </a:rPr>
              <a:t>・</a:t>
            </a:r>
            <a:r>
              <a:rPr lang="ja-JP" altLang="ja-JP" i="1" dirty="0">
                <a:solidFill>
                  <a:srgbClr val="0000FF"/>
                </a:solidFill>
                <a:latin typeface="+mj-ea"/>
                <a:ea typeface="+mj-ea"/>
              </a:rPr>
              <a:t>提案するバイオ由来製品の実用化に向けて、解決すべき課題</a:t>
            </a:r>
            <a:endParaRPr lang="en-US" altLang="ja-JP" i="1" dirty="0">
              <a:solidFill>
                <a:srgbClr val="0000FF"/>
              </a:solidFill>
              <a:latin typeface="+mj-ea"/>
              <a:ea typeface="+mj-ea"/>
            </a:endParaRPr>
          </a:p>
          <a:p>
            <a:pPr latinLnBrk="1"/>
            <a:r>
              <a:rPr lang="ja-JP" altLang="en-US" i="1" dirty="0">
                <a:solidFill>
                  <a:srgbClr val="0000FF"/>
                </a:solidFill>
                <a:latin typeface="+mj-ea"/>
                <a:ea typeface="+mj-ea"/>
              </a:rPr>
              <a:t>・</a:t>
            </a:r>
            <a:r>
              <a:rPr lang="ja-JP" altLang="ja-JP" i="1" dirty="0">
                <a:solidFill>
                  <a:srgbClr val="0000FF"/>
                </a:solidFill>
                <a:latin typeface="+mj-ea"/>
                <a:ea typeface="+mj-ea"/>
              </a:rPr>
              <a:t>なぜ今解決しなければならないのか当該課題がこれまで解決できなかった理由も含めて、マクロ（産業）の視点、ミクロ（ビジネス）の視点</a:t>
            </a:r>
            <a:endParaRPr lang="en-US" altLang="ja-JP" i="1" dirty="0">
              <a:solidFill>
                <a:srgbClr val="0000FF"/>
              </a:solidFill>
              <a:latin typeface="+mj-ea"/>
              <a:ea typeface="+mj-ea"/>
            </a:endParaRPr>
          </a:p>
          <a:p>
            <a:pPr latinLnBrk="1"/>
            <a:r>
              <a:rPr lang="ja-JP" altLang="en-US" i="1" dirty="0">
                <a:solidFill>
                  <a:srgbClr val="0000FF"/>
                </a:solidFill>
                <a:latin typeface="+mj-ea"/>
                <a:ea typeface="+mj-ea"/>
              </a:rPr>
              <a:t>・</a:t>
            </a:r>
            <a:r>
              <a:rPr lang="ja-JP" altLang="ja-JP" i="1" dirty="0">
                <a:solidFill>
                  <a:srgbClr val="0000FF"/>
                </a:solidFill>
                <a:latin typeface="+mj-ea"/>
                <a:ea typeface="+mj-ea"/>
              </a:rPr>
              <a:t>マーケットの現状及び将来の規模、競争環境等</a:t>
            </a:r>
            <a:r>
              <a:rPr lang="ja-JP" altLang="en-US" i="1" dirty="0">
                <a:solidFill>
                  <a:srgbClr val="0000FF"/>
                </a:solidFill>
                <a:latin typeface="+mj-ea"/>
                <a:ea typeface="+mj-ea"/>
              </a:rPr>
              <a:t>（特に海外技術に対する優位性等）</a:t>
            </a:r>
            <a:endParaRPr lang="ja-JP" altLang="ja-JP" i="1" dirty="0">
              <a:solidFill>
                <a:srgbClr val="0000FF"/>
              </a:solidFill>
              <a:latin typeface="+mj-ea"/>
              <a:ea typeface="+mj-ea"/>
            </a:endParaRPr>
          </a:p>
          <a:p>
            <a:pPr latinLnBrk="1"/>
            <a:r>
              <a:rPr lang="ja-JP" altLang="en-US" i="1" dirty="0">
                <a:solidFill>
                  <a:srgbClr val="0000FF"/>
                </a:solidFill>
                <a:latin typeface="+mj-ea"/>
                <a:ea typeface="+mj-ea"/>
              </a:rPr>
              <a:t>・</a:t>
            </a:r>
            <a:r>
              <a:rPr lang="ja-JP" altLang="ja-JP" i="1" dirty="0">
                <a:solidFill>
                  <a:srgbClr val="0000FF"/>
                </a:solidFill>
                <a:latin typeface="+mj-ea"/>
                <a:ea typeface="+mj-ea"/>
              </a:rPr>
              <a:t>提案内容にかかる先行技術・知財状況を分析した上で提案内容の実施による実現可能性</a:t>
            </a:r>
            <a:endParaRPr lang="en-US" altLang="ja-JP" i="1" dirty="0">
              <a:solidFill>
                <a:srgbClr val="0000FF"/>
              </a:solidFill>
              <a:latin typeface="+mj-ea"/>
              <a:ea typeface="+mj-ea"/>
            </a:endParaRPr>
          </a:p>
          <a:p>
            <a:pPr latinLnBrk="1"/>
            <a:r>
              <a:rPr lang="ja-JP" altLang="en-US" i="1" dirty="0">
                <a:solidFill>
                  <a:srgbClr val="0000FF"/>
                </a:solidFill>
                <a:latin typeface="+mj-ea"/>
                <a:ea typeface="+mj-ea"/>
              </a:rPr>
              <a:t>・提案内容で狙っているターゲットの市場規模だけでなく、事業として最終的に狙っている市場領域、ターゲット群等についても記載してください。</a:t>
            </a:r>
          </a:p>
        </p:txBody>
      </p:sp>
      <p:sp>
        <p:nvSpPr>
          <p:cNvPr id="6" name="スライド番号プレースホルダー 5">
            <a:extLst>
              <a:ext uri="{FF2B5EF4-FFF2-40B4-BE49-F238E27FC236}">
                <a16:creationId xmlns:a16="http://schemas.microsoft.com/office/drawing/2014/main" id="{072FE818-EDFD-4F22-9587-22EFF24F1F53}"/>
              </a:ext>
            </a:extLst>
          </p:cNvPr>
          <p:cNvSpPr>
            <a:spLocks noGrp="1"/>
          </p:cNvSpPr>
          <p:nvPr>
            <p:ph type="sldNum" sz="quarter" idx="12"/>
          </p:nvPr>
        </p:nvSpPr>
        <p:spPr/>
        <p:txBody>
          <a:bodyPr/>
          <a:lstStyle/>
          <a:p>
            <a:fld id="{8D8A5D70-00BF-43D1-9518-0183EFEF9A82}" type="slidenum">
              <a:rPr kumimoji="1" lang="ja-JP" altLang="en-US" smtClean="0"/>
              <a:pPr/>
              <a:t>3</a:t>
            </a:fld>
            <a:endParaRPr kumimoji="1" lang="ja-JP" alt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0168" y="44624"/>
            <a:ext cx="6081836" cy="562074"/>
          </a:xfrm>
        </p:spPr>
        <p:style>
          <a:lnRef idx="0">
            <a:schemeClr val="accent5"/>
          </a:lnRef>
          <a:fillRef idx="3">
            <a:schemeClr val="accent5"/>
          </a:fillRef>
          <a:effectRef idx="3">
            <a:schemeClr val="accent5"/>
          </a:effectRef>
          <a:fontRef idx="minor">
            <a:schemeClr val="lt1"/>
          </a:fontRef>
        </p:style>
        <p:txBody>
          <a:bodyPr>
            <a:noAutofit/>
          </a:bodyPr>
          <a:lstStyle/>
          <a:p>
            <a:r>
              <a:rPr lang="ja-JP" altLang="en-US" sz="2400" dirty="0"/>
              <a:t>目的に向かって解決すべき課題の解決手段</a:t>
            </a:r>
          </a:p>
        </p:txBody>
      </p:sp>
      <p:sp>
        <p:nvSpPr>
          <p:cNvPr id="3" name="正方形/長方形 2"/>
          <p:cNvSpPr/>
          <p:nvPr/>
        </p:nvSpPr>
        <p:spPr>
          <a:xfrm>
            <a:off x="191344" y="980728"/>
            <a:ext cx="11881320" cy="1200329"/>
          </a:xfrm>
          <a:prstGeom prst="rect">
            <a:avLst/>
          </a:prstGeom>
        </p:spPr>
        <p:txBody>
          <a:bodyPr wrap="square">
            <a:spAutoFit/>
          </a:bodyPr>
          <a:lstStyle/>
          <a:p>
            <a:r>
              <a:rPr lang="ja-JP" altLang="en-US" i="1" kern="100" dirty="0">
                <a:solidFill>
                  <a:srgbClr val="0000FF"/>
                </a:solidFill>
                <a:latin typeface="+mj-ea"/>
                <a:ea typeface="+mj-ea"/>
                <a:cs typeface="Times New Roman" panose="02020603050405020304" pitchFamily="18" charset="0"/>
              </a:rPr>
              <a:t>・</a:t>
            </a:r>
            <a:r>
              <a:rPr lang="ja-JP" altLang="ja-JP" i="1" kern="100" dirty="0">
                <a:solidFill>
                  <a:srgbClr val="0000FF"/>
                </a:solidFill>
                <a:latin typeface="+mj-ea"/>
                <a:ea typeface="+mj-ea"/>
                <a:cs typeface="Times New Roman" panose="02020603050405020304" pitchFamily="18" charset="0"/>
              </a:rPr>
              <a:t>目的に向かって</a:t>
            </a:r>
            <a:r>
              <a:rPr lang="ja-JP" altLang="en-US" i="1" dirty="0">
                <a:solidFill>
                  <a:srgbClr val="0000FF"/>
                </a:solidFill>
                <a:latin typeface="+mj-ea"/>
                <a:ea typeface="+mj-ea"/>
              </a:rPr>
              <a:t>解決すべき課題の解決手段</a:t>
            </a:r>
            <a:endParaRPr lang="en-US" altLang="ja-JP" i="1" dirty="0">
              <a:solidFill>
                <a:srgbClr val="0000FF"/>
              </a:solidFill>
              <a:latin typeface="+mj-ea"/>
              <a:ea typeface="+mj-ea"/>
            </a:endParaRPr>
          </a:p>
          <a:p>
            <a:r>
              <a:rPr lang="ja-JP" altLang="en-US" i="1" dirty="0">
                <a:solidFill>
                  <a:srgbClr val="0000FF"/>
                </a:solidFill>
                <a:latin typeface="+mj-ea"/>
                <a:ea typeface="+mj-ea"/>
              </a:rPr>
              <a:t>・実施する研究項目が複数ある場合、各研究項目の位置づけ・必要性がわかるように関係性を説明してください。</a:t>
            </a:r>
            <a:endParaRPr lang="en-US" altLang="ja-JP" i="1" dirty="0">
              <a:solidFill>
                <a:srgbClr val="0000FF"/>
              </a:solidFill>
              <a:latin typeface="+mj-ea"/>
              <a:ea typeface="+mj-ea"/>
            </a:endParaRPr>
          </a:p>
          <a:p>
            <a:r>
              <a:rPr lang="ja-JP" altLang="en-US" i="1" dirty="0">
                <a:solidFill>
                  <a:srgbClr val="0000FF"/>
                </a:solidFill>
                <a:latin typeface="+mj-ea"/>
                <a:ea typeface="+mj-ea"/>
              </a:rPr>
              <a:t>・提案者が最終的に目指す生産工程を示しながら、どの工程でどのような課題があるのかを記載してください。各課題に対して、本</a:t>
            </a:r>
            <a:r>
              <a:rPr lang="en-US" altLang="ja-JP" i="1" dirty="0">
                <a:solidFill>
                  <a:srgbClr val="0000FF"/>
                </a:solidFill>
                <a:latin typeface="+mj-ea"/>
                <a:ea typeface="+mj-ea"/>
              </a:rPr>
              <a:t>NEDO</a:t>
            </a:r>
            <a:r>
              <a:rPr lang="ja-JP" altLang="en-US" i="1" dirty="0">
                <a:solidFill>
                  <a:srgbClr val="0000FF"/>
                </a:solidFill>
                <a:latin typeface="+mj-ea"/>
                <a:ea typeface="+mj-ea"/>
              </a:rPr>
              <a:t>公募で研究開発を行う範囲、研究開発内容、手順、進め方を記載してください。</a:t>
            </a:r>
          </a:p>
        </p:txBody>
      </p:sp>
      <p:sp>
        <p:nvSpPr>
          <p:cNvPr id="6" name="スライド番号プレースホルダー 5">
            <a:extLst>
              <a:ext uri="{FF2B5EF4-FFF2-40B4-BE49-F238E27FC236}">
                <a16:creationId xmlns:a16="http://schemas.microsoft.com/office/drawing/2014/main" id="{3315B19A-85BA-4AF1-A92C-D9641DBE6479}"/>
              </a:ext>
            </a:extLst>
          </p:cNvPr>
          <p:cNvSpPr>
            <a:spLocks noGrp="1"/>
          </p:cNvSpPr>
          <p:nvPr>
            <p:ph type="sldNum" sz="quarter" idx="12"/>
          </p:nvPr>
        </p:nvSpPr>
        <p:spPr/>
        <p:txBody>
          <a:bodyPr/>
          <a:lstStyle/>
          <a:p>
            <a:fld id="{8D8A5D70-00BF-43D1-9518-0183EFEF9A82}" type="slidenum">
              <a:rPr kumimoji="1" lang="ja-JP" altLang="en-US" smtClean="0"/>
              <a:pPr/>
              <a:t>4</a:t>
            </a:fld>
            <a:endParaRPr kumimoji="1" lang="ja-JP" altLang="en-US"/>
          </a:p>
        </p:txBody>
      </p:sp>
    </p:spTree>
    <p:extLst>
      <p:ext uri="{BB962C8B-B14F-4D97-AF65-F5344CB8AC3E}">
        <p14:creationId xmlns:p14="http://schemas.microsoft.com/office/powerpoint/2010/main" val="10806442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0882" y="58640"/>
            <a:ext cx="3970784" cy="562074"/>
          </a:xfrm>
        </p:spPr>
        <p:style>
          <a:lnRef idx="0">
            <a:schemeClr val="accent5"/>
          </a:lnRef>
          <a:fillRef idx="3">
            <a:schemeClr val="accent5"/>
          </a:fillRef>
          <a:effectRef idx="3">
            <a:schemeClr val="accent5"/>
          </a:effectRef>
          <a:fontRef idx="minor">
            <a:schemeClr val="lt1"/>
          </a:fontRef>
        </p:style>
        <p:txBody>
          <a:bodyPr>
            <a:noAutofit/>
          </a:bodyPr>
          <a:lstStyle/>
          <a:p>
            <a:r>
              <a:rPr lang="ja-JP" altLang="en-US" sz="2400" dirty="0"/>
              <a:t>研究開発スケジュール</a:t>
            </a:r>
          </a:p>
        </p:txBody>
      </p:sp>
      <p:graphicFrame>
        <p:nvGraphicFramePr>
          <p:cNvPr id="9" name="表 8"/>
          <p:cNvGraphicFramePr>
            <a:graphicFrameLocks noGrp="1"/>
          </p:cNvGraphicFramePr>
          <p:nvPr>
            <p:extLst>
              <p:ext uri="{D42A27DB-BD31-4B8C-83A1-F6EECF244321}">
                <p14:modId xmlns:p14="http://schemas.microsoft.com/office/powerpoint/2010/main" val="3602560707"/>
              </p:ext>
            </p:extLst>
          </p:nvPr>
        </p:nvGraphicFramePr>
        <p:xfrm>
          <a:off x="1603571" y="2276872"/>
          <a:ext cx="8413552" cy="4464496"/>
        </p:xfrm>
        <a:graphic>
          <a:graphicData uri="http://schemas.openxmlformats.org/drawingml/2006/table">
            <a:tbl>
              <a:tblPr>
                <a:tableStyleId>{5940675A-B579-460E-94D1-54222C63F5DA}</a:tableStyleId>
              </a:tblPr>
              <a:tblGrid>
                <a:gridCol w="1947748">
                  <a:extLst>
                    <a:ext uri="{9D8B030D-6E8A-4147-A177-3AD203B41FA5}">
                      <a16:colId xmlns:a16="http://schemas.microsoft.com/office/drawing/2014/main" val="20000"/>
                    </a:ext>
                  </a:extLst>
                </a:gridCol>
                <a:gridCol w="1366015">
                  <a:extLst>
                    <a:ext uri="{9D8B030D-6E8A-4147-A177-3AD203B41FA5}">
                      <a16:colId xmlns:a16="http://schemas.microsoft.com/office/drawing/2014/main" val="20002"/>
                    </a:ext>
                  </a:extLst>
                </a:gridCol>
                <a:gridCol w="1366015">
                  <a:extLst>
                    <a:ext uri="{9D8B030D-6E8A-4147-A177-3AD203B41FA5}">
                      <a16:colId xmlns:a16="http://schemas.microsoft.com/office/drawing/2014/main" val="20003"/>
                    </a:ext>
                  </a:extLst>
                </a:gridCol>
                <a:gridCol w="1274947">
                  <a:extLst>
                    <a:ext uri="{9D8B030D-6E8A-4147-A177-3AD203B41FA5}">
                      <a16:colId xmlns:a16="http://schemas.microsoft.com/office/drawing/2014/main" val="20004"/>
                    </a:ext>
                  </a:extLst>
                </a:gridCol>
                <a:gridCol w="1274947">
                  <a:extLst>
                    <a:ext uri="{9D8B030D-6E8A-4147-A177-3AD203B41FA5}">
                      <a16:colId xmlns:a16="http://schemas.microsoft.com/office/drawing/2014/main" val="20005"/>
                    </a:ext>
                  </a:extLst>
                </a:gridCol>
                <a:gridCol w="1183880">
                  <a:extLst>
                    <a:ext uri="{9D8B030D-6E8A-4147-A177-3AD203B41FA5}">
                      <a16:colId xmlns:a16="http://schemas.microsoft.com/office/drawing/2014/main" val="20006"/>
                    </a:ext>
                  </a:extLst>
                </a:gridCol>
              </a:tblGrid>
              <a:tr h="745837">
                <a:tc>
                  <a:txBody>
                    <a:bodyPr/>
                    <a:lstStyle/>
                    <a:p>
                      <a:pPr algn="ctr" fontAlgn="ctr"/>
                      <a:endParaRPr lang="en-US" sz="1600" b="0" i="0" u="none" strike="noStrike" dirty="0">
                        <a:solidFill>
                          <a:srgbClr val="000000"/>
                        </a:solidFill>
                        <a:latin typeface="ＭＳ Ｐゴシック"/>
                      </a:endParaRPr>
                    </a:p>
                  </a:txBody>
                  <a:tcPr marL="0" marR="0" marT="0" marB="0" anchor="ctr"/>
                </a:tc>
                <a:tc>
                  <a:txBody>
                    <a:bodyPr/>
                    <a:lstStyle/>
                    <a:p>
                      <a:pPr algn="ctr" fontAlgn="ctr"/>
                      <a:r>
                        <a:rPr lang="en-US" altLang="ja-JP" sz="1600" u="none" strike="noStrike" dirty="0"/>
                        <a:t>2022FY</a:t>
                      </a:r>
                      <a:endParaRPr lang="en-US" sz="1600" u="none" strike="noStrike" dirty="0"/>
                    </a:p>
                  </a:txBody>
                  <a:tcPr marL="0" marR="0" marT="0" marB="0" anchor="ctr"/>
                </a:tc>
                <a:tc>
                  <a:txBody>
                    <a:bodyPr/>
                    <a:lstStyle/>
                    <a:p>
                      <a:pPr algn="ctr" fontAlgn="ctr"/>
                      <a:r>
                        <a:rPr lang="en-US" altLang="ja-JP" sz="1600" u="none" strike="noStrike" dirty="0"/>
                        <a:t>2023FY</a:t>
                      </a:r>
                      <a:endParaRPr lang="en-US" sz="1600" b="1" i="0" u="none" strike="noStrike" dirty="0">
                        <a:solidFill>
                          <a:srgbClr val="000000"/>
                        </a:solidFill>
                        <a:latin typeface="ＭＳ Ｐゴシック"/>
                      </a:endParaRPr>
                    </a:p>
                  </a:txBody>
                  <a:tcPr marL="0" marR="0" marT="0" marB="0" anchor="ctr"/>
                </a:tc>
                <a:tc>
                  <a:txBody>
                    <a:bodyPr/>
                    <a:lstStyle/>
                    <a:p>
                      <a:pPr algn="ctr" fontAlgn="ctr"/>
                      <a:r>
                        <a:rPr lang="en-US" altLang="ja-JP" sz="1600" u="none" strike="noStrike" dirty="0"/>
                        <a:t>2024FY</a:t>
                      </a:r>
                      <a:endParaRPr lang="en-US" sz="1600" b="1" i="0" u="none" strike="noStrike" dirty="0">
                        <a:solidFill>
                          <a:srgbClr val="000000"/>
                        </a:solidFill>
                        <a:latin typeface="ＭＳ Ｐゴシック"/>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1600" u="none" strike="noStrike" dirty="0"/>
                        <a:t>2025FY</a:t>
                      </a:r>
                      <a:endParaRPr lang="en-US" altLang="ja-JP" sz="1600" b="1" i="0" u="none" strike="noStrike" dirty="0">
                        <a:solidFill>
                          <a:srgbClr val="000000"/>
                        </a:solidFill>
                        <a:latin typeface="ＭＳ Ｐゴシック"/>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1600" u="none" strike="noStrike" dirty="0"/>
                        <a:t>2026FY</a:t>
                      </a:r>
                      <a:endParaRPr lang="en-US" altLang="ja-JP" sz="1600" b="1" i="0" u="none" strike="noStrike" dirty="0">
                        <a:solidFill>
                          <a:srgbClr val="000000"/>
                        </a:solidFill>
                        <a:latin typeface="ＭＳ Ｐゴシック"/>
                      </a:endParaRPr>
                    </a:p>
                  </a:txBody>
                  <a:tcPr marL="0" marR="0" marT="0" marB="0" anchor="ctr"/>
                </a:tc>
                <a:extLst>
                  <a:ext uri="{0D108BD9-81ED-4DB2-BD59-A6C34878D82A}">
                    <a16:rowId xmlns:a16="http://schemas.microsoft.com/office/drawing/2014/main" val="10000"/>
                  </a:ext>
                </a:extLst>
              </a:tr>
              <a:tr h="985631">
                <a:tc>
                  <a:txBody>
                    <a:bodyPr/>
                    <a:lstStyle/>
                    <a:p>
                      <a:pPr algn="ctr" fontAlgn="ctr"/>
                      <a:r>
                        <a:rPr lang="ja-JP" altLang="en-US" sz="1600" b="0" i="0" u="none" strike="noStrike" dirty="0">
                          <a:solidFill>
                            <a:srgbClr val="0000FF"/>
                          </a:solidFill>
                          <a:latin typeface="ＭＳ Ｐゴシック"/>
                        </a:rPr>
                        <a:t>●●の開発</a:t>
                      </a:r>
                      <a:endParaRPr lang="en-US" altLang="ja-JP" sz="1600" b="0" i="0" u="none" strike="noStrike" dirty="0">
                        <a:solidFill>
                          <a:srgbClr val="0000FF"/>
                        </a:solidFill>
                        <a:latin typeface="ＭＳ Ｐゴシック"/>
                      </a:endParaRPr>
                    </a:p>
                    <a:p>
                      <a:pPr algn="ctr" fontAlgn="ctr"/>
                      <a:r>
                        <a:rPr lang="ja-JP" altLang="en-US" sz="1600" b="0" i="0" u="none" strike="noStrike" dirty="0">
                          <a:solidFill>
                            <a:srgbClr val="0000FF"/>
                          </a:solidFill>
                          <a:latin typeface="ＭＳ Ｐゴシック"/>
                        </a:rPr>
                        <a:t>（担当：□□）</a:t>
                      </a:r>
                      <a:endParaRPr lang="en-US" altLang="ja-JP" sz="1600" b="0" i="0" u="none" strike="noStrike" dirty="0">
                        <a:solidFill>
                          <a:srgbClr val="0000FF"/>
                        </a:solidFill>
                        <a:latin typeface="ＭＳ Ｐゴシック"/>
                      </a:endParaRPr>
                    </a:p>
                  </a:txBody>
                  <a:tcPr marL="0" marR="0" marT="0" marB="0" anchor="ctr"/>
                </a:tc>
                <a:tc>
                  <a:txBody>
                    <a:bodyPr/>
                    <a:lstStyle/>
                    <a:p>
                      <a:pPr algn="l" fontAlgn="ctr"/>
                      <a:r>
                        <a:rPr lang="ja-JP" altLang="en-US" sz="1600" u="none" strike="noStrike" dirty="0"/>
                        <a:t>　</a:t>
                      </a:r>
                      <a:endParaRPr lang="ja-JP" altLang="en-US" sz="1600" b="0" i="0" u="none" strike="noStrike" dirty="0">
                        <a:solidFill>
                          <a:srgbClr val="000000"/>
                        </a:solidFill>
                        <a:latin typeface="ＭＳ Ｐゴシック"/>
                      </a:endParaRPr>
                    </a:p>
                  </a:txBody>
                  <a:tcPr marL="0" marR="0" marT="0" marB="0" anchor="ctr"/>
                </a:tc>
                <a:tc>
                  <a:txBody>
                    <a:bodyPr/>
                    <a:lstStyle/>
                    <a:p>
                      <a:pPr algn="l" fontAlgn="ctr"/>
                      <a:r>
                        <a:rPr lang="ja-JP" altLang="en-US" sz="1600" u="none" strike="noStrike" dirty="0"/>
                        <a:t>　</a:t>
                      </a:r>
                      <a:endParaRPr lang="ja-JP" altLang="en-US" sz="1600" b="0" i="0" u="none" strike="noStrike" dirty="0">
                        <a:solidFill>
                          <a:srgbClr val="000000"/>
                        </a:solidFill>
                        <a:latin typeface="ＭＳ Ｐゴシック"/>
                      </a:endParaRPr>
                    </a:p>
                  </a:txBody>
                  <a:tcPr marL="0" marR="0" marT="0" marB="0" anchor="ctr"/>
                </a:tc>
                <a:tc>
                  <a:txBody>
                    <a:bodyPr/>
                    <a:lstStyle/>
                    <a:p>
                      <a:pPr algn="l" fontAlgn="ctr"/>
                      <a:r>
                        <a:rPr lang="ja-JP" altLang="en-US" sz="1600" u="none" strike="noStrike" dirty="0"/>
                        <a:t>　</a:t>
                      </a:r>
                      <a:endParaRPr lang="ja-JP" altLang="en-US" sz="1600" b="0" i="0" u="none" strike="noStrike" dirty="0">
                        <a:solidFill>
                          <a:srgbClr val="000000"/>
                        </a:solidFill>
                        <a:latin typeface="ＭＳ Ｐゴシック"/>
                      </a:endParaRPr>
                    </a:p>
                  </a:txBody>
                  <a:tcPr marL="0" marR="0" marT="0" marB="0" anchor="ctr"/>
                </a:tc>
                <a:tc>
                  <a:txBody>
                    <a:bodyPr/>
                    <a:lstStyle/>
                    <a:p>
                      <a:pPr algn="l" fontAlgn="ctr"/>
                      <a:endParaRPr lang="ja-JP" altLang="en-US" sz="1600" b="0" i="0" u="none" strike="noStrike" dirty="0">
                        <a:solidFill>
                          <a:srgbClr val="000000"/>
                        </a:solidFill>
                        <a:latin typeface="ＭＳ Ｐゴシック"/>
                      </a:endParaRPr>
                    </a:p>
                  </a:txBody>
                  <a:tcPr marL="0" marR="0" marT="0" marB="0" anchor="ctr"/>
                </a:tc>
                <a:tc>
                  <a:txBody>
                    <a:bodyPr/>
                    <a:lstStyle/>
                    <a:p>
                      <a:pPr algn="l" fontAlgn="ctr"/>
                      <a:endParaRPr lang="ja-JP" altLang="en-US" sz="1600" b="0" i="0" u="none" strike="noStrike" dirty="0">
                        <a:solidFill>
                          <a:srgbClr val="000000"/>
                        </a:solidFill>
                        <a:latin typeface="ＭＳ Ｐゴシック"/>
                      </a:endParaRPr>
                    </a:p>
                  </a:txBody>
                  <a:tcPr marL="0" marR="0" marT="0" marB="0" anchor="ctr"/>
                </a:tc>
                <a:extLst>
                  <a:ext uri="{0D108BD9-81ED-4DB2-BD59-A6C34878D82A}">
                    <a16:rowId xmlns:a16="http://schemas.microsoft.com/office/drawing/2014/main" val="10001"/>
                  </a:ext>
                </a:extLst>
              </a:tr>
              <a:tr h="1167236">
                <a:tc>
                  <a:txBody>
                    <a:bodyPr/>
                    <a:lstStyle/>
                    <a:p>
                      <a:pPr algn="ctr" fontAlgn="ctr"/>
                      <a:r>
                        <a:rPr lang="ja-JP" altLang="en-US" sz="1600" b="0" i="0" u="none" strike="noStrike" dirty="0">
                          <a:solidFill>
                            <a:srgbClr val="0000FF"/>
                          </a:solidFill>
                          <a:latin typeface="ＭＳ Ｐゴシック"/>
                        </a:rPr>
                        <a:t>●●の開発</a:t>
                      </a:r>
                      <a:endParaRPr lang="en-US" altLang="ja-JP" sz="1600" b="0" i="0" u="none" strike="noStrike" dirty="0">
                        <a:solidFill>
                          <a:srgbClr val="0000FF"/>
                        </a:solidFill>
                        <a:latin typeface="ＭＳ Ｐゴシック"/>
                      </a:endParaRPr>
                    </a:p>
                    <a:p>
                      <a:pPr algn="ctr" fontAlgn="ctr"/>
                      <a:r>
                        <a:rPr lang="ja-JP" altLang="en-US" sz="1600" b="0" i="0" u="none" strike="noStrike" dirty="0">
                          <a:solidFill>
                            <a:srgbClr val="0000FF"/>
                          </a:solidFill>
                          <a:latin typeface="ＭＳ Ｐゴシック"/>
                        </a:rPr>
                        <a:t>（担当：△△）</a:t>
                      </a:r>
                    </a:p>
                  </a:txBody>
                  <a:tcPr marL="0" marR="0" marT="0" marB="0" anchor="ctr"/>
                </a:tc>
                <a:tc>
                  <a:txBody>
                    <a:bodyPr/>
                    <a:lstStyle/>
                    <a:p>
                      <a:pPr algn="l" fontAlgn="ctr"/>
                      <a:endParaRPr lang="ja-JP" altLang="en-US" sz="1600" b="0" i="0" u="none" strike="noStrike" dirty="0">
                        <a:solidFill>
                          <a:srgbClr val="000000"/>
                        </a:solidFill>
                        <a:latin typeface="ＭＳ Ｐゴシック"/>
                      </a:endParaRPr>
                    </a:p>
                  </a:txBody>
                  <a:tcPr marL="0" marR="0" marT="0" marB="0" anchor="ctr"/>
                </a:tc>
                <a:tc>
                  <a:txBody>
                    <a:bodyPr/>
                    <a:lstStyle/>
                    <a:p>
                      <a:pPr algn="l" fontAlgn="ctr"/>
                      <a:endParaRPr lang="ja-JP" altLang="en-US" sz="1600" b="0" i="0" u="none" strike="noStrike" dirty="0">
                        <a:solidFill>
                          <a:srgbClr val="000000"/>
                        </a:solidFill>
                        <a:latin typeface="ＭＳ Ｐゴシック"/>
                      </a:endParaRPr>
                    </a:p>
                  </a:txBody>
                  <a:tcPr marL="0" marR="0" marT="0" marB="0" anchor="ctr"/>
                </a:tc>
                <a:tc>
                  <a:txBody>
                    <a:bodyPr/>
                    <a:lstStyle/>
                    <a:p>
                      <a:pPr algn="l" fontAlgn="ctr"/>
                      <a:endParaRPr lang="ja-JP" altLang="en-US" sz="1600" b="0" i="0" u="none" strike="noStrike" dirty="0">
                        <a:solidFill>
                          <a:srgbClr val="000000"/>
                        </a:solidFill>
                        <a:latin typeface="ＭＳ Ｐゴシック"/>
                      </a:endParaRPr>
                    </a:p>
                  </a:txBody>
                  <a:tcPr marL="0" marR="0" marT="0" marB="0" anchor="ctr"/>
                </a:tc>
                <a:tc>
                  <a:txBody>
                    <a:bodyPr/>
                    <a:lstStyle/>
                    <a:p>
                      <a:pPr algn="l" fontAlgn="ctr"/>
                      <a:endParaRPr lang="ja-JP" altLang="en-US" sz="1600" b="0" i="0" u="none" strike="noStrike" dirty="0">
                        <a:solidFill>
                          <a:srgbClr val="000000"/>
                        </a:solidFill>
                        <a:latin typeface="ＭＳ Ｐゴシック"/>
                      </a:endParaRPr>
                    </a:p>
                  </a:txBody>
                  <a:tcPr marL="0" marR="0" marT="0" marB="0" anchor="ctr"/>
                </a:tc>
                <a:tc>
                  <a:txBody>
                    <a:bodyPr/>
                    <a:lstStyle/>
                    <a:p>
                      <a:pPr algn="l" fontAlgn="ctr"/>
                      <a:endParaRPr lang="ja-JP" altLang="en-US" sz="1600" b="0" i="0" u="none" strike="noStrike" dirty="0">
                        <a:solidFill>
                          <a:srgbClr val="000000"/>
                        </a:solidFill>
                        <a:latin typeface="ＭＳ Ｐゴシック"/>
                      </a:endParaRPr>
                    </a:p>
                  </a:txBody>
                  <a:tcPr marL="0" marR="0" marT="0" marB="0" anchor="ctr"/>
                </a:tc>
                <a:extLst>
                  <a:ext uri="{0D108BD9-81ED-4DB2-BD59-A6C34878D82A}">
                    <a16:rowId xmlns:a16="http://schemas.microsoft.com/office/drawing/2014/main" val="10002"/>
                  </a:ext>
                </a:extLst>
              </a:tr>
              <a:tr h="821726">
                <a:tc>
                  <a:txBody>
                    <a:bodyPr/>
                    <a:lstStyle/>
                    <a:p>
                      <a:pPr algn="ctr" fontAlgn="ctr"/>
                      <a:r>
                        <a:rPr lang="ja-JP" altLang="en-US" sz="1600" b="0" i="0" u="none" strike="noStrike" dirty="0">
                          <a:solidFill>
                            <a:srgbClr val="0000FF"/>
                          </a:solidFill>
                          <a:latin typeface="ＭＳ Ｐゴシック"/>
                        </a:rPr>
                        <a:t>●●の実証</a:t>
                      </a:r>
                      <a:endParaRPr lang="en-US" altLang="ja-JP" sz="1600" b="0" i="0" u="none" strike="noStrike" dirty="0">
                        <a:solidFill>
                          <a:srgbClr val="0000FF"/>
                        </a:solidFill>
                        <a:latin typeface="ＭＳ Ｐゴシック"/>
                      </a:endParaRPr>
                    </a:p>
                    <a:p>
                      <a:pPr algn="ctr" fontAlgn="ctr"/>
                      <a:r>
                        <a:rPr lang="ja-JP" altLang="en-US" sz="1600" b="0" i="0" u="none" strike="noStrike" dirty="0">
                          <a:solidFill>
                            <a:srgbClr val="0000FF"/>
                          </a:solidFill>
                          <a:latin typeface="ＭＳ Ｐゴシック"/>
                        </a:rPr>
                        <a:t>（担当：△△）</a:t>
                      </a:r>
                    </a:p>
                  </a:txBody>
                  <a:tcPr marL="0" marR="0" marT="0" marB="0" anchor="ctr"/>
                </a:tc>
                <a:tc>
                  <a:txBody>
                    <a:bodyPr/>
                    <a:lstStyle/>
                    <a:p>
                      <a:pPr algn="l" fontAlgn="ctr"/>
                      <a:endParaRPr lang="ja-JP" altLang="en-US" sz="1600" b="0" i="0" u="none" strike="noStrike" dirty="0">
                        <a:solidFill>
                          <a:srgbClr val="000000"/>
                        </a:solidFill>
                        <a:latin typeface="ＭＳ Ｐゴシック"/>
                      </a:endParaRPr>
                    </a:p>
                  </a:txBody>
                  <a:tcPr marL="0" marR="0" marT="0" marB="0" anchor="ctr"/>
                </a:tc>
                <a:tc>
                  <a:txBody>
                    <a:bodyPr/>
                    <a:lstStyle/>
                    <a:p>
                      <a:pPr algn="l" fontAlgn="ctr"/>
                      <a:endParaRPr lang="ja-JP" altLang="en-US" sz="1600" b="0" i="0" u="none" strike="noStrike" dirty="0">
                        <a:solidFill>
                          <a:srgbClr val="000000"/>
                        </a:solidFill>
                        <a:latin typeface="ＭＳ Ｐゴシック"/>
                      </a:endParaRPr>
                    </a:p>
                  </a:txBody>
                  <a:tcPr marL="0" marR="0" marT="0" marB="0" anchor="ctr"/>
                </a:tc>
                <a:tc>
                  <a:txBody>
                    <a:bodyPr/>
                    <a:lstStyle/>
                    <a:p>
                      <a:pPr algn="l" fontAlgn="ctr"/>
                      <a:endParaRPr lang="ja-JP" altLang="en-US" sz="1600" b="0" i="0" u="none" strike="noStrike" dirty="0">
                        <a:solidFill>
                          <a:srgbClr val="000000"/>
                        </a:solidFill>
                        <a:latin typeface="ＭＳ Ｐゴシック"/>
                      </a:endParaRPr>
                    </a:p>
                  </a:txBody>
                  <a:tcPr marL="0" marR="0" marT="0" marB="0" anchor="ctr"/>
                </a:tc>
                <a:tc>
                  <a:txBody>
                    <a:bodyPr/>
                    <a:lstStyle/>
                    <a:p>
                      <a:pPr algn="l" fontAlgn="ctr"/>
                      <a:endParaRPr lang="ja-JP" altLang="en-US" sz="1600" b="0" i="0" u="none" strike="noStrike" dirty="0">
                        <a:solidFill>
                          <a:srgbClr val="000000"/>
                        </a:solidFill>
                        <a:latin typeface="ＭＳ Ｐゴシック"/>
                      </a:endParaRPr>
                    </a:p>
                  </a:txBody>
                  <a:tcPr marL="0" marR="0" marT="0" marB="0" anchor="ctr"/>
                </a:tc>
                <a:tc>
                  <a:txBody>
                    <a:bodyPr/>
                    <a:lstStyle/>
                    <a:p>
                      <a:pPr algn="l" fontAlgn="ctr"/>
                      <a:endParaRPr lang="ja-JP" altLang="en-US" sz="1600" b="0" i="0" u="none" strike="noStrike" dirty="0">
                        <a:solidFill>
                          <a:srgbClr val="000000"/>
                        </a:solidFill>
                        <a:latin typeface="ＭＳ Ｐゴシック"/>
                      </a:endParaRPr>
                    </a:p>
                  </a:txBody>
                  <a:tcPr marL="0" marR="0" marT="0" marB="0" anchor="ctr"/>
                </a:tc>
                <a:extLst>
                  <a:ext uri="{0D108BD9-81ED-4DB2-BD59-A6C34878D82A}">
                    <a16:rowId xmlns:a16="http://schemas.microsoft.com/office/drawing/2014/main" val="10003"/>
                  </a:ext>
                </a:extLst>
              </a:tr>
              <a:tr h="744066">
                <a:tc>
                  <a:txBody>
                    <a:bodyPr/>
                    <a:lstStyle/>
                    <a:p>
                      <a:pPr algn="ctr" fontAlgn="ctr"/>
                      <a:r>
                        <a:rPr lang="ja-JP" altLang="en-US" sz="1600" b="0" i="0" u="none" strike="noStrike" dirty="0">
                          <a:solidFill>
                            <a:srgbClr val="000000"/>
                          </a:solidFill>
                          <a:latin typeface="ＭＳ Ｐゴシック"/>
                        </a:rPr>
                        <a:t>予算</a:t>
                      </a:r>
                      <a:endParaRPr lang="en-US" altLang="ja-JP" sz="1600" b="0" i="0" u="none" strike="noStrike" dirty="0">
                        <a:solidFill>
                          <a:srgbClr val="000000"/>
                        </a:solidFill>
                        <a:latin typeface="ＭＳ Ｐゴシック"/>
                      </a:endParaRPr>
                    </a:p>
                    <a:p>
                      <a:pPr algn="ctr" fontAlgn="ctr"/>
                      <a:r>
                        <a:rPr lang="ja-JP" altLang="en-US" sz="1600" b="0" i="0" u="none" strike="noStrike" dirty="0">
                          <a:solidFill>
                            <a:srgbClr val="000000"/>
                          </a:solidFill>
                          <a:latin typeface="ＭＳ Ｐゴシック"/>
                        </a:rPr>
                        <a:t>（百万円）</a:t>
                      </a:r>
                      <a:endParaRPr lang="en-US" altLang="ja-JP" sz="1600" b="0" i="0" u="none" strike="noStrike" dirty="0">
                        <a:solidFill>
                          <a:srgbClr val="000000"/>
                        </a:solidFill>
                        <a:latin typeface="ＭＳ Ｐゴシック"/>
                      </a:endParaRPr>
                    </a:p>
                  </a:txBody>
                  <a:tcPr marL="0" marR="0" marT="0" marB="0" anchor="ctr"/>
                </a:tc>
                <a:tc>
                  <a:txBody>
                    <a:bodyPr/>
                    <a:lstStyle/>
                    <a:p>
                      <a:pPr algn="ctr" fontAlgn="ctr"/>
                      <a:r>
                        <a:rPr lang="ja-JP" altLang="en-US" sz="1600" b="0" i="0" u="none" strike="noStrike" dirty="0">
                          <a:solidFill>
                            <a:srgbClr val="000000"/>
                          </a:solidFill>
                          <a:latin typeface="ＭＳ Ｐゴシック"/>
                        </a:rPr>
                        <a:t>〇〇</a:t>
                      </a:r>
                      <a:endParaRPr lang="en-US" altLang="ja-JP" sz="1600" b="0" i="0" u="none" strike="noStrike" dirty="0">
                        <a:solidFill>
                          <a:srgbClr val="000000"/>
                        </a:solidFill>
                        <a:latin typeface="ＭＳ Ｐゴシック"/>
                      </a:endParaRPr>
                    </a:p>
                  </a:txBody>
                  <a:tcPr marL="0" marR="0" marT="0" marB="0" anchor="ctr"/>
                </a:tc>
                <a:tc>
                  <a:txBody>
                    <a:bodyPr/>
                    <a:lstStyle/>
                    <a:p>
                      <a:pPr algn="ctr" fontAlgn="ctr"/>
                      <a:r>
                        <a:rPr lang="ja-JP" altLang="en-US" sz="1600" b="0" i="0" u="none" strike="noStrike" dirty="0">
                          <a:solidFill>
                            <a:srgbClr val="000000"/>
                          </a:solidFill>
                          <a:latin typeface="ＭＳ Ｐゴシック"/>
                        </a:rPr>
                        <a:t>〇〇</a:t>
                      </a:r>
                    </a:p>
                  </a:txBody>
                  <a:tcPr marL="0" marR="0" marT="0" marB="0" anchor="ctr"/>
                </a:tc>
                <a:tc>
                  <a:txBody>
                    <a:bodyPr/>
                    <a:lstStyle/>
                    <a:p>
                      <a:pPr algn="ctr" fontAlgn="ctr"/>
                      <a:r>
                        <a:rPr lang="ja-JP" altLang="en-US" sz="1600" b="0" i="0" u="none" strike="noStrike" dirty="0">
                          <a:solidFill>
                            <a:schemeClr val="tx1"/>
                          </a:solidFill>
                          <a:latin typeface="ＭＳ Ｐゴシック"/>
                        </a:rPr>
                        <a:t>〇〇</a:t>
                      </a:r>
                      <a:endParaRPr lang="zh-TW" altLang="en-US" sz="1600" b="0" i="0" u="none" strike="noStrike" dirty="0">
                        <a:solidFill>
                          <a:schemeClr val="tx1"/>
                        </a:solidFill>
                        <a:latin typeface="ＭＳ Ｐゴシック"/>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latin typeface="ＭＳ Ｐゴシック"/>
                        </a:rPr>
                        <a:t>〇〇</a:t>
                      </a:r>
                      <a:endParaRPr lang="zh-TW" altLang="en-US" sz="1600" b="0" i="0" u="none" strike="noStrike" dirty="0">
                        <a:solidFill>
                          <a:schemeClr val="tx1"/>
                        </a:solidFill>
                        <a:latin typeface="ＭＳ Ｐゴシック"/>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latin typeface="ＭＳ Ｐゴシック"/>
                        </a:rPr>
                        <a:t>〇〇</a:t>
                      </a:r>
                      <a:endParaRPr lang="zh-TW" altLang="en-US" sz="1600" b="0" i="0" u="none" strike="noStrike" dirty="0">
                        <a:solidFill>
                          <a:schemeClr val="tx1"/>
                        </a:solidFill>
                        <a:latin typeface="ＭＳ Ｐゴシック"/>
                      </a:endParaRPr>
                    </a:p>
                  </a:txBody>
                  <a:tcPr marL="0" marR="0" marT="0" marB="0" anchor="ctr"/>
                </a:tc>
                <a:extLst>
                  <a:ext uri="{0D108BD9-81ED-4DB2-BD59-A6C34878D82A}">
                    <a16:rowId xmlns:a16="http://schemas.microsoft.com/office/drawing/2014/main" val="10004"/>
                  </a:ext>
                </a:extLst>
              </a:tr>
            </a:tbl>
          </a:graphicData>
        </a:graphic>
      </p:graphicFrame>
      <p:sp>
        <p:nvSpPr>
          <p:cNvPr id="17" name="ホームベース 16"/>
          <p:cNvSpPr/>
          <p:nvPr/>
        </p:nvSpPr>
        <p:spPr>
          <a:xfrm>
            <a:off x="6266207" y="3634791"/>
            <a:ext cx="1861365" cy="284831"/>
          </a:xfrm>
          <a:prstGeom prst="homePlate">
            <a:avLst>
              <a:gd name="adj" fmla="val 30158"/>
            </a:avLst>
          </a:prstGeom>
          <a:solidFill>
            <a:schemeClr val="accent1">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90488" indent="-90488">
              <a:defRPr/>
            </a:pPr>
            <a:r>
              <a:rPr lang="ja-JP" altLang="en-US" sz="1200" dirty="0">
                <a:solidFill>
                  <a:srgbClr val="0000FF"/>
                </a:solidFill>
              </a:rPr>
              <a:t>●●の市場評価</a:t>
            </a:r>
          </a:p>
        </p:txBody>
      </p:sp>
      <p:sp>
        <p:nvSpPr>
          <p:cNvPr id="25" name="ホームベース 24"/>
          <p:cNvSpPr/>
          <p:nvPr/>
        </p:nvSpPr>
        <p:spPr>
          <a:xfrm>
            <a:off x="6385386" y="4288432"/>
            <a:ext cx="2014870" cy="648072"/>
          </a:xfrm>
          <a:prstGeom prst="homePlate">
            <a:avLst>
              <a:gd name="adj" fmla="val 30158"/>
            </a:avLst>
          </a:prstGeom>
          <a:solidFill>
            <a:schemeClr val="accent1">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90488" indent="-90488">
              <a:defRPr/>
            </a:pPr>
            <a:r>
              <a:rPr lang="ja-JP" altLang="en-US" sz="1600" dirty="0">
                <a:solidFill>
                  <a:srgbClr val="0000FF"/>
                </a:solidFill>
              </a:rPr>
              <a:t>●●の検討</a:t>
            </a:r>
          </a:p>
        </p:txBody>
      </p:sp>
      <p:sp>
        <p:nvSpPr>
          <p:cNvPr id="26" name="ホームベース 25"/>
          <p:cNvSpPr/>
          <p:nvPr/>
        </p:nvSpPr>
        <p:spPr>
          <a:xfrm>
            <a:off x="3967338" y="3204205"/>
            <a:ext cx="1440161" cy="648072"/>
          </a:xfrm>
          <a:prstGeom prst="homePlate">
            <a:avLst>
              <a:gd name="adj" fmla="val 30158"/>
            </a:avLst>
          </a:prstGeom>
          <a:solidFill>
            <a:schemeClr val="accent1">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90488" indent="-90488">
              <a:defRPr/>
            </a:pPr>
            <a:r>
              <a:rPr lang="ja-JP" altLang="en-US" sz="1600" dirty="0">
                <a:solidFill>
                  <a:srgbClr val="0000FF"/>
                </a:solidFill>
              </a:rPr>
              <a:t>●●の開発</a:t>
            </a:r>
          </a:p>
        </p:txBody>
      </p:sp>
      <p:sp>
        <p:nvSpPr>
          <p:cNvPr id="27" name="ホームベース 26"/>
          <p:cNvSpPr/>
          <p:nvPr/>
        </p:nvSpPr>
        <p:spPr>
          <a:xfrm>
            <a:off x="4943872" y="4293096"/>
            <a:ext cx="1440161" cy="648072"/>
          </a:xfrm>
          <a:prstGeom prst="homePlate">
            <a:avLst>
              <a:gd name="adj" fmla="val 30158"/>
            </a:avLst>
          </a:prstGeom>
          <a:solidFill>
            <a:schemeClr val="accent1">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90488" indent="-90488">
              <a:defRPr/>
            </a:pPr>
            <a:r>
              <a:rPr lang="ja-JP" altLang="en-US" sz="1600" dirty="0">
                <a:solidFill>
                  <a:srgbClr val="0000FF"/>
                </a:solidFill>
              </a:rPr>
              <a:t>●●の開発</a:t>
            </a:r>
          </a:p>
        </p:txBody>
      </p:sp>
      <p:sp>
        <p:nvSpPr>
          <p:cNvPr id="19" name="ホームベース 18"/>
          <p:cNvSpPr/>
          <p:nvPr/>
        </p:nvSpPr>
        <p:spPr>
          <a:xfrm>
            <a:off x="7680176" y="5256135"/>
            <a:ext cx="1296144" cy="648072"/>
          </a:xfrm>
          <a:prstGeom prst="homePlate">
            <a:avLst>
              <a:gd name="adj" fmla="val 30158"/>
            </a:avLst>
          </a:prstGeom>
          <a:solidFill>
            <a:schemeClr val="accent1">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90488" indent="-90488">
              <a:defRPr/>
            </a:pPr>
            <a:r>
              <a:rPr lang="ja-JP" altLang="en-US" sz="1600" dirty="0">
                <a:solidFill>
                  <a:srgbClr val="0000FF"/>
                </a:solidFill>
              </a:rPr>
              <a:t>●●の</a:t>
            </a:r>
            <a:endParaRPr lang="en-US" altLang="ja-JP" sz="1600" dirty="0">
              <a:solidFill>
                <a:srgbClr val="0000FF"/>
              </a:solidFill>
            </a:endParaRPr>
          </a:p>
          <a:p>
            <a:pPr marL="90488" indent="-90488">
              <a:defRPr/>
            </a:pPr>
            <a:r>
              <a:rPr lang="ja-JP" altLang="en-US" sz="1600" dirty="0">
                <a:solidFill>
                  <a:srgbClr val="0000FF"/>
                </a:solidFill>
              </a:rPr>
              <a:t>開発実証</a:t>
            </a:r>
          </a:p>
        </p:txBody>
      </p:sp>
      <p:sp>
        <p:nvSpPr>
          <p:cNvPr id="13" name="二等辺三角形 12"/>
          <p:cNvSpPr/>
          <p:nvPr/>
        </p:nvSpPr>
        <p:spPr>
          <a:xfrm flipV="1">
            <a:off x="6159321" y="2148848"/>
            <a:ext cx="254124" cy="233566"/>
          </a:xfrm>
          <a:prstGeom prst="triangl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chemeClr val="tx1"/>
              </a:solidFill>
            </a:endParaRPr>
          </a:p>
        </p:txBody>
      </p:sp>
      <p:sp>
        <p:nvSpPr>
          <p:cNvPr id="14" name="テキスト ボックス 13"/>
          <p:cNvSpPr txBox="1">
            <a:spLocks noChangeArrowheads="1"/>
          </p:cNvSpPr>
          <p:nvPr/>
        </p:nvSpPr>
        <p:spPr bwMode="auto">
          <a:xfrm>
            <a:off x="5797813" y="1821535"/>
            <a:ext cx="1872629" cy="338554"/>
          </a:xfrm>
          <a:prstGeom prst="rect">
            <a:avLst/>
          </a:prstGeom>
          <a:noFill/>
          <a:ln w="9525">
            <a:noFill/>
            <a:miter lim="800000"/>
            <a:headEnd/>
            <a:tailEnd/>
          </a:ln>
        </p:spPr>
        <p:txBody>
          <a:bodyPr wrap="none">
            <a:spAutoFit/>
          </a:bodyPr>
          <a:lstStyle/>
          <a:p>
            <a:r>
              <a:rPr lang="ja-JP" altLang="en-US" sz="1600" dirty="0"/>
              <a:t>ステージゲート審査</a:t>
            </a:r>
          </a:p>
        </p:txBody>
      </p:sp>
      <p:sp>
        <p:nvSpPr>
          <p:cNvPr id="15" name="ホームベース 14"/>
          <p:cNvSpPr/>
          <p:nvPr/>
        </p:nvSpPr>
        <p:spPr>
          <a:xfrm>
            <a:off x="6278303" y="3130736"/>
            <a:ext cx="1861365" cy="435247"/>
          </a:xfrm>
          <a:prstGeom prst="homePlate">
            <a:avLst>
              <a:gd name="adj" fmla="val 30158"/>
            </a:avLst>
          </a:prstGeom>
          <a:solidFill>
            <a:schemeClr val="accent1">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90488" indent="-90488">
              <a:defRPr/>
            </a:pPr>
            <a:r>
              <a:rPr lang="ja-JP" altLang="en-US" sz="1600" dirty="0">
                <a:solidFill>
                  <a:srgbClr val="0000FF"/>
                </a:solidFill>
              </a:rPr>
              <a:t>○○の開発</a:t>
            </a:r>
          </a:p>
        </p:txBody>
      </p:sp>
      <p:sp>
        <p:nvSpPr>
          <p:cNvPr id="16" name="ホームベース 15"/>
          <p:cNvSpPr/>
          <p:nvPr/>
        </p:nvSpPr>
        <p:spPr>
          <a:xfrm>
            <a:off x="8224665" y="3631588"/>
            <a:ext cx="1256817" cy="288033"/>
          </a:xfrm>
          <a:prstGeom prst="homePlate">
            <a:avLst>
              <a:gd name="adj" fmla="val 30158"/>
            </a:avLst>
          </a:prstGeom>
          <a:solidFill>
            <a:schemeClr val="accent1">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90488" indent="-90488">
              <a:defRPr/>
            </a:pPr>
            <a:r>
              <a:rPr lang="ja-JP" altLang="en-US" sz="1100" dirty="0">
                <a:solidFill>
                  <a:srgbClr val="0000FF"/>
                </a:solidFill>
              </a:rPr>
              <a:t>○○の市場評価</a:t>
            </a:r>
          </a:p>
        </p:txBody>
      </p:sp>
      <p:sp>
        <p:nvSpPr>
          <p:cNvPr id="3" name="正方形/長方形 2"/>
          <p:cNvSpPr/>
          <p:nvPr/>
        </p:nvSpPr>
        <p:spPr>
          <a:xfrm>
            <a:off x="407368" y="624484"/>
            <a:ext cx="11521280" cy="1200329"/>
          </a:xfrm>
          <a:prstGeom prst="rect">
            <a:avLst/>
          </a:prstGeom>
        </p:spPr>
        <p:txBody>
          <a:bodyPr wrap="square">
            <a:spAutoFit/>
          </a:bodyPr>
          <a:lstStyle/>
          <a:p>
            <a:pPr marL="87313" indent="-87313"/>
            <a:r>
              <a:rPr lang="ja-JP" altLang="en-US" i="1" dirty="0">
                <a:solidFill>
                  <a:srgbClr val="0000FF"/>
                </a:solidFill>
              </a:rPr>
              <a:t>・研究開発のスケジュールを下表のように記載してください。</a:t>
            </a:r>
            <a:endParaRPr lang="en-US" altLang="ja-JP" i="1" dirty="0">
              <a:solidFill>
                <a:srgbClr val="0000FF"/>
              </a:solidFill>
            </a:endParaRPr>
          </a:p>
          <a:p>
            <a:pPr marL="87313" indent="-87313"/>
            <a:r>
              <a:rPr lang="ja-JP" altLang="en-US" i="1" dirty="0">
                <a:solidFill>
                  <a:srgbClr val="0000FF"/>
                </a:solidFill>
              </a:rPr>
              <a:t>・研究期間の中間で研究小項目の目標が達成できる計画となっており、研究が完了した技術の市場評価等を行う場合、その旨を明記ください。</a:t>
            </a:r>
            <a:endParaRPr lang="en-US" altLang="ja-JP" i="1" dirty="0">
              <a:solidFill>
                <a:srgbClr val="0000FF"/>
              </a:solidFill>
            </a:endParaRPr>
          </a:p>
          <a:p>
            <a:pPr marL="87313" indent="-87313"/>
            <a:r>
              <a:rPr lang="ja-JP" altLang="en-US" i="1" dirty="0">
                <a:solidFill>
                  <a:srgbClr val="0000FF"/>
                </a:solidFill>
              </a:rPr>
              <a:t>・適宜、行を追加してください　（同様の内容であれば下表のフォーマットに限定しません）</a:t>
            </a:r>
            <a:endParaRPr lang="en-US" altLang="ja-JP" i="1" dirty="0">
              <a:solidFill>
                <a:srgbClr val="0000FF"/>
              </a:solidFill>
            </a:endParaRPr>
          </a:p>
        </p:txBody>
      </p:sp>
      <p:sp>
        <p:nvSpPr>
          <p:cNvPr id="22" name="ホームベース 25">
            <a:extLst>
              <a:ext uri="{FF2B5EF4-FFF2-40B4-BE49-F238E27FC236}">
                <a16:creationId xmlns:a16="http://schemas.microsoft.com/office/drawing/2014/main" id="{5D38E50C-326E-4223-AB6F-78A7AA35DFE2}"/>
              </a:ext>
            </a:extLst>
          </p:cNvPr>
          <p:cNvSpPr/>
          <p:nvPr/>
        </p:nvSpPr>
        <p:spPr>
          <a:xfrm>
            <a:off x="5303912" y="3222397"/>
            <a:ext cx="974389" cy="648072"/>
          </a:xfrm>
          <a:prstGeom prst="homePlate">
            <a:avLst>
              <a:gd name="adj" fmla="val 30158"/>
            </a:avLst>
          </a:prstGeom>
          <a:solidFill>
            <a:schemeClr val="accent1">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90488" indent="-90488">
              <a:defRPr/>
            </a:pPr>
            <a:r>
              <a:rPr lang="ja-JP" altLang="en-US" sz="1600" dirty="0">
                <a:solidFill>
                  <a:srgbClr val="0000FF"/>
                </a:solidFill>
              </a:rPr>
              <a:t>●●の開発</a:t>
            </a:r>
          </a:p>
        </p:txBody>
      </p:sp>
      <p:sp>
        <p:nvSpPr>
          <p:cNvPr id="5" name="スライド番号プレースホルダー 4">
            <a:extLst>
              <a:ext uri="{FF2B5EF4-FFF2-40B4-BE49-F238E27FC236}">
                <a16:creationId xmlns:a16="http://schemas.microsoft.com/office/drawing/2014/main" id="{10715AC0-6B9D-4148-B06D-C11A9A3E71EC}"/>
              </a:ext>
            </a:extLst>
          </p:cNvPr>
          <p:cNvSpPr>
            <a:spLocks noGrp="1"/>
          </p:cNvSpPr>
          <p:nvPr>
            <p:ph type="sldNum" sz="quarter" idx="12"/>
          </p:nvPr>
        </p:nvSpPr>
        <p:spPr/>
        <p:txBody>
          <a:bodyPr/>
          <a:lstStyle/>
          <a:p>
            <a:fld id="{8D8A5D70-00BF-43D1-9518-0183EFEF9A82}" type="slidenum">
              <a:rPr kumimoji="1" lang="ja-JP" altLang="en-US" smtClean="0"/>
              <a:pPr/>
              <a:t>5</a:t>
            </a:fld>
            <a:endParaRPr kumimoji="1" lang="ja-JP" alt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2523" y="20613"/>
            <a:ext cx="3490058" cy="562074"/>
          </a:xfrm>
        </p:spPr>
        <p:style>
          <a:lnRef idx="0">
            <a:schemeClr val="accent5"/>
          </a:lnRef>
          <a:fillRef idx="3">
            <a:schemeClr val="accent5"/>
          </a:fillRef>
          <a:effectRef idx="3">
            <a:schemeClr val="accent5"/>
          </a:effectRef>
          <a:fontRef idx="minor">
            <a:schemeClr val="lt1"/>
          </a:fontRef>
        </p:style>
        <p:txBody>
          <a:bodyPr>
            <a:noAutofit/>
          </a:bodyPr>
          <a:lstStyle/>
          <a:p>
            <a:r>
              <a:rPr lang="ja-JP" altLang="en-US" sz="2400" dirty="0"/>
              <a:t>研究開発の内容（詳細）</a:t>
            </a:r>
          </a:p>
        </p:txBody>
      </p:sp>
      <p:sp>
        <p:nvSpPr>
          <p:cNvPr id="3" name="正方形/長方形 2"/>
          <p:cNvSpPr/>
          <p:nvPr/>
        </p:nvSpPr>
        <p:spPr>
          <a:xfrm>
            <a:off x="479376" y="692696"/>
            <a:ext cx="10873208" cy="646331"/>
          </a:xfrm>
          <a:prstGeom prst="rect">
            <a:avLst/>
          </a:prstGeom>
        </p:spPr>
        <p:txBody>
          <a:bodyPr wrap="square">
            <a:spAutoFit/>
          </a:bodyPr>
          <a:lstStyle/>
          <a:p>
            <a:pPr marL="87313" indent="-87313"/>
            <a:r>
              <a:rPr lang="ja-JP" altLang="en-US" i="1" dirty="0">
                <a:solidFill>
                  <a:srgbClr val="0000FF"/>
                </a:solidFill>
              </a:rPr>
              <a:t>・各研究項目の具体的な研究開発内容・分担者を説明してください。</a:t>
            </a:r>
            <a:endParaRPr lang="en-US" altLang="ja-JP" i="1" dirty="0">
              <a:solidFill>
                <a:srgbClr val="0000FF"/>
              </a:solidFill>
            </a:endParaRPr>
          </a:p>
          <a:p>
            <a:pPr marL="87313" indent="-87313"/>
            <a:r>
              <a:rPr lang="ja-JP" altLang="en-US" i="1" dirty="0">
                <a:solidFill>
                  <a:srgbClr val="0000FF"/>
                </a:solidFill>
              </a:rPr>
              <a:t>・図表などを用いて、内容をわかりやすく示してください。説明に必要なページ数を割いてください。</a:t>
            </a:r>
            <a:endParaRPr lang="en-US" altLang="ja-JP" i="1" dirty="0">
              <a:solidFill>
                <a:srgbClr val="0000FF"/>
              </a:solidFill>
            </a:endParaRPr>
          </a:p>
        </p:txBody>
      </p:sp>
      <p:sp>
        <p:nvSpPr>
          <p:cNvPr id="6" name="スライド番号プレースホルダー 5">
            <a:extLst>
              <a:ext uri="{FF2B5EF4-FFF2-40B4-BE49-F238E27FC236}">
                <a16:creationId xmlns:a16="http://schemas.microsoft.com/office/drawing/2014/main" id="{0A0FCAB9-CBF5-4860-9026-F058F2DE26CE}"/>
              </a:ext>
            </a:extLst>
          </p:cNvPr>
          <p:cNvSpPr>
            <a:spLocks noGrp="1"/>
          </p:cNvSpPr>
          <p:nvPr>
            <p:ph type="sldNum" sz="quarter" idx="12"/>
          </p:nvPr>
        </p:nvSpPr>
        <p:spPr/>
        <p:txBody>
          <a:bodyPr/>
          <a:lstStyle/>
          <a:p>
            <a:fld id="{8D8A5D70-00BF-43D1-9518-0183EFEF9A82}" type="slidenum">
              <a:rPr kumimoji="1" lang="ja-JP" altLang="en-US" smtClean="0"/>
              <a:pPr/>
              <a:t>6</a:t>
            </a:fld>
            <a:endParaRPr kumimoji="1" lang="ja-JP" alt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5652" y="0"/>
            <a:ext cx="2553954" cy="562074"/>
          </a:xfrm>
        </p:spPr>
        <p:style>
          <a:lnRef idx="0">
            <a:schemeClr val="accent5"/>
          </a:lnRef>
          <a:fillRef idx="3">
            <a:schemeClr val="accent5"/>
          </a:fillRef>
          <a:effectRef idx="3">
            <a:schemeClr val="accent5"/>
          </a:effectRef>
          <a:fontRef idx="minor">
            <a:schemeClr val="lt1"/>
          </a:fontRef>
        </p:style>
        <p:txBody>
          <a:bodyPr>
            <a:noAutofit/>
          </a:bodyPr>
          <a:lstStyle/>
          <a:p>
            <a:r>
              <a:rPr lang="ja-JP" altLang="en-US" sz="2400" dirty="0"/>
              <a:t>研究開発目標</a:t>
            </a:r>
          </a:p>
        </p:txBody>
      </p:sp>
      <p:sp>
        <p:nvSpPr>
          <p:cNvPr id="3" name="正方形/長方形 2"/>
          <p:cNvSpPr/>
          <p:nvPr/>
        </p:nvSpPr>
        <p:spPr>
          <a:xfrm>
            <a:off x="2711624" y="89186"/>
            <a:ext cx="8785225" cy="923330"/>
          </a:xfrm>
          <a:prstGeom prst="rect">
            <a:avLst/>
          </a:prstGeom>
        </p:spPr>
        <p:txBody>
          <a:bodyPr wrap="square">
            <a:spAutoFit/>
          </a:bodyPr>
          <a:lstStyle/>
          <a:p>
            <a:pPr marL="87313" indent="-87313"/>
            <a:r>
              <a:rPr lang="ja-JP" altLang="en-US" i="1" dirty="0">
                <a:solidFill>
                  <a:srgbClr val="0000FF"/>
                </a:solidFill>
              </a:rPr>
              <a:t>・各研究項目の達成目標を説明してください。</a:t>
            </a:r>
            <a:endParaRPr lang="en-US" altLang="ja-JP" i="1" dirty="0">
              <a:solidFill>
                <a:srgbClr val="0000FF"/>
              </a:solidFill>
            </a:endParaRPr>
          </a:p>
          <a:p>
            <a:pPr marL="87313" indent="-87313"/>
            <a:r>
              <a:rPr lang="ja-JP" altLang="en-US" i="1" dirty="0">
                <a:solidFill>
                  <a:srgbClr val="0000FF"/>
                </a:solidFill>
              </a:rPr>
              <a:t>・開発技術がどのようなレベルに到達していたら目標クリアと言えるのか客観的に評価できる指標を目標値としてあげてください。</a:t>
            </a:r>
            <a:endParaRPr lang="en-US" altLang="ja-JP" i="1" dirty="0">
              <a:solidFill>
                <a:srgbClr val="0000FF"/>
              </a:solidFill>
            </a:endParaRPr>
          </a:p>
        </p:txBody>
      </p:sp>
      <p:sp>
        <p:nvSpPr>
          <p:cNvPr id="6" name="Text Box 3">
            <a:extLst>
              <a:ext uri="{FF2B5EF4-FFF2-40B4-BE49-F238E27FC236}">
                <a16:creationId xmlns:a16="http://schemas.microsoft.com/office/drawing/2014/main" id="{F32C60B4-A3A0-4692-A366-9288C7725732}"/>
              </a:ext>
            </a:extLst>
          </p:cNvPr>
          <p:cNvSpPr txBox="1">
            <a:spLocks noChangeArrowheads="1"/>
          </p:cNvSpPr>
          <p:nvPr/>
        </p:nvSpPr>
        <p:spPr bwMode="auto">
          <a:xfrm>
            <a:off x="695400" y="1093614"/>
            <a:ext cx="10801198" cy="369887"/>
          </a:xfrm>
          <a:prstGeom prst="rect">
            <a:avLst/>
          </a:prstGeom>
          <a:solidFill>
            <a:schemeClr val="bg1"/>
          </a:solidFill>
          <a:ln w="38100">
            <a:solidFill>
              <a:schemeClr val="tx1"/>
            </a:solidFill>
            <a:miter lim="800000"/>
            <a:headEnd/>
            <a:tailEnd/>
          </a:ln>
        </p:spPr>
        <p:txBody>
          <a:bodyPr wrap="square">
            <a:spAutoFit/>
          </a:bodyPr>
          <a:lstStyle>
            <a:lvl1pPr>
              <a:lnSpc>
                <a:spcPct val="90000"/>
              </a:lnSpc>
              <a:spcBef>
                <a:spcPts val="1000"/>
              </a:spcBef>
              <a:buFont typeface="Arial" panose="020B0604020202020204" pitchFamily="34" charset="0"/>
              <a:buChar char="•"/>
              <a:defRPr kumimoji="1" sz="2800">
                <a:solidFill>
                  <a:schemeClr val="tx1"/>
                </a:solidFill>
                <a:latin typeface="游ゴシック" panose="020B0400000000000000" pitchFamily="50" charset="-128"/>
                <a:ea typeface="游ゴシック" panose="020B0400000000000000" pitchFamily="50" charset="-128"/>
              </a:defRPr>
            </a:lvl1pPr>
            <a:lvl2pPr marL="742950" indent="-285750">
              <a:lnSpc>
                <a:spcPct val="90000"/>
              </a:lnSpc>
              <a:spcBef>
                <a:spcPts val="500"/>
              </a:spcBef>
              <a:buFont typeface="Arial" panose="020B0604020202020204" pitchFamily="34" charset="0"/>
              <a:buChar char="•"/>
              <a:defRPr kumimoji="1" sz="2400">
                <a:solidFill>
                  <a:schemeClr val="tx1"/>
                </a:solidFill>
                <a:latin typeface="游ゴシック" panose="020B0400000000000000" pitchFamily="50" charset="-128"/>
                <a:ea typeface="游ゴシック" panose="020B0400000000000000" pitchFamily="50" charset="-128"/>
              </a:defRPr>
            </a:lvl2pPr>
            <a:lvl3pPr marL="1143000" indent="-228600">
              <a:lnSpc>
                <a:spcPct val="90000"/>
              </a:lnSpc>
              <a:spcBef>
                <a:spcPts val="500"/>
              </a:spcBef>
              <a:buFont typeface="Arial" panose="020B0604020202020204" pitchFamily="34" charset="0"/>
              <a:buChar char="•"/>
              <a:defRPr kumimoji="1" sz="2000">
                <a:solidFill>
                  <a:schemeClr val="tx1"/>
                </a:solidFill>
                <a:latin typeface="游ゴシック" panose="020B0400000000000000" pitchFamily="50" charset="-128"/>
                <a:ea typeface="游ゴシック" panose="020B0400000000000000" pitchFamily="50" charset="-128"/>
              </a:defRPr>
            </a:lvl3pPr>
            <a:lvl4pPr marL="1600200" indent="-228600">
              <a:lnSpc>
                <a:spcPct val="90000"/>
              </a:lnSpc>
              <a:spcBef>
                <a:spcPts val="500"/>
              </a:spcBef>
              <a:buFont typeface="Arial" panose="020B0604020202020204" pitchFamily="34" charset="0"/>
              <a:buChar char="•"/>
              <a:defRPr kumimoji="1">
                <a:solidFill>
                  <a:schemeClr val="tx1"/>
                </a:solidFill>
                <a:latin typeface="游ゴシック" panose="020B0400000000000000" pitchFamily="50" charset="-128"/>
                <a:ea typeface="游ゴシック" panose="020B0400000000000000" pitchFamily="50" charset="-128"/>
              </a:defRPr>
            </a:lvl4pPr>
            <a:lvl5pPr marL="2057400" indent="-228600">
              <a:lnSpc>
                <a:spcPct val="90000"/>
              </a:lnSpc>
              <a:spcBef>
                <a:spcPts val="500"/>
              </a:spcBef>
              <a:buFont typeface="Arial" panose="020B0604020202020204" pitchFamily="34" charset="0"/>
              <a:buChar char="•"/>
              <a:defRPr kumimoji="1">
                <a:solidFill>
                  <a:schemeClr val="tx1"/>
                </a:solidFill>
                <a:latin typeface="游ゴシック" panose="020B0400000000000000" pitchFamily="50" charset="-128"/>
                <a:ea typeface="游ゴシック" panose="020B0400000000000000" pitchFamily="50" charset="-128"/>
              </a:defRPr>
            </a:lvl5pPr>
            <a:lvl6pPr marL="25146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游ゴシック" panose="020B0400000000000000" pitchFamily="50" charset="-128"/>
                <a:ea typeface="游ゴシック" panose="020B0400000000000000" pitchFamily="50" charset="-128"/>
              </a:defRPr>
            </a:lvl6pPr>
            <a:lvl7pPr marL="29718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游ゴシック" panose="020B0400000000000000" pitchFamily="50" charset="-128"/>
                <a:ea typeface="游ゴシック" panose="020B0400000000000000" pitchFamily="50" charset="-128"/>
              </a:defRPr>
            </a:lvl7pPr>
            <a:lvl8pPr marL="34290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游ゴシック" panose="020B0400000000000000" pitchFamily="50" charset="-128"/>
                <a:ea typeface="游ゴシック" panose="020B0400000000000000" pitchFamily="50" charset="-128"/>
              </a:defRPr>
            </a:lvl8pPr>
            <a:lvl9pPr marL="38862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游ゴシック" panose="020B0400000000000000" pitchFamily="50" charset="-128"/>
                <a:ea typeface="游ゴシック" panose="020B0400000000000000" pitchFamily="50" charset="-128"/>
              </a:defRPr>
            </a:lvl9pPr>
          </a:lstStyle>
          <a:p>
            <a:pPr eaLnBrk="1" hangingPunct="1">
              <a:lnSpc>
                <a:spcPct val="100000"/>
              </a:lnSpc>
              <a:spcBef>
                <a:spcPct val="0"/>
              </a:spcBef>
              <a:buFontTx/>
              <a:buNone/>
            </a:pPr>
            <a:r>
              <a:rPr lang="ja-JP" altLang="en-US" sz="1800" dirty="0">
                <a:latin typeface="Meiryo UI" panose="020B0604030504040204" pitchFamily="50" charset="-128"/>
                <a:ea typeface="Meiryo UI" panose="020B0604030504040204" pitchFamily="50" charset="-128"/>
              </a:rPr>
              <a:t>事業全体の達成目標：</a:t>
            </a:r>
          </a:p>
        </p:txBody>
      </p:sp>
      <p:graphicFrame>
        <p:nvGraphicFramePr>
          <p:cNvPr id="9" name="Group 82">
            <a:extLst>
              <a:ext uri="{FF2B5EF4-FFF2-40B4-BE49-F238E27FC236}">
                <a16:creationId xmlns:a16="http://schemas.microsoft.com/office/drawing/2014/main" id="{ED157F38-F804-4814-B408-DBB38C3971F7}"/>
              </a:ext>
            </a:extLst>
          </p:cNvPr>
          <p:cNvGraphicFramePr>
            <a:graphicFrameLocks/>
          </p:cNvGraphicFramePr>
          <p:nvPr>
            <p:extLst>
              <p:ext uri="{D42A27DB-BD31-4B8C-83A1-F6EECF244321}">
                <p14:modId xmlns:p14="http://schemas.microsoft.com/office/powerpoint/2010/main" val="2932885494"/>
              </p:ext>
            </p:extLst>
          </p:nvPr>
        </p:nvGraphicFramePr>
        <p:xfrm>
          <a:off x="695400" y="1652041"/>
          <a:ext cx="10801199" cy="2391963"/>
        </p:xfrm>
        <a:graphic>
          <a:graphicData uri="http://schemas.openxmlformats.org/drawingml/2006/table">
            <a:tbl>
              <a:tblPr/>
              <a:tblGrid>
                <a:gridCol w="2238173">
                  <a:extLst>
                    <a:ext uri="{9D8B030D-6E8A-4147-A177-3AD203B41FA5}">
                      <a16:colId xmlns:a16="http://schemas.microsoft.com/office/drawing/2014/main" val="20000"/>
                    </a:ext>
                  </a:extLst>
                </a:gridCol>
                <a:gridCol w="1146203">
                  <a:extLst>
                    <a:ext uri="{9D8B030D-6E8A-4147-A177-3AD203B41FA5}">
                      <a16:colId xmlns:a16="http://schemas.microsoft.com/office/drawing/2014/main" val="20001"/>
                    </a:ext>
                  </a:extLst>
                </a:gridCol>
                <a:gridCol w="4896544">
                  <a:extLst>
                    <a:ext uri="{9D8B030D-6E8A-4147-A177-3AD203B41FA5}">
                      <a16:colId xmlns:a16="http://schemas.microsoft.com/office/drawing/2014/main" val="20002"/>
                    </a:ext>
                  </a:extLst>
                </a:gridCol>
                <a:gridCol w="2520279">
                  <a:extLst>
                    <a:ext uri="{9D8B030D-6E8A-4147-A177-3AD203B41FA5}">
                      <a16:colId xmlns:a16="http://schemas.microsoft.com/office/drawing/2014/main" val="20003"/>
                    </a:ext>
                  </a:extLst>
                </a:gridCol>
              </a:tblGrid>
              <a:tr h="341709">
                <a:tc grid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①</a:t>
                      </a:r>
                      <a:r>
                        <a:rPr kumimoji="1"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a:t>
                      </a:r>
                      <a:r>
                        <a:rPr kumimoji="1" lang="ja-JP" altLang="en-US" sz="1400" b="0" i="0" u="none" strike="noStrike" kern="1200" cap="none" normalizeH="0" baseline="0" dirty="0">
                          <a:ln>
                            <a:noFill/>
                          </a:ln>
                          <a:solidFill>
                            <a:srgbClr val="000000"/>
                          </a:solidFill>
                          <a:effectLst/>
                          <a:latin typeface="Meiryo UI" panose="020B0604030504040204" pitchFamily="50" charset="-128"/>
                          <a:ea typeface="Meiryo UI" panose="020B0604030504040204" pitchFamily="50" charset="-128"/>
                          <a:cs typeface="+mn-cs"/>
                        </a:rPr>
                        <a:t>開発</a:t>
                      </a:r>
                      <a:endParaRPr kumimoji="1" lang="en-US" altLang="ja-JP" sz="1400" b="0" i="0" u="none" strike="noStrike" kern="1200" cap="none" normalizeH="0" baseline="0" dirty="0">
                        <a:ln>
                          <a:noFill/>
                        </a:ln>
                        <a:solidFill>
                          <a:srgbClr val="000000"/>
                        </a:solidFill>
                        <a:effectLst/>
                        <a:latin typeface="Meiryo UI" panose="020B0604030504040204" pitchFamily="50" charset="-128"/>
                        <a:ea typeface="Meiryo UI" panose="020B0604030504040204" pitchFamily="50" charset="-128"/>
                        <a:cs typeface="+mn-cs"/>
                      </a:endParaRPr>
                    </a:p>
                  </a:txBody>
                  <a:tcPr marL="91448" marR="91448"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400" b="0" i="0" u="none" strike="noStrike" cap="none" normalizeH="0" baseline="0" dirty="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達成目標</a:t>
                      </a:r>
                    </a:p>
                  </a:txBody>
                  <a:tcPr marL="91448" marR="91448"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a:ln>
                            <a:noFill/>
                          </a:ln>
                          <a:solidFill>
                            <a:schemeClr val="tx1"/>
                          </a:solidFill>
                          <a:effectLst/>
                          <a:latin typeface="Meiryo UI" panose="020B0604030504040204" pitchFamily="50" charset="-128"/>
                          <a:ea typeface="Meiryo UI" panose="020B0604030504040204" pitchFamily="50" charset="-128"/>
                        </a:rPr>
                        <a:t>担当</a:t>
                      </a:r>
                    </a:p>
                  </a:txBody>
                  <a:tcPr marL="91448" marR="91448"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41709">
                <a:tc rowSpan="3">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en-US" altLang="ja-JP" sz="1400" b="0" i="0" u="none" strike="noStrike" cap="none" normalizeH="0" baseline="0" dirty="0" err="1">
                          <a:ln>
                            <a:noFill/>
                          </a:ln>
                          <a:solidFill>
                            <a:schemeClr val="tx1"/>
                          </a:solidFill>
                          <a:effectLst/>
                          <a:latin typeface="Meiryo UI" panose="020B0604030504040204" pitchFamily="50" charset="-128"/>
                          <a:ea typeface="Meiryo UI" panose="020B0604030504040204" pitchFamily="50" charset="-128"/>
                        </a:rPr>
                        <a:t>i</a:t>
                      </a:r>
                      <a:r>
                        <a:rPr kumimoji="1" lang="en-US" altLang="ja-JP"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a:t>
                      </a:r>
                      <a:r>
                        <a:rPr kumimoji="1"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□□生産性向上</a:t>
                      </a:r>
                    </a:p>
                  </a:txBody>
                  <a:tcPr marL="91448" marR="91448" marT="45721" marB="4572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2021</a:t>
                      </a:r>
                      <a:r>
                        <a:rPr kumimoji="1"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年度</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L="91448" marR="91448"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lang="en-US" altLang="ja-JP" sz="1400" b="0" i="0" u="none" strike="noStrike" dirty="0">
                          <a:solidFill>
                            <a:srgbClr val="000000"/>
                          </a:solidFill>
                          <a:latin typeface="Meiryo UI" panose="020B0604030504040204" pitchFamily="50" charset="-128"/>
                          <a:ea typeface="Meiryo UI" panose="020B0604030504040204" pitchFamily="50" charset="-128"/>
                        </a:rPr>
                        <a:t>A</a:t>
                      </a:r>
                      <a:r>
                        <a:rPr lang="ja-JP" altLang="en-US" sz="1400" b="0" i="0" u="none" strike="noStrike" dirty="0">
                          <a:solidFill>
                            <a:srgbClr val="000000"/>
                          </a:solidFill>
                          <a:latin typeface="Meiryo UI" panose="020B0604030504040204" pitchFamily="50" charset="-128"/>
                          <a:ea typeface="Meiryo UI" panose="020B0604030504040204" pitchFamily="50" charset="-128"/>
                        </a:rPr>
                        <a:t>社、</a:t>
                      </a:r>
                      <a:r>
                        <a:rPr lang="en-US" altLang="ja-JP" sz="1400" b="0" i="0" u="none" strike="noStrike" dirty="0">
                          <a:solidFill>
                            <a:srgbClr val="000000"/>
                          </a:solidFill>
                          <a:latin typeface="Meiryo UI" panose="020B0604030504040204" pitchFamily="50" charset="-128"/>
                          <a:ea typeface="Meiryo UI" panose="020B0604030504040204" pitchFamily="50" charset="-128"/>
                        </a:rPr>
                        <a:t>B</a:t>
                      </a:r>
                      <a:r>
                        <a:rPr lang="ja-JP" altLang="en-US" sz="1400" b="0" i="0" u="none" strike="noStrike" dirty="0">
                          <a:solidFill>
                            <a:srgbClr val="000000"/>
                          </a:solidFill>
                          <a:latin typeface="Meiryo UI" panose="020B0604030504040204" pitchFamily="50" charset="-128"/>
                          <a:ea typeface="Meiryo UI" panose="020B0604030504040204" pitchFamily="50" charset="-128"/>
                        </a:rPr>
                        <a:t>大学</a:t>
                      </a:r>
                      <a:endParaRPr kumimoji="1" lang="ja-JP" altLang="ja-JP"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L="91448" marR="91448"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41709">
                <a:tc vMerge="1">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1"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L="91448" marR="91448"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en-US" altLang="ja-JP"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2022</a:t>
                      </a:r>
                      <a:r>
                        <a:rPr kumimoji="1"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年度</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L="91448" marR="91448"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lang="en-US" altLang="ja-JP" sz="1400" b="0" i="0" u="none" strike="noStrike" dirty="0">
                          <a:solidFill>
                            <a:srgbClr val="000000"/>
                          </a:solidFill>
                          <a:latin typeface="Meiryo UI" panose="020B0604030504040204" pitchFamily="50" charset="-128"/>
                          <a:ea typeface="Meiryo UI" panose="020B0604030504040204" pitchFamily="50" charset="-128"/>
                        </a:rPr>
                        <a:t>A</a:t>
                      </a:r>
                      <a:r>
                        <a:rPr lang="ja-JP" altLang="en-US" sz="1400" b="0" i="0" u="none" strike="noStrike" dirty="0">
                          <a:solidFill>
                            <a:srgbClr val="000000"/>
                          </a:solidFill>
                          <a:latin typeface="Meiryo UI" panose="020B0604030504040204" pitchFamily="50" charset="-128"/>
                          <a:ea typeface="Meiryo UI" panose="020B0604030504040204" pitchFamily="50" charset="-128"/>
                        </a:rPr>
                        <a:t>社、</a:t>
                      </a:r>
                      <a:r>
                        <a:rPr lang="en-US" altLang="ja-JP" sz="1400" b="0" i="0" u="none" strike="noStrike" dirty="0">
                          <a:solidFill>
                            <a:srgbClr val="000000"/>
                          </a:solidFill>
                          <a:latin typeface="Meiryo UI" panose="020B0604030504040204" pitchFamily="50" charset="-128"/>
                          <a:ea typeface="Meiryo UI" panose="020B0604030504040204" pitchFamily="50" charset="-128"/>
                        </a:rPr>
                        <a:t>B</a:t>
                      </a:r>
                      <a:r>
                        <a:rPr lang="ja-JP" altLang="en-US" sz="1400" b="0" i="0" u="none" strike="noStrike" dirty="0">
                          <a:solidFill>
                            <a:srgbClr val="000000"/>
                          </a:solidFill>
                          <a:latin typeface="Meiryo UI" panose="020B0604030504040204" pitchFamily="50" charset="-128"/>
                          <a:ea typeface="Meiryo UI" panose="020B0604030504040204" pitchFamily="50" charset="-128"/>
                        </a:rPr>
                        <a:t>大学</a:t>
                      </a:r>
                      <a:endParaRPr kumimoji="1" lang="ja-JP" altLang="ja-JP"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L="91448" marR="91448"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920200220"/>
                  </a:ext>
                </a:extLst>
              </a:tr>
              <a:tr h="341709">
                <a:tc vMerge="1">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1"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L="91448" marR="91448"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en-US" altLang="ja-JP"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2023</a:t>
                      </a:r>
                      <a:r>
                        <a:rPr kumimoji="1"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年度</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L="91448" marR="91448"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lang="en-US" altLang="ja-JP" sz="1400" b="0" i="0" u="none" strike="noStrike" dirty="0">
                          <a:solidFill>
                            <a:srgbClr val="000000"/>
                          </a:solidFill>
                          <a:latin typeface="Meiryo UI" panose="020B0604030504040204" pitchFamily="50" charset="-128"/>
                          <a:ea typeface="Meiryo UI" panose="020B0604030504040204" pitchFamily="50" charset="-128"/>
                        </a:rPr>
                        <a:t>A</a:t>
                      </a:r>
                      <a:r>
                        <a:rPr lang="ja-JP" altLang="en-US" sz="1400" b="0" i="0" u="none" strike="noStrike" dirty="0">
                          <a:solidFill>
                            <a:srgbClr val="000000"/>
                          </a:solidFill>
                          <a:latin typeface="Meiryo UI" panose="020B0604030504040204" pitchFamily="50" charset="-128"/>
                          <a:ea typeface="Meiryo UI" panose="020B0604030504040204" pitchFamily="50" charset="-128"/>
                        </a:rPr>
                        <a:t>社、</a:t>
                      </a:r>
                      <a:r>
                        <a:rPr lang="en-US" altLang="ja-JP" sz="1400" b="0" i="0" u="none" strike="noStrike" dirty="0">
                          <a:solidFill>
                            <a:srgbClr val="000000"/>
                          </a:solidFill>
                          <a:latin typeface="Meiryo UI" panose="020B0604030504040204" pitchFamily="50" charset="-128"/>
                          <a:ea typeface="Meiryo UI" panose="020B0604030504040204" pitchFamily="50" charset="-128"/>
                        </a:rPr>
                        <a:t>B</a:t>
                      </a:r>
                      <a:r>
                        <a:rPr lang="ja-JP" altLang="en-US" sz="1400" b="0" i="0" u="none" strike="noStrike" dirty="0">
                          <a:solidFill>
                            <a:srgbClr val="000000"/>
                          </a:solidFill>
                          <a:latin typeface="Meiryo UI" panose="020B0604030504040204" pitchFamily="50" charset="-128"/>
                          <a:ea typeface="Meiryo UI" panose="020B0604030504040204" pitchFamily="50" charset="-128"/>
                        </a:rPr>
                        <a:t>大学</a:t>
                      </a:r>
                      <a:endParaRPr kumimoji="1" lang="ja-JP" altLang="ja-JP"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L="91448" marR="91448"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076992287"/>
                  </a:ext>
                </a:extLst>
              </a:tr>
              <a:tr h="341709">
                <a:tc rowSpan="3">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lang="en-US" altLang="ja-JP" sz="1400" b="0" i="0" u="none" strike="noStrike" dirty="0">
                          <a:solidFill>
                            <a:srgbClr val="000000"/>
                          </a:solidFill>
                          <a:latin typeface="Meiryo UI" panose="020B0604030504040204" pitchFamily="50" charset="-128"/>
                          <a:ea typeface="Meiryo UI" panose="020B0604030504040204" pitchFamily="50" charset="-128"/>
                        </a:rPr>
                        <a:t>ii.</a:t>
                      </a:r>
                      <a:r>
                        <a:rPr lang="ja-JP" altLang="en-US" sz="1400" b="0" i="0" u="none" strike="noStrike" dirty="0">
                          <a:solidFill>
                            <a:srgbClr val="000000"/>
                          </a:solidFill>
                          <a:latin typeface="Meiryo UI" panose="020B0604030504040204" pitchFamily="50" charset="-128"/>
                          <a:ea typeface="Meiryo UI" panose="020B0604030504040204" pitchFamily="50" charset="-128"/>
                        </a:rPr>
                        <a:t> △△精製技術開発</a:t>
                      </a:r>
                      <a:endParaRPr kumimoji="1" lang="ja-JP" altLang="ja-JP"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2021</a:t>
                      </a:r>
                      <a:r>
                        <a:rPr kumimoji="1"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年度</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L="91448" marR="91448"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lang="en-US" altLang="ja-JP" sz="1400" b="0" i="0" u="none" strike="noStrike" dirty="0">
                          <a:solidFill>
                            <a:srgbClr val="000000"/>
                          </a:solidFill>
                          <a:latin typeface="Meiryo UI" panose="020B0604030504040204" pitchFamily="50" charset="-128"/>
                          <a:ea typeface="Meiryo UI" panose="020B0604030504040204" pitchFamily="50" charset="-128"/>
                        </a:rPr>
                        <a:t>A</a:t>
                      </a:r>
                      <a:r>
                        <a:rPr lang="ja-JP" altLang="en-US" sz="1400" b="0" i="0" u="none" strike="noStrike" dirty="0">
                          <a:solidFill>
                            <a:srgbClr val="000000"/>
                          </a:solidFill>
                          <a:latin typeface="Meiryo UI" panose="020B0604030504040204" pitchFamily="50" charset="-128"/>
                          <a:ea typeface="Meiryo UI" panose="020B0604030504040204" pitchFamily="50" charset="-128"/>
                        </a:rPr>
                        <a:t>社</a:t>
                      </a:r>
                      <a:endParaRPr kumimoji="1" lang="ja-JP" altLang="ja-JP"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L="91448" marR="91448"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41709">
                <a:tc vMerge="1">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1" lang="ja-JP" altLang="ja-JP"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en-US" altLang="ja-JP"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2022</a:t>
                      </a:r>
                      <a:r>
                        <a:rPr kumimoji="1"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年度</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L="91448" marR="91448"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lang="en-US" altLang="ja-JP" sz="1400" b="0" i="0" u="none" strike="noStrike" dirty="0">
                          <a:solidFill>
                            <a:srgbClr val="000000"/>
                          </a:solidFill>
                          <a:latin typeface="Meiryo UI" panose="020B0604030504040204" pitchFamily="50" charset="-128"/>
                          <a:ea typeface="Meiryo UI" panose="020B0604030504040204" pitchFamily="50" charset="-128"/>
                        </a:rPr>
                        <a:t>A</a:t>
                      </a:r>
                      <a:r>
                        <a:rPr lang="ja-JP" altLang="en-US" sz="1400" b="0" i="0" u="none" strike="noStrike" dirty="0">
                          <a:solidFill>
                            <a:srgbClr val="000000"/>
                          </a:solidFill>
                          <a:latin typeface="Meiryo UI" panose="020B0604030504040204" pitchFamily="50" charset="-128"/>
                          <a:ea typeface="Meiryo UI" panose="020B0604030504040204" pitchFamily="50" charset="-128"/>
                        </a:rPr>
                        <a:t>社</a:t>
                      </a:r>
                      <a:endParaRPr kumimoji="1" lang="ja-JP" altLang="ja-JP"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L="91448" marR="91448"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784230010"/>
                  </a:ext>
                </a:extLst>
              </a:tr>
              <a:tr h="341709">
                <a:tc vMerge="1">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1" lang="ja-JP" altLang="ja-JP"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en-US" altLang="ja-JP"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2023</a:t>
                      </a:r>
                      <a:r>
                        <a:rPr kumimoji="1"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年度</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L="91448" marR="91448"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lang="en-US" altLang="ja-JP" sz="1400" b="0" i="0" u="none" strike="noStrike" dirty="0">
                          <a:solidFill>
                            <a:srgbClr val="000000"/>
                          </a:solidFill>
                          <a:latin typeface="Meiryo UI" panose="020B0604030504040204" pitchFamily="50" charset="-128"/>
                          <a:ea typeface="Meiryo UI" panose="020B0604030504040204" pitchFamily="50" charset="-128"/>
                        </a:rPr>
                        <a:t>A</a:t>
                      </a:r>
                      <a:r>
                        <a:rPr lang="ja-JP" altLang="en-US" sz="1400" b="0" i="0" u="none" strike="noStrike" dirty="0">
                          <a:solidFill>
                            <a:srgbClr val="000000"/>
                          </a:solidFill>
                          <a:latin typeface="Meiryo UI" panose="020B0604030504040204" pitchFamily="50" charset="-128"/>
                          <a:ea typeface="Meiryo UI" panose="020B0604030504040204" pitchFamily="50" charset="-128"/>
                        </a:rPr>
                        <a:t>社</a:t>
                      </a:r>
                      <a:endParaRPr kumimoji="1" lang="ja-JP" altLang="ja-JP"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L="91448" marR="91448"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12072287"/>
                  </a:ext>
                </a:extLst>
              </a:tr>
            </a:tbl>
          </a:graphicData>
        </a:graphic>
      </p:graphicFrame>
      <p:graphicFrame>
        <p:nvGraphicFramePr>
          <p:cNvPr id="18" name="Group 82">
            <a:extLst>
              <a:ext uri="{FF2B5EF4-FFF2-40B4-BE49-F238E27FC236}">
                <a16:creationId xmlns:a16="http://schemas.microsoft.com/office/drawing/2014/main" id="{0222F273-6C00-423A-BF41-8F72CEF2DC2B}"/>
              </a:ext>
            </a:extLst>
          </p:cNvPr>
          <p:cNvGraphicFramePr>
            <a:graphicFrameLocks/>
          </p:cNvGraphicFramePr>
          <p:nvPr>
            <p:extLst>
              <p:ext uri="{D42A27DB-BD31-4B8C-83A1-F6EECF244321}">
                <p14:modId xmlns:p14="http://schemas.microsoft.com/office/powerpoint/2010/main" val="2197158196"/>
              </p:ext>
            </p:extLst>
          </p:nvPr>
        </p:nvGraphicFramePr>
        <p:xfrm>
          <a:off x="695401" y="4228655"/>
          <a:ext cx="10801200" cy="2391963"/>
        </p:xfrm>
        <a:graphic>
          <a:graphicData uri="http://schemas.openxmlformats.org/drawingml/2006/table">
            <a:tbl>
              <a:tblPr/>
              <a:tblGrid>
                <a:gridCol w="2231853">
                  <a:extLst>
                    <a:ext uri="{9D8B030D-6E8A-4147-A177-3AD203B41FA5}">
                      <a16:colId xmlns:a16="http://schemas.microsoft.com/office/drawing/2014/main" val="20000"/>
                    </a:ext>
                  </a:extLst>
                </a:gridCol>
                <a:gridCol w="1195488">
                  <a:extLst>
                    <a:ext uri="{9D8B030D-6E8A-4147-A177-3AD203B41FA5}">
                      <a16:colId xmlns:a16="http://schemas.microsoft.com/office/drawing/2014/main" val="20001"/>
                    </a:ext>
                  </a:extLst>
                </a:gridCol>
                <a:gridCol w="4861649">
                  <a:extLst>
                    <a:ext uri="{9D8B030D-6E8A-4147-A177-3AD203B41FA5}">
                      <a16:colId xmlns:a16="http://schemas.microsoft.com/office/drawing/2014/main" val="20002"/>
                    </a:ext>
                  </a:extLst>
                </a:gridCol>
                <a:gridCol w="2512210">
                  <a:extLst>
                    <a:ext uri="{9D8B030D-6E8A-4147-A177-3AD203B41FA5}">
                      <a16:colId xmlns:a16="http://schemas.microsoft.com/office/drawing/2014/main" val="20003"/>
                    </a:ext>
                  </a:extLst>
                </a:gridCol>
              </a:tblGrid>
              <a:tr h="341709">
                <a:tc grid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②●●生産プロセス検証</a:t>
                      </a:r>
                      <a:endParaRPr kumimoji="1" lang="en-US" altLang="ja-JP" sz="1400" b="0" i="0" u="none" strike="noStrike" kern="1200" cap="none" normalizeH="0" baseline="0" dirty="0">
                        <a:ln>
                          <a:noFill/>
                        </a:ln>
                        <a:solidFill>
                          <a:srgbClr val="000000"/>
                        </a:solidFill>
                        <a:effectLst/>
                        <a:latin typeface="Meiryo UI" panose="020B0604030504040204" pitchFamily="50" charset="-128"/>
                        <a:ea typeface="Meiryo UI" panose="020B0604030504040204" pitchFamily="50" charset="-128"/>
                        <a:cs typeface="+mn-cs"/>
                      </a:endParaRPr>
                    </a:p>
                  </a:txBody>
                  <a:tcPr marL="91448" marR="91448"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400" b="0" i="0" u="none" strike="noStrike" cap="none" normalizeH="0" baseline="0" dirty="0">
                        <a:ln>
                          <a:noFill/>
                        </a:ln>
                        <a:solidFill>
                          <a:schemeClr val="tx1"/>
                        </a:solidFill>
                        <a:effectLst/>
                        <a:latin typeface="Arial"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達成目標</a:t>
                      </a:r>
                    </a:p>
                  </a:txBody>
                  <a:tcPr marL="91448" marR="91448"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a:ln>
                            <a:noFill/>
                          </a:ln>
                          <a:solidFill>
                            <a:schemeClr val="tx1"/>
                          </a:solidFill>
                          <a:effectLst/>
                          <a:latin typeface="Meiryo UI" panose="020B0604030504040204" pitchFamily="50" charset="-128"/>
                          <a:ea typeface="Meiryo UI" panose="020B0604030504040204" pitchFamily="50" charset="-128"/>
                        </a:rPr>
                        <a:t>担当</a:t>
                      </a:r>
                    </a:p>
                  </a:txBody>
                  <a:tcPr marL="91448" marR="91448"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41709">
                <a:tc rowSpan="3">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en-US" altLang="ja-JP" sz="1400" b="0" i="0" u="none" strike="noStrike" cap="none" normalizeH="0" baseline="0" dirty="0" err="1">
                          <a:ln>
                            <a:noFill/>
                          </a:ln>
                          <a:solidFill>
                            <a:schemeClr val="tx1"/>
                          </a:solidFill>
                          <a:effectLst/>
                          <a:latin typeface="Meiryo UI" panose="020B0604030504040204" pitchFamily="50" charset="-128"/>
                          <a:ea typeface="Meiryo UI" panose="020B0604030504040204" pitchFamily="50" charset="-128"/>
                        </a:rPr>
                        <a:t>i</a:t>
                      </a:r>
                      <a:r>
                        <a:rPr kumimoji="1" lang="en-US" altLang="ja-JP"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a:t>
                      </a:r>
                      <a:r>
                        <a:rPr kumimoji="1"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a:t>
                      </a:r>
                      <a:r>
                        <a:rPr kumimoji="1" lang="en-US" altLang="ja-JP"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L</a:t>
                      </a:r>
                      <a:r>
                        <a:rPr kumimoji="1"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スケールでスケールアップ検討</a:t>
                      </a:r>
                    </a:p>
                  </a:txBody>
                  <a:tcPr marL="91448" marR="91448" marT="45721" marB="4572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2021</a:t>
                      </a:r>
                      <a:r>
                        <a:rPr kumimoji="1"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年度</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L="91448" marR="91448"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lang="en-US" altLang="ja-JP" sz="1400" b="0" i="0" u="none" strike="noStrike" dirty="0">
                          <a:solidFill>
                            <a:srgbClr val="000000"/>
                          </a:solidFill>
                          <a:latin typeface="Meiryo UI" panose="020B0604030504040204" pitchFamily="50" charset="-128"/>
                          <a:ea typeface="Meiryo UI" panose="020B0604030504040204" pitchFamily="50" charset="-128"/>
                        </a:rPr>
                        <a:t>A</a:t>
                      </a:r>
                      <a:r>
                        <a:rPr lang="ja-JP" altLang="en-US" sz="1400" b="0" i="0" u="none" strike="noStrike" dirty="0">
                          <a:solidFill>
                            <a:srgbClr val="000000"/>
                          </a:solidFill>
                          <a:latin typeface="Meiryo UI" panose="020B0604030504040204" pitchFamily="50" charset="-128"/>
                          <a:ea typeface="Meiryo UI" panose="020B0604030504040204" pitchFamily="50" charset="-128"/>
                        </a:rPr>
                        <a:t>社</a:t>
                      </a:r>
                      <a:endParaRPr kumimoji="1" lang="ja-JP" altLang="ja-JP"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L="91448" marR="91448"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41709">
                <a:tc vMerge="1">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1"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L="91448" marR="91448"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en-US" altLang="ja-JP"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2022</a:t>
                      </a:r>
                      <a:r>
                        <a:rPr kumimoji="1"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年度</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L="91448" marR="91448"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lang="en-US" altLang="ja-JP" sz="1400" b="0" i="0" u="none" strike="noStrike" dirty="0">
                          <a:solidFill>
                            <a:srgbClr val="000000"/>
                          </a:solidFill>
                          <a:latin typeface="Meiryo UI" panose="020B0604030504040204" pitchFamily="50" charset="-128"/>
                          <a:ea typeface="Meiryo UI" panose="020B0604030504040204" pitchFamily="50" charset="-128"/>
                        </a:rPr>
                        <a:t>A</a:t>
                      </a:r>
                      <a:r>
                        <a:rPr lang="ja-JP" altLang="en-US" sz="1400" b="0" i="0" u="none" strike="noStrike" dirty="0">
                          <a:solidFill>
                            <a:srgbClr val="000000"/>
                          </a:solidFill>
                          <a:latin typeface="Meiryo UI" panose="020B0604030504040204" pitchFamily="50" charset="-128"/>
                          <a:ea typeface="Meiryo UI" panose="020B0604030504040204" pitchFamily="50" charset="-128"/>
                        </a:rPr>
                        <a:t>社</a:t>
                      </a:r>
                      <a:endParaRPr kumimoji="1" lang="ja-JP" altLang="ja-JP"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L="91448" marR="91448"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920200220"/>
                  </a:ext>
                </a:extLst>
              </a:tr>
              <a:tr h="341709">
                <a:tc vMerge="1">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1"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L="91448" marR="91448"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en-US" altLang="ja-JP"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2023</a:t>
                      </a:r>
                      <a:r>
                        <a:rPr kumimoji="1"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年度</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L="91448" marR="91448"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lang="en-US" altLang="ja-JP" sz="1400" b="0" i="0" u="none" strike="noStrike" dirty="0">
                          <a:solidFill>
                            <a:srgbClr val="000000"/>
                          </a:solidFill>
                          <a:latin typeface="Meiryo UI" panose="020B0604030504040204" pitchFamily="50" charset="-128"/>
                          <a:ea typeface="Meiryo UI" panose="020B0604030504040204" pitchFamily="50" charset="-128"/>
                        </a:rPr>
                        <a:t>A</a:t>
                      </a:r>
                      <a:r>
                        <a:rPr lang="ja-JP" altLang="en-US" sz="1400" b="0" i="0" u="none" strike="noStrike" dirty="0">
                          <a:solidFill>
                            <a:srgbClr val="000000"/>
                          </a:solidFill>
                          <a:latin typeface="Meiryo UI" panose="020B0604030504040204" pitchFamily="50" charset="-128"/>
                          <a:ea typeface="Meiryo UI" panose="020B0604030504040204" pitchFamily="50" charset="-128"/>
                        </a:rPr>
                        <a:t>社</a:t>
                      </a:r>
                      <a:endParaRPr kumimoji="1" lang="ja-JP" altLang="ja-JP"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L="91448" marR="91448"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076992287"/>
                  </a:ext>
                </a:extLst>
              </a:tr>
              <a:tr h="341709">
                <a:tc rowSpan="3">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lang="en-US" altLang="ja-JP" sz="1400" b="0" i="0" u="none" strike="noStrike" dirty="0">
                          <a:solidFill>
                            <a:srgbClr val="000000"/>
                          </a:solidFill>
                          <a:latin typeface="Meiryo UI" panose="020B0604030504040204" pitchFamily="50" charset="-128"/>
                          <a:ea typeface="Meiryo UI" panose="020B0604030504040204" pitchFamily="50" charset="-128"/>
                        </a:rPr>
                        <a:t>ii.</a:t>
                      </a:r>
                      <a:r>
                        <a:rPr lang="ja-JP" altLang="en-US" sz="1400" b="0" i="0" u="none" strike="noStrike" dirty="0">
                          <a:solidFill>
                            <a:srgbClr val="000000"/>
                          </a:solidFill>
                          <a:latin typeface="Meiryo UI" panose="020B0604030504040204" pitchFamily="50" charset="-128"/>
                          <a:ea typeface="Meiryo UI" panose="020B0604030504040204" pitchFamily="50" charset="-128"/>
                        </a:rPr>
                        <a:t> </a:t>
                      </a:r>
                      <a:r>
                        <a:rPr kumimoji="1"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●●試作および物性評価</a:t>
                      </a:r>
                      <a:endParaRPr kumimoji="1" lang="ja-JP" altLang="ja-JP"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2021</a:t>
                      </a:r>
                      <a:r>
                        <a:rPr kumimoji="1"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年度</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L="91448" marR="91448"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lang="en-US" altLang="ja-JP" sz="1400" b="0" i="0" u="none" strike="noStrike" dirty="0">
                          <a:solidFill>
                            <a:srgbClr val="000000"/>
                          </a:solidFill>
                          <a:latin typeface="Meiryo UI" panose="020B0604030504040204" pitchFamily="50" charset="-128"/>
                          <a:ea typeface="Meiryo UI" panose="020B0604030504040204" pitchFamily="50" charset="-128"/>
                        </a:rPr>
                        <a:t>A</a:t>
                      </a:r>
                      <a:r>
                        <a:rPr lang="ja-JP" altLang="en-US" sz="1400" b="0" i="0" u="none" strike="noStrike" dirty="0">
                          <a:solidFill>
                            <a:srgbClr val="000000"/>
                          </a:solidFill>
                          <a:latin typeface="Meiryo UI" panose="020B0604030504040204" pitchFamily="50" charset="-128"/>
                          <a:ea typeface="Meiryo UI" panose="020B0604030504040204" pitchFamily="50" charset="-128"/>
                        </a:rPr>
                        <a:t>社</a:t>
                      </a:r>
                      <a:endParaRPr kumimoji="1" lang="ja-JP" altLang="ja-JP"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L="91448" marR="91448"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41709">
                <a:tc vMerge="1">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1" lang="ja-JP" altLang="ja-JP"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en-US" altLang="ja-JP"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2022</a:t>
                      </a:r>
                      <a:r>
                        <a:rPr kumimoji="1"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年度</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L="91448" marR="91448"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lang="en-US" altLang="ja-JP" sz="1400" b="0" i="0" u="none" strike="noStrike" dirty="0">
                          <a:solidFill>
                            <a:srgbClr val="000000"/>
                          </a:solidFill>
                          <a:latin typeface="Meiryo UI" panose="020B0604030504040204" pitchFamily="50" charset="-128"/>
                          <a:ea typeface="Meiryo UI" panose="020B0604030504040204" pitchFamily="50" charset="-128"/>
                        </a:rPr>
                        <a:t>A</a:t>
                      </a:r>
                      <a:r>
                        <a:rPr lang="ja-JP" altLang="en-US" sz="1400" b="0" i="0" u="none" strike="noStrike" dirty="0">
                          <a:solidFill>
                            <a:srgbClr val="000000"/>
                          </a:solidFill>
                          <a:latin typeface="Meiryo UI" panose="020B0604030504040204" pitchFamily="50" charset="-128"/>
                          <a:ea typeface="Meiryo UI" panose="020B0604030504040204" pitchFamily="50" charset="-128"/>
                        </a:rPr>
                        <a:t>社</a:t>
                      </a:r>
                      <a:endParaRPr kumimoji="1" lang="ja-JP" altLang="ja-JP"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L="91448" marR="91448"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784230010"/>
                  </a:ext>
                </a:extLst>
              </a:tr>
              <a:tr h="341709">
                <a:tc vMerge="1">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1" lang="ja-JP" altLang="ja-JP"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en-US" altLang="ja-JP"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2023</a:t>
                      </a:r>
                      <a:r>
                        <a:rPr kumimoji="1"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年度</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L="91448" marR="91448"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lang="en-US" altLang="ja-JP" sz="1400" b="0" i="0" u="none" strike="noStrike" dirty="0">
                          <a:solidFill>
                            <a:srgbClr val="000000"/>
                          </a:solidFill>
                          <a:latin typeface="Meiryo UI" panose="020B0604030504040204" pitchFamily="50" charset="-128"/>
                          <a:ea typeface="Meiryo UI" panose="020B0604030504040204" pitchFamily="50" charset="-128"/>
                        </a:rPr>
                        <a:t>A</a:t>
                      </a:r>
                      <a:r>
                        <a:rPr lang="ja-JP" altLang="en-US" sz="1400" b="0" i="0" u="none" strike="noStrike" dirty="0">
                          <a:solidFill>
                            <a:srgbClr val="000000"/>
                          </a:solidFill>
                          <a:latin typeface="Meiryo UI" panose="020B0604030504040204" pitchFamily="50" charset="-128"/>
                          <a:ea typeface="Meiryo UI" panose="020B0604030504040204" pitchFamily="50" charset="-128"/>
                        </a:rPr>
                        <a:t>社</a:t>
                      </a:r>
                      <a:endParaRPr kumimoji="1" lang="ja-JP" altLang="ja-JP"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L="91448" marR="91448"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12072287"/>
                  </a:ext>
                </a:extLst>
              </a:tr>
            </a:tbl>
          </a:graphicData>
        </a:graphic>
      </p:graphicFrame>
      <p:sp>
        <p:nvSpPr>
          <p:cNvPr id="7" name="スライド番号プレースホルダー 6">
            <a:extLst>
              <a:ext uri="{FF2B5EF4-FFF2-40B4-BE49-F238E27FC236}">
                <a16:creationId xmlns:a16="http://schemas.microsoft.com/office/drawing/2014/main" id="{1620297B-3B9E-41B2-945E-A3C8BF920F68}"/>
              </a:ext>
            </a:extLst>
          </p:cNvPr>
          <p:cNvSpPr>
            <a:spLocks noGrp="1"/>
          </p:cNvSpPr>
          <p:nvPr>
            <p:ph type="sldNum" sz="quarter" idx="12"/>
          </p:nvPr>
        </p:nvSpPr>
        <p:spPr/>
        <p:txBody>
          <a:bodyPr/>
          <a:lstStyle/>
          <a:p>
            <a:fld id="{8D8A5D70-00BF-43D1-9518-0183EFEF9A82}" type="slidenum">
              <a:rPr kumimoji="1" lang="ja-JP" altLang="en-US" smtClean="0"/>
              <a:pPr/>
              <a:t>7</a:t>
            </a:fld>
            <a:endParaRPr kumimoji="1" lang="ja-JP" altLang="en-US"/>
          </a:p>
        </p:txBody>
      </p:sp>
    </p:spTree>
    <p:extLst>
      <p:ext uri="{BB962C8B-B14F-4D97-AF65-F5344CB8AC3E}">
        <p14:creationId xmlns:p14="http://schemas.microsoft.com/office/powerpoint/2010/main" val="37819395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 name="テキスト ボックス 53"/>
          <p:cNvSpPr txBox="1"/>
          <p:nvPr/>
        </p:nvSpPr>
        <p:spPr>
          <a:xfrm>
            <a:off x="1343472" y="2007911"/>
            <a:ext cx="10081120" cy="4229401"/>
          </a:xfrm>
          <a:prstGeom prst="rect">
            <a:avLst/>
          </a:prstGeom>
          <a:solidFill>
            <a:schemeClr val="tx2">
              <a:lumMod val="20000"/>
              <a:lumOff val="80000"/>
            </a:schemeClr>
          </a:solidFill>
        </p:spPr>
        <p:style>
          <a:lnRef idx="3">
            <a:schemeClr val="lt1"/>
          </a:lnRef>
          <a:fillRef idx="1">
            <a:schemeClr val="accent1"/>
          </a:fillRef>
          <a:effectRef idx="1">
            <a:schemeClr val="accent1"/>
          </a:effectRef>
          <a:fontRef idx="minor">
            <a:schemeClr val="lt1"/>
          </a:fontRef>
        </p:style>
        <p:txBody>
          <a:bodyPr wrap="square" rtlCol="0">
            <a:noAutofit/>
          </a:bodyPr>
          <a:lstStyle/>
          <a:p>
            <a:pPr marL="87313" indent="-87313">
              <a:buFont typeface="Arial" pitchFamily="34" charset="0"/>
              <a:buChar char="•"/>
            </a:pPr>
            <a:r>
              <a:rPr lang="ja-JP" altLang="en-US" sz="1200" i="1" dirty="0">
                <a:solidFill>
                  <a:srgbClr val="0000FF"/>
                </a:solidFill>
              </a:rPr>
              <a:t>ベンチマークのイメージ（提案技術の技術目標を示し、優位性がわかるようにしてください）</a:t>
            </a:r>
            <a:endParaRPr lang="en-US" altLang="ja-JP" sz="1200" i="1" dirty="0">
              <a:solidFill>
                <a:srgbClr val="0000FF"/>
              </a:solidFill>
            </a:endParaRPr>
          </a:p>
        </p:txBody>
      </p:sp>
      <p:sp>
        <p:nvSpPr>
          <p:cNvPr id="2" name="タイトル 1"/>
          <p:cNvSpPr>
            <a:spLocks noGrp="1"/>
          </p:cNvSpPr>
          <p:nvPr>
            <p:ph type="title"/>
          </p:nvPr>
        </p:nvSpPr>
        <p:spPr>
          <a:xfrm>
            <a:off x="17959" y="30138"/>
            <a:ext cx="3779912" cy="562074"/>
          </a:xfrm>
        </p:spPr>
        <p:style>
          <a:lnRef idx="0">
            <a:schemeClr val="accent5"/>
          </a:lnRef>
          <a:fillRef idx="3">
            <a:schemeClr val="accent5"/>
          </a:fillRef>
          <a:effectRef idx="3">
            <a:schemeClr val="accent5"/>
          </a:effectRef>
          <a:fontRef idx="minor">
            <a:schemeClr val="lt1"/>
          </a:fontRef>
        </p:style>
        <p:txBody>
          <a:bodyPr>
            <a:noAutofit/>
          </a:bodyPr>
          <a:lstStyle/>
          <a:p>
            <a:r>
              <a:rPr lang="ja-JP" altLang="en-US" sz="2400" dirty="0"/>
              <a:t>提案内容の新規性・優位性</a:t>
            </a:r>
          </a:p>
        </p:txBody>
      </p:sp>
      <p:cxnSp>
        <p:nvCxnSpPr>
          <p:cNvPr id="5" name="直線矢印コネクタ 4"/>
          <p:cNvCxnSpPr/>
          <p:nvPr/>
        </p:nvCxnSpPr>
        <p:spPr>
          <a:xfrm flipV="1">
            <a:off x="6888088" y="2812395"/>
            <a:ext cx="0" cy="218677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8" name="直線矢印コネクタ 7"/>
          <p:cNvCxnSpPr/>
          <p:nvPr/>
        </p:nvCxnSpPr>
        <p:spPr>
          <a:xfrm>
            <a:off x="6888089" y="4999167"/>
            <a:ext cx="2624981"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9" name="円/楕円 8"/>
          <p:cNvSpPr/>
          <p:nvPr/>
        </p:nvSpPr>
        <p:spPr>
          <a:xfrm rot="20700000">
            <a:off x="7275922" y="4172966"/>
            <a:ext cx="1008112" cy="368623"/>
          </a:xfrm>
          <a:prstGeom prst="ellipse">
            <a:avLst/>
          </a:prstGeom>
          <a:solidFill>
            <a:srgbClr val="FFC000">
              <a:alpha val="34000"/>
            </a:srgb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92500" lnSpcReduction="20000"/>
          </a:bodyPr>
          <a:lstStyle/>
          <a:p>
            <a:pPr algn="ctr"/>
            <a:endParaRPr lang="ja-JP" altLang="en-US" sz="1400"/>
          </a:p>
        </p:txBody>
      </p:sp>
      <p:sp>
        <p:nvSpPr>
          <p:cNvPr id="10" name="円/楕円 9"/>
          <p:cNvSpPr/>
          <p:nvPr/>
        </p:nvSpPr>
        <p:spPr>
          <a:xfrm rot="20700000">
            <a:off x="8018104" y="3676582"/>
            <a:ext cx="1008112" cy="368623"/>
          </a:xfrm>
          <a:prstGeom prst="ellipse">
            <a:avLst/>
          </a:prstGeom>
          <a:solidFill>
            <a:srgbClr val="FFC000">
              <a:alpha val="34000"/>
            </a:srgbClr>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92500" lnSpcReduction="20000"/>
          </a:bodyPr>
          <a:lstStyle/>
          <a:p>
            <a:pPr algn="ctr"/>
            <a:endParaRPr lang="ja-JP" altLang="en-US" sz="1400"/>
          </a:p>
        </p:txBody>
      </p:sp>
      <p:sp>
        <p:nvSpPr>
          <p:cNvPr id="12" name="円/楕円 11"/>
          <p:cNvSpPr/>
          <p:nvPr/>
        </p:nvSpPr>
        <p:spPr>
          <a:xfrm>
            <a:off x="8832304" y="3214842"/>
            <a:ext cx="144016" cy="144016"/>
          </a:xfrm>
          <a:prstGeom prst="ellipse">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25000" lnSpcReduction="20000"/>
          </a:bodyPr>
          <a:lstStyle/>
          <a:p>
            <a:pPr algn="ctr"/>
            <a:endParaRPr lang="ja-JP" altLang="en-US" sz="1400"/>
          </a:p>
        </p:txBody>
      </p:sp>
      <p:sp>
        <p:nvSpPr>
          <p:cNvPr id="13" name="テキスト ボックス 12"/>
          <p:cNvSpPr txBox="1"/>
          <p:nvPr/>
        </p:nvSpPr>
        <p:spPr>
          <a:xfrm>
            <a:off x="8871620" y="5000027"/>
            <a:ext cx="752773" cy="307777"/>
          </a:xfrm>
          <a:prstGeom prst="rect">
            <a:avLst/>
          </a:prstGeom>
          <a:noFill/>
        </p:spPr>
        <p:txBody>
          <a:bodyPr wrap="square" rtlCol="0">
            <a:normAutofit/>
          </a:bodyPr>
          <a:lstStyle/>
          <a:p>
            <a:r>
              <a:rPr lang="ja-JP" altLang="en-US" sz="1400" dirty="0"/>
              <a:t>指標Ｘ</a:t>
            </a:r>
          </a:p>
        </p:txBody>
      </p:sp>
      <p:sp>
        <p:nvSpPr>
          <p:cNvPr id="14" name="テキスト ボックス 13"/>
          <p:cNvSpPr txBox="1"/>
          <p:nvPr/>
        </p:nvSpPr>
        <p:spPr>
          <a:xfrm>
            <a:off x="6523120" y="2914056"/>
            <a:ext cx="400110" cy="889605"/>
          </a:xfrm>
          <a:prstGeom prst="rect">
            <a:avLst/>
          </a:prstGeom>
          <a:noFill/>
        </p:spPr>
        <p:txBody>
          <a:bodyPr vert="eaVert" wrap="square" rtlCol="0">
            <a:normAutofit/>
          </a:bodyPr>
          <a:lstStyle/>
          <a:p>
            <a:r>
              <a:rPr lang="ja-JP" altLang="en-US" sz="1400" dirty="0"/>
              <a:t>指標Ｙ</a:t>
            </a:r>
          </a:p>
        </p:txBody>
      </p:sp>
      <p:sp>
        <p:nvSpPr>
          <p:cNvPr id="22" name="テキスト ボックス 21"/>
          <p:cNvSpPr txBox="1"/>
          <p:nvPr/>
        </p:nvSpPr>
        <p:spPr>
          <a:xfrm>
            <a:off x="8511000" y="2884403"/>
            <a:ext cx="1113392" cy="307777"/>
          </a:xfrm>
          <a:prstGeom prst="rect">
            <a:avLst/>
          </a:prstGeom>
          <a:noFill/>
        </p:spPr>
        <p:txBody>
          <a:bodyPr wrap="square" rtlCol="0">
            <a:normAutofit/>
          </a:bodyPr>
          <a:lstStyle/>
          <a:p>
            <a:r>
              <a:rPr lang="ja-JP" altLang="en-US" sz="1400" dirty="0">
                <a:solidFill>
                  <a:srgbClr val="FF0000"/>
                </a:solidFill>
              </a:rPr>
              <a:t>提案技術</a:t>
            </a:r>
          </a:p>
        </p:txBody>
      </p:sp>
      <p:sp>
        <p:nvSpPr>
          <p:cNvPr id="24" name="二等辺三角形 23"/>
          <p:cNvSpPr/>
          <p:nvPr/>
        </p:nvSpPr>
        <p:spPr>
          <a:xfrm>
            <a:off x="8616281" y="3772108"/>
            <a:ext cx="104701" cy="108012"/>
          </a:xfrm>
          <a:prstGeom prst="triangle">
            <a:avLst/>
          </a:prstGeom>
          <a:solidFill>
            <a:srgbClr val="0000FF"/>
          </a:solid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25000" lnSpcReduction="20000"/>
          </a:bodyPr>
          <a:lstStyle/>
          <a:p>
            <a:pPr algn="ctr"/>
            <a:endParaRPr lang="ja-JP" altLang="en-US" sz="1400"/>
          </a:p>
        </p:txBody>
      </p:sp>
      <p:sp>
        <p:nvSpPr>
          <p:cNvPr id="25" name="テキスト ボックス 24"/>
          <p:cNvSpPr txBox="1"/>
          <p:nvPr/>
        </p:nvSpPr>
        <p:spPr>
          <a:xfrm>
            <a:off x="8705956" y="3656060"/>
            <a:ext cx="1113392" cy="307777"/>
          </a:xfrm>
          <a:prstGeom prst="rect">
            <a:avLst/>
          </a:prstGeom>
          <a:noFill/>
        </p:spPr>
        <p:txBody>
          <a:bodyPr wrap="square" rtlCol="0">
            <a:normAutofit/>
          </a:bodyPr>
          <a:lstStyle/>
          <a:p>
            <a:r>
              <a:rPr lang="en-US" altLang="ja-JP" sz="1400" dirty="0"/>
              <a:t>A</a:t>
            </a:r>
            <a:r>
              <a:rPr lang="ja-JP" altLang="en-US" sz="1400" dirty="0"/>
              <a:t>製○○</a:t>
            </a:r>
          </a:p>
        </p:txBody>
      </p:sp>
      <p:sp>
        <p:nvSpPr>
          <p:cNvPr id="26" name="テキスト ボックス 25"/>
          <p:cNvSpPr txBox="1"/>
          <p:nvPr/>
        </p:nvSpPr>
        <p:spPr>
          <a:xfrm>
            <a:off x="7896200" y="4341804"/>
            <a:ext cx="1113392" cy="307777"/>
          </a:xfrm>
          <a:prstGeom prst="rect">
            <a:avLst/>
          </a:prstGeom>
          <a:noFill/>
        </p:spPr>
        <p:txBody>
          <a:bodyPr wrap="square" rtlCol="0">
            <a:normAutofit/>
          </a:bodyPr>
          <a:lstStyle/>
          <a:p>
            <a:r>
              <a:rPr lang="en-US" altLang="ja-JP" sz="1400" dirty="0"/>
              <a:t>B</a:t>
            </a:r>
            <a:r>
              <a:rPr lang="ja-JP" altLang="en-US" sz="1400" dirty="0"/>
              <a:t>製○○</a:t>
            </a:r>
          </a:p>
        </p:txBody>
      </p:sp>
      <p:sp>
        <p:nvSpPr>
          <p:cNvPr id="29" name="ひし形 28"/>
          <p:cNvSpPr/>
          <p:nvPr/>
        </p:nvSpPr>
        <p:spPr>
          <a:xfrm>
            <a:off x="7915568" y="4235837"/>
            <a:ext cx="144016" cy="144016"/>
          </a:xfrm>
          <a:prstGeom prst="diamond">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25000" lnSpcReduction="20000"/>
          </a:bodyPr>
          <a:lstStyle/>
          <a:p>
            <a:pPr algn="ctr"/>
            <a:endParaRPr lang="ja-JP" altLang="en-US" sz="1400"/>
          </a:p>
        </p:txBody>
      </p:sp>
      <p:sp>
        <p:nvSpPr>
          <p:cNvPr id="30" name="テキスト ボックス 29"/>
          <p:cNvSpPr txBox="1"/>
          <p:nvPr/>
        </p:nvSpPr>
        <p:spPr>
          <a:xfrm>
            <a:off x="7749074" y="3429001"/>
            <a:ext cx="1113392" cy="307777"/>
          </a:xfrm>
          <a:prstGeom prst="rect">
            <a:avLst/>
          </a:prstGeom>
          <a:noFill/>
        </p:spPr>
        <p:txBody>
          <a:bodyPr wrap="square" rtlCol="0">
            <a:normAutofit/>
          </a:bodyPr>
          <a:lstStyle/>
          <a:p>
            <a:r>
              <a:rPr lang="ja-JP" altLang="en-US" sz="1400" dirty="0"/>
              <a:t>技術</a:t>
            </a:r>
            <a:r>
              <a:rPr lang="en-US" altLang="ja-JP" sz="1400" dirty="0"/>
              <a:t>α</a:t>
            </a:r>
            <a:endParaRPr lang="ja-JP" altLang="en-US" sz="1400" dirty="0"/>
          </a:p>
        </p:txBody>
      </p:sp>
      <p:sp>
        <p:nvSpPr>
          <p:cNvPr id="31" name="テキスト ボックス 30"/>
          <p:cNvSpPr txBox="1"/>
          <p:nvPr/>
        </p:nvSpPr>
        <p:spPr>
          <a:xfrm>
            <a:off x="6923231" y="3999373"/>
            <a:ext cx="1113392" cy="307777"/>
          </a:xfrm>
          <a:prstGeom prst="rect">
            <a:avLst/>
          </a:prstGeom>
          <a:noFill/>
        </p:spPr>
        <p:txBody>
          <a:bodyPr wrap="square" rtlCol="0">
            <a:normAutofit/>
          </a:bodyPr>
          <a:lstStyle/>
          <a:p>
            <a:r>
              <a:rPr lang="ja-JP" altLang="en-US" sz="1400" dirty="0"/>
              <a:t>技術</a:t>
            </a:r>
            <a:r>
              <a:rPr lang="en-US" altLang="ja-JP" sz="1400" dirty="0"/>
              <a:t>β</a:t>
            </a:r>
            <a:endParaRPr lang="ja-JP" altLang="en-US" sz="1400" dirty="0"/>
          </a:p>
        </p:txBody>
      </p:sp>
      <p:sp>
        <p:nvSpPr>
          <p:cNvPr id="33" name="テキスト ボックス 32"/>
          <p:cNvSpPr txBox="1"/>
          <p:nvPr/>
        </p:nvSpPr>
        <p:spPr>
          <a:xfrm>
            <a:off x="7223282" y="4569915"/>
            <a:ext cx="1113392" cy="307777"/>
          </a:xfrm>
          <a:prstGeom prst="rect">
            <a:avLst/>
          </a:prstGeom>
          <a:noFill/>
        </p:spPr>
        <p:txBody>
          <a:bodyPr wrap="square" rtlCol="0">
            <a:normAutofit/>
          </a:bodyPr>
          <a:lstStyle/>
          <a:p>
            <a:r>
              <a:rPr lang="en-US" altLang="ja-JP" sz="1400" dirty="0"/>
              <a:t>C</a:t>
            </a:r>
            <a:r>
              <a:rPr lang="ja-JP" altLang="en-US" sz="1400" dirty="0"/>
              <a:t>製○○</a:t>
            </a:r>
          </a:p>
        </p:txBody>
      </p:sp>
      <p:sp>
        <p:nvSpPr>
          <p:cNvPr id="34" name="円/楕円 33"/>
          <p:cNvSpPr>
            <a:spLocks noChangeAspect="1"/>
          </p:cNvSpPr>
          <p:nvPr/>
        </p:nvSpPr>
        <p:spPr>
          <a:xfrm>
            <a:off x="7635963" y="4363399"/>
            <a:ext cx="126734" cy="126734"/>
          </a:xfrm>
          <a:prstGeom prst="ellipse">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25000" lnSpcReduction="20000"/>
          </a:bodyPr>
          <a:lstStyle/>
          <a:p>
            <a:pPr algn="ctr"/>
            <a:endParaRPr lang="ja-JP" altLang="en-US" sz="1400"/>
          </a:p>
        </p:txBody>
      </p:sp>
      <p:graphicFrame>
        <p:nvGraphicFramePr>
          <p:cNvPr id="52" name="表 51"/>
          <p:cNvGraphicFramePr>
            <a:graphicFrameLocks noGrp="1"/>
          </p:cNvGraphicFramePr>
          <p:nvPr/>
        </p:nvGraphicFramePr>
        <p:xfrm>
          <a:off x="2423593" y="3140968"/>
          <a:ext cx="3757455" cy="1785920"/>
        </p:xfrm>
        <a:graphic>
          <a:graphicData uri="http://schemas.openxmlformats.org/drawingml/2006/table">
            <a:tbl>
              <a:tblPr firstRow="1" bandRow="1">
                <a:tableStyleId>{5C22544A-7EE6-4342-B048-85BDC9FD1C3A}</a:tableStyleId>
              </a:tblPr>
              <a:tblGrid>
                <a:gridCol w="751491">
                  <a:extLst>
                    <a:ext uri="{9D8B030D-6E8A-4147-A177-3AD203B41FA5}">
                      <a16:colId xmlns:a16="http://schemas.microsoft.com/office/drawing/2014/main" val="20000"/>
                    </a:ext>
                  </a:extLst>
                </a:gridCol>
                <a:gridCol w="904693">
                  <a:extLst>
                    <a:ext uri="{9D8B030D-6E8A-4147-A177-3AD203B41FA5}">
                      <a16:colId xmlns:a16="http://schemas.microsoft.com/office/drawing/2014/main" val="20001"/>
                    </a:ext>
                  </a:extLst>
                </a:gridCol>
                <a:gridCol w="864096">
                  <a:extLst>
                    <a:ext uri="{9D8B030D-6E8A-4147-A177-3AD203B41FA5}">
                      <a16:colId xmlns:a16="http://schemas.microsoft.com/office/drawing/2014/main" val="20002"/>
                    </a:ext>
                  </a:extLst>
                </a:gridCol>
                <a:gridCol w="648072">
                  <a:extLst>
                    <a:ext uri="{9D8B030D-6E8A-4147-A177-3AD203B41FA5}">
                      <a16:colId xmlns:a16="http://schemas.microsoft.com/office/drawing/2014/main" val="20003"/>
                    </a:ext>
                  </a:extLst>
                </a:gridCol>
                <a:gridCol w="589103">
                  <a:extLst>
                    <a:ext uri="{9D8B030D-6E8A-4147-A177-3AD203B41FA5}">
                      <a16:colId xmlns:a16="http://schemas.microsoft.com/office/drawing/2014/main" val="20004"/>
                    </a:ext>
                  </a:extLst>
                </a:gridCol>
              </a:tblGrid>
              <a:tr h="251347">
                <a:tc>
                  <a:txBody>
                    <a:bodyPr/>
                    <a:lstStyle/>
                    <a:p>
                      <a:pPr algn="ctr"/>
                      <a:endParaRPr kumimoji="1" lang="ja-JP" altLang="en-US" sz="1200" dirty="0"/>
                    </a:p>
                  </a:txBody>
                  <a:tcPr/>
                </a:tc>
                <a:tc>
                  <a:txBody>
                    <a:bodyPr/>
                    <a:lstStyle/>
                    <a:p>
                      <a:pPr algn="ctr"/>
                      <a:r>
                        <a:rPr kumimoji="1" lang="ja-JP" altLang="en-US" sz="1200" dirty="0"/>
                        <a:t>提案技術</a:t>
                      </a:r>
                    </a:p>
                  </a:txBody>
                  <a:tcPr/>
                </a:tc>
                <a:tc>
                  <a:txBody>
                    <a:bodyPr/>
                    <a:lstStyle/>
                    <a:p>
                      <a:pPr algn="ctr"/>
                      <a:r>
                        <a:rPr kumimoji="1" lang="ja-JP" altLang="en-US" sz="1200" dirty="0"/>
                        <a:t>保有技術</a:t>
                      </a:r>
                      <a:endParaRPr kumimoji="1" lang="en-US" altLang="ja-JP" sz="1200" dirty="0"/>
                    </a:p>
                    <a:p>
                      <a:pPr algn="ctr"/>
                      <a:r>
                        <a:rPr kumimoji="1" lang="ja-JP" altLang="en-US" sz="1200" dirty="0"/>
                        <a:t>（現状）</a:t>
                      </a:r>
                    </a:p>
                  </a:txBody>
                  <a:tcPr/>
                </a:tc>
                <a:tc>
                  <a:txBody>
                    <a:bodyPr/>
                    <a:lstStyle/>
                    <a:p>
                      <a:pPr algn="ctr"/>
                      <a:r>
                        <a:rPr kumimoji="1" lang="ja-JP" altLang="en-US" sz="1200" dirty="0"/>
                        <a:t>技術</a:t>
                      </a:r>
                      <a:r>
                        <a:rPr kumimoji="1" lang="en-US" altLang="ja-JP" sz="1200" dirty="0"/>
                        <a:t>α</a:t>
                      </a:r>
                      <a:endParaRPr kumimoji="1" lang="ja-JP" altLang="en-US" sz="1200" dirty="0"/>
                    </a:p>
                  </a:txBody>
                  <a:tcPr/>
                </a:tc>
                <a:tc>
                  <a:txBody>
                    <a:bodyPr/>
                    <a:lstStyle/>
                    <a:p>
                      <a:pPr algn="ctr"/>
                      <a:r>
                        <a:rPr kumimoji="1" lang="ja-JP" altLang="en-US" sz="1200" dirty="0"/>
                        <a:t>技術</a:t>
                      </a:r>
                      <a:r>
                        <a:rPr kumimoji="1" lang="en-US" altLang="ja-JP" sz="1200" dirty="0"/>
                        <a:t>β</a:t>
                      </a:r>
                      <a:endParaRPr kumimoji="1" lang="ja-JP" altLang="en-US" sz="1200" dirty="0"/>
                    </a:p>
                  </a:txBody>
                  <a:tcPr/>
                </a:tc>
                <a:extLst>
                  <a:ext uri="{0D108BD9-81ED-4DB2-BD59-A6C34878D82A}">
                    <a16:rowId xmlns:a16="http://schemas.microsoft.com/office/drawing/2014/main" val="10000"/>
                  </a:ext>
                </a:extLst>
              </a:tr>
              <a:tr h="332180">
                <a:tc>
                  <a:txBody>
                    <a:bodyPr/>
                    <a:lstStyle/>
                    <a:p>
                      <a:pPr algn="ctr"/>
                      <a:r>
                        <a:rPr kumimoji="1" lang="ja-JP" altLang="en-US" sz="1200" dirty="0"/>
                        <a:t>指標</a:t>
                      </a:r>
                      <a:r>
                        <a:rPr kumimoji="1" lang="en-US" altLang="ja-JP" sz="1200" dirty="0"/>
                        <a:t>X</a:t>
                      </a:r>
                      <a:endParaRPr kumimoji="1" lang="ja-JP" altLang="en-US" sz="1200" dirty="0"/>
                    </a:p>
                  </a:txBody>
                  <a:tcPr/>
                </a:tc>
                <a:tc>
                  <a:txBody>
                    <a:bodyPr/>
                    <a:lstStyle/>
                    <a:p>
                      <a:pPr algn="ctr"/>
                      <a:endParaRPr kumimoji="1" lang="ja-JP" altLang="en-US" sz="1200" dirty="0"/>
                    </a:p>
                  </a:txBody>
                  <a:tcPr/>
                </a:tc>
                <a:tc>
                  <a:txBody>
                    <a:bodyPr/>
                    <a:lstStyle/>
                    <a:p>
                      <a:pPr algn="ctr"/>
                      <a:endParaRPr kumimoji="1" lang="ja-JP" altLang="en-US" sz="1200" dirty="0"/>
                    </a:p>
                  </a:txBody>
                  <a:tcPr/>
                </a:tc>
                <a:tc>
                  <a:txBody>
                    <a:bodyPr/>
                    <a:lstStyle/>
                    <a:p>
                      <a:pPr algn="ctr"/>
                      <a:endParaRPr kumimoji="1" lang="ja-JP" altLang="en-US" sz="1200" dirty="0"/>
                    </a:p>
                  </a:txBody>
                  <a:tcPr/>
                </a:tc>
                <a:tc>
                  <a:txBody>
                    <a:bodyPr/>
                    <a:lstStyle/>
                    <a:p>
                      <a:pPr algn="ctr"/>
                      <a:endParaRPr kumimoji="1" lang="ja-JP" altLang="en-US" sz="1200" dirty="0"/>
                    </a:p>
                  </a:txBody>
                  <a:tcPr/>
                </a:tc>
                <a:extLst>
                  <a:ext uri="{0D108BD9-81ED-4DB2-BD59-A6C34878D82A}">
                    <a16:rowId xmlns:a16="http://schemas.microsoft.com/office/drawing/2014/main" val="10001"/>
                  </a:ext>
                </a:extLst>
              </a:tr>
              <a:tr h="332180">
                <a:tc>
                  <a:txBody>
                    <a:bodyPr/>
                    <a:lstStyle/>
                    <a:p>
                      <a:pPr algn="ctr"/>
                      <a:r>
                        <a:rPr kumimoji="1" lang="ja-JP" altLang="en-US" sz="1200" dirty="0"/>
                        <a:t>指標</a:t>
                      </a:r>
                      <a:r>
                        <a:rPr kumimoji="1" lang="en-US" altLang="ja-JP" sz="1200" dirty="0"/>
                        <a:t>Y</a:t>
                      </a:r>
                      <a:endParaRPr kumimoji="1" lang="ja-JP" altLang="en-US" sz="1200" dirty="0"/>
                    </a:p>
                  </a:txBody>
                  <a:tcPr>
                    <a:solidFill>
                      <a:srgbClr val="FFFF00"/>
                    </a:solidFill>
                  </a:tcPr>
                </a:tc>
                <a:tc>
                  <a:txBody>
                    <a:bodyPr/>
                    <a:lstStyle/>
                    <a:p>
                      <a:pPr algn="ctr"/>
                      <a:r>
                        <a:rPr kumimoji="1" lang="en-US" altLang="ja-JP" sz="1200" dirty="0">
                          <a:solidFill>
                            <a:srgbClr val="FF0000"/>
                          </a:solidFill>
                        </a:rPr>
                        <a:t>100Hz</a:t>
                      </a:r>
                      <a:endParaRPr kumimoji="1" lang="ja-JP" altLang="en-US" sz="1200" dirty="0">
                        <a:solidFill>
                          <a:srgbClr val="FF0000"/>
                        </a:solidFill>
                      </a:endParaRPr>
                    </a:p>
                  </a:txBody>
                  <a:tcPr>
                    <a:solidFill>
                      <a:srgbClr val="FFFF00"/>
                    </a:solidFill>
                  </a:tcPr>
                </a:tc>
                <a:tc>
                  <a:txBody>
                    <a:bodyPr/>
                    <a:lstStyle/>
                    <a:p>
                      <a:pPr algn="ctr"/>
                      <a:r>
                        <a:rPr kumimoji="1" lang="en-US" altLang="ja-JP" sz="1200" dirty="0"/>
                        <a:t>50Hz</a:t>
                      </a:r>
                      <a:endParaRPr kumimoji="1" lang="ja-JP" altLang="en-US" sz="1200" dirty="0"/>
                    </a:p>
                  </a:txBody>
                  <a:tcPr>
                    <a:solidFill>
                      <a:srgbClr val="FFFF00"/>
                    </a:solidFill>
                  </a:tcPr>
                </a:tc>
                <a:tc>
                  <a:txBody>
                    <a:bodyPr/>
                    <a:lstStyle/>
                    <a:p>
                      <a:pPr algn="ctr"/>
                      <a:r>
                        <a:rPr kumimoji="1" lang="en-US" altLang="ja-JP" sz="1200" dirty="0"/>
                        <a:t>40Hz</a:t>
                      </a:r>
                      <a:endParaRPr kumimoji="1" lang="ja-JP" altLang="en-US" sz="1200" dirty="0"/>
                    </a:p>
                  </a:txBody>
                  <a:tcPr>
                    <a:solidFill>
                      <a:srgbClr val="FFFF00"/>
                    </a:solidFill>
                  </a:tcPr>
                </a:tc>
                <a:tc>
                  <a:txBody>
                    <a:bodyPr/>
                    <a:lstStyle/>
                    <a:p>
                      <a:pPr algn="ctr"/>
                      <a:r>
                        <a:rPr kumimoji="1" lang="en-US" altLang="ja-JP" sz="1200" dirty="0"/>
                        <a:t>60Hz</a:t>
                      </a:r>
                      <a:endParaRPr kumimoji="1" lang="ja-JP" altLang="en-US" sz="1200" dirty="0"/>
                    </a:p>
                  </a:txBody>
                  <a:tcPr>
                    <a:solidFill>
                      <a:srgbClr val="FFFF00"/>
                    </a:solidFill>
                  </a:tcPr>
                </a:tc>
                <a:extLst>
                  <a:ext uri="{0D108BD9-81ED-4DB2-BD59-A6C34878D82A}">
                    <a16:rowId xmlns:a16="http://schemas.microsoft.com/office/drawing/2014/main" val="10002"/>
                  </a:ext>
                </a:extLst>
              </a:tr>
              <a:tr h="332180">
                <a:tc>
                  <a:txBody>
                    <a:bodyPr/>
                    <a:lstStyle/>
                    <a:p>
                      <a:pPr algn="ctr"/>
                      <a:r>
                        <a:rPr kumimoji="1" lang="ja-JP" altLang="en-US" sz="1200" dirty="0"/>
                        <a:t>指標</a:t>
                      </a:r>
                      <a:r>
                        <a:rPr kumimoji="1" lang="en-US" altLang="ja-JP" sz="1200" dirty="0"/>
                        <a:t>Z</a:t>
                      </a:r>
                      <a:endParaRPr kumimoji="1" lang="ja-JP" altLang="en-US" sz="1200" dirty="0"/>
                    </a:p>
                  </a:txBody>
                  <a:tcPr/>
                </a:tc>
                <a:tc>
                  <a:txBody>
                    <a:bodyPr/>
                    <a:lstStyle/>
                    <a:p>
                      <a:pPr algn="ctr"/>
                      <a:endParaRPr kumimoji="1" lang="ja-JP" altLang="en-US" sz="1200" dirty="0"/>
                    </a:p>
                  </a:txBody>
                  <a:tcPr/>
                </a:tc>
                <a:tc>
                  <a:txBody>
                    <a:bodyPr/>
                    <a:lstStyle/>
                    <a:p>
                      <a:pPr algn="ctr"/>
                      <a:endParaRPr kumimoji="1" lang="ja-JP" altLang="en-US" sz="1200" dirty="0"/>
                    </a:p>
                  </a:txBody>
                  <a:tcPr/>
                </a:tc>
                <a:tc>
                  <a:txBody>
                    <a:bodyPr/>
                    <a:lstStyle/>
                    <a:p>
                      <a:pPr algn="ctr"/>
                      <a:endParaRPr kumimoji="1" lang="ja-JP" altLang="en-US" sz="1200" dirty="0"/>
                    </a:p>
                  </a:txBody>
                  <a:tcPr/>
                </a:tc>
                <a:tc>
                  <a:txBody>
                    <a:bodyPr/>
                    <a:lstStyle/>
                    <a:p>
                      <a:pPr algn="ctr"/>
                      <a:endParaRPr kumimoji="1" lang="ja-JP" altLang="en-US" sz="1200" dirty="0"/>
                    </a:p>
                  </a:txBody>
                  <a:tcPr/>
                </a:tc>
                <a:extLst>
                  <a:ext uri="{0D108BD9-81ED-4DB2-BD59-A6C34878D82A}">
                    <a16:rowId xmlns:a16="http://schemas.microsoft.com/office/drawing/2014/main" val="10003"/>
                  </a:ext>
                </a:extLst>
              </a:tr>
              <a:tr h="332180">
                <a:tc>
                  <a:txBody>
                    <a:bodyPr/>
                    <a:lstStyle/>
                    <a:p>
                      <a:pPr algn="ctr"/>
                      <a:r>
                        <a:rPr kumimoji="1" lang="ja-JP" altLang="en-US" sz="1200" dirty="0"/>
                        <a:t>・・・</a:t>
                      </a:r>
                    </a:p>
                  </a:txBody>
                  <a:tcPr/>
                </a:tc>
                <a:tc>
                  <a:txBody>
                    <a:bodyPr/>
                    <a:lstStyle/>
                    <a:p>
                      <a:pPr algn="ctr"/>
                      <a:endParaRPr kumimoji="1" lang="ja-JP" altLang="en-US" sz="1200" dirty="0"/>
                    </a:p>
                  </a:txBody>
                  <a:tcPr/>
                </a:tc>
                <a:tc>
                  <a:txBody>
                    <a:bodyPr/>
                    <a:lstStyle/>
                    <a:p>
                      <a:pPr algn="ctr"/>
                      <a:endParaRPr kumimoji="1" lang="ja-JP" altLang="en-US" sz="1200" dirty="0"/>
                    </a:p>
                  </a:txBody>
                  <a:tcPr/>
                </a:tc>
                <a:tc>
                  <a:txBody>
                    <a:bodyPr/>
                    <a:lstStyle/>
                    <a:p>
                      <a:pPr algn="ctr"/>
                      <a:endParaRPr kumimoji="1" lang="ja-JP" altLang="en-US" sz="1200" dirty="0"/>
                    </a:p>
                  </a:txBody>
                  <a:tcPr/>
                </a:tc>
                <a:tc>
                  <a:txBody>
                    <a:bodyPr/>
                    <a:lstStyle/>
                    <a:p>
                      <a:pPr algn="ctr"/>
                      <a:endParaRPr kumimoji="1" lang="ja-JP" altLang="en-US" sz="1200" dirty="0"/>
                    </a:p>
                  </a:txBody>
                  <a:tcPr/>
                </a:tc>
                <a:extLst>
                  <a:ext uri="{0D108BD9-81ED-4DB2-BD59-A6C34878D82A}">
                    <a16:rowId xmlns:a16="http://schemas.microsoft.com/office/drawing/2014/main" val="10004"/>
                  </a:ext>
                </a:extLst>
              </a:tr>
            </a:tbl>
          </a:graphicData>
        </a:graphic>
      </p:graphicFrame>
      <p:sp>
        <p:nvSpPr>
          <p:cNvPr id="53" name="正方形/長方形 52"/>
          <p:cNvSpPr/>
          <p:nvPr/>
        </p:nvSpPr>
        <p:spPr>
          <a:xfrm>
            <a:off x="3148268" y="3129292"/>
            <a:ext cx="936104" cy="1797596"/>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endParaRPr lang="ja-JP" altLang="en-US"/>
          </a:p>
        </p:txBody>
      </p:sp>
      <p:sp>
        <p:nvSpPr>
          <p:cNvPr id="55" name="テキスト ボックス 54"/>
          <p:cNvSpPr txBox="1"/>
          <p:nvPr/>
        </p:nvSpPr>
        <p:spPr>
          <a:xfrm>
            <a:off x="3976139" y="4962654"/>
            <a:ext cx="749564" cy="338554"/>
          </a:xfrm>
          <a:prstGeom prst="rect">
            <a:avLst/>
          </a:prstGeom>
          <a:noFill/>
        </p:spPr>
        <p:txBody>
          <a:bodyPr wrap="square" rtlCol="0">
            <a:normAutofit/>
          </a:bodyPr>
          <a:lstStyle/>
          <a:p>
            <a:r>
              <a:rPr lang="ja-JP" altLang="en-US" sz="1600" dirty="0"/>
              <a:t>例①</a:t>
            </a:r>
          </a:p>
        </p:txBody>
      </p:sp>
      <p:sp>
        <p:nvSpPr>
          <p:cNvPr id="56" name="テキスト ボックス 55"/>
          <p:cNvSpPr txBox="1"/>
          <p:nvPr/>
        </p:nvSpPr>
        <p:spPr>
          <a:xfrm>
            <a:off x="7748349" y="5205211"/>
            <a:ext cx="749564" cy="338554"/>
          </a:xfrm>
          <a:prstGeom prst="rect">
            <a:avLst/>
          </a:prstGeom>
          <a:noFill/>
        </p:spPr>
        <p:txBody>
          <a:bodyPr wrap="square" rtlCol="0">
            <a:normAutofit/>
          </a:bodyPr>
          <a:lstStyle/>
          <a:p>
            <a:r>
              <a:rPr lang="ja-JP" altLang="en-US" sz="1600" dirty="0"/>
              <a:t>例②</a:t>
            </a:r>
          </a:p>
        </p:txBody>
      </p:sp>
      <p:sp>
        <p:nvSpPr>
          <p:cNvPr id="58" name="円/楕円 57"/>
          <p:cNvSpPr>
            <a:spLocks noChangeAspect="1"/>
          </p:cNvSpPr>
          <p:nvPr/>
        </p:nvSpPr>
        <p:spPr>
          <a:xfrm>
            <a:off x="8316017" y="3854906"/>
            <a:ext cx="132495" cy="132495"/>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25000" lnSpcReduction="20000"/>
          </a:bodyPr>
          <a:lstStyle/>
          <a:p>
            <a:pPr algn="ctr"/>
            <a:endParaRPr lang="ja-JP" altLang="en-US" sz="1400"/>
          </a:p>
        </p:txBody>
      </p:sp>
      <p:sp>
        <p:nvSpPr>
          <p:cNvPr id="61" name="テキスト ボックス 60"/>
          <p:cNvSpPr txBox="1"/>
          <p:nvPr/>
        </p:nvSpPr>
        <p:spPr>
          <a:xfrm>
            <a:off x="8331208" y="4011685"/>
            <a:ext cx="1488141" cy="410731"/>
          </a:xfrm>
          <a:prstGeom prst="rect">
            <a:avLst/>
          </a:prstGeom>
          <a:noFill/>
        </p:spPr>
        <p:txBody>
          <a:bodyPr wrap="square" rtlCol="0">
            <a:noAutofit/>
          </a:bodyPr>
          <a:lstStyle/>
          <a:p>
            <a:r>
              <a:rPr lang="ja-JP" altLang="en-US" sz="1400" dirty="0"/>
              <a:t>保有技術（現状）</a:t>
            </a:r>
          </a:p>
        </p:txBody>
      </p:sp>
      <p:sp>
        <p:nvSpPr>
          <p:cNvPr id="3" name="正方形/長方形 2"/>
          <p:cNvSpPr/>
          <p:nvPr/>
        </p:nvSpPr>
        <p:spPr>
          <a:xfrm>
            <a:off x="263353" y="719828"/>
            <a:ext cx="9937104" cy="923330"/>
          </a:xfrm>
          <a:prstGeom prst="rect">
            <a:avLst/>
          </a:prstGeom>
        </p:spPr>
        <p:txBody>
          <a:bodyPr wrap="square">
            <a:spAutoFit/>
          </a:bodyPr>
          <a:lstStyle/>
          <a:p>
            <a:pPr marL="87313" indent="-87313">
              <a:buFont typeface="Arial" pitchFamily="34" charset="0"/>
              <a:buChar char="•"/>
            </a:pPr>
            <a:r>
              <a:rPr lang="ja-JP" altLang="en-US" i="1" dirty="0">
                <a:solidFill>
                  <a:srgbClr val="0000FF"/>
                </a:solidFill>
              </a:rPr>
              <a:t>提案する研究開発の背景、課題、ベンチマーク、狙いを記載してください。</a:t>
            </a:r>
            <a:endParaRPr lang="en-US" altLang="ja-JP" i="1" dirty="0">
              <a:solidFill>
                <a:srgbClr val="0000FF"/>
              </a:solidFill>
            </a:endParaRPr>
          </a:p>
          <a:p>
            <a:pPr marL="87313" indent="-87313">
              <a:buFont typeface="Arial" pitchFamily="34" charset="0"/>
              <a:buChar char="•"/>
            </a:pPr>
            <a:r>
              <a:rPr lang="ja-JP" altLang="en-US" i="1" dirty="0">
                <a:solidFill>
                  <a:srgbClr val="0000FF"/>
                </a:solidFill>
              </a:rPr>
              <a:t>定量的な技術目標と設定の背景を示してください。</a:t>
            </a:r>
            <a:endParaRPr lang="en-US" altLang="ja-JP" i="1" dirty="0">
              <a:solidFill>
                <a:srgbClr val="0000FF"/>
              </a:solidFill>
            </a:endParaRPr>
          </a:p>
          <a:p>
            <a:pPr marL="87313" indent="-87313">
              <a:buFont typeface="Arial" pitchFamily="34" charset="0"/>
              <a:buChar char="•"/>
            </a:pPr>
            <a:r>
              <a:rPr lang="ja-JP" altLang="en-US" i="1" dirty="0">
                <a:solidFill>
                  <a:srgbClr val="0000FF"/>
                </a:solidFill>
              </a:rPr>
              <a:t>先行技術・知財状況を分析した上で提案内容の実施による実現可能性を説明してください</a:t>
            </a:r>
            <a:endParaRPr lang="en-US" altLang="ja-JP" i="1" dirty="0">
              <a:solidFill>
                <a:srgbClr val="0000FF"/>
              </a:solidFill>
            </a:endParaRPr>
          </a:p>
        </p:txBody>
      </p:sp>
      <p:sp>
        <p:nvSpPr>
          <p:cNvPr id="7" name="スライド番号プレースホルダー 6">
            <a:extLst>
              <a:ext uri="{FF2B5EF4-FFF2-40B4-BE49-F238E27FC236}">
                <a16:creationId xmlns:a16="http://schemas.microsoft.com/office/drawing/2014/main" id="{86CDC03E-99C7-4C67-A3B9-349E8CB93165}"/>
              </a:ext>
            </a:extLst>
          </p:cNvPr>
          <p:cNvSpPr>
            <a:spLocks noGrp="1"/>
          </p:cNvSpPr>
          <p:nvPr>
            <p:ph type="sldNum" sz="quarter" idx="12"/>
          </p:nvPr>
        </p:nvSpPr>
        <p:spPr/>
        <p:txBody>
          <a:bodyPr/>
          <a:lstStyle/>
          <a:p>
            <a:fld id="{8D8A5D70-00BF-43D1-9518-0183EFEF9A82}" type="slidenum">
              <a:rPr kumimoji="1" lang="ja-JP" altLang="en-US" smtClean="0"/>
              <a:pPr/>
              <a:t>8</a:t>
            </a:fld>
            <a:endParaRPr kumimoji="1" lang="ja-JP" altLang="en-US"/>
          </a:p>
        </p:txBody>
      </p:sp>
    </p:spTree>
    <p:extLst>
      <p:ext uri="{BB962C8B-B14F-4D97-AF65-F5344CB8AC3E}">
        <p14:creationId xmlns:p14="http://schemas.microsoft.com/office/powerpoint/2010/main" val="38579791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0543" y="22617"/>
            <a:ext cx="3970784" cy="562074"/>
          </a:xfrm>
        </p:spPr>
        <p:style>
          <a:lnRef idx="0">
            <a:schemeClr val="accent5"/>
          </a:lnRef>
          <a:fillRef idx="3">
            <a:schemeClr val="accent5"/>
          </a:fillRef>
          <a:effectRef idx="3">
            <a:schemeClr val="accent5"/>
          </a:effectRef>
          <a:fontRef idx="minor">
            <a:schemeClr val="lt1"/>
          </a:fontRef>
        </p:style>
        <p:txBody>
          <a:bodyPr>
            <a:noAutofit/>
          </a:bodyPr>
          <a:lstStyle/>
          <a:p>
            <a:r>
              <a:rPr lang="ja-JP" altLang="en-US" sz="2400" dirty="0"/>
              <a:t>実施体制・役割</a:t>
            </a:r>
          </a:p>
        </p:txBody>
      </p:sp>
      <p:sp>
        <p:nvSpPr>
          <p:cNvPr id="36" name="Rectangle 17"/>
          <p:cNvSpPr>
            <a:spLocks noChangeArrowheads="1"/>
          </p:cNvSpPr>
          <p:nvPr/>
        </p:nvSpPr>
        <p:spPr bwMode="auto">
          <a:xfrm>
            <a:off x="3189834" y="88700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37" name="Rectangle 21"/>
          <p:cNvSpPr>
            <a:spLocks noChangeArrowheads="1"/>
          </p:cNvSpPr>
          <p:nvPr/>
        </p:nvSpPr>
        <p:spPr bwMode="auto">
          <a:xfrm>
            <a:off x="3858172" y="792442"/>
            <a:ext cx="184731"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eaLnBrk="0" fontAlgn="base" hangingPunct="0">
              <a:spcBef>
                <a:spcPct val="0"/>
              </a:spcBef>
              <a:spcAft>
                <a:spcPct val="0"/>
              </a:spcAft>
            </a:pPr>
            <a:endParaRPr kumimoji="0" lang="ja-JP" altLang="ja-JP" sz="600"/>
          </a:p>
          <a:p>
            <a:pPr eaLnBrk="0" fontAlgn="base" hangingPunct="0">
              <a:spcBef>
                <a:spcPct val="0"/>
              </a:spcBef>
              <a:spcAft>
                <a:spcPct val="0"/>
              </a:spcAft>
            </a:pPr>
            <a:br>
              <a:rPr kumimoji="0" lang="ja-JP" altLang="ja-JP">
                <a:latin typeface="Arial" panose="020B0604020202020204" pitchFamily="34" charset="0"/>
              </a:rPr>
            </a:br>
            <a:endParaRPr kumimoji="0" lang="ja-JP" altLang="ja-JP">
              <a:latin typeface="Arial" panose="020B0604020202020204" pitchFamily="34" charset="0"/>
            </a:endParaRPr>
          </a:p>
          <a:p>
            <a:pPr eaLnBrk="0" fontAlgn="base" hangingPunct="0">
              <a:spcBef>
                <a:spcPct val="0"/>
              </a:spcBef>
              <a:spcAft>
                <a:spcPct val="0"/>
              </a:spcAft>
            </a:pPr>
            <a:endParaRPr kumimoji="0" lang="ja-JP" altLang="ja-JP">
              <a:latin typeface="Arial" panose="020B0604020202020204" pitchFamily="34" charset="0"/>
            </a:endParaRPr>
          </a:p>
        </p:txBody>
      </p:sp>
      <p:sp>
        <p:nvSpPr>
          <p:cNvPr id="40" name="Rectangle 28"/>
          <p:cNvSpPr>
            <a:spLocks noChangeArrowheads="1"/>
          </p:cNvSpPr>
          <p:nvPr/>
        </p:nvSpPr>
        <p:spPr bwMode="auto">
          <a:xfrm>
            <a:off x="3858172" y="111560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17" name="正方形/長方形 16"/>
          <p:cNvSpPr/>
          <p:nvPr/>
        </p:nvSpPr>
        <p:spPr>
          <a:xfrm>
            <a:off x="767408" y="653941"/>
            <a:ext cx="10801200" cy="923330"/>
          </a:xfrm>
          <a:prstGeom prst="rect">
            <a:avLst/>
          </a:prstGeom>
        </p:spPr>
        <p:txBody>
          <a:bodyPr wrap="square">
            <a:spAutoFit/>
          </a:bodyPr>
          <a:lstStyle/>
          <a:p>
            <a:pPr marL="87313" indent="-87313"/>
            <a:r>
              <a:rPr lang="ja-JP" altLang="en-US" i="1" dirty="0">
                <a:solidFill>
                  <a:srgbClr val="0000FF"/>
                </a:solidFill>
              </a:rPr>
              <a:t>・提案する研究開発を実施する体制とそれぞれの役割を下図のように記載してください（提案書に記載する実施体制の転記あるいは簡略化したもので構いません）</a:t>
            </a:r>
            <a:endParaRPr lang="en-US" altLang="ja-JP" i="1" dirty="0">
              <a:solidFill>
                <a:srgbClr val="0000FF"/>
              </a:solidFill>
            </a:endParaRPr>
          </a:p>
          <a:p>
            <a:pPr marL="87313" indent="-87313"/>
            <a:r>
              <a:rPr lang="ja-JP" altLang="en-US" i="1" dirty="0">
                <a:solidFill>
                  <a:srgbClr val="0000FF"/>
                </a:solidFill>
              </a:rPr>
              <a:t>・委託フェーズと助成フェーズで体制が変わる場合はそれについても説明してください</a:t>
            </a:r>
            <a:endParaRPr lang="en-US" altLang="ja-JP" i="1" dirty="0">
              <a:solidFill>
                <a:srgbClr val="0000FF"/>
              </a:solidFill>
            </a:endParaRPr>
          </a:p>
        </p:txBody>
      </p:sp>
      <p:sp>
        <p:nvSpPr>
          <p:cNvPr id="4" name="スライド番号プレースホルダー 3">
            <a:extLst>
              <a:ext uri="{FF2B5EF4-FFF2-40B4-BE49-F238E27FC236}">
                <a16:creationId xmlns:a16="http://schemas.microsoft.com/office/drawing/2014/main" id="{339BA36B-D1E6-4508-87FF-6248F5D95C75}"/>
              </a:ext>
            </a:extLst>
          </p:cNvPr>
          <p:cNvSpPr>
            <a:spLocks noGrp="1"/>
          </p:cNvSpPr>
          <p:nvPr>
            <p:ph type="sldNum" sz="quarter" idx="12"/>
          </p:nvPr>
        </p:nvSpPr>
        <p:spPr/>
        <p:txBody>
          <a:bodyPr/>
          <a:lstStyle/>
          <a:p>
            <a:fld id="{8D8A5D70-00BF-43D1-9518-0183EFEF9A82}" type="slidenum">
              <a:rPr kumimoji="1" lang="ja-JP" altLang="en-US" smtClean="0"/>
              <a:pPr/>
              <a:t>9</a:t>
            </a:fld>
            <a:endParaRPr kumimoji="1" lang="ja-JP" altLang="en-US"/>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2736</Words>
  <Application>Microsoft Office PowerPoint</Application>
  <PresentationFormat>ワイド画面</PresentationFormat>
  <Paragraphs>410</Paragraphs>
  <Slides>14</Slides>
  <Notes>3</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14</vt:i4>
      </vt:variant>
    </vt:vector>
  </HeadingPairs>
  <TitlesOfParts>
    <vt:vector size="19" baseType="lpstr">
      <vt:lpstr>Meiryo UI</vt:lpstr>
      <vt:lpstr>ＭＳ Ｐゴシック</vt:lpstr>
      <vt:lpstr>Arial</vt:lpstr>
      <vt:lpstr>Calibri</vt:lpstr>
      <vt:lpstr>Office ​​テーマ</vt:lpstr>
      <vt:lpstr>カーボンリサイクル実現を加速するバイオ由来製品生産技術の開発 研究開発項目③産業用物質生産システム実証 （助成事業の名称／委託フェーズテーマ名）＊＊＊＊＊＊＊＊＊＊＊＊＊＊＊＊＊ 　　</vt:lpstr>
      <vt:lpstr>提案概要</vt:lpstr>
      <vt:lpstr>研究開発の背景・目的・事業性</vt:lpstr>
      <vt:lpstr>目的に向かって解決すべき課題の解決手段</vt:lpstr>
      <vt:lpstr>研究開発スケジュール</vt:lpstr>
      <vt:lpstr>研究開発の内容（詳細）</vt:lpstr>
      <vt:lpstr>研究開発目標</vt:lpstr>
      <vt:lpstr>提案内容の新規性・優位性</vt:lpstr>
      <vt:lpstr>実施体制・役割</vt:lpstr>
      <vt:lpstr>研究開発予算実施機関内訳</vt:lpstr>
      <vt:lpstr>予算積算概要</vt:lpstr>
      <vt:lpstr>研究開発成果の実用化・事業化見込み</vt:lpstr>
      <vt:lpstr>我が国経済への貢献</vt:lpstr>
      <vt:lpstr>地球環境課題解決への貢献</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2022-03-25T08:23:17Z</dcterms:created>
  <dcterms:modified xsi:type="dcterms:W3CDTF">2022-03-25T08:23:39Z</dcterms:modified>
</cp:coreProperties>
</file>