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296" r:id="rId2"/>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0D2"/>
    <a:srgbClr val="FFFFCC"/>
    <a:srgbClr val="4132B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98" autoAdjust="0"/>
    <p:restoredTop sz="94790" autoAdjust="0"/>
  </p:normalViewPr>
  <p:slideViewPr>
    <p:cSldViewPr>
      <p:cViewPr varScale="1">
        <p:scale>
          <a:sx n="79" d="100"/>
          <a:sy n="79" d="100"/>
        </p:scale>
        <p:origin x="62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hangingPunct="1">
              <a:defRPr sz="1200">
                <a:latin typeface="Arial" charset="0"/>
                <a:ea typeface="ＭＳ Ｐゴシック" charset="-128"/>
              </a:defRPr>
            </a:lvl1pPr>
          </a:lstStyle>
          <a:p>
            <a:pPr>
              <a:defRPr/>
            </a:pPr>
            <a:endParaRPr lang="ja-JP" altLang="en-US"/>
          </a:p>
        </p:txBody>
      </p:sp>
      <p:sp>
        <p:nvSpPr>
          <p:cNvPr id="3" name="日付プレースホル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eaLnBrk="1" hangingPunct="1">
              <a:defRPr sz="1200">
                <a:latin typeface="Arial" charset="0"/>
                <a:ea typeface="ＭＳ Ｐゴシック" charset="-128"/>
              </a:defRPr>
            </a:lvl1pPr>
          </a:lstStyle>
          <a:p>
            <a:pPr>
              <a:defRPr/>
            </a:pPr>
            <a:fld id="{8BBA36A8-1B8B-4790-9F88-A4DB7559BF8E}" type="datetimeFigureOut">
              <a:rPr lang="ja-JP" altLang="en-US"/>
              <a:pPr>
                <a:defRPr/>
              </a:pPr>
              <a:t>2022/4/6</a:t>
            </a:fld>
            <a:endParaRPr lang="ja-JP" altLang="en-US"/>
          </a:p>
        </p:txBody>
      </p:sp>
      <p:sp>
        <p:nvSpPr>
          <p:cNvPr id="4" name="フッター プレースホル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eaLnBrk="1" hangingPunct="1">
              <a:defRPr sz="1200">
                <a:latin typeface="Arial" charset="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6CDFFEC-E525-455C-B64D-2233C7F39A4D}" type="slidenum">
              <a:rPr lang="ja-JP" altLang="en-US"/>
              <a:pPr>
                <a:defRPr/>
              </a:pPr>
              <a:t>‹#›</a:t>
            </a:fld>
            <a:endParaRPr lang="ja-JP" altLang="en-US"/>
          </a:p>
        </p:txBody>
      </p:sp>
    </p:spTree>
    <p:extLst>
      <p:ext uri="{BB962C8B-B14F-4D97-AF65-F5344CB8AC3E}">
        <p14:creationId xmlns:p14="http://schemas.microsoft.com/office/powerpoint/2010/main" val="107795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409177EC-B637-40F7-93C7-0DD548CDE9F9}" type="datetimeFigureOut">
              <a:rPr lang="ja-JP" altLang="en-US"/>
              <a:pPr>
                <a:defRPr/>
              </a:pPr>
              <a:t>2022/4/6</a:t>
            </a:fld>
            <a:endParaRPr lang="ja-JP" altLang="en-US"/>
          </a:p>
        </p:txBody>
      </p:sp>
      <p:sp>
        <p:nvSpPr>
          <p:cNvPr id="4" name="スライド イメージ プレースホルダ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5125" cy="447198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460CFBE1-CC3B-4F9D-AFD2-E1ED01D5B399}" type="slidenum">
              <a:rPr lang="ja-JP" altLang="en-US"/>
              <a:pPr>
                <a:defRPr/>
              </a:pPr>
              <a:t>‹#›</a:t>
            </a:fld>
            <a:endParaRPr lang="ja-JP" altLang="en-US"/>
          </a:p>
        </p:txBody>
      </p:sp>
    </p:spTree>
    <p:extLst>
      <p:ext uri="{BB962C8B-B14F-4D97-AF65-F5344CB8AC3E}">
        <p14:creationId xmlns:p14="http://schemas.microsoft.com/office/powerpoint/2010/main" val="25544687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778ED4C6-9F50-4A03-A0FF-8AFE5A7EF10A}" type="slidenum">
              <a:rPr lang="en-US" altLang="ja-JP" smtClean="0">
                <a:latin typeface="Arial" panose="020B0604020202020204" pitchFamily="34" charset="0"/>
              </a:rPr>
              <a:pPr>
                <a:spcBef>
                  <a:spcPct val="0"/>
                </a:spcBef>
              </a:pPr>
              <a:t>1</a:t>
            </a:fld>
            <a:endParaRPr lang="en-US" altLang="ja-JP">
              <a:latin typeface="Arial" panose="020B0604020202020204" pitchFamily="34" charset="0"/>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xfrm>
            <a:off x="908050" y="4721225"/>
            <a:ext cx="4991100" cy="4475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ja-JP">
              <a:latin typeface="Arial" panose="020B0604020202020204" pitchFamily="34" charset="0"/>
            </a:endParaRPr>
          </a:p>
        </p:txBody>
      </p:sp>
    </p:spTree>
    <p:extLst>
      <p:ext uri="{BB962C8B-B14F-4D97-AF65-F5344CB8AC3E}">
        <p14:creationId xmlns:p14="http://schemas.microsoft.com/office/powerpoint/2010/main" val="2632131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C632629A-CACA-4AF6-A366-9C75C4A8D83F}" type="datetime1">
              <a:rPr lang="ja-JP" altLang="en-US" smtClean="0"/>
              <a:t>2022/4/6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2543EE2-7008-42E1-B765-FB27A682ED2A}" type="slidenum">
              <a:rPr lang="ja-JP" altLang="en-US"/>
              <a:pPr>
                <a:defRPr/>
              </a:pPr>
              <a:t>‹#›</a:t>
            </a:fld>
            <a:endParaRPr lang="ja-JP" altLang="en-US"/>
          </a:p>
        </p:txBody>
      </p:sp>
    </p:spTree>
    <p:extLst>
      <p:ext uri="{BB962C8B-B14F-4D97-AF65-F5344CB8AC3E}">
        <p14:creationId xmlns:p14="http://schemas.microsoft.com/office/powerpoint/2010/main" val="3153020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370E3DB0-811D-4216-BB4F-9688BDC5C516}" type="datetime1">
              <a:rPr lang="ja-JP" altLang="en-US" smtClean="0"/>
              <a:t>2022/4/6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A9AAA42-EF0F-4823-BFE3-9D89A9218F54}" type="slidenum">
              <a:rPr lang="ja-JP" altLang="en-US"/>
              <a:pPr>
                <a:defRPr/>
              </a:pPr>
              <a:t>‹#›</a:t>
            </a:fld>
            <a:endParaRPr lang="ja-JP" altLang="en-US"/>
          </a:p>
        </p:txBody>
      </p:sp>
    </p:spTree>
    <p:extLst>
      <p:ext uri="{BB962C8B-B14F-4D97-AF65-F5344CB8AC3E}">
        <p14:creationId xmlns:p14="http://schemas.microsoft.com/office/powerpoint/2010/main" val="2669585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3FAED35E-3776-4232-845E-94A8D17B38C2}" type="datetime1">
              <a:rPr lang="ja-JP" altLang="en-US" smtClean="0"/>
              <a:t>2022/4/6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785F56F-4CE7-45AE-A2D4-A5A2D54CB662}" type="slidenum">
              <a:rPr lang="ja-JP" altLang="en-US"/>
              <a:pPr>
                <a:defRPr/>
              </a:pPr>
              <a:t>‹#›</a:t>
            </a:fld>
            <a:endParaRPr lang="ja-JP" altLang="en-US"/>
          </a:p>
        </p:txBody>
      </p:sp>
    </p:spTree>
    <p:extLst>
      <p:ext uri="{BB962C8B-B14F-4D97-AF65-F5344CB8AC3E}">
        <p14:creationId xmlns:p14="http://schemas.microsoft.com/office/powerpoint/2010/main" val="2791659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AFADD37-EE79-41EE-B78E-5E94E43253A2}" type="datetime1">
              <a:rPr lang="ja-JP" altLang="en-US" smtClean="0"/>
              <a:t>2022/4/6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1E4CE59-1F32-4D9D-B16A-21EF3B912E1F}" type="slidenum">
              <a:rPr lang="ja-JP" altLang="en-US"/>
              <a:pPr>
                <a:defRPr/>
              </a:pPr>
              <a:t>‹#›</a:t>
            </a:fld>
            <a:endParaRPr lang="ja-JP" altLang="en-US"/>
          </a:p>
        </p:txBody>
      </p:sp>
    </p:spTree>
    <p:extLst>
      <p:ext uri="{BB962C8B-B14F-4D97-AF65-F5344CB8AC3E}">
        <p14:creationId xmlns:p14="http://schemas.microsoft.com/office/powerpoint/2010/main" val="420858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89FB0079-6B46-451A-A788-39F78D214338}" type="datetime1">
              <a:rPr lang="ja-JP" altLang="en-US" smtClean="0"/>
              <a:t>2022/4/6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A46313B-248A-44A6-AD4D-301DE6BAEB85}" type="slidenum">
              <a:rPr lang="ja-JP" altLang="en-US"/>
              <a:pPr>
                <a:defRPr/>
              </a:pPr>
              <a:t>‹#›</a:t>
            </a:fld>
            <a:endParaRPr lang="ja-JP" altLang="en-US"/>
          </a:p>
        </p:txBody>
      </p:sp>
    </p:spTree>
    <p:extLst>
      <p:ext uri="{BB962C8B-B14F-4D97-AF65-F5344CB8AC3E}">
        <p14:creationId xmlns:p14="http://schemas.microsoft.com/office/powerpoint/2010/main" val="79672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713A6FAD-EBB2-4651-B034-27B5CD3099DB}" type="datetime1">
              <a:rPr lang="ja-JP" altLang="en-US" smtClean="0"/>
              <a:t>2022/4/6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19941AC-7F97-452F-9075-B24DB6FC7E61}" type="slidenum">
              <a:rPr lang="ja-JP" altLang="en-US"/>
              <a:pPr>
                <a:defRPr/>
              </a:pPr>
              <a:t>‹#›</a:t>
            </a:fld>
            <a:endParaRPr lang="ja-JP" altLang="en-US"/>
          </a:p>
        </p:txBody>
      </p:sp>
    </p:spTree>
    <p:extLst>
      <p:ext uri="{BB962C8B-B14F-4D97-AF65-F5344CB8AC3E}">
        <p14:creationId xmlns:p14="http://schemas.microsoft.com/office/powerpoint/2010/main" val="2355404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B09EE670-AC8A-4F18-AD09-F60C84E2AF6A}" type="datetime1">
              <a:rPr lang="ja-JP" altLang="en-US" smtClean="0"/>
              <a:t>2022/4/6</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A7D62A2D-DDF8-4520-965B-6051D768B489}" type="slidenum">
              <a:rPr lang="ja-JP" altLang="en-US"/>
              <a:pPr>
                <a:defRPr/>
              </a:pPr>
              <a:t>‹#›</a:t>
            </a:fld>
            <a:endParaRPr lang="ja-JP" altLang="en-US"/>
          </a:p>
        </p:txBody>
      </p:sp>
    </p:spTree>
    <p:extLst>
      <p:ext uri="{BB962C8B-B14F-4D97-AF65-F5344CB8AC3E}">
        <p14:creationId xmlns:p14="http://schemas.microsoft.com/office/powerpoint/2010/main" val="3608410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E113B520-8F59-474B-BE50-C71CEE52E1B1}" type="datetime1">
              <a:rPr lang="ja-JP" altLang="en-US" smtClean="0"/>
              <a:t>2022/4/6</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AAE299EC-B849-422D-A90A-C34F34F650BF}" type="slidenum">
              <a:rPr lang="ja-JP" altLang="en-US"/>
              <a:pPr>
                <a:defRPr/>
              </a:pPr>
              <a:t>‹#›</a:t>
            </a:fld>
            <a:endParaRPr lang="ja-JP" altLang="en-US"/>
          </a:p>
        </p:txBody>
      </p:sp>
    </p:spTree>
    <p:extLst>
      <p:ext uri="{BB962C8B-B14F-4D97-AF65-F5344CB8AC3E}">
        <p14:creationId xmlns:p14="http://schemas.microsoft.com/office/powerpoint/2010/main" val="712083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C62D65B7-17D1-4DCE-8998-BF2679B1E0B3}" type="datetime1">
              <a:rPr lang="ja-JP" altLang="en-US" smtClean="0"/>
              <a:t>2022/4/6</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9AB142AE-DF87-4783-BAB8-A3D2EB3FE5E3}" type="slidenum">
              <a:rPr lang="ja-JP" altLang="en-US"/>
              <a:pPr>
                <a:defRPr/>
              </a:pPr>
              <a:t>‹#›</a:t>
            </a:fld>
            <a:endParaRPr lang="ja-JP" altLang="en-US"/>
          </a:p>
        </p:txBody>
      </p:sp>
    </p:spTree>
    <p:extLst>
      <p:ext uri="{BB962C8B-B14F-4D97-AF65-F5344CB8AC3E}">
        <p14:creationId xmlns:p14="http://schemas.microsoft.com/office/powerpoint/2010/main" val="2053991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6953865-21F4-4EC9-9D8E-AA037BEE6395}" type="datetime1">
              <a:rPr lang="ja-JP" altLang="en-US" smtClean="0"/>
              <a:t>2022/4/6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EE07A47-60A2-4350-BE68-BA2479E6C6AC}" type="slidenum">
              <a:rPr lang="ja-JP" altLang="en-US"/>
              <a:pPr>
                <a:defRPr/>
              </a:pPr>
              <a:t>‹#›</a:t>
            </a:fld>
            <a:endParaRPr lang="ja-JP" altLang="en-US"/>
          </a:p>
        </p:txBody>
      </p:sp>
    </p:spTree>
    <p:extLst>
      <p:ext uri="{BB962C8B-B14F-4D97-AF65-F5344CB8AC3E}">
        <p14:creationId xmlns:p14="http://schemas.microsoft.com/office/powerpoint/2010/main" val="671915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7CE0DB4D-E11C-4A0F-B9CC-062EE7DD8792}" type="datetime1">
              <a:rPr lang="ja-JP" altLang="en-US" smtClean="0"/>
              <a:t>2022/4/6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D10D585-F660-43EB-9175-C6324461F9D2}" type="slidenum">
              <a:rPr lang="ja-JP" altLang="en-US"/>
              <a:pPr>
                <a:defRPr/>
              </a:pPr>
              <a:t>‹#›</a:t>
            </a:fld>
            <a:endParaRPr lang="ja-JP" altLang="en-US"/>
          </a:p>
        </p:txBody>
      </p:sp>
    </p:spTree>
    <p:extLst>
      <p:ext uri="{BB962C8B-B14F-4D97-AF65-F5344CB8AC3E}">
        <p14:creationId xmlns:p14="http://schemas.microsoft.com/office/powerpoint/2010/main" val="514044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4C0B1CCF-C5E1-408E-98A5-2905B932E4D5}" type="datetime1">
              <a:rPr lang="ja-JP" altLang="en-US" smtClean="0"/>
              <a:t>2022/4/6</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A63877F1-BEED-42B2-9AB7-896ACF6BCF6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0"/>
          <p:cNvSpPr>
            <a:spLocks noChangeArrowheads="1"/>
          </p:cNvSpPr>
          <p:nvPr/>
        </p:nvSpPr>
        <p:spPr bwMode="auto">
          <a:xfrm>
            <a:off x="-1712" y="525567"/>
            <a:ext cx="9144000" cy="566737"/>
          </a:xfrm>
          <a:prstGeom prst="rect">
            <a:avLst/>
          </a:prstGeom>
          <a:gradFill rotWithShape="1">
            <a:gsLst>
              <a:gs pos="0">
                <a:srgbClr val="DBE1F9">
                  <a:alpha val="29999"/>
                </a:srgbClr>
              </a:gs>
              <a:gs pos="100000">
                <a:srgbClr val="656873">
                  <a:alpha val="29999"/>
                </a:srgbClr>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tIns="180000" bIns="180000" anchor="ctr"/>
          <a:lstStyle>
            <a:lvl1pPr>
              <a:spcBef>
                <a:spcPct val="20000"/>
              </a:spcBef>
              <a:buFont typeface="Arial" panose="020B0604020202020204" pitchFamily="34" charset="0"/>
              <a:buChar char="•"/>
              <a:tabLst>
                <a:tab pos="0" algn="l"/>
              </a:tabLst>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tabLst>
                <a:tab pos="0" algn="l"/>
              </a:tabLst>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tabLst>
                <a:tab pos="0" algn="l"/>
              </a:tabLst>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tabLst>
                <a:tab pos="0" algn="l"/>
              </a:tabLst>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tabLst>
                <a:tab pos="0" algn="l"/>
              </a:tabLst>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tabLst>
                <a:tab pos="0" algn="l"/>
              </a:tabLst>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tabLst>
                <a:tab pos="0" algn="l"/>
              </a:tabLst>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tabLst>
                <a:tab pos="0" algn="l"/>
              </a:tabLst>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tabLst>
                <a:tab pos="0" algn="l"/>
              </a:tabLst>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2000"/>
              </a:lnSpc>
              <a:spcBef>
                <a:spcPct val="0"/>
              </a:spcBef>
              <a:buFontTx/>
              <a:buNone/>
            </a:pPr>
            <a:r>
              <a:rPr lang="ja-JP" altLang="en-US" sz="1800" b="1" dirty="0">
                <a:latin typeface="HG丸ｺﾞｼｯｸM-PRO" panose="020F0600000000000000" pitchFamily="50" charset="-128"/>
                <a:ea typeface="HG丸ｺﾞｼｯｸM-PRO" panose="020F0600000000000000" pitchFamily="50" charset="-128"/>
              </a:rPr>
              <a:t>「</a:t>
            </a:r>
            <a:r>
              <a:rPr lang="ja-JP" altLang="en-US" sz="1800" b="1" i="1" dirty="0">
                <a:solidFill>
                  <a:srgbClr val="0070C0"/>
                </a:solidFill>
                <a:latin typeface="HG丸ｺﾞｼｯｸM-PRO" panose="020F0600000000000000" pitchFamily="50" charset="-128"/>
                <a:ea typeface="HG丸ｺﾞｼｯｸM-PRO" panose="020F0600000000000000" pitchFamily="50" charset="-128"/>
              </a:rPr>
              <a:t>調査テーマ名</a:t>
            </a:r>
            <a:r>
              <a:rPr lang="ja-JP" altLang="en-US" sz="1800" b="1" dirty="0">
                <a:latin typeface="HG丸ｺﾞｼｯｸM-PRO" panose="020F0600000000000000" pitchFamily="50" charset="-128"/>
                <a:ea typeface="HG丸ｺﾞｼｯｸM-PRO" panose="020F0600000000000000" pitchFamily="50" charset="-128"/>
              </a:rPr>
              <a:t>（</a:t>
            </a:r>
            <a:r>
              <a:rPr lang="ja-JP" altLang="en-US" sz="1600" b="1" i="1" dirty="0">
                <a:solidFill>
                  <a:srgbClr val="0070C0"/>
                </a:solidFill>
                <a:latin typeface="HG丸ｺﾞｼｯｸM-PRO" panose="020F0600000000000000" pitchFamily="50" charset="-128"/>
                <a:ea typeface="HG丸ｺﾞｼｯｸM-PRO" panose="020F0600000000000000" pitchFamily="50" charset="-128"/>
              </a:rPr>
              <a:t>国・地域名を記載</a:t>
            </a:r>
            <a:r>
              <a:rPr lang="ja-JP" altLang="en-US" sz="1800" b="1" dirty="0">
                <a:latin typeface="HG丸ｺﾞｼｯｸM-PRO" panose="020F0600000000000000" pitchFamily="50" charset="-128"/>
                <a:ea typeface="HG丸ｺﾞｼｯｸM-PRO" panose="020F0600000000000000" pitchFamily="50" charset="-128"/>
              </a:rPr>
              <a:t>）」　</a:t>
            </a:r>
            <a:r>
              <a:rPr lang="ja-JP" altLang="en-US" sz="2000" b="1" dirty="0">
                <a:latin typeface="HG丸ｺﾞｼｯｸM-PRO" panose="020F0600000000000000" pitchFamily="50" charset="-128"/>
                <a:ea typeface="HG丸ｺﾞｼｯｸM-PRO" panose="020F0600000000000000" pitchFamily="50" charset="-128"/>
              </a:rPr>
              <a:t>　　　　　　　　　 </a:t>
            </a:r>
            <a:endParaRPr lang="en-US" altLang="ja-JP" sz="2000" b="1" dirty="0">
              <a:latin typeface="HG丸ｺﾞｼｯｸM-PRO" panose="020F0600000000000000" pitchFamily="50" charset="-128"/>
              <a:ea typeface="HG丸ｺﾞｼｯｸM-PRO" panose="020F0600000000000000" pitchFamily="50" charset="-128"/>
            </a:endParaRPr>
          </a:p>
          <a:p>
            <a:pPr eaLnBrk="1" hangingPunct="1">
              <a:lnSpc>
                <a:spcPts val="2000"/>
              </a:lnSpc>
              <a:spcBef>
                <a:spcPct val="0"/>
              </a:spcBef>
              <a:buFontTx/>
              <a:buNone/>
            </a:pPr>
            <a:r>
              <a:rPr lang="ja-JP" altLang="en-US" sz="2000" b="1" dirty="0">
                <a:latin typeface="HG丸ｺﾞｼｯｸM-PRO" panose="020F0600000000000000" pitchFamily="50" charset="-128"/>
                <a:ea typeface="HG丸ｺﾞｼｯｸM-PRO" panose="020F0600000000000000" pitchFamily="50" charset="-128"/>
              </a:rPr>
              <a:t>　 　　　　　　　　　　　　　　　　　　　</a:t>
            </a:r>
            <a:r>
              <a:rPr lang="ja-JP" altLang="en-US" sz="1400" b="1" dirty="0">
                <a:latin typeface="HG丸ｺﾞｼｯｸM-PRO" panose="020F0600000000000000" pitchFamily="50" charset="-128"/>
                <a:ea typeface="HG丸ｺﾞｼｯｸM-PRO" panose="020F0600000000000000" pitchFamily="50" charset="-128"/>
              </a:rPr>
              <a:t>提案者名：○○○○、○○○○　</a:t>
            </a:r>
            <a:endParaRPr kumimoji="0" lang="ja-JP" altLang="en-US" sz="1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13" name="Rectangle 20"/>
          <p:cNvSpPr>
            <a:spLocks noChangeArrowheads="1"/>
          </p:cNvSpPr>
          <p:nvPr/>
        </p:nvSpPr>
        <p:spPr bwMode="auto">
          <a:xfrm>
            <a:off x="0" y="0"/>
            <a:ext cx="9144000" cy="494541"/>
          </a:xfrm>
          <a:prstGeom prst="rect">
            <a:avLst/>
          </a:prstGeom>
          <a:solidFill>
            <a:schemeClr val="tx2"/>
          </a:solidFill>
          <a:ln w="9525">
            <a:noFill/>
            <a:miter lim="800000"/>
            <a:headEnd/>
            <a:tailEnd/>
          </a:ln>
        </p:spPr>
        <p:txBody>
          <a:bodyPr wrap="none" anchor="ctr"/>
          <a:lstStyle/>
          <a:p>
            <a:pPr eaLnBrk="1" hangingPunct="1">
              <a:tabLst>
                <a:tab pos="358775" algn="l"/>
              </a:tabLst>
              <a:defRPr/>
            </a:pPr>
            <a:endParaRPr lang="en-US" altLang="ja-JP" sz="1500" b="1" dirty="0">
              <a:solidFill>
                <a:schemeClr val="bg1"/>
              </a:solidFill>
              <a:effectLst>
                <a:outerShdw blurRad="38100" dist="38100" dir="2700000" algn="tl">
                  <a:srgbClr val="000000">
                    <a:alpha val="43137"/>
                  </a:srgbClr>
                </a:outerShdw>
              </a:effectLst>
              <a:latin typeface="HG丸ｺﾞｼｯｸM-PRO" pitchFamily="50" charset="-128"/>
              <a:ea typeface="HG丸ｺﾞｼｯｸM-PRO" pitchFamily="50" charset="-128"/>
            </a:endParaRPr>
          </a:p>
          <a:p>
            <a:pPr eaLnBrk="1" hangingPunct="1">
              <a:tabLst>
                <a:tab pos="358775" algn="l"/>
              </a:tabLst>
              <a:defRPr/>
            </a:pPr>
            <a:r>
              <a:rPr lang="ja-JP" altLang="en-US" sz="1500" b="1" dirty="0">
                <a:solidFill>
                  <a:schemeClr val="bg1"/>
                </a:solidFill>
                <a:effectLst>
                  <a:outerShdw blurRad="38100" dist="38100" dir="2700000" algn="tl">
                    <a:srgbClr val="000000">
                      <a:alpha val="43137"/>
                    </a:srgbClr>
                  </a:outerShdw>
                </a:effectLst>
                <a:latin typeface="HG丸ｺﾞｼｯｸM-PRO" pitchFamily="50" charset="-128"/>
                <a:ea typeface="HG丸ｺﾞｼｯｸM-PRO" pitchFamily="50" charset="-128"/>
              </a:rPr>
              <a:t>　スマートコミュニティ実証事業に関する技術のシステム化検討と海外展開ポテンシャル調査</a:t>
            </a:r>
            <a:endParaRPr lang="ja-JP" altLang="en-US" sz="1600" b="1" dirty="0">
              <a:solidFill>
                <a:schemeClr val="bg1"/>
              </a:solidFill>
              <a:effectLst>
                <a:outerShdw blurRad="38100" dist="38100" dir="2700000" algn="tl">
                  <a:srgbClr val="000000">
                    <a:alpha val="43137"/>
                  </a:srgbClr>
                </a:outerShdw>
              </a:effectLst>
              <a:latin typeface="HG丸ｺﾞｼｯｸM-PRO" pitchFamily="50" charset="-128"/>
              <a:ea typeface="HG丸ｺﾞｼｯｸM-PRO" pitchFamily="50" charset="-128"/>
            </a:endParaRPr>
          </a:p>
          <a:p>
            <a:pPr algn="ctr" eaLnBrk="1" hangingPunct="1">
              <a:tabLst>
                <a:tab pos="358775" algn="l"/>
              </a:tabLst>
              <a:defRPr/>
            </a:pPr>
            <a:endParaRPr lang="en-US" altLang="ja-JP" sz="1600" b="1" dirty="0">
              <a:solidFill>
                <a:schemeClr val="bg1"/>
              </a:solidFill>
              <a:effectLst>
                <a:outerShdw blurRad="38100" dist="38100" dir="2700000" algn="tl">
                  <a:srgbClr val="000000">
                    <a:alpha val="43137"/>
                  </a:srgbClr>
                </a:outerShdw>
              </a:effectLst>
              <a:latin typeface="HG丸ｺﾞｼｯｸM-PRO" pitchFamily="50" charset="-128"/>
              <a:ea typeface="HG丸ｺﾞｼｯｸM-PRO" pitchFamily="50" charset="-128"/>
            </a:endParaRPr>
          </a:p>
        </p:txBody>
      </p:sp>
      <p:sp>
        <p:nvSpPr>
          <p:cNvPr id="16" name="正方形/長方形 15"/>
          <p:cNvSpPr/>
          <p:nvPr/>
        </p:nvSpPr>
        <p:spPr>
          <a:xfrm>
            <a:off x="8249586" y="109414"/>
            <a:ext cx="756345" cy="26627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Aft>
                <a:spcPts val="0"/>
              </a:spcAft>
              <a:defRPr/>
            </a:pPr>
            <a:r>
              <a:rPr lang="ja-JP" altLang="en-US" sz="10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資料３</a:t>
            </a:r>
            <a:r>
              <a:rPr lang="en-US" altLang="ja-JP" sz="10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-2</a:t>
            </a:r>
            <a:endParaRPr 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18" name="スライド番号プレースホルダー 3"/>
          <p:cNvSpPr txBox="1">
            <a:spLocks/>
          </p:cNvSpPr>
          <p:nvPr/>
        </p:nvSpPr>
        <p:spPr>
          <a:xfrm>
            <a:off x="7092280" y="6543675"/>
            <a:ext cx="21336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algn="r" rtl="0" eaLnBrk="1" fontAlgn="base" hangingPunct="1">
              <a:spcBef>
                <a:spcPct val="0"/>
              </a:spcBef>
              <a:spcAft>
                <a:spcPct val="0"/>
              </a:spcAft>
              <a:defRPr kumimoji="1" sz="1200" kern="1200">
                <a:solidFill>
                  <a:srgbClr val="898989"/>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a:defRPr/>
            </a:pPr>
            <a:fld id="{51E4CE59-1F32-4D9D-B16A-21EF3B912E1F}" type="slidenum">
              <a:rPr lang="ja-JP" altLang="en-US" smtClean="0"/>
              <a:pPr>
                <a:defRPr/>
              </a:pPr>
              <a:t>1</a:t>
            </a:fld>
            <a:endParaRPr lang="ja-JP" altLang="en-US" dirty="0"/>
          </a:p>
        </p:txBody>
      </p:sp>
      <p:sp>
        <p:nvSpPr>
          <p:cNvPr id="101" name="Rectangle 9"/>
          <p:cNvSpPr>
            <a:spLocks noChangeArrowheads="1"/>
          </p:cNvSpPr>
          <p:nvPr/>
        </p:nvSpPr>
        <p:spPr bwMode="auto">
          <a:xfrm>
            <a:off x="202394" y="4459102"/>
            <a:ext cx="4248150" cy="2282267"/>
          </a:xfrm>
          <a:prstGeom prst="rect">
            <a:avLst/>
          </a:prstGeom>
          <a:solidFill>
            <a:schemeClr val="bg1">
              <a:alpha val="76077"/>
            </a:schemeClr>
          </a:solidFill>
          <a:ln w="19050">
            <a:solidFill>
              <a:schemeClr val="tx1">
                <a:lumMod val="85000"/>
                <a:lumOff val="15000"/>
              </a:schemeClr>
            </a:solidFill>
            <a:prstDash val="solid"/>
            <a:miter lim="800000"/>
            <a:headEnd/>
            <a:tailEnd/>
          </a:ln>
        </p:spPr>
        <p:txBody>
          <a:bodyPr rIns="36000" anchor="ctr"/>
          <a:lstStyle/>
          <a:p>
            <a:pPr marL="171450" indent="-171450" eaLnBrk="1" hangingPunct="1">
              <a:spcBef>
                <a:spcPct val="50000"/>
              </a:spcBef>
              <a:buFont typeface="Arial" panose="020B0604020202020204" pitchFamily="34" charset="0"/>
              <a:buChar char="•"/>
              <a:defRPr/>
            </a:pPr>
            <a:r>
              <a:rPr lang="ja-JP" altLang="en-US" sz="1200" i="1" spc="-10" dirty="0">
                <a:solidFill>
                  <a:srgbClr val="0070C0"/>
                </a:solidFill>
                <a:latin typeface="HG丸ｺﾞｼｯｸM-PRO" pitchFamily="50" charset="-128"/>
                <a:ea typeface="HG丸ｺﾞｼｯｸM-PRO" pitchFamily="50" charset="-128"/>
              </a:rPr>
              <a:t>対象国・地域を選定した理由を、相手国の課題・ニーズ等と合わせて記載すること。</a:t>
            </a:r>
            <a:endParaRPr lang="en-US" altLang="ja-JP" sz="1200" i="1" spc="-10" dirty="0">
              <a:solidFill>
                <a:srgbClr val="0070C0"/>
              </a:solidFill>
              <a:latin typeface="HG丸ｺﾞｼｯｸM-PRO" pitchFamily="50" charset="-128"/>
              <a:ea typeface="HG丸ｺﾞｼｯｸM-PRO" pitchFamily="50" charset="-128"/>
            </a:endParaRPr>
          </a:p>
        </p:txBody>
      </p:sp>
      <p:sp>
        <p:nvSpPr>
          <p:cNvPr id="104" name="Rectangle 9"/>
          <p:cNvSpPr>
            <a:spLocks noChangeArrowheads="1"/>
          </p:cNvSpPr>
          <p:nvPr/>
        </p:nvSpPr>
        <p:spPr bwMode="auto">
          <a:xfrm>
            <a:off x="176614" y="1603210"/>
            <a:ext cx="4248150" cy="2185829"/>
          </a:xfrm>
          <a:prstGeom prst="rect">
            <a:avLst/>
          </a:prstGeom>
          <a:solidFill>
            <a:schemeClr val="bg1">
              <a:alpha val="76077"/>
            </a:schemeClr>
          </a:solidFill>
          <a:ln w="19050">
            <a:solidFill>
              <a:schemeClr val="tx1">
                <a:lumMod val="85000"/>
                <a:lumOff val="15000"/>
              </a:schemeClr>
            </a:solidFill>
            <a:prstDash val="solid"/>
            <a:miter lim="800000"/>
            <a:headEnd/>
            <a:tailEnd/>
          </a:ln>
        </p:spPr>
        <p:txBody>
          <a:bodyPr lIns="36000" rIns="36000" bIns="72000" anchor="ctr" anchorCtr="0"/>
          <a:lstStyle/>
          <a:p>
            <a:pPr eaLnBrk="1" hangingPunct="1">
              <a:spcBef>
                <a:spcPct val="50000"/>
              </a:spcBef>
              <a:defRPr/>
            </a:pPr>
            <a:endParaRPr lang="en-US" altLang="ja-JP" sz="1200" i="1" spc="-10" dirty="0">
              <a:solidFill>
                <a:srgbClr val="0070C0"/>
              </a:solidFill>
              <a:latin typeface="HG丸ｺﾞｼｯｸM-PRO" pitchFamily="50" charset="-128"/>
              <a:ea typeface="HG丸ｺﾞｼｯｸM-PRO" pitchFamily="50" charset="-128"/>
            </a:endParaRPr>
          </a:p>
          <a:p>
            <a:pPr marL="171450" indent="-171450" eaLnBrk="1" hangingPunct="1">
              <a:spcBef>
                <a:spcPct val="50000"/>
              </a:spcBef>
              <a:buFont typeface="Arial" panose="020B0604020202020204" pitchFamily="34" charset="0"/>
              <a:buChar char="•"/>
              <a:defRPr/>
            </a:pPr>
            <a:r>
              <a:rPr lang="ja-JP" altLang="en-US" sz="1200" i="1" spc="-10" dirty="0">
                <a:solidFill>
                  <a:srgbClr val="0070C0"/>
                </a:solidFill>
                <a:latin typeface="HG丸ｺﾞｼｯｸM-PRO" pitchFamily="50" charset="-128"/>
                <a:ea typeface="HG丸ｺﾞｼｯｸM-PRO" pitchFamily="50" charset="-128"/>
              </a:rPr>
              <a:t>「想定するニーズ」「想定する技術・システムを用いて達成すること」を含めた調査概要を３～４行で簡潔に記載すること。</a:t>
            </a:r>
            <a:endParaRPr lang="en-US" altLang="ja-JP" sz="1200" i="1" spc="-10" dirty="0">
              <a:solidFill>
                <a:srgbClr val="0070C0"/>
              </a:solidFill>
              <a:latin typeface="HG丸ｺﾞｼｯｸM-PRO" pitchFamily="50" charset="-128"/>
              <a:ea typeface="HG丸ｺﾞｼｯｸM-PRO" pitchFamily="50" charset="-128"/>
            </a:endParaRPr>
          </a:p>
          <a:p>
            <a:pPr marL="171450" indent="-171450" eaLnBrk="1" hangingPunct="1">
              <a:spcBef>
                <a:spcPct val="50000"/>
              </a:spcBef>
              <a:buFont typeface="Arial" panose="020B0604020202020204" pitchFamily="34" charset="0"/>
              <a:buChar char="•"/>
              <a:defRPr/>
            </a:pPr>
            <a:r>
              <a:rPr lang="ja-JP" altLang="en-US" sz="1200" i="1" spc="-10" dirty="0">
                <a:solidFill>
                  <a:srgbClr val="0070C0"/>
                </a:solidFill>
                <a:latin typeface="HG丸ｺﾞｼｯｸM-PRO" pitchFamily="50" charset="-128"/>
                <a:ea typeface="HG丸ｺﾞｼｯｸM-PRO" pitchFamily="50" charset="-128"/>
              </a:rPr>
              <a:t>図表は使用しないこと。</a:t>
            </a:r>
            <a:endParaRPr lang="en-US" altLang="ja-JP" sz="1200" i="1" spc="-10" dirty="0">
              <a:solidFill>
                <a:srgbClr val="0070C0"/>
              </a:solidFill>
              <a:latin typeface="HG丸ｺﾞｼｯｸM-PRO" pitchFamily="50" charset="-128"/>
              <a:ea typeface="HG丸ｺﾞｼｯｸM-PRO" pitchFamily="50" charset="-128"/>
            </a:endParaRPr>
          </a:p>
          <a:p>
            <a:pPr eaLnBrk="1" hangingPunct="1">
              <a:spcBef>
                <a:spcPct val="50000"/>
              </a:spcBef>
              <a:defRPr/>
            </a:pPr>
            <a:endParaRPr lang="en-US" altLang="ja-JP" sz="1200" i="1" spc="-10" dirty="0">
              <a:solidFill>
                <a:srgbClr val="0070C0"/>
              </a:solidFill>
              <a:latin typeface="HG丸ｺﾞｼｯｸM-PRO" pitchFamily="50" charset="-128"/>
              <a:ea typeface="HG丸ｺﾞｼｯｸM-PRO" pitchFamily="50" charset="-128"/>
            </a:endParaRPr>
          </a:p>
        </p:txBody>
      </p:sp>
      <p:sp>
        <p:nvSpPr>
          <p:cNvPr id="105" name="テキスト ボックス 104"/>
          <p:cNvSpPr txBox="1"/>
          <p:nvPr/>
        </p:nvSpPr>
        <p:spPr>
          <a:xfrm>
            <a:off x="178946" y="1193869"/>
            <a:ext cx="1800000" cy="307777"/>
          </a:xfrm>
          <a:prstGeom prst="rect">
            <a:avLst/>
          </a:prstGeom>
          <a:solidFill>
            <a:schemeClr val="accent1">
              <a:lumMod val="20000"/>
              <a:lumOff val="80000"/>
            </a:schemeClr>
          </a:solidFill>
          <a:ln w="12700">
            <a:solidFill>
              <a:schemeClr val="accent1"/>
            </a:solidFill>
          </a:ln>
        </p:spPr>
        <p:txBody>
          <a:bodyPr wrap="square">
            <a:spAutoFit/>
          </a:bodyPr>
          <a:lstStyle/>
          <a:p>
            <a:pPr>
              <a:defRPr/>
            </a:pPr>
            <a:r>
              <a:rPr lang="en-US" altLang="ja-JP" sz="1400" b="1" dirty="0">
                <a:latin typeface="HG丸ｺﾞｼｯｸM-PRO" panose="020F0600000000000000" pitchFamily="50" charset="-128"/>
                <a:ea typeface="HG丸ｺﾞｼｯｸM-PRO" panose="020F0600000000000000" pitchFamily="50" charset="-128"/>
              </a:rPr>
              <a:t>1. </a:t>
            </a:r>
            <a:r>
              <a:rPr lang="ja-JP" altLang="en-US" sz="1400" b="1" dirty="0">
                <a:latin typeface="HG丸ｺﾞｼｯｸM-PRO" panose="020F0600000000000000" pitchFamily="50" charset="-128"/>
                <a:ea typeface="HG丸ｺﾞｼｯｸM-PRO" panose="020F0600000000000000" pitchFamily="50" charset="-128"/>
              </a:rPr>
              <a:t>実証事業の概要</a:t>
            </a:r>
          </a:p>
        </p:txBody>
      </p:sp>
      <p:sp>
        <p:nvSpPr>
          <p:cNvPr id="106" name="テキスト ボックス 105"/>
          <p:cNvSpPr txBox="1"/>
          <p:nvPr/>
        </p:nvSpPr>
        <p:spPr>
          <a:xfrm>
            <a:off x="225517" y="4005064"/>
            <a:ext cx="1610179" cy="307777"/>
          </a:xfrm>
          <a:prstGeom prst="rect">
            <a:avLst/>
          </a:prstGeom>
          <a:solidFill>
            <a:schemeClr val="accent1">
              <a:lumMod val="20000"/>
              <a:lumOff val="80000"/>
            </a:schemeClr>
          </a:solidFill>
          <a:ln w="12700">
            <a:solidFill>
              <a:schemeClr val="accent1"/>
            </a:solidFill>
          </a:ln>
        </p:spPr>
        <p:txBody>
          <a:bodyPr wrap="square">
            <a:spAutoFit/>
          </a:bodyPr>
          <a:lstStyle/>
          <a:p>
            <a:pPr>
              <a:defRPr/>
            </a:pPr>
            <a:r>
              <a:rPr lang="en-US" altLang="ja-JP" sz="1400" b="1" dirty="0">
                <a:latin typeface="HG丸ｺﾞｼｯｸM-PRO" panose="020F0600000000000000" pitchFamily="50" charset="-128"/>
                <a:ea typeface="HG丸ｺﾞｼｯｸM-PRO" panose="020F0600000000000000" pitchFamily="50" charset="-128"/>
              </a:rPr>
              <a:t>2. </a:t>
            </a:r>
            <a:r>
              <a:rPr lang="ja-JP" altLang="en-US" sz="1400" b="1" dirty="0">
                <a:latin typeface="HG丸ｺﾞｼｯｸM-PRO" panose="020F0600000000000000" pitchFamily="50" charset="-128"/>
                <a:ea typeface="HG丸ｺﾞｼｯｸM-PRO" panose="020F0600000000000000" pitchFamily="50" charset="-128"/>
              </a:rPr>
              <a:t>対象国</a:t>
            </a:r>
            <a:r>
              <a:rPr lang="en-US" altLang="ja-JP" sz="1400" b="1" dirty="0">
                <a:latin typeface="HG丸ｺﾞｼｯｸM-PRO" panose="020F0600000000000000" pitchFamily="50" charset="-128"/>
                <a:ea typeface="HG丸ｺﾞｼｯｸM-PRO" panose="020F0600000000000000" pitchFamily="50" charset="-128"/>
              </a:rPr>
              <a:t>/</a:t>
            </a:r>
            <a:r>
              <a:rPr lang="ja-JP" altLang="en-US" sz="1400" b="1" dirty="0">
                <a:latin typeface="HG丸ｺﾞｼｯｸM-PRO" panose="020F0600000000000000" pitchFamily="50" charset="-128"/>
                <a:ea typeface="HG丸ｺﾞｼｯｸM-PRO" panose="020F0600000000000000" pitchFamily="50" charset="-128"/>
              </a:rPr>
              <a:t>地域</a:t>
            </a:r>
          </a:p>
        </p:txBody>
      </p:sp>
      <p:sp>
        <p:nvSpPr>
          <p:cNvPr id="115" name="Rectangle 9"/>
          <p:cNvSpPr>
            <a:spLocks noChangeArrowheads="1"/>
          </p:cNvSpPr>
          <p:nvPr/>
        </p:nvSpPr>
        <p:spPr bwMode="auto">
          <a:xfrm>
            <a:off x="4649639" y="1593051"/>
            <a:ext cx="4339742" cy="3564142"/>
          </a:xfrm>
          <a:prstGeom prst="rect">
            <a:avLst/>
          </a:prstGeom>
          <a:solidFill>
            <a:schemeClr val="bg1">
              <a:alpha val="76077"/>
            </a:schemeClr>
          </a:solidFill>
          <a:ln w="19050">
            <a:solidFill>
              <a:schemeClr val="tx1">
                <a:lumMod val="85000"/>
                <a:lumOff val="15000"/>
              </a:schemeClr>
            </a:solidFill>
            <a:prstDash val="solid"/>
            <a:miter lim="800000"/>
            <a:headEnd/>
            <a:tailEnd/>
          </a:ln>
        </p:spPr>
        <p:txBody>
          <a:bodyPr rIns="36000" anchor="ctr"/>
          <a:lstStyle/>
          <a:p>
            <a:pPr marL="171450" indent="-171450">
              <a:buFont typeface="Arial" panose="020B0604020202020204" pitchFamily="34" charset="0"/>
              <a:buChar char="•"/>
            </a:pPr>
            <a:r>
              <a:rPr lang="ja-JP" altLang="en-US" sz="1200" i="1" dirty="0">
                <a:solidFill>
                  <a:srgbClr val="0070C0"/>
                </a:solidFill>
                <a:latin typeface="HG丸ｺﾞｼｯｸM-PRO" panose="020F0600000000000000" pitchFamily="50" charset="-128"/>
                <a:ea typeface="HG丸ｺﾞｼｯｸM-PRO" panose="020F0600000000000000" pitchFamily="50" charset="-128"/>
              </a:rPr>
              <a:t>本提案において想定する技術・システムの概要を分かりやすく図表等を用いて説明すること。</a:t>
            </a:r>
            <a:endParaRPr lang="en-US" altLang="ja-JP" sz="1200" i="1" dirty="0">
              <a:solidFill>
                <a:srgbClr val="0070C0"/>
              </a:solidFill>
              <a:latin typeface="HG丸ｺﾞｼｯｸM-PRO" panose="020F0600000000000000" pitchFamily="50" charset="-128"/>
              <a:ea typeface="HG丸ｺﾞｼｯｸM-PRO" panose="020F0600000000000000" pitchFamily="50" charset="-128"/>
            </a:endParaRPr>
          </a:p>
          <a:p>
            <a:pPr marL="628650" lvl="1" indent="-171450">
              <a:buFont typeface="Wingdings" panose="05000000000000000000" pitchFamily="2" charset="2"/>
              <a:buChar char="Ø"/>
            </a:pPr>
            <a:r>
              <a:rPr lang="ja-JP" altLang="en-US" sz="1200" i="1" dirty="0">
                <a:solidFill>
                  <a:srgbClr val="0070C0"/>
                </a:solidFill>
                <a:latin typeface="HG丸ｺﾞｼｯｸM-PRO" panose="020F0600000000000000" pitchFamily="50" charset="-128"/>
                <a:ea typeface="HG丸ｺﾞｼｯｸM-PRO" panose="020F0600000000000000" pitchFamily="50" charset="-128"/>
              </a:rPr>
              <a:t>当該</a:t>
            </a:r>
            <a:r>
              <a:rPr lang="ja-JP" altLang="ja-JP" sz="1200" i="1" dirty="0">
                <a:solidFill>
                  <a:srgbClr val="0070C0"/>
                </a:solidFill>
                <a:latin typeface="HG丸ｺﾞｼｯｸM-PRO" panose="020F0600000000000000" pitchFamily="50" charset="-128"/>
                <a:ea typeface="HG丸ｺﾞｼｯｸM-PRO" panose="020F0600000000000000" pitchFamily="50" charset="-128"/>
              </a:rPr>
              <a:t>技術・システムを本提案</a:t>
            </a:r>
            <a:r>
              <a:rPr lang="ja-JP" altLang="en-US" sz="1200" i="1" dirty="0">
                <a:solidFill>
                  <a:srgbClr val="0070C0"/>
                </a:solidFill>
                <a:latin typeface="HG丸ｺﾞｼｯｸM-PRO" panose="020F0600000000000000" pitchFamily="50" charset="-128"/>
                <a:ea typeface="HG丸ｺﾞｼｯｸM-PRO" panose="020F0600000000000000" pitchFamily="50" charset="-128"/>
              </a:rPr>
              <a:t>で</a:t>
            </a:r>
            <a:r>
              <a:rPr lang="ja-JP" altLang="ja-JP" sz="1200" i="1" dirty="0">
                <a:solidFill>
                  <a:srgbClr val="0070C0"/>
                </a:solidFill>
                <a:latin typeface="HG丸ｺﾞｼｯｸM-PRO" panose="020F0600000000000000" pitchFamily="50" charset="-128"/>
                <a:ea typeface="HG丸ｺﾞｼｯｸM-PRO" panose="020F0600000000000000" pitchFamily="50" charset="-128"/>
              </a:rPr>
              <a:t>採用する意義（</a:t>
            </a:r>
            <a:r>
              <a:rPr lang="ja-JP" altLang="en-US" sz="1200" i="1" dirty="0">
                <a:solidFill>
                  <a:srgbClr val="0070C0"/>
                </a:solidFill>
                <a:latin typeface="HG丸ｺﾞｼｯｸM-PRO" panose="020F0600000000000000" pitchFamily="50" charset="-128"/>
                <a:ea typeface="HG丸ｺﾞｼｯｸM-PRO" panose="020F0600000000000000" pitchFamily="50" charset="-128"/>
              </a:rPr>
              <a:t>対象国・地域</a:t>
            </a:r>
            <a:r>
              <a:rPr lang="ja-JP" altLang="ja-JP" sz="1200" i="1" dirty="0">
                <a:solidFill>
                  <a:srgbClr val="0070C0"/>
                </a:solidFill>
                <a:latin typeface="HG丸ｺﾞｼｯｸM-PRO" panose="020F0600000000000000" pitchFamily="50" charset="-128"/>
                <a:ea typeface="HG丸ｺﾞｼｯｸM-PRO" panose="020F0600000000000000" pitchFamily="50" charset="-128"/>
              </a:rPr>
              <a:t>のニーズ、競合技術・代替シナリオに対する強み</a:t>
            </a:r>
            <a:r>
              <a:rPr lang="ja-JP" altLang="en-US" sz="1200" i="1" dirty="0">
                <a:solidFill>
                  <a:srgbClr val="0070C0"/>
                </a:solidFill>
                <a:latin typeface="HG丸ｺﾞｼｯｸM-PRO" panose="020F0600000000000000" pitchFamily="50" charset="-128"/>
                <a:ea typeface="HG丸ｺﾞｼｯｸM-PRO" panose="020F0600000000000000" pitchFamily="50" charset="-128"/>
              </a:rPr>
              <a:t>・特徴とその理由</a:t>
            </a:r>
            <a:r>
              <a:rPr lang="ja-JP" altLang="ja-JP" sz="1200" i="1" dirty="0">
                <a:solidFill>
                  <a:srgbClr val="0070C0"/>
                </a:solidFill>
                <a:latin typeface="HG丸ｺﾞｼｯｸM-PRO" panose="020F0600000000000000" pitchFamily="50" charset="-128"/>
                <a:ea typeface="HG丸ｺﾞｼｯｸM-PRO" panose="020F0600000000000000" pitchFamily="50" charset="-128"/>
              </a:rPr>
              <a:t>）</a:t>
            </a:r>
            <a:endParaRPr lang="en-US" altLang="ja-JP" sz="1200" i="1" dirty="0">
              <a:solidFill>
                <a:srgbClr val="0070C0"/>
              </a:solidFill>
              <a:latin typeface="HG丸ｺﾞｼｯｸM-PRO" panose="020F0600000000000000" pitchFamily="50" charset="-128"/>
              <a:ea typeface="HG丸ｺﾞｼｯｸM-PRO" panose="020F0600000000000000" pitchFamily="50" charset="-128"/>
            </a:endParaRPr>
          </a:p>
          <a:p>
            <a:pPr marL="628650" lvl="1" indent="-171450">
              <a:buFont typeface="Wingdings" panose="05000000000000000000" pitchFamily="2" charset="2"/>
              <a:buChar char="Ø"/>
            </a:pPr>
            <a:r>
              <a:rPr lang="ja-JP" altLang="en-US" sz="1200" i="1" dirty="0">
                <a:solidFill>
                  <a:srgbClr val="0070C0"/>
                </a:solidFill>
                <a:latin typeface="HG丸ｺﾞｼｯｸM-PRO" panose="020F0600000000000000" pitchFamily="50" charset="-128"/>
                <a:ea typeface="HG丸ｺﾞｼｯｸM-PRO" panose="020F0600000000000000" pitchFamily="50" charset="-128"/>
              </a:rPr>
              <a:t>当該技術・システムの活用方法</a:t>
            </a:r>
          </a:p>
        </p:txBody>
      </p:sp>
      <p:sp>
        <p:nvSpPr>
          <p:cNvPr id="116" name="テキスト ボックス 115"/>
          <p:cNvSpPr txBox="1"/>
          <p:nvPr/>
        </p:nvSpPr>
        <p:spPr>
          <a:xfrm>
            <a:off x="4622203" y="1174693"/>
            <a:ext cx="2520000" cy="307777"/>
          </a:xfrm>
          <a:prstGeom prst="rect">
            <a:avLst/>
          </a:prstGeom>
          <a:solidFill>
            <a:schemeClr val="accent1">
              <a:lumMod val="20000"/>
              <a:lumOff val="80000"/>
            </a:schemeClr>
          </a:solidFill>
          <a:ln w="12700">
            <a:solidFill>
              <a:schemeClr val="accent1"/>
            </a:solidFill>
          </a:ln>
        </p:spPr>
        <p:txBody>
          <a:bodyPr wrap="square">
            <a:spAutoFit/>
          </a:bodyPr>
          <a:lstStyle/>
          <a:p>
            <a:pPr>
              <a:defRPr/>
            </a:pPr>
            <a:r>
              <a:rPr lang="ja-JP" altLang="en-US" sz="1400" b="1" dirty="0">
                <a:latin typeface="HG丸ｺﾞｼｯｸM-PRO" panose="020F0600000000000000" pitchFamily="50" charset="-128"/>
                <a:ea typeface="HG丸ｺﾞｼｯｸM-PRO" panose="020F0600000000000000" pitchFamily="50" charset="-128"/>
              </a:rPr>
              <a:t>３</a:t>
            </a:r>
            <a:r>
              <a:rPr lang="en-US" altLang="ja-JP" sz="1400" b="1" dirty="0">
                <a:latin typeface="HG丸ｺﾞｼｯｸM-PRO" panose="020F0600000000000000" pitchFamily="50" charset="-128"/>
                <a:ea typeface="HG丸ｺﾞｼｯｸM-PRO" panose="020F0600000000000000" pitchFamily="50" charset="-128"/>
              </a:rPr>
              <a:t>. </a:t>
            </a:r>
            <a:r>
              <a:rPr lang="ja-JP" altLang="en-US" sz="1400" b="1" dirty="0">
                <a:latin typeface="HG丸ｺﾞｼｯｸM-PRO" panose="020F0600000000000000" pitchFamily="50" charset="-128"/>
                <a:ea typeface="HG丸ｺﾞｼｯｸM-PRO" panose="020F0600000000000000" pitchFamily="50" charset="-128"/>
              </a:rPr>
              <a:t>技術・システムの概要</a:t>
            </a:r>
          </a:p>
        </p:txBody>
      </p:sp>
      <p:sp>
        <p:nvSpPr>
          <p:cNvPr id="2" name="テキスト ボックス 1"/>
          <p:cNvSpPr txBox="1"/>
          <p:nvPr/>
        </p:nvSpPr>
        <p:spPr>
          <a:xfrm>
            <a:off x="2123727" y="1086304"/>
            <a:ext cx="2448273" cy="430887"/>
          </a:xfrm>
          <a:prstGeom prst="rect">
            <a:avLst/>
          </a:prstGeom>
          <a:noFill/>
        </p:spPr>
        <p:txBody>
          <a:bodyPr wrap="square" rtlCol="0">
            <a:spAutoFit/>
          </a:bodyPr>
          <a:lstStyle/>
          <a:p>
            <a:r>
              <a:rPr kumimoji="1" lang="en-US" altLang="ja-JP" sz="1100" i="1" dirty="0">
                <a:solidFill>
                  <a:srgbClr val="0070C0"/>
                </a:solidFill>
              </a:rPr>
              <a:t>※</a:t>
            </a:r>
            <a:r>
              <a:rPr kumimoji="1" lang="ja-JP" altLang="en-US" sz="1100" i="1" dirty="0">
                <a:solidFill>
                  <a:srgbClr val="0070C0"/>
                </a:solidFill>
              </a:rPr>
              <a:t>青色斜体は提案時に削除し、</a:t>
            </a:r>
            <a:endParaRPr kumimoji="1" lang="en-US" altLang="ja-JP" sz="1100" i="1" dirty="0">
              <a:solidFill>
                <a:srgbClr val="0070C0"/>
              </a:solidFill>
            </a:endParaRPr>
          </a:p>
          <a:p>
            <a:r>
              <a:rPr lang="ja-JP" altLang="en-US" sz="1100" i="1" dirty="0">
                <a:solidFill>
                  <a:srgbClr val="0070C0"/>
                </a:solidFill>
              </a:rPr>
              <a:t>　文字色は黒色等に変更してください。</a:t>
            </a:r>
            <a:endParaRPr kumimoji="1" lang="en-US" altLang="ja-JP" sz="1100" i="1" dirty="0">
              <a:solidFill>
                <a:srgbClr val="0070C0"/>
              </a:solidFill>
            </a:endParaRPr>
          </a:p>
        </p:txBody>
      </p:sp>
      <p:sp>
        <p:nvSpPr>
          <p:cNvPr id="36" name="テキスト ボックス 35"/>
          <p:cNvSpPr txBox="1"/>
          <p:nvPr/>
        </p:nvSpPr>
        <p:spPr>
          <a:xfrm>
            <a:off x="4649639" y="5278366"/>
            <a:ext cx="1578545" cy="307777"/>
          </a:xfrm>
          <a:prstGeom prst="rect">
            <a:avLst/>
          </a:prstGeom>
          <a:solidFill>
            <a:schemeClr val="accent1">
              <a:lumMod val="20000"/>
              <a:lumOff val="80000"/>
            </a:schemeClr>
          </a:solidFill>
          <a:ln w="12700">
            <a:solidFill>
              <a:schemeClr val="accent1"/>
            </a:solidFill>
          </a:ln>
        </p:spPr>
        <p:txBody>
          <a:bodyPr wrap="square">
            <a:spAutoFit/>
          </a:bodyPr>
          <a:lstStyle/>
          <a:p>
            <a:pPr>
              <a:defRPr/>
            </a:pPr>
            <a:r>
              <a:rPr lang="ja-JP" altLang="en-US" sz="1400" b="1" dirty="0">
                <a:latin typeface="HG丸ｺﾞｼｯｸM-PRO" panose="020F0600000000000000" pitchFamily="50" charset="-128"/>
                <a:ea typeface="HG丸ｺﾞｼｯｸM-PRO" panose="020F0600000000000000" pitchFamily="50" charset="-128"/>
              </a:rPr>
              <a:t>４</a:t>
            </a:r>
            <a:r>
              <a:rPr lang="en-US" altLang="ja-JP" sz="1400" b="1" dirty="0">
                <a:latin typeface="HG丸ｺﾞｼｯｸM-PRO" panose="020F0600000000000000" pitchFamily="50" charset="-128"/>
                <a:ea typeface="HG丸ｺﾞｼｯｸM-PRO" panose="020F0600000000000000" pitchFamily="50" charset="-128"/>
              </a:rPr>
              <a:t>. </a:t>
            </a:r>
            <a:r>
              <a:rPr lang="ja-JP" altLang="en-US" sz="1400" b="1" dirty="0">
                <a:latin typeface="HG丸ｺﾞｼｯｸM-PRO" panose="020F0600000000000000" pitchFamily="50" charset="-128"/>
                <a:ea typeface="HG丸ｺﾞｼｯｸM-PRO" panose="020F0600000000000000" pitchFamily="50" charset="-128"/>
              </a:rPr>
              <a:t>普及・展開</a:t>
            </a:r>
          </a:p>
        </p:txBody>
      </p:sp>
      <p:sp>
        <p:nvSpPr>
          <p:cNvPr id="37" name="Rectangle 9"/>
          <p:cNvSpPr>
            <a:spLocks noChangeArrowheads="1"/>
          </p:cNvSpPr>
          <p:nvPr/>
        </p:nvSpPr>
        <p:spPr bwMode="auto">
          <a:xfrm>
            <a:off x="4649639" y="5648661"/>
            <a:ext cx="4339742" cy="1092708"/>
          </a:xfrm>
          <a:prstGeom prst="rect">
            <a:avLst/>
          </a:prstGeom>
          <a:solidFill>
            <a:schemeClr val="bg1">
              <a:alpha val="76077"/>
            </a:schemeClr>
          </a:solidFill>
          <a:ln w="19050">
            <a:solidFill>
              <a:schemeClr val="tx1">
                <a:lumMod val="85000"/>
                <a:lumOff val="15000"/>
              </a:schemeClr>
            </a:solidFill>
            <a:prstDash val="solid"/>
            <a:miter lim="800000"/>
            <a:headEnd/>
            <a:tailEnd/>
          </a:ln>
        </p:spPr>
        <p:txBody>
          <a:bodyPr lIns="72000" rIns="36000" anchor="t"/>
          <a:lstStyle/>
          <a:p>
            <a:pPr marL="171450" indent="-171450" eaLnBrk="1" hangingPunct="1">
              <a:spcBef>
                <a:spcPct val="50000"/>
              </a:spcBef>
              <a:buFont typeface="Arial" panose="020B0604020202020204" pitchFamily="34" charset="0"/>
              <a:buChar char="•"/>
              <a:defRPr/>
            </a:pPr>
            <a:endParaRPr lang="en-US" altLang="ja-JP" sz="1200" i="1" dirty="0">
              <a:solidFill>
                <a:srgbClr val="0070C0"/>
              </a:solidFill>
              <a:latin typeface="HG丸ｺﾞｼｯｸM-PRO" panose="020F0600000000000000" pitchFamily="50" charset="-128"/>
              <a:ea typeface="HG丸ｺﾞｼｯｸM-PRO" panose="020F0600000000000000" pitchFamily="50" charset="-128"/>
            </a:endParaRPr>
          </a:p>
          <a:p>
            <a:pPr marL="171450" indent="-171450" eaLnBrk="1" hangingPunct="1">
              <a:spcBef>
                <a:spcPct val="50000"/>
              </a:spcBef>
              <a:buFont typeface="Arial" panose="020B0604020202020204" pitchFamily="34" charset="0"/>
              <a:buChar char="•"/>
              <a:defRPr/>
            </a:pPr>
            <a:r>
              <a:rPr lang="ja-JP" altLang="en-US" sz="1200" i="1" dirty="0">
                <a:solidFill>
                  <a:srgbClr val="0070C0"/>
                </a:solidFill>
                <a:latin typeface="HG丸ｺﾞｼｯｸM-PRO" panose="020F0600000000000000" pitchFamily="50" charset="-128"/>
                <a:ea typeface="HG丸ｺﾞｼｯｸM-PRO" panose="020F0600000000000000" pitchFamily="50" charset="-128"/>
              </a:rPr>
              <a:t>調査対象の技術・システムの実証後の普及・展開シナリオの想定を簡潔に記載すること。</a:t>
            </a:r>
            <a:endParaRPr lang="ja-JP" altLang="ja-JP" sz="1200" i="1" dirty="0">
              <a:solidFill>
                <a:srgbClr val="0070C0"/>
              </a:solidFill>
              <a:latin typeface="HG丸ｺﾞｼｯｸM-PRO" panose="020F0600000000000000" pitchFamily="50" charset="-128"/>
              <a:ea typeface="HG丸ｺﾞｼｯｸM-PRO" panose="020F0600000000000000"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230</Words>
  <Application>Microsoft Office PowerPoint</Application>
  <PresentationFormat>画面に合わせる (4:3)</PresentationFormat>
  <Paragraphs>22</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Arial</vt:lpstr>
      <vt:lpstr>Calibri</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2018-03-27T05:21:37Z</dcterms:created>
  <dcterms:modified xsi:type="dcterms:W3CDTF">2022-04-06T05:43:30Z</dcterms:modified>
</cp:coreProperties>
</file>