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7"/>
  </p:notesMasterIdLst>
  <p:sldIdLst>
    <p:sldId id="256" r:id="rId3"/>
    <p:sldId id="284" r:id="rId4"/>
    <p:sldId id="285" r:id="rId5"/>
    <p:sldId id="286"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6" autoAdjust="0"/>
    <p:restoredTop sz="94941" autoAdjust="0"/>
  </p:normalViewPr>
  <p:slideViewPr>
    <p:cSldViewPr snapToGrid="0">
      <p:cViewPr varScale="1">
        <p:scale>
          <a:sx n="108" d="100"/>
          <a:sy n="108" d="100"/>
        </p:scale>
        <p:origin x="226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A621-A6AD-4397-8E23-DEF1FDE4FC72}" type="datetimeFigureOut">
              <a:rPr kumimoji="1" lang="ja-JP" altLang="en-US" smtClean="0"/>
              <a:t>2022/4/19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17029-36D9-4AFD-A1F2-EC39D719F801}" type="slidenum">
              <a:rPr kumimoji="1" lang="ja-JP" altLang="en-US" smtClean="0"/>
              <a:t>‹#›</a:t>
            </a:fld>
            <a:endParaRPr kumimoji="1" lang="ja-JP" altLang="en-US"/>
          </a:p>
        </p:txBody>
      </p:sp>
    </p:spTree>
    <p:extLst>
      <p:ext uri="{BB962C8B-B14F-4D97-AF65-F5344CB8AC3E}">
        <p14:creationId xmlns:p14="http://schemas.microsoft.com/office/powerpoint/2010/main" val="2532848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6586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96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21905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SC全体：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14684954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C全体：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bg1">
                  <a:lumMod val="75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92832"/>
            <a:ext cx="3744416" cy="215444"/>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800" i="1" dirty="0">
                <a:solidFill>
                  <a:schemeClr val="bg1"/>
                </a:solidFill>
                <a:latin typeface="+mn-lt"/>
              </a:rPr>
              <a:t>Technology Strategy Center</a:t>
            </a:r>
            <a:endParaRPr kumimoji="1" lang="ja-JP" altLang="en-US" sz="5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9452472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SC全体：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92832"/>
            <a:ext cx="3744416" cy="215444"/>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800" i="1" dirty="0">
                <a:solidFill>
                  <a:schemeClr val="bg1"/>
                </a:solidFill>
                <a:latin typeface="+mn-lt"/>
              </a:rPr>
              <a:t>Technology Strategy Center</a:t>
            </a:r>
            <a:endParaRPr kumimoji="1" lang="ja-JP" altLang="en-US" sz="5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27561589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海外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8331157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海外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rgbClr val="F3955B"/>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Global</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Technology</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Research</a:t>
            </a:r>
            <a:r>
              <a:rPr kumimoji="1" lang="ja-JP" altLang="en-US" sz="800" i="1" kern="1200" baseline="0" dirty="0">
                <a:solidFill>
                  <a:schemeClr val="bg1"/>
                </a:solidFill>
                <a:latin typeface="+mn-lt"/>
                <a:ea typeface="ＭＳ Ｐゴシック" charset="-128"/>
                <a:cs typeface="+mn-cs"/>
              </a:rPr>
              <a:t> </a:t>
            </a:r>
            <a:r>
              <a:rPr kumimoji="1" lang="en-US" altLang="ja-JP" sz="800" i="1" kern="1200" baseline="0" dirty="0">
                <a:solidFill>
                  <a:schemeClr val="bg1"/>
                </a:solidFill>
                <a:latin typeface="+mn-lt"/>
                <a:ea typeface="ＭＳ Ｐゴシック" charset="-128"/>
                <a:cs typeface="+mn-cs"/>
              </a:rPr>
              <a:t>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364987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海外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rgbClr val="F395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prstClr val="white"/>
                </a:solidFill>
                <a:effectLst/>
                <a:uLnTx/>
                <a:uFillTx/>
                <a:latin typeface="Calibri"/>
                <a:ea typeface="ＭＳ Ｐゴシック" charset="-128"/>
                <a:cs typeface="+mn-cs"/>
              </a:rPr>
              <a:t>TSC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Global</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Technology</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Research</a:t>
            </a:r>
            <a:r>
              <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rPr>
              <a:t>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Unit</a:t>
            </a:r>
            <a:endPar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endParaRPr>
          </a:p>
        </p:txBody>
      </p:sp>
    </p:spTree>
    <p:extLst>
      <p:ext uri="{BB962C8B-B14F-4D97-AF65-F5344CB8AC3E}">
        <p14:creationId xmlns:p14="http://schemas.microsoft.com/office/powerpoint/2010/main" val="12338132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マクロ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41079828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マクロ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bg2">
                  <a:lumMod val="75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Macro Analysis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8338556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888907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マクロ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Macro Analysis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33483510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標準化知財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13950399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標準化知財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5">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kern="1200" baseline="0" dirty="0">
                <a:solidFill>
                  <a:schemeClr val="bg1"/>
                </a:solidFill>
                <a:latin typeface="+mn-lt"/>
                <a:ea typeface="ＭＳ Ｐゴシック" charset="-128"/>
                <a:cs typeface="+mn-cs"/>
              </a:rPr>
              <a:t>Standardization &amp; Intellectual Property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21645111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標準化知財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prstClr val="white"/>
                </a:solidFill>
                <a:effectLst/>
                <a:uLnTx/>
                <a:uFillTx/>
                <a:latin typeface="Calibri"/>
                <a:ea typeface="ＭＳ Ｐゴシック" charset="-128"/>
                <a:cs typeface="+mn-cs"/>
              </a:rPr>
              <a:t>TSC  </a:t>
            </a:r>
            <a:r>
              <a:rPr kumimoji="1" lang="en-US" altLang="ja-JP" sz="800" b="0" i="1" u="none" strike="noStrike" kern="1200" cap="none" spc="0" normalizeH="0" baseline="0" noProof="0" dirty="0">
                <a:ln>
                  <a:noFill/>
                </a:ln>
                <a:solidFill>
                  <a:prstClr val="white"/>
                </a:solidFill>
                <a:effectLst/>
                <a:uLnTx/>
                <a:uFillTx/>
                <a:latin typeface="Calibri"/>
                <a:ea typeface="ＭＳ Ｐゴシック" charset="-128"/>
                <a:cs typeface="+mn-cs"/>
              </a:rPr>
              <a:t>Standardization &amp; Intellectual Property Unit</a:t>
            </a:r>
            <a:endParaRPr kumimoji="1" lang="ja-JP" altLang="en-US" sz="800" b="0" i="1" u="none" strike="noStrike" kern="1200" cap="none" spc="0" normalizeH="0" baseline="0" noProof="0" dirty="0">
              <a:ln>
                <a:noFill/>
              </a:ln>
              <a:solidFill>
                <a:prstClr val="white"/>
              </a:solidFill>
              <a:effectLst/>
              <a:uLnTx/>
              <a:uFillTx/>
              <a:latin typeface="Calibri"/>
              <a:ea typeface="ＭＳ Ｐゴシック" charset="-128"/>
              <a:cs typeface="+mn-cs"/>
            </a:endParaRPr>
          </a:p>
        </p:txBody>
      </p:sp>
    </p:spTree>
    <p:extLst>
      <p:ext uri="{BB962C8B-B14F-4D97-AF65-F5344CB8AC3E}">
        <p14:creationId xmlns:p14="http://schemas.microsoft.com/office/powerpoint/2010/main" val="3640601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デジ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27043435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デジ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4">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Digital Innovation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9643044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デジ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Digital Innovation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3980473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ナノ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36205067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ナノ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6">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Nanotechnology </a:t>
            </a:r>
            <a:r>
              <a:rPr kumimoji="1" lang="en-US" altLang="ja-JP" sz="800" i="1" kern="1200" baseline="0" dirty="0">
                <a:solidFill>
                  <a:schemeClr val="bg1"/>
                </a:solidFill>
                <a:latin typeface="+mn-lt"/>
                <a:ea typeface="ＭＳ Ｐゴシック" charset="-128"/>
                <a:cs typeface="+mn-cs"/>
              </a:rPr>
              <a:t>&amp; Materials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35191110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ナノ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Nanotechnology </a:t>
            </a:r>
            <a:r>
              <a:rPr kumimoji="1" lang="en-US" altLang="ja-JP" sz="800" i="1" kern="1200" baseline="0" dirty="0">
                <a:solidFill>
                  <a:schemeClr val="bg1"/>
                </a:solidFill>
                <a:latin typeface="+mn-lt"/>
                <a:ea typeface="ＭＳ Ｐゴシック" charset="-128"/>
                <a:cs typeface="+mn-cs"/>
              </a:rPr>
              <a:t>&amp; Materials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25924186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696480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エネ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10" name="正方形/長方形 9"/>
          <p:cNvSpPr/>
          <p:nvPr/>
        </p:nvSpPr>
        <p:spPr>
          <a:xfrm>
            <a:off x="8890948" y="4938914"/>
            <a:ext cx="126920" cy="140177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3"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29880621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エネシス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baseline="0" dirty="0">
                <a:solidFill>
                  <a:schemeClr val="bg1"/>
                </a:solidFill>
                <a:latin typeface="+mn-lt"/>
              </a:rPr>
              <a:t>Energy system &amp; Hydrogen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42757254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エネシス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baseline="0" dirty="0">
                <a:solidFill>
                  <a:schemeClr val="bg1"/>
                </a:solidFill>
                <a:latin typeface="+mn-lt"/>
              </a:rPr>
              <a:t>Energy system &amp; Hydrogen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8342147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再エネ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Renewable</a:t>
            </a:r>
            <a:r>
              <a:rPr kumimoji="1" lang="en-US" altLang="ja-JP" sz="800" i="1" baseline="0" dirty="0">
                <a:solidFill>
                  <a:schemeClr val="bg1"/>
                </a:solidFill>
                <a:latin typeface="+mn-lt"/>
              </a:rPr>
              <a:t> Energy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5484759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再エネ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Renewable</a:t>
            </a:r>
            <a:r>
              <a:rPr kumimoji="1" lang="en-US" altLang="ja-JP" sz="800" i="1" baseline="0" dirty="0">
                <a:solidFill>
                  <a:schemeClr val="bg1"/>
                </a:solidFill>
                <a:latin typeface="+mn-lt"/>
              </a:rPr>
              <a:t> Energy Unit</a:t>
            </a:r>
            <a:endParaRPr kumimoji="1" lang="ja-JP" altLang="en-US" sz="105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5524466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エネ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hasCustomPrompt="1"/>
          </p:nvPr>
        </p:nvSpPr>
        <p:spPr>
          <a:xfrm>
            <a:off x="107504" y="883553"/>
            <a:ext cx="8928992" cy="615553"/>
          </a:xfrm>
          <a:ln>
            <a:solidFill>
              <a:schemeClr val="tx1">
                <a:alpha val="95000"/>
              </a:schemeClr>
            </a:solidFill>
          </a:ln>
        </p:spPr>
        <p:txBody>
          <a:bodyPr>
            <a:spAutoFit/>
          </a:bodyPr>
          <a:lstStyle>
            <a:lvl1pPr marL="268288" indent="-268288">
              <a:lnSpc>
                <a:spcPct val="100000"/>
              </a:lnSpc>
              <a:spcBef>
                <a:spcPts val="0"/>
              </a:spcBef>
              <a:buClr>
                <a:schemeClr val="accent1">
                  <a:lumMod val="60000"/>
                  <a:lumOff val="40000"/>
                </a:schemeClr>
              </a:buClr>
              <a:buFont typeface="Wingdings" panose="05000000000000000000" pitchFamily="2" charset="2"/>
              <a:buChar char="n"/>
              <a:defRPr sz="1800"/>
            </a:lvl1pPr>
            <a:lvl2pPr marL="536575" indent="-285750">
              <a:lnSpc>
                <a:spcPct val="100000"/>
              </a:lnSpc>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 / </a:t>
            </a:r>
            <a:r>
              <a:rPr kumimoji="1" lang="en-US" altLang="ja-JP" sz="800" i="1" baseline="0" dirty="0">
                <a:solidFill>
                  <a:schemeClr val="bg1"/>
                </a:solidFill>
                <a:latin typeface="+mn-lt"/>
              </a:rPr>
              <a:t>Energy system &amp; H</a:t>
            </a:r>
            <a:r>
              <a:rPr kumimoji="1" lang="en-US" altLang="ja-JP" sz="600" i="1" baseline="0" dirty="0">
                <a:solidFill>
                  <a:schemeClr val="bg1"/>
                </a:solidFill>
                <a:latin typeface="+mn-lt"/>
              </a:rPr>
              <a:t>2</a:t>
            </a:r>
            <a:r>
              <a:rPr kumimoji="1" lang="en-US" altLang="ja-JP" sz="800" i="1" baseline="0" dirty="0">
                <a:solidFill>
                  <a:schemeClr val="bg1"/>
                </a:solidFill>
                <a:latin typeface="+mn-lt"/>
              </a:rPr>
              <a:t> Unit</a:t>
            </a:r>
            <a:endParaRPr kumimoji="1" lang="ja-JP" altLang="en-US" sz="80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037335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エネ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13" name="テキスト ボックス 12"/>
          <p:cNvSpPr txBox="1"/>
          <p:nvPr/>
        </p:nvSpPr>
        <p:spPr>
          <a:xfrm>
            <a:off x="5796136" y="563527"/>
            <a:ext cx="2808312" cy="261610"/>
          </a:xfrm>
          <a:prstGeom prst="rect">
            <a:avLst/>
          </a:prstGeom>
          <a:noFill/>
        </p:spPr>
        <p:txBody>
          <a:bodyPr wrap="square" rtlCol="0">
            <a:spAutoFit/>
          </a:bodyPr>
          <a:lstStyle/>
          <a:p>
            <a:pPr algn="r"/>
            <a:r>
              <a:rPr kumimoji="1" lang="en-US" altLang="ja-JP" sz="1050" i="1" dirty="0">
                <a:solidFill>
                  <a:schemeClr val="bg1"/>
                </a:solidFill>
                <a:latin typeface="+mn-lt"/>
              </a:rPr>
              <a:t>TSC  </a:t>
            </a:r>
            <a:r>
              <a:rPr kumimoji="1" lang="en-US" altLang="ja-JP" sz="800" i="1" dirty="0">
                <a:solidFill>
                  <a:schemeClr val="bg1"/>
                </a:solidFill>
                <a:latin typeface="+mn-lt"/>
              </a:rPr>
              <a:t>RE / </a:t>
            </a:r>
            <a:r>
              <a:rPr kumimoji="1" lang="en-US" altLang="ja-JP" sz="800" i="1" baseline="0" dirty="0">
                <a:solidFill>
                  <a:schemeClr val="bg1"/>
                </a:solidFill>
                <a:latin typeface="+mn-lt"/>
              </a:rPr>
              <a:t>Energy system &amp; H</a:t>
            </a:r>
            <a:r>
              <a:rPr kumimoji="1" lang="en-US" altLang="ja-JP" sz="600" i="1" baseline="0" dirty="0">
                <a:solidFill>
                  <a:schemeClr val="bg1"/>
                </a:solidFill>
                <a:latin typeface="+mn-lt"/>
              </a:rPr>
              <a:t>2</a:t>
            </a:r>
            <a:r>
              <a:rPr kumimoji="1" lang="en-US" altLang="ja-JP" sz="800" i="1" baseline="0" dirty="0">
                <a:solidFill>
                  <a:schemeClr val="bg1"/>
                </a:solidFill>
                <a:latin typeface="+mn-lt"/>
              </a:rPr>
              <a:t> Unit</a:t>
            </a:r>
            <a:endParaRPr kumimoji="1" lang="ja-JP" altLang="en-US" sz="800" i="1" dirty="0">
              <a:solidFill>
                <a:schemeClr val="bg1"/>
              </a:solidFill>
              <a:latin typeface="+mn-lt"/>
            </a:endParaRPr>
          </a:p>
        </p:txBody>
      </p:sp>
      <p:sp>
        <p:nvSpPr>
          <p:cNvPr id="8" name="正方形/長方形 7"/>
          <p:cNvSpPr/>
          <p:nvPr userDrawn="1"/>
        </p:nvSpPr>
        <p:spPr>
          <a:xfrm>
            <a:off x="8655164" y="620688"/>
            <a:ext cx="186600" cy="144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12387886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環境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24484977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環境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3">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5796136" y="563527"/>
            <a:ext cx="2808312"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Environment</a:t>
            </a:r>
            <a:r>
              <a:rPr kumimoji="1" lang="en-US" altLang="ja-JP" sz="800" i="1" baseline="0" dirty="0">
                <a:solidFill>
                  <a:schemeClr val="bg1"/>
                </a:solidFill>
                <a:latin typeface="+mn-lt"/>
              </a:rPr>
              <a:t> &amp; Green </a:t>
            </a:r>
            <a:r>
              <a:rPr kumimoji="1" lang="en-US" altLang="ja-JP" sz="800" i="1" dirty="0">
                <a:solidFill>
                  <a:schemeClr val="bg1"/>
                </a:solidFill>
                <a:latin typeface="+mn-lt"/>
              </a:rPr>
              <a:t>Chemistry</a:t>
            </a:r>
            <a:r>
              <a:rPr kumimoji="1" lang="en-US" altLang="ja-JP" sz="800" i="1" kern="1200" baseline="0" dirty="0">
                <a:solidFill>
                  <a:schemeClr val="bg1"/>
                </a:solidFill>
                <a:latin typeface="Arial" charset="0"/>
                <a:ea typeface="ＭＳ Ｐゴシック" charset="-128"/>
                <a:cs typeface="+mn-cs"/>
              </a:rPr>
              <a:t>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6233837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環境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7" name="正方形/長方形 6"/>
          <p:cNvSpPr/>
          <p:nvPr userDrawn="1"/>
        </p:nvSpPr>
        <p:spPr>
          <a:xfrm>
            <a:off x="8655164" y="620688"/>
            <a:ext cx="186600" cy="144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p:nvPr userDrawn="1"/>
        </p:nvSpPr>
        <p:spPr>
          <a:xfrm>
            <a:off x="5796136" y="563527"/>
            <a:ext cx="2808312"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dirty="0">
                <a:solidFill>
                  <a:schemeClr val="bg1"/>
                </a:solidFill>
                <a:latin typeface="+mn-lt"/>
              </a:rPr>
              <a:t>Environment</a:t>
            </a:r>
            <a:r>
              <a:rPr kumimoji="1" lang="en-US" altLang="ja-JP" sz="800" i="1" baseline="0" dirty="0">
                <a:solidFill>
                  <a:schemeClr val="bg1"/>
                </a:solidFill>
                <a:latin typeface="+mn-lt"/>
              </a:rPr>
              <a:t> &amp; Green </a:t>
            </a:r>
            <a:r>
              <a:rPr kumimoji="1" lang="en-US" altLang="ja-JP" sz="800" i="1" dirty="0">
                <a:solidFill>
                  <a:schemeClr val="bg1"/>
                </a:solidFill>
                <a:latin typeface="+mn-lt"/>
              </a:rPr>
              <a:t>Chemistry</a:t>
            </a:r>
            <a:r>
              <a:rPr kumimoji="1" lang="en-US" altLang="ja-JP" sz="800" i="1" kern="1200" baseline="0" dirty="0">
                <a:solidFill>
                  <a:schemeClr val="bg1"/>
                </a:solidFill>
                <a:latin typeface="Arial" charset="0"/>
                <a:ea typeface="ＭＳ Ｐゴシック" charset="-128"/>
                <a:cs typeface="+mn-cs"/>
              </a:rPr>
              <a:t> Unit</a:t>
            </a:r>
            <a:endParaRPr kumimoji="1" lang="ja-JP" altLang="en-US" sz="800" i="1" dirty="0">
              <a:solidFill>
                <a:schemeClr val="bg1"/>
              </a:solidFill>
              <a:latin typeface="+mn-lt"/>
            </a:endParaRPr>
          </a:p>
        </p:txBody>
      </p:sp>
    </p:spTree>
    <p:extLst>
      <p:ext uri="{BB962C8B-B14F-4D97-AF65-F5344CB8AC3E}">
        <p14:creationId xmlns:p14="http://schemas.microsoft.com/office/powerpoint/2010/main" val="23042888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9245686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新領域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41175401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新領域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chemeClr val="accent2">
                  <a:lumMod val="60000"/>
                  <a:lumOff val="40000"/>
                </a:schemeClr>
              </a:buClr>
              <a:buFont typeface="Wingdings" panose="05000000000000000000" pitchFamily="2" charset="2"/>
              <a:buChar char="n"/>
              <a:defRPr sz="1800"/>
            </a:lvl1pPr>
            <a:lvl2pPr marL="536575" indent="-285750">
              <a:spcBef>
                <a:spcPts val="0"/>
              </a:spcBef>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2244291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新領域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テキスト ボックス 4"/>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a:solidFill>
                  <a:schemeClr val="bg1"/>
                </a:solidFill>
                <a:latin typeface="+mn-lt"/>
              </a:rPr>
              <a:t>New Technology Frontier &amp;</a:t>
            </a:r>
            <a:r>
              <a:rPr kumimoji="1" lang="en-US" altLang="ja-JP" sz="800" i="1" kern="1200" baseline="0" dirty="0">
                <a:solidFill>
                  <a:schemeClr val="bg1"/>
                </a:solidFill>
                <a:latin typeface="+mn-lt"/>
                <a:ea typeface="ＭＳ Ｐゴシック" charset="-128"/>
                <a:cs typeface="+mn-cs"/>
              </a:rPr>
              <a:t> Multi-disciplinary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16981521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バイオU：タイトル">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Lst>
          </a:blip>
          <a:srcRect l="-49330" t="-4766" b="-32920"/>
          <a:stretch/>
        </p:blipFill>
        <p:spPr bwMode="auto">
          <a:xfrm>
            <a:off x="0" y="0"/>
            <a:ext cx="9142535" cy="6858000"/>
          </a:xfrm>
          <a:prstGeom prst="rect">
            <a:avLst/>
          </a:prstGeom>
          <a:solidFill>
            <a:schemeClr val="bg1"/>
          </a:solidFill>
          <a:ln w="9525">
            <a:noFill/>
            <a:miter lim="800000"/>
            <a:headEnd/>
            <a:tailEnd/>
          </a:ln>
        </p:spPr>
      </p:pic>
      <p:sp>
        <p:nvSpPr>
          <p:cNvPr id="2" name="タイトル 1"/>
          <p:cNvSpPr>
            <a:spLocks noGrp="1"/>
          </p:cNvSpPr>
          <p:nvPr>
            <p:ph type="title"/>
          </p:nvPr>
        </p:nvSpPr>
        <p:spPr>
          <a:xfrm>
            <a:off x="457200" y="1408113"/>
            <a:ext cx="7772400" cy="1362075"/>
          </a:xfrm>
        </p:spPr>
        <p:txBody>
          <a:bodyPr anchor="t"/>
          <a:lstStyle>
            <a:lvl1pPr algn="l">
              <a:defRPr kumimoji="1" lang="ja-JP" altLang="en-US" sz="4000" kern="1200" dirty="0">
                <a:solidFill>
                  <a:schemeClr val="tx1">
                    <a:lumMod val="65000"/>
                    <a:lumOff val="35000"/>
                  </a:schemeClr>
                </a:solidFill>
                <a:latin typeface="Calibri" pitchFamily="34" charset="0"/>
                <a:ea typeface="ＭＳ Ｐゴシック" charset="-128"/>
                <a:cs typeface="+mn-cs"/>
              </a:defRPr>
            </a:lvl1pPr>
          </a:lstStyle>
          <a:p>
            <a:r>
              <a:rPr lang="ja-JP" altLang="en-US"/>
              <a:t>マスター タイトルの書式設定</a:t>
            </a:r>
            <a:endParaRPr lang="ja-JP" altLang="en-US" dirty="0"/>
          </a:p>
        </p:txBody>
      </p:sp>
      <p:sp>
        <p:nvSpPr>
          <p:cNvPr id="8" name="サブタイトル 2"/>
          <p:cNvSpPr txBox="1">
            <a:spLocks/>
          </p:cNvSpPr>
          <p:nvPr/>
        </p:nvSpPr>
        <p:spPr bwMode="auto">
          <a:xfrm>
            <a:off x="2987824" y="4878374"/>
            <a:ext cx="6030044"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Font typeface="Arial" charset="0"/>
              <a:buNone/>
              <a:defRPr kumimoji="1"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kumimoji="1"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kumimoji="1"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endParaRPr kumimoji="1" lang="ja-JP" altLang="en-US" sz="2400" kern="1200" dirty="0">
              <a:solidFill>
                <a:schemeClr val="tx1">
                  <a:lumMod val="65000"/>
                  <a:lumOff val="35000"/>
                </a:schemeClr>
              </a:solidFill>
              <a:latin typeface="+mn-lt"/>
              <a:ea typeface="ＭＳ Ｐゴシック" pitchFamily="50" charset="-128"/>
              <a:cs typeface="Arial" pitchFamily="34" charset="0"/>
            </a:endParaRPr>
          </a:p>
        </p:txBody>
      </p:sp>
      <p:sp>
        <p:nvSpPr>
          <p:cNvPr id="10" name="正方形/長方形 9"/>
          <p:cNvSpPr/>
          <p:nvPr/>
        </p:nvSpPr>
        <p:spPr>
          <a:xfrm>
            <a:off x="8890948" y="4938914"/>
            <a:ext cx="126920" cy="1401774"/>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9075433" y="4938914"/>
            <a:ext cx="67102" cy="140177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userDrawn="1"/>
        </p:nvSpPr>
        <p:spPr>
          <a:xfrm>
            <a:off x="7164288" y="260648"/>
            <a:ext cx="18002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2"/>
          <p:cNvPicPr>
            <a:picLocks noChangeAspect="1" noChangeArrowheads="1"/>
          </p:cNvPicPr>
          <p:nvPr userDrawn="1"/>
        </p:nvPicPr>
        <p:blipFill>
          <a:blip r:embed="rId4" cstate="print"/>
          <a:srcRect/>
          <a:stretch>
            <a:fillRect/>
          </a:stretch>
        </p:blipFill>
        <p:spPr bwMode="auto">
          <a:xfrm>
            <a:off x="7308304" y="404664"/>
            <a:ext cx="1462174" cy="720080"/>
          </a:xfrm>
          <a:prstGeom prst="rect">
            <a:avLst/>
          </a:prstGeom>
          <a:noFill/>
        </p:spPr>
      </p:pic>
      <p:sp>
        <p:nvSpPr>
          <p:cNvPr id="14" name="テキスト プレースホルダ 2"/>
          <p:cNvSpPr>
            <a:spLocks noGrp="1"/>
          </p:cNvSpPr>
          <p:nvPr>
            <p:ph type="body" idx="12"/>
          </p:nvPr>
        </p:nvSpPr>
        <p:spPr>
          <a:xfrm>
            <a:off x="4860032" y="4938914"/>
            <a:ext cx="4040188" cy="650326"/>
          </a:xfrm>
        </p:spPr>
        <p:txBody>
          <a:bodyPr anchor="t"/>
          <a:lstStyle>
            <a:lvl1pPr marL="0" indent="0" algn="r">
              <a:buNone/>
              <a:defRPr sz="18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5" name="テキスト プレースホルダ 2"/>
          <p:cNvSpPr>
            <a:spLocks noGrp="1"/>
          </p:cNvSpPr>
          <p:nvPr>
            <p:ph type="body" idx="13"/>
          </p:nvPr>
        </p:nvSpPr>
        <p:spPr>
          <a:xfrm>
            <a:off x="3203848" y="5661248"/>
            <a:ext cx="5696372" cy="650326"/>
          </a:xfrm>
        </p:spPr>
        <p:txBody>
          <a:bodyPr anchor="b"/>
          <a:lstStyle>
            <a:lvl1pPr marL="0" indent="0" algn="r">
              <a:buNone/>
              <a:defRPr sz="16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Tree>
    <p:extLst>
      <p:ext uri="{BB962C8B-B14F-4D97-AF65-F5344CB8AC3E}">
        <p14:creationId xmlns:p14="http://schemas.microsoft.com/office/powerpoint/2010/main" val="28296540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バイオU：基本スライド">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05608"/>
            <a:ext cx="7632848" cy="443072"/>
          </a:xfrm>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hasCustomPrompt="1"/>
          </p:nvPr>
        </p:nvSpPr>
        <p:spPr>
          <a:xfrm>
            <a:off x="107504" y="883553"/>
            <a:ext cx="8928992" cy="615553"/>
          </a:xfrm>
          <a:ln>
            <a:solidFill>
              <a:schemeClr val="tx1"/>
            </a:solidFill>
          </a:ln>
        </p:spPr>
        <p:txBody>
          <a:bodyPr>
            <a:spAutoFit/>
          </a:bodyPr>
          <a:lstStyle>
            <a:lvl1pPr marL="268288" indent="-268288">
              <a:spcBef>
                <a:spcPts val="0"/>
              </a:spcBef>
              <a:buClr>
                <a:srgbClr val="F1EE76"/>
              </a:buClr>
              <a:buFont typeface="Wingdings" panose="05000000000000000000" pitchFamily="2" charset="2"/>
              <a:buChar char="n"/>
              <a:defRPr sz="1800"/>
            </a:lvl1pPr>
            <a:lvl2pPr marL="536575" indent="-285750">
              <a:spcBef>
                <a:spcPts val="0"/>
              </a:spcBef>
              <a:buClr>
                <a:srgbClr val="F1EE76"/>
              </a:buClr>
              <a:defRPr sz="1600"/>
            </a:lvl2pPr>
            <a:lvl3pPr>
              <a:defRPr sz="1800"/>
            </a:lvl3pPr>
            <a:lvl4pPr>
              <a:defRPr sz="1600"/>
            </a:lvl4pPr>
            <a:lvl5pPr>
              <a:defRPr sz="160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p:txBody>
      </p:sp>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テキスト ボックス 8"/>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err="1">
                <a:solidFill>
                  <a:schemeClr val="bg1"/>
                </a:solidFill>
                <a:latin typeface="+mn-lt"/>
              </a:rPr>
              <a:t>Bioeconomy</a:t>
            </a:r>
            <a:r>
              <a:rPr kumimoji="1" lang="en-US" altLang="ja-JP" sz="800" i="1" kern="1200" baseline="0" dirty="0">
                <a:solidFill>
                  <a:schemeClr val="bg1"/>
                </a:solidFill>
                <a:latin typeface="+mn-lt"/>
                <a:ea typeface="ＭＳ Ｐゴシック" charset="-128"/>
                <a:cs typeface="+mn-cs"/>
              </a:rPr>
              <a:t>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7117719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バイオU：フリー">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8748464" y="6492875"/>
            <a:ext cx="395536" cy="365125"/>
          </a:xfrm>
        </p:spPr>
        <p:txBody>
          <a:bodyPr/>
          <a:lstStyle>
            <a:lvl1pPr>
              <a:defRPr/>
            </a:lvl1pPr>
          </a:lstStyle>
          <a:p>
            <a:pPr>
              <a:defRPr/>
            </a:pPr>
            <a:fld id="{0FEA9A9B-9FC8-4930-AF47-7E8D08851B52}" type="slidenum">
              <a:rPr lang="ja-JP" altLang="en-US"/>
              <a:pPr>
                <a:defRPr/>
              </a:pPr>
              <a:t>‹#›</a:t>
            </a:fld>
            <a:endParaRPr lang="ja-JP" altLang="en-US" dirty="0"/>
          </a:p>
        </p:txBody>
      </p:sp>
      <p:sp>
        <p:nvSpPr>
          <p:cNvPr id="8" name="正方形/長方形 7"/>
          <p:cNvSpPr/>
          <p:nvPr userDrawn="1"/>
        </p:nvSpPr>
        <p:spPr>
          <a:xfrm>
            <a:off x="8655164" y="620688"/>
            <a:ext cx="186600" cy="144000"/>
          </a:xfrm>
          <a:prstGeom prst="rect">
            <a:avLst/>
          </a:prstGeom>
          <a:solidFill>
            <a:srgbClr val="F1EE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テキスト ボックス 6"/>
          <p:cNvSpPr txBox="1"/>
          <p:nvPr userDrawn="1"/>
        </p:nvSpPr>
        <p:spPr>
          <a:xfrm>
            <a:off x="4860032" y="563527"/>
            <a:ext cx="3744416" cy="253916"/>
          </a:xfrm>
          <a:prstGeom prst="rect">
            <a:avLst/>
          </a:prstGeom>
          <a:noFill/>
        </p:spPr>
        <p:txBody>
          <a:bodyPr wrap="squar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kumimoji="1" lang="en-US" altLang="ja-JP" sz="1050" i="1" dirty="0">
                <a:solidFill>
                  <a:schemeClr val="bg1"/>
                </a:solidFill>
                <a:latin typeface="+mn-lt"/>
              </a:rPr>
              <a:t>TSC  </a:t>
            </a:r>
            <a:r>
              <a:rPr kumimoji="1" lang="en-US" altLang="ja-JP" sz="800" i="1" baseline="0" dirty="0" err="1">
                <a:solidFill>
                  <a:schemeClr val="bg1"/>
                </a:solidFill>
                <a:latin typeface="+mn-lt"/>
              </a:rPr>
              <a:t>Bioeconomy</a:t>
            </a:r>
            <a:r>
              <a:rPr kumimoji="1" lang="en-US" altLang="ja-JP" sz="800" i="1" kern="1200" baseline="0" dirty="0">
                <a:solidFill>
                  <a:schemeClr val="bg1"/>
                </a:solidFill>
                <a:latin typeface="+mn-lt"/>
                <a:ea typeface="ＭＳ Ｐゴシック" charset="-128"/>
                <a:cs typeface="+mn-cs"/>
              </a:rPr>
              <a:t> Unit</a:t>
            </a:r>
            <a:endParaRPr kumimoji="1" lang="ja-JP" altLang="en-US" sz="800" i="1" kern="1200" baseline="0" dirty="0">
              <a:solidFill>
                <a:schemeClr val="bg1"/>
              </a:solidFill>
              <a:latin typeface="+mn-lt"/>
              <a:ea typeface="ＭＳ Ｐゴシック" charset="-128"/>
              <a:cs typeface="+mn-cs"/>
            </a:endParaRPr>
          </a:p>
        </p:txBody>
      </p:sp>
    </p:spTree>
    <p:extLst>
      <p:ext uri="{BB962C8B-B14F-4D97-AF65-F5344CB8AC3E}">
        <p14:creationId xmlns:p14="http://schemas.microsoft.com/office/powerpoint/2010/main" val="41996231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9830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2028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3135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444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4796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image" Target="../media/image1.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theme" Target="../theme/theme2.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2022/4/19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307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251520" y="105608"/>
            <a:ext cx="8229600" cy="443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テキスト プレースホルダ 2"/>
          <p:cNvSpPr>
            <a:spLocks noGrp="1"/>
          </p:cNvSpPr>
          <p:nvPr>
            <p:ph type="body" idx="1"/>
          </p:nvPr>
        </p:nvSpPr>
        <p:spPr bwMode="auto">
          <a:xfrm>
            <a:off x="251520" y="876920"/>
            <a:ext cx="8640960" cy="5576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8645903" y="6597352"/>
            <a:ext cx="491549" cy="25466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2F249AFA-9012-4711-9E78-A15CF0300A85}" type="slidenum">
              <a:rPr lang="ja-JP" altLang="en-US" smtClean="0"/>
              <a:pPr>
                <a:defRPr/>
              </a:pPr>
              <a:t>‹#›</a:t>
            </a:fld>
            <a:endParaRPr lang="ja-JP" altLang="en-US" dirty="0"/>
          </a:p>
        </p:txBody>
      </p:sp>
      <p:sp>
        <p:nvSpPr>
          <p:cNvPr id="7" name="正方形/長方形 6"/>
          <p:cNvSpPr/>
          <p:nvPr/>
        </p:nvSpPr>
        <p:spPr>
          <a:xfrm>
            <a:off x="0" y="620688"/>
            <a:ext cx="8604448" cy="144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8892480" y="620688"/>
            <a:ext cx="251852" cy="144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9" name="Picture 2"/>
          <p:cNvPicPr>
            <a:picLocks noChangeAspect="1" noChangeArrowheads="1"/>
          </p:cNvPicPr>
          <p:nvPr userDrawn="1"/>
        </p:nvPicPr>
        <p:blipFill>
          <a:blip r:embed="rId36" cstate="print"/>
          <a:srcRect/>
          <a:stretch>
            <a:fillRect/>
          </a:stretch>
        </p:blipFill>
        <p:spPr bwMode="auto">
          <a:xfrm>
            <a:off x="8172400" y="90344"/>
            <a:ext cx="899592" cy="443024"/>
          </a:xfrm>
          <a:prstGeom prst="rect">
            <a:avLst/>
          </a:prstGeom>
          <a:noFill/>
        </p:spPr>
      </p:pic>
    </p:spTree>
    <p:extLst>
      <p:ext uri="{BB962C8B-B14F-4D97-AF65-F5344CB8AC3E}">
        <p14:creationId xmlns:p14="http://schemas.microsoft.com/office/powerpoint/2010/main" val="3221759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rtl="0" eaLnBrk="1" fontAlgn="base" hangingPunct="1">
        <a:spcBef>
          <a:spcPct val="0"/>
        </a:spcBef>
        <a:spcAft>
          <a:spcPct val="0"/>
        </a:spcAft>
        <a:defRPr kumimoji="1" sz="2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267316"/>
            <a:ext cx="8497388" cy="2246769"/>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項目名（黒字部分）はそのまま残し、不要なページは削除して下さい。また、枠と</a:t>
            </a:r>
            <a:r>
              <a:rPr lang="ja-JP" altLang="en-US" sz="1400">
                <a:solidFill>
                  <a:srgbClr val="0070C0"/>
                </a:solidFill>
              </a:rPr>
              <a:t>ページ数は記載の内容に</a:t>
            </a:r>
            <a:r>
              <a:rPr lang="ja-JP" altLang="en-US" sz="1400" dirty="0">
                <a:solidFill>
                  <a:srgbClr val="0070C0"/>
                </a:solidFill>
              </a:rPr>
              <a:t>よって適宜調整して下さい、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endParaRPr lang="en-US" altLang="ja-JP" sz="1400" dirty="0">
              <a:solidFill>
                <a:srgbClr val="0070C0"/>
              </a:solidFill>
            </a:endParaRPr>
          </a:p>
          <a:p>
            <a:r>
              <a:rPr lang="ja-JP" altLang="en-US" sz="1400" dirty="0">
                <a:solidFill>
                  <a:srgbClr val="0070C0"/>
                </a:solidFill>
              </a:rPr>
              <a:t>＊本補足情報については、本調査の実施に向けた検討や</a:t>
            </a:r>
            <a:r>
              <a:rPr lang="en-US" altLang="ja-JP" sz="1400" dirty="0">
                <a:solidFill>
                  <a:srgbClr val="0070C0"/>
                </a:solidFill>
              </a:rPr>
              <a:t>NEDO</a:t>
            </a:r>
            <a:r>
              <a:rPr lang="ja-JP" altLang="en-US" sz="1400" dirty="0">
                <a:solidFill>
                  <a:srgbClr val="0070C0"/>
                </a:solidFill>
              </a:rPr>
              <a:t>技術戦略の検討等の参考にする以外は一切利用いたしません。</a:t>
            </a:r>
            <a:endParaRPr lang="en-US" altLang="ja-JP" sz="1400" dirty="0">
              <a:solidFill>
                <a:srgbClr val="0070C0"/>
              </a:solidFill>
            </a:endParaRPr>
          </a:p>
          <a:p>
            <a:endParaRPr lang="ja-JP" altLang="en-US"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341491"/>
            <a:ext cx="8583211" cy="1169551"/>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所属機関最初の</a:t>
            </a:r>
            <a:r>
              <a:rPr kumimoji="1" lang="en-US" altLang="ja-JP" sz="1400" dirty="0">
                <a:solidFill>
                  <a:srgbClr val="0070C0"/>
                </a:solidFill>
                <a:latin typeface="+mn-ea"/>
              </a:rPr>
              <a:t>5</a:t>
            </a:r>
            <a:r>
              <a:rPr kumimoji="1" lang="ja-JP" altLang="en-US" sz="1400" dirty="0">
                <a:solidFill>
                  <a:srgbClr val="0070C0"/>
                </a:solidFill>
                <a:latin typeface="+mn-ea"/>
              </a:rPr>
              <a:t>文字（略称可）」としてください。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入力・アップロード等の操作途中で提出期限が来て完了できなかった場合は、受け付けることができません。</a:t>
            </a: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通信トラフィック状況等により、入力やアップロードに時間がかかる場合があります。特に、提出期限直前は混雑する可能性がありますので、余裕をもって提出してください。</a:t>
            </a:r>
            <a:endParaRPr kumimoji="1" lang="ja-JP" altLang="en-US" dirty="0">
              <a:solidFill>
                <a:srgbClr val="0070C0"/>
              </a:solidFill>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0EA059-2DE7-47F6-A713-8754E7108798}"/>
              </a:ext>
            </a:extLst>
          </p:cNvPr>
          <p:cNvSpPr>
            <a:spLocks noGrp="1"/>
          </p:cNvSpPr>
          <p:nvPr>
            <p:ph type="title"/>
          </p:nvPr>
        </p:nvSpPr>
        <p:spPr>
          <a:xfrm>
            <a:off x="107504" y="181820"/>
            <a:ext cx="7632848" cy="443072"/>
          </a:xfrm>
        </p:spPr>
        <p:txBody>
          <a:bodyPr/>
          <a:lstStyle/>
          <a:p>
            <a:r>
              <a:rPr kumimoji="1" lang="ja-JP" altLang="en-US" dirty="0"/>
              <a:t>（補足情報）　「</a:t>
            </a:r>
            <a:r>
              <a:rPr kumimoji="1" lang="en-US" altLang="ja-JP" dirty="0"/>
              <a:t>1</a:t>
            </a:r>
            <a:r>
              <a:rPr kumimoji="1" lang="ja-JP" altLang="en-US" dirty="0"/>
              <a:t>．調査対象」</a:t>
            </a:r>
          </a:p>
        </p:txBody>
      </p:sp>
      <p:sp>
        <p:nvSpPr>
          <p:cNvPr id="3" name="コンテンツ プレースホルダー 2">
            <a:extLst>
              <a:ext uri="{FF2B5EF4-FFF2-40B4-BE49-F238E27FC236}">
                <a16:creationId xmlns:a16="http://schemas.microsoft.com/office/drawing/2014/main" id="{EDB1FB00-7FC5-4312-B31A-719DF7F8B5BD}"/>
              </a:ext>
            </a:extLst>
          </p:cNvPr>
          <p:cNvSpPr>
            <a:spLocks noGrp="1"/>
          </p:cNvSpPr>
          <p:nvPr>
            <p:ph idx="1"/>
          </p:nvPr>
        </p:nvSpPr>
        <p:spPr>
          <a:xfrm>
            <a:off x="107504" y="883552"/>
            <a:ext cx="8928992" cy="1186536"/>
          </a:xfrm>
          <a:ln w="19050">
            <a:solidFill>
              <a:schemeClr val="accent1"/>
            </a:solidFill>
          </a:ln>
        </p:spPr>
        <p:txBody>
          <a:bodyPr/>
          <a:lstStyle/>
          <a:p>
            <a:pPr marL="0" indent="0">
              <a:buNone/>
            </a:pPr>
            <a:r>
              <a:rPr lang="ja-JP" altLang="en-US" b="1" u="sng" dirty="0"/>
              <a:t>「</a:t>
            </a:r>
            <a:r>
              <a:rPr lang="en-US" altLang="ja-JP" b="1" u="sng" dirty="0"/>
              <a:t>1</a:t>
            </a:r>
            <a:r>
              <a:rPr lang="ja-JP" altLang="en-US" b="1" u="sng" dirty="0"/>
              <a:t>．調査対象」に関するご提案の補足情報</a:t>
            </a:r>
            <a:endParaRPr lang="en-US" altLang="ja-JP" b="1" u="sng" dirty="0"/>
          </a:p>
        </p:txBody>
      </p:sp>
      <p:sp>
        <p:nvSpPr>
          <p:cNvPr id="4" name="スライド番号プレースホルダー 3">
            <a:extLst>
              <a:ext uri="{FF2B5EF4-FFF2-40B4-BE49-F238E27FC236}">
                <a16:creationId xmlns:a16="http://schemas.microsoft.com/office/drawing/2014/main" id="{0CA16314-6E74-460E-8746-7F2DDA57E4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EA9A9B-9FC8-4930-AF47-7E8D08851B52}"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9A32079C-BFC7-4DD4-BF94-485C2078D10A}"/>
              </a:ext>
            </a:extLst>
          </p:cNvPr>
          <p:cNvSpPr/>
          <p:nvPr/>
        </p:nvSpPr>
        <p:spPr>
          <a:xfrm>
            <a:off x="107504" y="2355273"/>
            <a:ext cx="8928992" cy="421754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E2DA22CB-5A2C-4526-9701-F6FB345F1370}"/>
              </a:ext>
            </a:extLst>
          </p:cNvPr>
          <p:cNvSpPr txBox="1"/>
          <p:nvPr/>
        </p:nvSpPr>
        <p:spPr>
          <a:xfrm>
            <a:off x="107504" y="2429522"/>
            <a:ext cx="1431802" cy="369332"/>
          </a:xfrm>
          <a:prstGeom prst="rect">
            <a:avLst/>
          </a:prstGeom>
          <a:noFill/>
        </p:spPr>
        <p:txBody>
          <a:bodyPr wrap="none" rtlCol="0">
            <a:spAutoFit/>
          </a:bodyPr>
          <a:lstStyle/>
          <a:p>
            <a:r>
              <a:rPr kumimoji="1" lang="ja-JP" altLang="en-US" b="1" u="sng" dirty="0"/>
              <a:t>イメージ図等</a:t>
            </a:r>
            <a:endParaRPr kumimoji="1" lang="en-US" altLang="ja-JP" b="1" u="sng" dirty="0"/>
          </a:p>
        </p:txBody>
      </p:sp>
      <p:sp>
        <p:nvSpPr>
          <p:cNvPr id="7" name="吹き出し: 四角形 6">
            <a:extLst>
              <a:ext uri="{FF2B5EF4-FFF2-40B4-BE49-F238E27FC236}">
                <a16:creationId xmlns:a16="http://schemas.microsoft.com/office/drawing/2014/main" id="{3ACACD1A-252A-4326-9C9D-517704739EDA}"/>
              </a:ext>
            </a:extLst>
          </p:cNvPr>
          <p:cNvSpPr/>
          <p:nvPr/>
        </p:nvSpPr>
        <p:spPr>
          <a:xfrm>
            <a:off x="9144000" y="2704722"/>
            <a:ext cx="1704868" cy="1034176"/>
          </a:xfrm>
          <a:prstGeom prst="wedgeRectCallout">
            <a:avLst>
              <a:gd name="adj1" fmla="val -80840"/>
              <a:gd name="adj2" fmla="val 840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枠、ページ数はは適宜調整して下さい。</a:t>
            </a:r>
          </a:p>
        </p:txBody>
      </p:sp>
      <p:sp>
        <p:nvSpPr>
          <p:cNvPr id="8" name="吹き出し: 四角形 7">
            <a:extLst>
              <a:ext uri="{FF2B5EF4-FFF2-40B4-BE49-F238E27FC236}">
                <a16:creationId xmlns:a16="http://schemas.microsoft.com/office/drawing/2014/main" id="{4CAEC103-2F46-449A-A9BB-4586D1A6A337}"/>
              </a:ext>
            </a:extLst>
          </p:cNvPr>
          <p:cNvSpPr/>
          <p:nvPr/>
        </p:nvSpPr>
        <p:spPr>
          <a:xfrm>
            <a:off x="8748464" y="883552"/>
            <a:ext cx="2667956" cy="1361707"/>
          </a:xfrm>
          <a:prstGeom prst="wedgeRectCallout">
            <a:avLst>
              <a:gd name="adj1" fmla="val -75856"/>
              <a:gd name="adj2" fmla="val 237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Web</a:t>
            </a:r>
            <a:r>
              <a:rPr kumimoji="1" lang="ja-JP" altLang="en-US" dirty="0"/>
              <a:t>入力項目「</a:t>
            </a:r>
            <a:r>
              <a:rPr kumimoji="1" lang="en-US" altLang="ja-JP" dirty="0"/>
              <a:t>1</a:t>
            </a:r>
            <a:r>
              <a:rPr kumimoji="1" lang="ja-JP" altLang="en-US" dirty="0"/>
              <a:t>．調査対象」に対応した補足情報を記載してください。</a:t>
            </a:r>
          </a:p>
        </p:txBody>
      </p:sp>
    </p:spTree>
    <p:extLst>
      <p:ext uri="{BB962C8B-B14F-4D97-AF65-F5344CB8AC3E}">
        <p14:creationId xmlns:p14="http://schemas.microsoft.com/office/powerpoint/2010/main" val="38495169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53EE5B-7F2C-4847-A13D-9A35413171F9}"/>
              </a:ext>
            </a:extLst>
          </p:cNvPr>
          <p:cNvSpPr>
            <a:spLocks noGrp="1"/>
          </p:cNvSpPr>
          <p:nvPr>
            <p:ph type="title"/>
          </p:nvPr>
        </p:nvSpPr>
        <p:spPr/>
        <p:txBody>
          <a:bodyPr/>
          <a:lstStyle/>
          <a:p>
            <a:r>
              <a:rPr kumimoji="1" lang="ja-JP" altLang="en-US" dirty="0"/>
              <a:t>（補足情報）　「</a:t>
            </a:r>
            <a:r>
              <a:rPr kumimoji="1" lang="en-US" altLang="ja-JP" dirty="0"/>
              <a:t>2</a:t>
            </a:r>
            <a:r>
              <a:rPr kumimoji="1" lang="ja-JP" altLang="en-US" dirty="0"/>
              <a:t>．データの収集方法」　</a:t>
            </a:r>
          </a:p>
        </p:txBody>
      </p:sp>
      <p:sp>
        <p:nvSpPr>
          <p:cNvPr id="3" name="コンテンツ プレースホルダー 2">
            <a:extLst>
              <a:ext uri="{FF2B5EF4-FFF2-40B4-BE49-F238E27FC236}">
                <a16:creationId xmlns:a16="http://schemas.microsoft.com/office/drawing/2014/main" id="{053B2F60-F23E-49F2-A422-BE421D182309}"/>
              </a:ext>
            </a:extLst>
          </p:cNvPr>
          <p:cNvSpPr>
            <a:spLocks noGrp="1"/>
          </p:cNvSpPr>
          <p:nvPr>
            <p:ph idx="1"/>
          </p:nvPr>
        </p:nvSpPr>
        <p:spPr>
          <a:xfrm>
            <a:off x="107504" y="993642"/>
            <a:ext cx="8928992" cy="1233509"/>
          </a:xfrm>
          <a:ln w="19050">
            <a:solidFill>
              <a:schemeClr val="accent1"/>
            </a:solidFill>
          </a:ln>
        </p:spPr>
        <p:txBody>
          <a:bodyPr/>
          <a:lstStyle/>
          <a:p>
            <a:pPr marL="0" indent="0">
              <a:buNone/>
            </a:pPr>
            <a:r>
              <a:rPr kumimoji="1" lang="ja-JP" altLang="en-US" b="1" u="sng" dirty="0"/>
              <a:t>「</a:t>
            </a:r>
            <a:r>
              <a:rPr kumimoji="1" lang="en-US" altLang="ja-JP" b="1" u="sng" dirty="0"/>
              <a:t>2</a:t>
            </a:r>
            <a:r>
              <a:rPr kumimoji="1" lang="ja-JP" altLang="en-US" b="1" u="sng" dirty="0"/>
              <a:t>．データの収集方法」に関するご提案の補足情報</a:t>
            </a:r>
          </a:p>
        </p:txBody>
      </p:sp>
      <p:sp>
        <p:nvSpPr>
          <p:cNvPr id="4" name="スライド番号プレースホルダー 3">
            <a:extLst>
              <a:ext uri="{FF2B5EF4-FFF2-40B4-BE49-F238E27FC236}">
                <a16:creationId xmlns:a16="http://schemas.microsoft.com/office/drawing/2014/main" id="{56F3FAFB-8AE0-420F-A274-DA5CF33E4FBC}"/>
              </a:ext>
            </a:extLst>
          </p:cNvPr>
          <p:cNvSpPr>
            <a:spLocks noGrp="1"/>
          </p:cNvSpPr>
          <p:nvPr>
            <p:ph type="sldNum" sz="quarter" idx="12"/>
          </p:nvPr>
        </p:nvSpPr>
        <p:spPr/>
        <p:txBody>
          <a:bodyPr/>
          <a:lstStyle/>
          <a:p>
            <a:pPr>
              <a:defRPr/>
            </a:pPr>
            <a:fld id="{0FEA9A9B-9FC8-4930-AF47-7E8D08851B52}" type="slidenum">
              <a:rPr lang="ja-JP" altLang="en-US" smtClean="0"/>
              <a:pPr>
                <a:defRPr/>
              </a:pPr>
              <a:t>3</a:t>
            </a:fld>
            <a:endParaRPr lang="ja-JP" altLang="en-US" dirty="0"/>
          </a:p>
        </p:txBody>
      </p:sp>
      <p:sp>
        <p:nvSpPr>
          <p:cNvPr id="5" name="正方形/長方形 4">
            <a:extLst>
              <a:ext uri="{FF2B5EF4-FFF2-40B4-BE49-F238E27FC236}">
                <a16:creationId xmlns:a16="http://schemas.microsoft.com/office/drawing/2014/main" id="{5A182AA6-7800-4600-8B83-43BD1C76F4CA}"/>
              </a:ext>
            </a:extLst>
          </p:cNvPr>
          <p:cNvSpPr/>
          <p:nvPr/>
        </p:nvSpPr>
        <p:spPr>
          <a:xfrm>
            <a:off x="107504" y="2317583"/>
            <a:ext cx="8928992" cy="42461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A029FF1-D481-4C96-A3E8-EE9A500043FD}"/>
              </a:ext>
            </a:extLst>
          </p:cNvPr>
          <p:cNvSpPr txBox="1"/>
          <p:nvPr/>
        </p:nvSpPr>
        <p:spPr>
          <a:xfrm>
            <a:off x="107504" y="2317582"/>
            <a:ext cx="1431802" cy="369332"/>
          </a:xfrm>
          <a:prstGeom prst="rect">
            <a:avLst/>
          </a:prstGeom>
          <a:noFill/>
        </p:spPr>
        <p:txBody>
          <a:bodyPr wrap="none" rtlCol="0">
            <a:spAutoFit/>
          </a:bodyPr>
          <a:lstStyle/>
          <a:p>
            <a:r>
              <a:rPr kumimoji="1" lang="ja-JP" altLang="en-US" b="1" u="sng" dirty="0"/>
              <a:t>イメージ図等</a:t>
            </a:r>
            <a:endParaRPr kumimoji="1" lang="en-US" altLang="ja-JP" b="1" u="sng" dirty="0"/>
          </a:p>
        </p:txBody>
      </p:sp>
      <p:sp>
        <p:nvSpPr>
          <p:cNvPr id="7" name="吹き出し: 四角形 6">
            <a:extLst>
              <a:ext uri="{FF2B5EF4-FFF2-40B4-BE49-F238E27FC236}">
                <a16:creationId xmlns:a16="http://schemas.microsoft.com/office/drawing/2014/main" id="{A1F4F2DC-BF7D-4AA6-9074-22CFE602EF08}"/>
              </a:ext>
            </a:extLst>
          </p:cNvPr>
          <p:cNvSpPr/>
          <p:nvPr/>
        </p:nvSpPr>
        <p:spPr>
          <a:xfrm>
            <a:off x="9278293" y="2725764"/>
            <a:ext cx="1704868" cy="1042671"/>
          </a:xfrm>
          <a:prstGeom prst="wedgeRectCallout">
            <a:avLst>
              <a:gd name="adj1" fmla="val -63118"/>
              <a:gd name="adj2" fmla="val 793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枠、ページ数は適宜調整して下さい。</a:t>
            </a:r>
          </a:p>
        </p:txBody>
      </p:sp>
      <p:sp>
        <p:nvSpPr>
          <p:cNvPr id="9" name="吹き出し: 四角形 8">
            <a:extLst>
              <a:ext uri="{FF2B5EF4-FFF2-40B4-BE49-F238E27FC236}">
                <a16:creationId xmlns:a16="http://schemas.microsoft.com/office/drawing/2014/main" id="{59DC2373-54F4-4D89-9AFD-6026E04C4859}"/>
              </a:ext>
            </a:extLst>
          </p:cNvPr>
          <p:cNvSpPr/>
          <p:nvPr/>
        </p:nvSpPr>
        <p:spPr>
          <a:xfrm>
            <a:off x="9036496" y="901660"/>
            <a:ext cx="2859757" cy="1325492"/>
          </a:xfrm>
          <a:prstGeom prst="wedgeRectCallout">
            <a:avLst>
              <a:gd name="adj1" fmla="val -71022"/>
              <a:gd name="adj2" fmla="val 217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Web</a:t>
            </a:r>
            <a:r>
              <a:rPr kumimoji="1" lang="ja-JP" altLang="en-US" dirty="0"/>
              <a:t>入力項目「</a:t>
            </a:r>
            <a:r>
              <a:rPr kumimoji="1" lang="en-US" altLang="ja-JP" dirty="0"/>
              <a:t>2</a:t>
            </a:r>
            <a:r>
              <a:rPr kumimoji="1" lang="ja-JP" altLang="en-US" dirty="0"/>
              <a:t>．データの収集法法」に対応した補足情報を記載してください。</a:t>
            </a:r>
          </a:p>
        </p:txBody>
      </p:sp>
    </p:spTree>
    <p:extLst>
      <p:ext uri="{BB962C8B-B14F-4D97-AF65-F5344CB8AC3E}">
        <p14:creationId xmlns:p14="http://schemas.microsoft.com/office/powerpoint/2010/main" val="29596244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2D0331-D500-4C07-83D7-4FDD96DFBC26}"/>
              </a:ext>
            </a:extLst>
          </p:cNvPr>
          <p:cNvSpPr>
            <a:spLocks noGrp="1"/>
          </p:cNvSpPr>
          <p:nvPr>
            <p:ph type="title"/>
          </p:nvPr>
        </p:nvSpPr>
        <p:spPr/>
        <p:txBody>
          <a:bodyPr/>
          <a:lstStyle/>
          <a:p>
            <a:r>
              <a:rPr kumimoji="1" lang="ja-JP" altLang="en-US" dirty="0"/>
              <a:t>（補足情報）　「</a:t>
            </a:r>
            <a:r>
              <a:rPr kumimoji="1" lang="en-US" altLang="ja-JP" dirty="0"/>
              <a:t>3</a:t>
            </a:r>
            <a:r>
              <a:rPr kumimoji="1" lang="ja-JP" altLang="en-US" dirty="0"/>
              <a:t>．データ評価」</a:t>
            </a:r>
          </a:p>
        </p:txBody>
      </p:sp>
      <p:sp>
        <p:nvSpPr>
          <p:cNvPr id="3" name="コンテンツ プレースホルダー 2">
            <a:extLst>
              <a:ext uri="{FF2B5EF4-FFF2-40B4-BE49-F238E27FC236}">
                <a16:creationId xmlns:a16="http://schemas.microsoft.com/office/drawing/2014/main" id="{379C8CA9-3FAC-4A7D-A428-6DBDBE711F89}"/>
              </a:ext>
            </a:extLst>
          </p:cNvPr>
          <p:cNvSpPr>
            <a:spLocks noGrp="1"/>
          </p:cNvSpPr>
          <p:nvPr>
            <p:ph idx="1"/>
          </p:nvPr>
        </p:nvSpPr>
        <p:spPr>
          <a:xfrm>
            <a:off x="107504" y="883552"/>
            <a:ext cx="8928992" cy="1281673"/>
          </a:xfrm>
          <a:ln w="19050">
            <a:solidFill>
              <a:srgbClr val="0070C0"/>
            </a:solidFill>
          </a:ln>
        </p:spPr>
        <p:txBody>
          <a:bodyPr/>
          <a:lstStyle/>
          <a:p>
            <a:pPr marL="0" indent="0">
              <a:buNone/>
            </a:pPr>
            <a:r>
              <a:rPr kumimoji="1" lang="ja-JP" altLang="en-US" b="1" u="sng" dirty="0"/>
              <a:t>「</a:t>
            </a:r>
            <a:r>
              <a:rPr kumimoji="1" lang="en-US" altLang="ja-JP" b="1" u="sng" dirty="0"/>
              <a:t>3</a:t>
            </a:r>
            <a:r>
              <a:rPr kumimoji="1" lang="ja-JP" altLang="en-US" b="1" u="sng" dirty="0"/>
              <a:t>．データ評価」に関するご提案の補足情報</a:t>
            </a:r>
          </a:p>
        </p:txBody>
      </p:sp>
      <p:sp>
        <p:nvSpPr>
          <p:cNvPr id="4" name="スライド番号プレースホルダー 3">
            <a:extLst>
              <a:ext uri="{FF2B5EF4-FFF2-40B4-BE49-F238E27FC236}">
                <a16:creationId xmlns:a16="http://schemas.microsoft.com/office/drawing/2014/main" id="{8C38AFF1-3217-4A55-AEEC-641905E5CAEF}"/>
              </a:ext>
            </a:extLst>
          </p:cNvPr>
          <p:cNvSpPr>
            <a:spLocks noGrp="1"/>
          </p:cNvSpPr>
          <p:nvPr>
            <p:ph type="sldNum" sz="quarter" idx="12"/>
          </p:nvPr>
        </p:nvSpPr>
        <p:spPr/>
        <p:txBody>
          <a:bodyPr/>
          <a:lstStyle/>
          <a:p>
            <a:pPr>
              <a:defRPr/>
            </a:pPr>
            <a:fld id="{0FEA9A9B-9FC8-4930-AF47-7E8D08851B52}" type="slidenum">
              <a:rPr lang="ja-JP" altLang="en-US" smtClean="0"/>
              <a:pPr>
                <a:defRPr/>
              </a:pPr>
              <a:t>4</a:t>
            </a:fld>
            <a:endParaRPr lang="ja-JP" altLang="en-US" dirty="0"/>
          </a:p>
        </p:txBody>
      </p:sp>
      <p:sp>
        <p:nvSpPr>
          <p:cNvPr id="5" name="正方形/長方形 4">
            <a:extLst>
              <a:ext uri="{FF2B5EF4-FFF2-40B4-BE49-F238E27FC236}">
                <a16:creationId xmlns:a16="http://schemas.microsoft.com/office/drawing/2014/main" id="{2DB30AA0-F6B8-40CB-9DE2-7EE0F579B218}"/>
              </a:ext>
            </a:extLst>
          </p:cNvPr>
          <p:cNvSpPr/>
          <p:nvPr/>
        </p:nvSpPr>
        <p:spPr>
          <a:xfrm>
            <a:off x="107504" y="2317583"/>
            <a:ext cx="8928992" cy="42461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7721826-C350-4815-B9FC-4106B5AD8B55}"/>
              </a:ext>
            </a:extLst>
          </p:cNvPr>
          <p:cNvSpPr txBox="1"/>
          <p:nvPr/>
        </p:nvSpPr>
        <p:spPr>
          <a:xfrm>
            <a:off x="107504" y="2372009"/>
            <a:ext cx="1431802" cy="369332"/>
          </a:xfrm>
          <a:prstGeom prst="rect">
            <a:avLst/>
          </a:prstGeom>
          <a:noFill/>
        </p:spPr>
        <p:txBody>
          <a:bodyPr wrap="none" rtlCol="0">
            <a:spAutoFit/>
          </a:bodyPr>
          <a:lstStyle/>
          <a:p>
            <a:r>
              <a:rPr kumimoji="1" lang="ja-JP" altLang="en-US" b="1" u="sng" dirty="0"/>
              <a:t>イメージ図等</a:t>
            </a:r>
            <a:endParaRPr kumimoji="1" lang="en-US" altLang="ja-JP" b="1" u="sng" dirty="0"/>
          </a:p>
        </p:txBody>
      </p:sp>
      <p:sp>
        <p:nvSpPr>
          <p:cNvPr id="7" name="吹き出し: 四角形 6">
            <a:extLst>
              <a:ext uri="{FF2B5EF4-FFF2-40B4-BE49-F238E27FC236}">
                <a16:creationId xmlns:a16="http://schemas.microsoft.com/office/drawing/2014/main" id="{4ACBF604-A25C-45B8-9D03-3AFC2326003E}"/>
              </a:ext>
            </a:extLst>
          </p:cNvPr>
          <p:cNvSpPr/>
          <p:nvPr/>
        </p:nvSpPr>
        <p:spPr>
          <a:xfrm>
            <a:off x="8946232" y="2464682"/>
            <a:ext cx="1704868" cy="1139793"/>
          </a:xfrm>
          <a:prstGeom prst="wedgeRectCallout">
            <a:avLst>
              <a:gd name="adj1" fmla="val -70901"/>
              <a:gd name="adj2" fmla="val 806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枠、ページ数は適宜調整してください。</a:t>
            </a:r>
          </a:p>
        </p:txBody>
      </p:sp>
      <p:sp>
        <p:nvSpPr>
          <p:cNvPr id="8" name="吹き出し: 四角形 7">
            <a:extLst>
              <a:ext uri="{FF2B5EF4-FFF2-40B4-BE49-F238E27FC236}">
                <a16:creationId xmlns:a16="http://schemas.microsoft.com/office/drawing/2014/main" id="{149C5363-77FA-4147-801B-EA083C4E9531}"/>
              </a:ext>
            </a:extLst>
          </p:cNvPr>
          <p:cNvSpPr/>
          <p:nvPr/>
        </p:nvSpPr>
        <p:spPr>
          <a:xfrm>
            <a:off x="8946232" y="954491"/>
            <a:ext cx="2579100" cy="1139793"/>
          </a:xfrm>
          <a:prstGeom prst="wedgeRectCallout">
            <a:avLst>
              <a:gd name="adj1" fmla="val -73093"/>
              <a:gd name="adj2" fmla="val 357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Web</a:t>
            </a:r>
            <a:r>
              <a:rPr kumimoji="1" lang="ja-JP" altLang="en-US" dirty="0"/>
              <a:t>入力項目「</a:t>
            </a:r>
            <a:r>
              <a:rPr kumimoji="1" lang="en-US" altLang="ja-JP" dirty="0"/>
              <a:t>3</a:t>
            </a:r>
            <a:r>
              <a:rPr kumimoji="1" lang="ja-JP" altLang="en-US" dirty="0"/>
              <a:t>．データ評価」に対応した補足情報を記載してください。</a:t>
            </a:r>
          </a:p>
        </p:txBody>
      </p:sp>
      <p:sp>
        <p:nvSpPr>
          <p:cNvPr id="9" name="吹き出し: 四角形 8">
            <a:extLst>
              <a:ext uri="{FF2B5EF4-FFF2-40B4-BE49-F238E27FC236}">
                <a16:creationId xmlns:a16="http://schemas.microsoft.com/office/drawing/2014/main" id="{9E816470-5252-4B5B-8C19-4D9FE56FEA4C}"/>
              </a:ext>
            </a:extLst>
          </p:cNvPr>
          <p:cNvSpPr/>
          <p:nvPr/>
        </p:nvSpPr>
        <p:spPr>
          <a:xfrm>
            <a:off x="9229706" y="4339638"/>
            <a:ext cx="2842788" cy="1724737"/>
          </a:xfrm>
          <a:prstGeom prst="wedgeRectCallout">
            <a:avLst>
              <a:gd name="adj1" fmla="val -78706"/>
              <a:gd name="adj2" fmla="val -1358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b="1" dirty="0"/>
              <a:t>「</a:t>
            </a:r>
            <a:r>
              <a:rPr kumimoji="1" lang="en-US" altLang="ja-JP" b="1" dirty="0"/>
              <a:t>3</a:t>
            </a:r>
            <a:r>
              <a:rPr kumimoji="1" lang="ja-JP" altLang="en-US" b="1" dirty="0"/>
              <a:t>．データ評価」については可能な限り図や表などで分かりやすいアウトプットイメージを記載してください。</a:t>
            </a:r>
          </a:p>
        </p:txBody>
      </p:sp>
    </p:spTree>
    <p:extLst>
      <p:ext uri="{BB962C8B-B14F-4D97-AF65-F5344CB8AC3E}">
        <p14:creationId xmlns:p14="http://schemas.microsoft.com/office/powerpoint/2010/main" val="9388261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91107_技術戦略研究センタースライドフォーマット.potx" id="{492AA0DC-ED87-4EFB-B1A1-231B8A4B4D84}" vid="{D3B88497-7385-459A-ADEE-B4D42801E80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443</Words>
  <Application>Microsoft Office PowerPoint</Application>
  <PresentationFormat>画面に合わせる (4:3)</PresentationFormat>
  <Paragraphs>30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游ゴシック</vt:lpstr>
      <vt:lpstr>Arial</vt:lpstr>
      <vt:lpstr>Calibri</vt:lpstr>
      <vt:lpstr>Calibri Light</vt:lpstr>
      <vt:lpstr>Wingdings</vt:lpstr>
      <vt:lpstr>Office テーマ</vt:lpstr>
      <vt:lpstr>テーマ1</vt:lpstr>
      <vt:lpstr>PowerPoint プレゼンテーション</vt:lpstr>
      <vt:lpstr>（補足情報）　「1．調査対象」</vt:lpstr>
      <vt:lpstr>（補足情報）　「2．データの収集方法」　</vt:lpstr>
      <vt:lpstr>（補足情報）　「3．データ評価」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2021-07-07T04:31:02Z</dcterms:created>
  <dcterms:modified xsi:type="dcterms:W3CDTF">2022-04-19T05:14:29Z</dcterms:modified>
</cp:coreProperties>
</file>