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5"/>
  </p:notesMasterIdLst>
  <p:sldIdLst>
    <p:sldId id="262" r:id="rId3"/>
    <p:sldId id="263" r:id="rId4"/>
    <p:sldId id="282" r:id="rId5"/>
    <p:sldId id="264" r:id="rId6"/>
    <p:sldId id="287" r:id="rId7"/>
    <p:sldId id="284" r:id="rId8"/>
    <p:sldId id="266" r:id="rId9"/>
    <p:sldId id="276" r:id="rId10"/>
    <p:sldId id="268" r:id="rId11"/>
    <p:sldId id="281" r:id="rId12"/>
    <p:sldId id="279" r:id="rId13"/>
    <p:sldId id="285"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74" d="100"/>
          <a:sy n="74" d="100"/>
        </p:scale>
        <p:origin x="81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2022/4/19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11</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2022/4/19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2022/4/19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2022/4/19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2022/4/19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2022/4/19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２０２２～２０●●年度）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P.12</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86160046"/>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2022</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2027</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2756110590"/>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2022</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2027</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ナレーションの時間は</a:t>
            </a:r>
            <a:r>
              <a:rPr lang="en-US" altLang="ja-JP" dirty="0">
                <a:latin typeface="+mn-ea"/>
              </a:rPr>
              <a:t>15</a:t>
            </a:r>
            <a:r>
              <a:rPr lang="ja-JP" altLang="en-US" dirty="0">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・先端半導体の製造において今後重要性が増すと考えられる分野の材料・部材に関する技術開発を対象とします。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2023.4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2022.4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2024.4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2026.4</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2025.4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2027.4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a:t>
            </a:r>
            <a:r>
              <a:rPr lang="ja-JP" altLang="en-US" sz="1600" dirty="0">
                <a:latin typeface="+mn-ea"/>
              </a:rPr>
              <a:t>）</a:t>
            </a:r>
            <a:endParaRPr lang="en-US" altLang="ja-JP" sz="1600" dirty="0">
              <a:latin typeface="+mn-ea"/>
            </a:endParaRPr>
          </a:p>
        </p:txBody>
      </p:sp>
      <p:sp>
        <p:nvSpPr>
          <p:cNvPr id="5" name="テキスト ボックス 21"/>
          <p:cNvSpPr txBox="1">
            <a:spLocks noChangeArrowheads="1"/>
          </p:cNvSpPr>
          <p:nvPr/>
        </p:nvSpPr>
        <p:spPr bwMode="auto">
          <a:xfrm>
            <a:off x="179512" y="3791128"/>
            <a:ext cx="8614136"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a:t>
            </a:r>
            <a:r>
              <a:rPr lang="ja-JP" altLang="en-US" sz="1600" dirty="0">
                <a:latin typeface="+mn-ea"/>
              </a:rPr>
              <a:t>）</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54784863"/>
              </p:ext>
            </p:extLst>
          </p:nvPr>
        </p:nvGraphicFramePr>
        <p:xfrm>
          <a:off x="323528" y="4424357"/>
          <a:ext cx="8470120" cy="2169261"/>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b="1" i="1" spc="10" dirty="0">
                          <a:solidFill>
                            <a:schemeClr val="accent1"/>
                          </a:solidFill>
                          <a:effectLst/>
                          <a:latin typeface="+mn-ea"/>
                          <a:ea typeface="+mn-ea"/>
                          <a:cs typeface="Times New Roman" panose="02020603050405020304" pitchFamily="18" charset="0"/>
                        </a:rPr>
                        <a:t>※</a:t>
                      </a:r>
                      <a:r>
                        <a:rPr lang="ja-JP" altLang="en-US" sz="1200" b="1" i="1" spc="10" dirty="0">
                          <a:solidFill>
                            <a:schemeClr val="accent1"/>
                          </a:solidFill>
                          <a:effectLst/>
                          <a:latin typeface="+mn-ea"/>
                          <a:ea typeface="+mn-ea"/>
                          <a:cs typeface="Times New Roman" panose="02020603050405020304" pitchFamily="18" charset="0"/>
                        </a:rPr>
                        <a:t> 例えば、</a:t>
                      </a:r>
                      <a:r>
                        <a:rPr lang="en-US" altLang="ja-JP" sz="1200" b="1" i="1" spc="10" dirty="0">
                          <a:solidFill>
                            <a:schemeClr val="accent1"/>
                          </a:solidFill>
                          <a:effectLst/>
                          <a:latin typeface="+mn-ea"/>
                          <a:ea typeface="+mn-ea"/>
                          <a:cs typeface="Times New Roman" panose="02020603050405020304" pitchFamily="18" charset="0"/>
                        </a:rPr>
                        <a:t>(c2)</a:t>
                      </a:r>
                      <a:r>
                        <a:rPr lang="ja-JP" altLang="en-US" sz="1200" b="1" i="1" spc="10" dirty="0">
                          <a:solidFill>
                            <a:schemeClr val="accent1"/>
                          </a:solidFill>
                          <a:effectLst/>
                          <a:latin typeface="+mn-ea"/>
                          <a:ea typeface="+mn-ea"/>
                          <a:cs typeface="Times New Roman" panose="02020603050405020304" pitchFamily="18" charset="0"/>
                        </a:rPr>
                        <a:t> ＥＵＶ露光装置向け次世代フォトレジスト技術開発 の場合は、</a:t>
                      </a:r>
                      <a:endParaRPr lang="en-US" altLang="ja-JP" sz="1200" b="1" i="1" spc="10" dirty="0">
                        <a:solidFill>
                          <a:schemeClr val="accent1"/>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b="1" i="1" spc="10" dirty="0">
                          <a:solidFill>
                            <a:schemeClr val="accent1"/>
                          </a:solidFill>
                          <a:effectLst/>
                          <a:latin typeface="+mn-ea"/>
                          <a:ea typeface="+mn-ea"/>
                          <a:cs typeface="Times New Roman" panose="02020603050405020304" pitchFamily="18" charset="0"/>
                        </a:rPr>
                        <a:t>　「</a:t>
                      </a:r>
                      <a:r>
                        <a:rPr kumimoji="1" lang="en-US" altLang="ja-JP" sz="1200" b="1" i="1" kern="1200" spc="10" dirty="0">
                          <a:solidFill>
                            <a:schemeClr val="accent1"/>
                          </a:solidFill>
                          <a:effectLst/>
                          <a:latin typeface="+mn-ea"/>
                          <a:ea typeface="+mn-ea"/>
                          <a:cs typeface="Times New Roman" panose="02020603050405020304" pitchFamily="18" charset="0"/>
                        </a:rPr>
                        <a:t>1.5nm</a:t>
                      </a:r>
                      <a:r>
                        <a:rPr kumimoji="1" lang="ja-JP" altLang="en-US" sz="1200" b="1" i="1" kern="1200" spc="10" dirty="0">
                          <a:solidFill>
                            <a:schemeClr val="accent1"/>
                          </a:solidFill>
                          <a:effectLst/>
                          <a:latin typeface="+mn-ea"/>
                          <a:ea typeface="+mn-ea"/>
                          <a:cs typeface="Times New Roman" panose="02020603050405020304" pitchFamily="18" charset="0"/>
                        </a:rPr>
                        <a:t>ノード以降の先端半導体製造に適用される高ＮＡ</a:t>
                      </a:r>
                      <a:r>
                        <a:rPr kumimoji="1" lang="en-US" altLang="ja-JP" sz="1200" b="1" i="1" kern="1200" spc="10" dirty="0">
                          <a:solidFill>
                            <a:schemeClr val="accent1"/>
                          </a:solidFill>
                          <a:effectLst/>
                          <a:latin typeface="+mn-ea"/>
                          <a:ea typeface="+mn-ea"/>
                          <a:cs typeface="Times New Roman" panose="02020603050405020304" pitchFamily="18" charset="0"/>
                        </a:rPr>
                        <a:t> </a:t>
                      </a:r>
                      <a:r>
                        <a:rPr kumimoji="1" lang="ja-JP" altLang="en-US" sz="1200" b="1" i="1" kern="1200" spc="10" dirty="0">
                          <a:solidFill>
                            <a:schemeClr val="accent1"/>
                          </a:solidFill>
                          <a:effectLst/>
                          <a:latin typeface="+mn-ea"/>
                          <a:ea typeface="+mn-ea"/>
                          <a:cs typeface="Times New Roman" panose="02020603050405020304" pitchFamily="18" charset="0"/>
                        </a:rPr>
                        <a:t>ＥＵＶ露光プロセスにおいて必要となる基本的な性能を有すること。」　と記載する。</a:t>
                      </a: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864328986"/>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873317"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41632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61540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95438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358138" y="4115123"/>
            <a:ext cx="8318318" cy="158504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2816</Words>
  <Application>Microsoft Office PowerPoint</Application>
  <PresentationFormat>画面に合わせる (4:3)</PresentationFormat>
  <Paragraphs>309</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（機関名：〇〇〇〇）</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2021-03-04T04:25:39Z</dcterms:created>
  <dcterms:modified xsi:type="dcterms:W3CDTF">2022-04-19T02:56:20Z</dcterms:modified>
</cp:coreProperties>
</file>