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0" autoAdjust="0"/>
    <p:restoredTop sz="82075" autoAdjust="0"/>
  </p:normalViewPr>
  <p:slideViewPr>
    <p:cSldViewPr>
      <p:cViewPr varScale="1">
        <p:scale>
          <a:sx n="64" d="100"/>
          <a:sy n="64" d="100"/>
        </p:scale>
        <p:origin x="1110"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2022/4/19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2022/4/19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2022/4/19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２０２２年７月～２０●●年●●月）</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35434" y="2875570"/>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99229" y="3644996"/>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203848" y="-27384"/>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P.15</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a:solidFill>
                  <a:srgbClr val="FFFF00"/>
                </a:solidFill>
                <a:latin typeface="+mn-ea"/>
              </a:rPr>
              <a:t>動画</a:t>
            </a:r>
            <a:r>
              <a:rPr lang="ja-JP" altLang="en-US" b="1" u="sng" dirty="0">
                <a:solidFill>
                  <a:srgbClr val="FFFF00"/>
                </a:solidFill>
                <a:latin typeface="+mn-ea"/>
              </a:rPr>
              <a:t>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88288" y="5676385"/>
            <a:ext cx="8762921"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・「費用対効果指標の設定値」に係る確認については公募要領に記載のルールに基づき、算出ください。</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235144" y="1384560"/>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a1</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07240" y="4948997"/>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実施期間は、２０２２年７月の事業開始を想定してください。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2020</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2025</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2026</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2027</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2020</a:t>
            </a:r>
            <a:r>
              <a:rPr lang="ja-JP" altLang="en-US" sz="1200" dirty="0">
                <a:solidFill>
                  <a:srgbClr val="3333CC"/>
                </a:solidFill>
                <a:latin typeface="+mn-ea"/>
              </a:rPr>
              <a:t>～</a:t>
            </a:r>
            <a:r>
              <a:rPr lang="en-US" altLang="ja-JP" sz="1200" dirty="0">
                <a:solidFill>
                  <a:srgbClr val="3333CC"/>
                </a:solidFill>
                <a:latin typeface="+mn-ea"/>
              </a:rPr>
              <a:t>2021</a:t>
            </a:r>
            <a:r>
              <a:rPr lang="ja-JP" altLang="en-US" sz="1200" dirty="0">
                <a:solidFill>
                  <a:srgbClr val="3333CC"/>
                </a:solidFill>
                <a:latin typeface="+mn-ea"/>
              </a:rPr>
              <a:t>年度及び</a:t>
            </a:r>
            <a:r>
              <a:rPr lang="en-US" altLang="ja-JP" sz="1200" dirty="0">
                <a:solidFill>
                  <a:srgbClr val="3333CC"/>
                </a:solidFill>
                <a:latin typeface="+mn-ea"/>
              </a:rPr>
              <a:t>2025</a:t>
            </a:r>
            <a:r>
              <a:rPr lang="ja-JP" altLang="en-US" sz="1200" dirty="0">
                <a:solidFill>
                  <a:srgbClr val="3333CC"/>
                </a:solidFill>
                <a:latin typeface="+mn-ea"/>
              </a:rPr>
              <a:t>～</a:t>
            </a:r>
            <a:r>
              <a:rPr lang="en-US" altLang="ja-JP" sz="1200" dirty="0">
                <a:solidFill>
                  <a:srgbClr val="3333CC"/>
                </a:solidFill>
                <a:latin typeface="+mn-ea"/>
              </a:rPr>
              <a:t>2028</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2024</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11</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74139062"/>
              </p:ext>
            </p:extLst>
          </p:nvPr>
        </p:nvGraphicFramePr>
        <p:xfrm>
          <a:off x="179515" y="1674336"/>
          <a:ext cx="8784978" cy="4211320"/>
        </p:xfrm>
        <a:graphic>
          <a:graphicData uri="http://schemas.openxmlformats.org/drawingml/2006/table">
            <a:tbl>
              <a:tblPr firstRow="1" bandRow="1">
                <a:tableStyleId>{5C22544A-7EE6-4342-B048-85BDC9FD1C3A}</a:tableStyleId>
              </a:tblPr>
              <a:tblGrid>
                <a:gridCol w="878498">
                  <a:extLst>
                    <a:ext uri="{9D8B030D-6E8A-4147-A177-3AD203B41FA5}">
                      <a16:colId xmlns:a16="http://schemas.microsoft.com/office/drawing/2014/main" val="20000"/>
                    </a:ext>
                  </a:extLst>
                </a:gridCol>
                <a:gridCol w="790648">
                  <a:extLst>
                    <a:ext uri="{9D8B030D-6E8A-4147-A177-3AD203B41FA5}">
                      <a16:colId xmlns:a16="http://schemas.microsoft.com/office/drawing/2014/main" val="2607585754"/>
                    </a:ext>
                  </a:extLst>
                </a:gridCol>
                <a:gridCol w="790648">
                  <a:extLst>
                    <a:ext uri="{9D8B030D-6E8A-4147-A177-3AD203B41FA5}">
                      <a16:colId xmlns:a16="http://schemas.microsoft.com/office/drawing/2014/main" val="20001"/>
                    </a:ext>
                  </a:extLst>
                </a:gridCol>
                <a:gridCol w="790648">
                  <a:extLst>
                    <a:ext uri="{9D8B030D-6E8A-4147-A177-3AD203B41FA5}">
                      <a16:colId xmlns:a16="http://schemas.microsoft.com/office/drawing/2014/main" val="932572701"/>
                    </a:ext>
                  </a:extLst>
                </a:gridCol>
                <a:gridCol w="790648">
                  <a:extLst>
                    <a:ext uri="{9D8B030D-6E8A-4147-A177-3AD203B41FA5}">
                      <a16:colId xmlns:a16="http://schemas.microsoft.com/office/drawing/2014/main" val="20002"/>
                    </a:ext>
                  </a:extLst>
                </a:gridCol>
                <a:gridCol w="790648">
                  <a:extLst>
                    <a:ext uri="{9D8B030D-6E8A-4147-A177-3AD203B41FA5}">
                      <a16:colId xmlns:a16="http://schemas.microsoft.com/office/drawing/2014/main" val="851321335"/>
                    </a:ext>
                  </a:extLst>
                </a:gridCol>
                <a:gridCol w="790648">
                  <a:extLst>
                    <a:ext uri="{9D8B030D-6E8A-4147-A177-3AD203B41FA5}">
                      <a16:colId xmlns:a16="http://schemas.microsoft.com/office/drawing/2014/main" val="763877103"/>
                    </a:ext>
                  </a:extLst>
                </a:gridCol>
                <a:gridCol w="790648">
                  <a:extLst>
                    <a:ext uri="{9D8B030D-6E8A-4147-A177-3AD203B41FA5}">
                      <a16:colId xmlns:a16="http://schemas.microsoft.com/office/drawing/2014/main" val="1770775091"/>
                    </a:ext>
                  </a:extLst>
                </a:gridCol>
                <a:gridCol w="790648">
                  <a:extLst>
                    <a:ext uri="{9D8B030D-6E8A-4147-A177-3AD203B41FA5}">
                      <a16:colId xmlns:a16="http://schemas.microsoft.com/office/drawing/2014/main" val="20003"/>
                    </a:ext>
                  </a:extLst>
                </a:gridCol>
                <a:gridCol w="790648">
                  <a:extLst>
                    <a:ext uri="{9D8B030D-6E8A-4147-A177-3AD203B41FA5}">
                      <a16:colId xmlns:a16="http://schemas.microsoft.com/office/drawing/2014/main" val="1875312293"/>
                    </a:ext>
                  </a:extLst>
                </a:gridCol>
                <a:gridCol w="790648">
                  <a:extLst>
                    <a:ext uri="{9D8B030D-6E8A-4147-A177-3AD203B41FA5}">
                      <a16:colId xmlns:a16="http://schemas.microsoft.com/office/drawing/2014/main" val="3184226022"/>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FY2026</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（継続分）</a:t>
                      </a: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6" name="テキスト ボックス 5"/>
          <p:cNvSpPr txBox="1"/>
          <p:nvPr/>
        </p:nvSpPr>
        <p:spPr>
          <a:xfrm>
            <a:off x="182227" y="6021288"/>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41503427"/>
              </p:ext>
            </p:extLst>
          </p:nvPr>
        </p:nvGraphicFramePr>
        <p:xfrm>
          <a:off x="251524" y="1403568"/>
          <a:ext cx="8712968" cy="4709160"/>
        </p:xfrm>
        <a:graphic>
          <a:graphicData uri="http://schemas.openxmlformats.org/drawingml/2006/table">
            <a:tbl>
              <a:tblPr firstRow="1" bandRow="1">
                <a:tableStyleId>{5C22544A-7EE6-4342-B048-85BDC9FD1C3A}</a:tableStyleId>
              </a:tblPr>
              <a:tblGrid>
                <a:gridCol w="1632418">
                  <a:extLst>
                    <a:ext uri="{9D8B030D-6E8A-4147-A177-3AD203B41FA5}">
                      <a16:colId xmlns:a16="http://schemas.microsoft.com/office/drawing/2014/main" val="20000"/>
                    </a:ext>
                  </a:extLst>
                </a:gridCol>
                <a:gridCol w="708055">
                  <a:extLst>
                    <a:ext uri="{9D8B030D-6E8A-4147-A177-3AD203B41FA5}">
                      <a16:colId xmlns:a16="http://schemas.microsoft.com/office/drawing/2014/main" val="20001"/>
                    </a:ext>
                  </a:extLst>
                </a:gridCol>
                <a:gridCol w="708055">
                  <a:extLst>
                    <a:ext uri="{9D8B030D-6E8A-4147-A177-3AD203B41FA5}">
                      <a16:colId xmlns:a16="http://schemas.microsoft.com/office/drawing/2014/main" val="3634264514"/>
                    </a:ext>
                  </a:extLst>
                </a:gridCol>
                <a:gridCol w="708055">
                  <a:extLst>
                    <a:ext uri="{9D8B030D-6E8A-4147-A177-3AD203B41FA5}">
                      <a16:colId xmlns:a16="http://schemas.microsoft.com/office/drawing/2014/main" val="932572701"/>
                    </a:ext>
                  </a:extLst>
                </a:gridCol>
                <a:gridCol w="708055">
                  <a:extLst>
                    <a:ext uri="{9D8B030D-6E8A-4147-A177-3AD203B41FA5}">
                      <a16:colId xmlns:a16="http://schemas.microsoft.com/office/drawing/2014/main" val="3703819195"/>
                    </a:ext>
                  </a:extLst>
                </a:gridCol>
                <a:gridCol w="708055">
                  <a:extLst>
                    <a:ext uri="{9D8B030D-6E8A-4147-A177-3AD203B41FA5}">
                      <a16:colId xmlns:a16="http://schemas.microsoft.com/office/drawing/2014/main" val="20002"/>
                    </a:ext>
                  </a:extLst>
                </a:gridCol>
                <a:gridCol w="708055">
                  <a:extLst>
                    <a:ext uri="{9D8B030D-6E8A-4147-A177-3AD203B41FA5}">
                      <a16:colId xmlns:a16="http://schemas.microsoft.com/office/drawing/2014/main" val="4217094876"/>
                    </a:ext>
                  </a:extLst>
                </a:gridCol>
                <a:gridCol w="708055">
                  <a:extLst>
                    <a:ext uri="{9D8B030D-6E8A-4147-A177-3AD203B41FA5}">
                      <a16:colId xmlns:a16="http://schemas.microsoft.com/office/drawing/2014/main" val="1770775091"/>
                    </a:ext>
                  </a:extLst>
                </a:gridCol>
                <a:gridCol w="708055">
                  <a:extLst>
                    <a:ext uri="{9D8B030D-6E8A-4147-A177-3AD203B41FA5}">
                      <a16:colId xmlns:a16="http://schemas.microsoft.com/office/drawing/2014/main" val="1753076092"/>
                    </a:ext>
                  </a:extLst>
                </a:gridCol>
                <a:gridCol w="708055">
                  <a:extLst>
                    <a:ext uri="{9D8B030D-6E8A-4147-A177-3AD203B41FA5}">
                      <a16:colId xmlns:a16="http://schemas.microsoft.com/office/drawing/2014/main" val="20003"/>
                    </a:ext>
                  </a:extLst>
                </a:gridCol>
                <a:gridCol w="708055">
                  <a:extLst>
                    <a:ext uri="{9D8B030D-6E8A-4147-A177-3AD203B41FA5}">
                      <a16:colId xmlns:a16="http://schemas.microsoft.com/office/drawing/2014/main" val="1875312293"/>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a:t>
                      </a:r>
                    </a:p>
                    <a:p>
                      <a:r>
                        <a:rPr kumimoji="1" lang="en-US" altLang="ja-JP" sz="1400" dirty="0">
                          <a:latin typeface="+mn-ea"/>
                          <a:ea typeface="+mn-ea"/>
                        </a:rPr>
                        <a:t>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a:t>
                      </a:r>
                    </a:p>
                    <a:p>
                      <a:r>
                        <a:rPr kumimoji="1" lang="en-US" altLang="ja-JP" sz="1400" dirty="0">
                          <a:latin typeface="+mn-ea"/>
                          <a:ea typeface="+mn-ea"/>
                        </a:rPr>
                        <a:t>2026</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2028</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合計</a:t>
                      </a:r>
                      <a:endParaRPr kumimoji="1" lang="en-US" altLang="ja-JP" sz="1400" b="1" kern="1200" dirty="0">
                        <a:solidFill>
                          <a:schemeClr val="lt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（継続分）</a:t>
                      </a: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9" name="テキスト ボックス 8"/>
          <p:cNvSpPr txBox="1"/>
          <p:nvPr/>
        </p:nvSpPr>
        <p:spPr>
          <a:xfrm>
            <a:off x="182227" y="6165304"/>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500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300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200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100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1,550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53200" y="6441456"/>
            <a:ext cx="2133600" cy="365125"/>
          </a:xfrm>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631468"/>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a:t>
            </a:r>
            <a:r>
              <a:rPr lang="en-US" altLang="ja-JP" dirty="0">
                <a:latin typeface="+mn-ea"/>
              </a:rPr>
              <a:t>5G</a:t>
            </a:r>
            <a:r>
              <a:rPr lang="ja-JP" altLang="en-US" dirty="0">
                <a:latin typeface="+mn-ea"/>
              </a:rPr>
              <a:t>の後半（</a:t>
            </a:r>
            <a:r>
              <a:rPr lang="en-US" altLang="ja-JP" dirty="0">
                <a:latin typeface="+mn-ea"/>
              </a:rPr>
              <a:t>2020</a:t>
            </a:r>
            <a:r>
              <a:rPr lang="ja-JP" altLang="en-US" dirty="0">
                <a:latin typeface="+mn-ea"/>
              </a:rPr>
              <a:t>年代後半）に相当するポスト５</a:t>
            </a:r>
            <a:r>
              <a:rPr lang="en-US" altLang="ja-JP" dirty="0">
                <a:latin typeface="+mn-ea"/>
              </a:rPr>
              <a:t>G</a:t>
            </a:r>
            <a:r>
              <a:rPr lang="ja-JP" altLang="en-US" dirty="0">
                <a:latin typeface="+mn-ea"/>
              </a:rPr>
              <a:t>で求められる性能を実現する上で特に重要なシステム及び当該システムで用いられる半導体等の関連技術の開発。具体的には、研究開発計画に記載された開発テーマの開発対象をご参照ください。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４．●●の開発（継続研究）</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7218" y="4680580"/>
            <a:ext cx="8729615" cy="1908215"/>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・研究開発終了時点で実用化に向けた課題が残る場合であって、終了時継続評価（実施者の希望を踏まえて評価の実施有無を判断）の結果、必要性が認められた場合には、追加的に継続研究開発 （原則３年以内。ただし、基金設置期間に限る。）を実施することとする。継続研究開発を希望する可能性がある場合、実施者は、公募に対する提案時に、想定される継続研究開発の内容、想定される追加的な実施者及び再委託先（</a:t>
            </a:r>
            <a:r>
              <a:rPr lang="en-US" altLang="ja-JP" sz="1200" dirty="0">
                <a:solidFill>
                  <a:srgbClr val="3333CC"/>
                </a:solidFill>
                <a:latin typeface="+mn-ea"/>
              </a:rPr>
              <a:t>※</a:t>
            </a:r>
            <a:r>
              <a:rPr lang="ja-JP" altLang="en-US" sz="1200" dirty="0">
                <a:solidFill>
                  <a:srgbClr val="3333CC"/>
                </a:solidFill>
                <a:latin typeface="+mn-ea"/>
              </a:rPr>
              <a:t>もしある場合は）、想定される研究開発費を記載ください。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2022.7</a:t>
            </a:r>
            <a:endParaRPr lang="ja-JP" altLang="en-US" sz="1350" u="sng" dirty="0">
              <a:solidFill>
                <a:prstClr val="black"/>
              </a:solidFill>
            </a:endParaRP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7249061" y="5474439"/>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550013" y="5241513"/>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615553"/>
          </a:xfrm>
          <a:prstGeom prst="rect">
            <a:avLst/>
          </a:prstGeom>
          <a:noFill/>
        </p:spPr>
        <p:txBody>
          <a:bodyPr wrap="square" rtlCol="0">
            <a:spAutoFit/>
          </a:bodyPr>
          <a:lstStyle/>
          <a:p>
            <a:r>
              <a:rPr kumimoji="1" lang="ja-JP" altLang="en-US" dirty="0"/>
              <a:t>開発項目４</a:t>
            </a:r>
            <a:endParaRPr kumimoji="1" lang="en-US" altLang="ja-JP" dirty="0"/>
          </a:p>
          <a:p>
            <a:r>
              <a:rPr lang="ja-JP" altLang="en-US" sz="1600" dirty="0"/>
              <a:t>（継続研究）</a:t>
            </a:r>
            <a:endParaRPr kumimoji="1" lang="ja-JP" altLang="en-US" sz="1600"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06757" y="809484"/>
            <a:ext cx="803275" cy="507831"/>
          </a:xfrm>
          <a:prstGeom prst="rect">
            <a:avLst/>
          </a:prstGeom>
          <a:noFill/>
        </p:spPr>
        <p:txBody>
          <a:bodyPr wrap="square" rtlCol="0">
            <a:spAutoFit/>
          </a:bodyPr>
          <a:lstStyle/>
          <a:p>
            <a:r>
              <a:rPr lang="en-US" altLang="ja-JP" sz="1350" u="sng" dirty="0">
                <a:solidFill>
                  <a:prstClr val="black"/>
                </a:solidFill>
              </a:rPr>
              <a:t>2023.12</a:t>
            </a:r>
            <a:endParaRPr lang="ja-JP" altLang="en-US" sz="1350" u="sng" dirty="0">
              <a:solidFill>
                <a:prstClr val="black"/>
              </a:solidFill>
            </a:endParaRPr>
          </a:p>
        </p:txBody>
      </p:sp>
      <p:sp>
        <p:nvSpPr>
          <p:cNvPr id="46" name="テキスト ボックス 45"/>
          <p:cNvSpPr txBox="1"/>
          <p:nvPr/>
        </p:nvSpPr>
        <p:spPr>
          <a:xfrm>
            <a:off x="4372090" y="795753"/>
            <a:ext cx="919990" cy="300082"/>
          </a:xfrm>
          <a:prstGeom prst="rect">
            <a:avLst/>
          </a:prstGeom>
          <a:noFill/>
        </p:spPr>
        <p:txBody>
          <a:bodyPr wrap="square" rtlCol="0">
            <a:spAutoFit/>
          </a:bodyPr>
          <a:lstStyle/>
          <a:p>
            <a:r>
              <a:rPr lang="en-US" altLang="ja-JP" sz="1350" u="sng" dirty="0">
                <a:solidFill>
                  <a:prstClr val="black"/>
                </a:solidFill>
              </a:rPr>
              <a:t>2024.6</a:t>
            </a:r>
            <a:endParaRPr lang="ja-JP" altLang="en-US" sz="1350" u="sng" dirty="0">
              <a:solidFill>
                <a:prstClr val="black"/>
              </a:solidFill>
            </a:endParaRPr>
          </a:p>
        </p:txBody>
      </p:sp>
      <p:sp>
        <p:nvSpPr>
          <p:cNvPr id="51" name="テキスト ボックス 50"/>
          <p:cNvSpPr txBox="1"/>
          <p:nvPr/>
        </p:nvSpPr>
        <p:spPr>
          <a:xfrm>
            <a:off x="190770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104176" y="1188073"/>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（１．５年後）</a:t>
            </a:r>
          </a:p>
        </p:txBody>
      </p:sp>
      <p:sp>
        <p:nvSpPr>
          <p:cNvPr id="53" name="テキスト ボックス 52"/>
          <p:cNvSpPr txBox="1"/>
          <p:nvPr/>
        </p:nvSpPr>
        <p:spPr>
          <a:xfrm>
            <a:off x="4390096" y="1208568"/>
            <a:ext cx="1491563" cy="415498"/>
          </a:xfrm>
          <a:prstGeom prst="rect">
            <a:avLst/>
          </a:prstGeom>
          <a:noFill/>
        </p:spPr>
        <p:txBody>
          <a:bodyPr wrap="square" rtlCol="0">
            <a:spAutoFit/>
          </a:bodyPr>
          <a:lstStyle/>
          <a:p>
            <a:r>
              <a:rPr lang="ja-JP" altLang="en-US" sz="1050" dirty="0">
                <a:solidFill>
                  <a:srgbClr val="0000FF"/>
                </a:solidFill>
              </a:rPr>
              <a:t>◆事業終了、終了時継続評価（希望者のみ）</a:t>
            </a:r>
          </a:p>
        </p:txBody>
      </p:sp>
      <p:sp>
        <p:nvSpPr>
          <p:cNvPr id="55" name="テキスト ボックス 54"/>
          <p:cNvSpPr txBox="1"/>
          <p:nvPr/>
        </p:nvSpPr>
        <p:spPr>
          <a:xfrm>
            <a:off x="6697383" y="1193047"/>
            <a:ext cx="1175413" cy="415498"/>
          </a:xfrm>
          <a:prstGeom prst="rect">
            <a:avLst/>
          </a:prstGeom>
          <a:noFill/>
        </p:spPr>
        <p:txBody>
          <a:bodyPr wrap="square" rtlCol="0">
            <a:spAutoFit/>
          </a:bodyPr>
          <a:lstStyle/>
          <a:p>
            <a:r>
              <a:rPr lang="ja-JP" altLang="en-US" sz="1050" dirty="0">
                <a:solidFill>
                  <a:srgbClr val="0000FF"/>
                </a:solidFill>
              </a:rPr>
              <a:t>◆継続研究終了（希望者のみ）</a:t>
            </a:r>
          </a:p>
        </p:txBody>
      </p:sp>
      <p:sp>
        <p:nvSpPr>
          <p:cNvPr id="56" name="テキスト ボックス 55"/>
          <p:cNvSpPr txBox="1"/>
          <p:nvPr/>
        </p:nvSpPr>
        <p:spPr>
          <a:xfrm>
            <a:off x="23937" y="6093296"/>
            <a:ext cx="2889663"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a:t>
            </a:r>
            <a:endParaRPr lang="en-US" altLang="ja-JP" sz="1050" dirty="0">
              <a:solidFill>
                <a:srgbClr val="0000FF"/>
              </a:solidFill>
            </a:endParaRPr>
          </a:p>
          <a:p>
            <a:r>
              <a:rPr lang="ja-JP" altLang="en-US" sz="1050" dirty="0">
                <a:solidFill>
                  <a:srgbClr val="0000FF"/>
                </a:solidFill>
              </a:rPr>
              <a:t>実施する可能性のある項目全てを必ず記載。</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41" name="テキスト ボックス 40">
            <a:extLst>
              <a:ext uri="{FF2B5EF4-FFF2-40B4-BE49-F238E27FC236}">
                <a16:creationId xmlns:a16="http://schemas.microsoft.com/office/drawing/2014/main" id="{7F7E5105-5F25-4D02-B393-960A4C636A27}"/>
              </a:ext>
            </a:extLst>
          </p:cNvPr>
          <p:cNvSpPr txBox="1"/>
          <p:nvPr/>
        </p:nvSpPr>
        <p:spPr>
          <a:xfrm>
            <a:off x="6752880" y="780418"/>
            <a:ext cx="987472" cy="300082"/>
          </a:xfrm>
          <a:prstGeom prst="rect">
            <a:avLst/>
          </a:prstGeom>
          <a:noFill/>
        </p:spPr>
        <p:txBody>
          <a:bodyPr wrap="square" rtlCol="0">
            <a:spAutoFit/>
          </a:bodyPr>
          <a:lstStyle/>
          <a:p>
            <a:r>
              <a:rPr lang="en-US" altLang="ja-JP" sz="1350" u="sng" dirty="0">
                <a:solidFill>
                  <a:prstClr val="black"/>
                </a:solidFill>
              </a:rPr>
              <a:t>2027.6</a:t>
            </a:r>
            <a:endParaRPr lang="ja-JP" altLang="en-US" sz="1350" u="sng" dirty="0">
              <a:solidFill>
                <a:prstClr val="black"/>
              </a:solidFill>
            </a:endParaRP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2828280"/>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②最終目標（３年経過時点）</a:t>
            </a:r>
            <a:endParaRPr lang="en-US" altLang="ja-JP" sz="1600" dirty="0">
              <a:latin typeface="+mn-ea"/>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48536842"/>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zh-TW" altLang="en-US" sz="1100" spc="10" dirty="0">
                          <a:effectLst/>
                        </a:rPr>
                        <a:t>性能</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sp>
        <p:nvSpPr>
          <p:cNvPr id="17" name="テキスト ボックス 16"/>
          <p:cNvSpPr txBox="1"/>
          <p:nvPr/>
        </p:nvSpPr>
        <p:spPr>
          <a:xfrm>
            <a:off x="7236296" y="4889654"/>
            <a:ext cx="1813612"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継続研究開発の実施を希望する場合には必ず記載。</a:t>
            </a:r>
          </a:p>
        </p:txBody>
      </p:sp>
      <p:graphicFrame>
        <p:nvGraphicFramePr>
          <p:cNvPr id="18" name="表 17"/>
          <p:cNvGraphicFramePr>
            <a:graphicFrameLocks noGrp="1"/>
          </p:cNvGraphicFramePr>
          <p:nvPr>
            <p:extLst>
              <p:ext uri="{D42A27DB-BD31-4B8C-83A1-F6EECF244321}">
                <p14:modId xmlns:p14="http://schemas.microsoft.com/office/powerpoint/2010/main" val="302909150"/>
              </p:ext>
            </p:extLst>
          </p:nvPr>
        </p:nvGraphicFramePr>
        <p:xfrm>
          <a:off x="278344" y="3336280"/>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2" name="テキスト ボックス 21"/>
          <p:cNvSpPr txBox="1">
            <a:spLocks noChangeArrowheads="1"/>
          </p:cNvSpPr>
          <p:nvPr/>
        </p:nvSpPr>
        <p:spPr bwMode="auto">
          <a:xfrm>
            <a:off x="179512" y="4818638"/>
            <a:ext cx="4114800"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③継続研究開発目標（</a:t>
            </a:r>
            <a:r>
              <a:rPr lang="en-US" altLang="ja-JP" sz="1600" dirty="0">
                <a:latin typeface="+mn-ea"/>
                <a:cs typeface="Times New Roman" pitchFamily="18" charset="0"/>
              </a:rPr>
              <a:t>6</a:t>
            </a:r>
            <a:r>
              <a:rPr lang="ja-JP" altLang="en-US" sz="1600" dirty="0">
                <a:latin typeface="+mn-ea"/>
                <a:cs typeface="Times New Roman" pitchFamily="18" charset="0"/>
              </a:rPr>
              <a:t>年経過時点（最長））</a:t>
            </a:r>
            <a:endParaRPr lang="en-US" altLang="ja-JP" sz="1600" dirty="0">
              <a:latin typeface="+mn-ea"/>
            </a:endParaRPr>
          </a:p>
        </p:txBody>
      </p:sp>
      <p:graphicFrame>
        <p:nvGraphicFramePr>
          <p:cNvPr id="23" name="表 22"/>
          <p:cNvGraphicFramePr>
            <a:graphicFrameLocks noGrp="1"/>
          </p:cNvGraphicFramePr>
          <p:nvPr>
            <p:extLst>
              <p:ext uri="{D42A27DB-BD31-4B8C-83A1-F6EECF244321}">
                <p14:modId xmlns:p14="http://schemas.microsoft.com/office/powerpoint/2010/main" val="2376249467"/>
              </p:ext>
            </p:extLst>
          </p:nvPr>
        </p:nvGraphicFramePr>
        <p:xfrm>
          <a:off x="278344" y="5474598"/>
          <a:ext cx="8470120" cy="389763"/>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lang="ja-JP" sz="1100" spc="10" dirty="0">
                          <a:effectLst/>
                        </a:rPr>
                        <a:t>提案事業</a:t>
                      </a:r>
                      <a:r>
                        <a:rPr kumimoji="1" lang="ja-JP" sz="1100" kern="1200" spc="10" dirty="0">
                          <a:solidFill>
                            <a:schemeClr val="tx1"/>
                          </a:solidFill>
                          <a:effectLst/>
                          <a:latin typeface="+mn-lt"/>
                          <a:ea typeface="+mn-ea"/>
                          <a:cs typeface="+mn-cs"/>
                        </a:rPr>
                        <a:t>の</a:t>
                      </a:r>
                      <a:r>
                        <a:rPr kumimoji="1" lang="ja-JP" altLang="en-US" sz="1100" kern="1200" spc="10" dirty="0">
                          <a:solidFill>
                            <a:schemeClr val="tx1"/>
                          </a:solidFill>
                          <a:effectLst/>
                          <a:latin typeface="+mn-lt"/>
                          <a:ea typeface="+mn-ea"/>
                          <a:cs typeface="+mn-cs"/>
                        </a:rPr>
                        <a:t>継続研究開発目標</a:t>
                      </a:r>
                      <a:endParaRPr kumimoji="1" lang="ja-JP" altLang="ja-JP" sz="1100" kern="1200" spc="1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537358502"/>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a:t>
                      </a:r>
                      <a:r>
                        <a:rPr lang="en-US" altLang="ja-JP" sz="900" kern="100" spc="60" dirty="0">
                          <a:effectLst/>
                        </a:rPr>
                        <a:t>2/4</a:t>
                      </a:r>
                      <a:r>
                        <a:rPr lang="en-US" sz="900" kern="100" spc="60" dirty="0">
                          <a:effectLst/>
                        </a:rPr>
                        <a:t>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2022/4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2022/4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4387</Words>
  <Application>Microsoft Office PowerPoint</Application>
  <PresentationFormat>画面に合わせる (4:3)</PresentationFormat>
  <Paragraphs>446</Paragraphs>
  <Slides>15</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2021-06-24T04:16:49Z</dcterms:created>
  <dcterms:modified xsi:type="dcterms:W3CDTF">2022-04-19T04:10:37Z</dcterms:modified>
</cp:coreProperties>
</file>