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55" autoAdjust="0"/>
  </p:normalViewPr>
  <p:slideViewPr>
    <p:cSldViewPr>
      <p:cViewPr varScale="1">
        <p:scale>
          <a:sx n="88" d="100"/>
          <a:sy n="88" d="100"/>
        </p:scale>
        <p:origin x="2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9031" cy="492780"/>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 2"/>
          <p:cNvSpPr>
            <a:spLocks noGrp="1"/>
          </p:cNvSpPr>
          <p:nvPr>
            <p:ph type="dt" idx="1"/>
          </p:nvPr>
        </p:nvSpPr>
        <p:spPr>
          <a:xfrm>
            <a:off x="3815227" y="0"/>
            <a:ext cx="2919031" cy="492780"/>
          </a:xfrm>
          <a:prstGeom prst="rect">
            <a:avLst/>
          </a:prstGeom>
        </p:spPr>
        <p:txBody>
          <a:bodyPr vert="horz" lIns="87572" tIns="43786" rIns="87572" bIns="43786" rtlCol="0"/>
          <a:lstStyle>
            <a:lvl1pPr algn="r">
              <a:defRPr sz="1100"/>
            </a:lvl1pPr>
          </a:lstStyle>
          <a:p>
            <a:fld id="{D48D696F-5CAA-4E26-B8C0-A9898B4E9A11}" type="datetimeFigureOut">
              <a:rPr kumimoji="1" lang="ja-JP" altLang="en-US" smtClean="0"/>
              <a:pPr/>
              <a:t>2022/4/22</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87572" tIns="43786" rIns="87572" bIns="43786" rtlCol="0" anchor="ctr"/>
          <a:lstStyle/>
          <a:p>
            <a:endParaRPr lang="ja-JP" altLang="en-US"/>
          </a:p>
        </p:txBody>
      </p:sp>
      <p:sp>
        <p:nvSpPr>
          <p:cNvPr id="5" name="ノート プレースホルダ 4"/>
          <p:cNvSpPr>
            <a:spLocks noGrp="1"/>
          </p:cNvSpPr>
          <p:nvPr>
            <p:ph type="body" sz="quarter" idx="3"/>
          </p:nvPr>
        </p:nvSpPr>
        <p:spPr>
          <a:xfrm>
            <a:off x="673276" y="4686001"/>
            <a:ext cx="5389213" cy="4439612"/>
          </a:xfrm>
          <a:prstGeom prst="rect">
            <a:avLst/>
          </a:prstGeom>
        </p:spPr>
        <p:txBody>
          <a:bodyPr vert="horz" lIns="87572" tIns="43786" rIns="87572" bIns="437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372003"/>
            <a:ext cx="2919031" cy="492780"/>
          </a:xfrm>
          <a:prstGeom prst="rect">
            <a:avLst/>
          </a:prstGeom>
        </p:spPr>
        <p:txBody>
          <a:bodyPr vert="horz" lIns="87572" tIns="43786" rIns="87572" bIns="43786" rtlCol="0" anchor="b"/>
          <a:lstStyle>
            <a:lvl1pPr algn="l">
              <a:defRPr sz="1100"/>
            </a:lvl1pPr>
          </a:lstStyle>
          <a:p>
            <a:endParaRPr kumimoji="1" lang="ja-JP" altLang="en-US"/>
          </a:p>
        </p:txBody>
      </p:sp>
      <p:sp>
        <p:nvSpPr>
          <p:cNvPr id="7" name="スライド番号プレースホルダ 6"/>
          <p:cNvSpPr>
            <a:spLocks noGrp="1"/>
          </p:cNvSpPr>
          <p:nvPr>
            <p:ph type="sldNum" sz="quarter" idx="5"/>
          </p:nvPr>
        </p:nvSpPr>
        <p:spPr>
          <a:xfrm>
            <a:off x="3815227" y="9372003"/>
            <a:ext cx="2919031" cy="492780"/>
          </a:xfrm>
          <a:prstGeom prst="rect">
            <a:avLst/>
          </a:prstGeom>
        </p:spPr>
        <p:txBody>
          <a:bodyPr vert="horz" lIns="87572" tIns="43786" rIns="87572" bIns="43786" rtlCol="0" anchor="b"/>
          <a:lstStyle>
            <a:lvl1pPr algn="r">
              <a:defRPr sz="1100"/>
            </a:lvl1pPr>
          </a:lstStyle>
          <a:p>
            <a:fld id="{3F6BA4D3-07CC-4CBD-9488-8115E780459B}" type="slidenum">
              <a:rPr kumimoji="1" lang="ja-JP" altLang="en-US" smtClean="0"/>
              <a:pPr/>
              <a:t>‹#›</a:t>
            </a:fld>
            <a:endParaRPr kumimoji="1" lang="ja-JP" altLang="en-US"/>
          </a:p>
        </p:txBody>
      </p:sp>
    </p:spTree>
    <p:extLst>
      <p:ext uri="{BB962C8B-B14F-4D97-AF65-F5344CB8AC3E}">
        <p14:creationId xmlns:p14="http://schemas.microsoft.com/office/powerpoint/2010/main" val="5082737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5E519F-E738-4C56-BA12-40F65AEA3911}" type="datetimeFigureOut">
              <a:rPr kumimoji="1" lang="ja-JP" altLang="en-US" smtClean="0"/>
              <a:pPr/>
              <a:t>2022/4/22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BCCA27-AD94-4D1F-8BB0-94EA3122479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E519F-E738-4C56-BA12-40F65AEA3911}" type="datetimeFigureOut">
              <a:rPr kumimoji="1" lang="ja-JP" altLang="en-US" smtClean="0"/>
              <a:pPr/>
              <a:t>2022/4/22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CCA27-AD94-4D1F-8BB0-94EA3122479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28510" y="620688"/>
            <a:ext cx="9115490" cy="5040560"/>
          </a:xfrm>
          <a:prstGeom prst="rect">
            <a:avLst/>
          </a:prstGeom>
        </p:spPr>
        <p:txBody>
          <a:bodyPr vert="horz" lIns="91440" tIns="45720" rIns="91440" bIns="45720" rtlCol="0" anchor="t" anchorCtr="0">
            <a:noAutofit/>
          </a:bodyPr>
          <a:lstStyle/>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研究開発プロジェクト名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○○○○の開発</a:t>
            </a:r>
            <a:endParaRPr lang="en-US" altLang="ja-JP" sz="1600" b="1" dirty="0">
              <a:latin typeface="ＭＳ 明朝" panose="02020609040205080304" pitchFamily="17" charset="-128"/>
              <a:ea typeface="ＭＳ 明朝" panose="02020609040205080304" pitchFamily="17" charset="-128"/>
            </a:endParaRPr>
          </a:p>
          <a:p>
            <a:pPr>
              <a:spcBef>
                <a:spcPct val="0"/>
              </a:spcBef>
              <a:defRPr/>
            </a:pPr>
            <a:r>
              <a:rPr lang="en-US" altLang="ja-JP" sz="1600" b="1" dirty="0">
                <a:latin typeface="ＭＳ 明朝" panose="02020609040205080304" pitchFamily="17" charset="-128"/>
                <a:ea typeface="ＭＳ 明朝" panose="02020609040205080304" pitchFamily="17" charset="-128"/>
              </a:rPr>
              <a:t>【PM</a:t>
            </a:r>
            <a:r>
              <a:rPr lang="ja-JP" altLang="en-US" sz="1600" b="1" dirty="0">
                <a:latin typeface="ＭＳ 明朝" panose="02020609040205080304" pitchFamily="17" charset="-128"/>
                <a:ea typeface="ＭＳ 明朝" panose="02020609040205080304" pitchFamily="17" charset="-128"/>
              </a:rPr>
              <a:t>候補者名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　○○（所属）</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提案者名</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cs typeface="+mj-cs"/>
              </a:rPr>
              <a:t>　○○○株式会社</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（共同提案者、再委託先がある場合は、併記すること。）</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期間（予算）</a:t>
            </a:r>
            <a:r>
              <a:rPr lang="en-US" altLang="ja-JP" sz="1600" b="1" dirty="0">
                <a:latin typeface="ＭＳ 明朝" panose="02020609040205080304" pitchFamily="17" charset="-128"/>
                <a:ea typeface="ＭＳ 明朝" panose="02020609040205080304" pitchFamily="17" charset="-128"/>
              </a:rPr>
              <a:t>】 2022</a:t>
            </a:r>
            <a:r>
              <a:rPr lang="ja-JP" altLang="en-US" sz="1600" b="1" dirty="0">
                <a:latin typeface="ＭＳ 明朝" panose="02020609040205080304" pitchFamily="17" charset="-128"/>
                <a:ea typeface="ＭＳ 明朝" panose="02020609040205080304" pitchFamily="17" charset="-128"/>
              </a:rPr>
              <a:t>年度～</a:t>
            </a:r>
            <a:r>
              <a:rPr lang="en-US" altLang="ja-JP" sz="1600" b="1" dirty="0">
                <a:latin typeface="ＭＳ 明朝" panose="02020609040205080304" pitchFamily="17" charset="-128"/>
                <a:ea typeface="ＭＳ 明朝" panose="02020609040205080304" pitchFamily="17" charset="-128"/>
              </a:rPr>
              <a:t>2024</a:t>
            </a:r>
            <a:r>
              <a:rPr lang="ja-JP" altLang="en-US" sz="1600" b="1" dirty="0">
                <a:latin typeface="ＭＳ 明朝" panose="02020609040205080304" pitchFamily="17" charset="-128"/>
                <a:ea typeface="ＭＳ 明朝" panose="02020609040205080304" pitchFamily="17" charset="-128"/>
              </a:rPr>
              <a:t>年度（○○百万円、１年間）（億円単位、全期間の合計額）</a:t>
            </a:r>
            <a:endParaRPr lang="en-US" altLang="ja-JP" sz="1600" b="1" dirty="0">
              <a:latin typeface="ＭＳ 明朝" panose="02020609040205080304" pitchFamily="17" charset="-128"/>
              <a:ea typeface="ＭＳ 明朝" panose="02020609040205080304" pitchFamily="17" charset="-128"/>
            </a:endParaRPr>
          </a:p>
          <a:p>
            <a:pPr>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最終目標（</a:t>
            </a:r>
            <a:r>
              <a:rPr lang="en-US" altLang="ja-JP" sz="1600" b="1" dirty="0">
                <a:latin typeface="ＭＳ 明朝" panose="02020609040205080304" pitchFamily="17" charset="-128"/>
                <a:ea typeface="ＭＳ 明朝" panose="02020609040205080304" pitchFamily="17" charset="-128"/>
              </a:rPr>
              <a:t>2024</a:t>
            </a:r>
            <a:r>
              <a:rPr lang="ja-JP" altLang="en-US" sz="1600" b="1" dirty="0">
                <a:latin typeface="ＭＳ 明朝" panose="02020609040205080304" pitchFamily="17" charset="-128"/>
                <a:ea typeface="ＭＳ 明朝" panose="02020609040205080304" pitchFamily="17" charset="-128"/>
              </a:rPr>
              <a:t>年度）</a:t>
            </a: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　（研究期間が</a:t>
            </a:r>
            <a:r>
              <a:rPr lang="en-US" altLang="ja-JP" sz="1600" b="1" dirty="0">
                <a:latin typeface="ＭＳ 明朝" panose="02020609040205080304" pitchFamily="17" charset="-128"/>
                <a:ea typeface="ＭＳ 明朝" panose="02020609040205080304" pitchFamily="17" charset="-128"/>
              </a:rPr>
              <a:t>3</a:t>
            </a:r>
            <a:r>
              <a:rPr lang="ja-JP" altLang="en-US" sz="1600" b="1" dirty="0">
                <a:latin typeface="ＭＳ 明朝" panose="02020609040205080304" pitchFamily="17" charset="-128"/>
                <a:ea typeface="ＭＳ 明朝" panose="02020609040205080304" pitchFamily="17" charset="-128"/>
              </a:rPr>
              <a:t>年未満を予定している場合は変更ください）</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r>
              <a:rPr lang="en-US" altLang="ja-JP" sz="1600" b="1" dirty="0">
                <a:latin typeface="ＭＳ 明朝" panose="02020609040205080304" pitchFamily="17" charset="-128"/>
                <a:ea typeface="ＭＳ 明朝" panose="02020609040205080304" pitchFamily="17" charset="-128"/>
              </a:rPr>
              <a:t>【</a:t>
            </a:r>
            <a:r>
              <a:rPr lang="ja-JP" altLang="en-US" sz="1600" b="1" dirty="0">
                <a:latin typeface="ＭＳ 明朝" panose="02020609040205080304" pitchFamily="17" charset="-128"/>
                <a:ea typeface="ＭＳ 明朝" panose="02020609040205080304" pitchFamily="17" charset="-128"/>
              </a:rPr>
              <a:t>研究開発概要</a:t>
            </a:r>
            <a:r>
              <a:rPr lang="en-US" altLang="ja-JP" sz="1600" b="1" dirty="0">
                <a:latin typeface="ＭＳ 明朝" panose="02020609040205080304" pitchFamily="17" charset="-128"/>
                <a:ea typeface="ＭＳ 明朝" panose="02020609040205080304" pitchFamily="17" charset="-128"/>
              </a:rPr>
              <a:t>】</a:t>
            </a:r>
          </a:p>
          <a:p>
            <a:pPr lvl="0">
              <a:spcBef>
                <a:spcPct val="0"/>
              </a:spcBef>
              <a:defRPr/>
            </a:pPr>
            <a:r>
              <a:rPr lang="ja-JP" altLang="en-US" sz="1600" b="1" dirty="0">
                <a:latin typeface="ＭＳ 明朝" panose="02020609040205080304" pitchFamily="17" charset="-128"/>
                <a:ea typeface="ＭＳ 明朝" panose="02020609040205080304" pitchFamily="17" charset="-128"/>
              </a:rPr>
              <a:t>　　　　　　図を用いて実現を目指す資源循環と開発内容を分かり易く示してください。</a:t>
            </a:r>
            <a:endParaRPr lang="en-US" altLang="ja-JP" sz="1600" b="1" dirty="0">
              <a:latin typeface="ＭＳ 明朝" panose="02020609040205080304" pitchFamily="17" charset="-128"/>
              <a:ea typeface="ＭＳ 明朝" panose="02020609040205080304" pitchFamily="17" charset="-128"/>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a:t>
            </a:r>
            <a:r>
              <a:rPr lang="en-US" altLang="ja-JP" sz="1600" b="1" dirty="0">
                <a:latin typeface="ＭＳ 明朝" panose="02020609040205080304" pitchFamily="17" charset="-128"/>
                <a:ea typeface="ＭＳ 明朝" panose="02020609040205080304" pitchFamily="17" charset="-128"/>
                <a:cs typeface="+mj-cs"/>
              </a:rPr>
              <a:t>※</a:t>
            </a:r>
            <a:r>
              <a:rPr lang="ja-JP" altLang="en-US" sz="1600" b="1" dirty="0">
                <a:latin typeface="ＭＳ 明朝" panose="02020609040205080304" pitchFamily="17" charset="-128"/>
                <a:ea typeface="ＭＳ 明朝" panose="02020609040205080304" pitchFamily="17" charset="-128"/>
                <a:cs typeface="+mj-cs"/>
              </a:rPr>
              <a:t>当資料はパワーポイント（日本語）で作成してください</a:t>
            </a:r>
            <a:r>
              <a:rPr kumimoji="1" lang="ja-JP" altLang="en-US" sz="1600" b="1" i="0" u="none" strike="noStrike" kern="1200" cap="none" spc="0" normalizeH="0" baseline="0" noProof="0" dirty="0" err="1">
                <a:ln>
                  <a:noFill/>
                </a:ln>
                <a:solidFill>
                  <a:schemeClr val="tx1"/>
                </a:solidFill>
                <a:effectLst/>
                <a:uLnTx/>
                <a:uFillTx/>
                <a:latin typeface="ＭＳ 明朝" panose="02020609040205080304" pitchFamily="17" charset="-128"/>
                <a:ea typeface="ＭＳ 明朝" panose="02020609040205080304" pitchFamily="17" charset="-128"/>
                <a:cs typeface="+mj-cs"/>
              </a:rPr>
              <a:t>。</a:t>
            </a:r>
            <a:endParaRPr lang="en-US" altLang="ja-JP" sz="1600" b="1" dirty="0">
              <a:latin typeface="ＭＳ 明朝" panose="02020609040205080304" pitchFamily="17" charset="-128"/>
              <a:ea typeface="ＭＳ 明朝" panose="02020609040205080304" pitchFamily="17" charset="-128"/>
              <a:cs typeface="+mj-cs"/>
            </a:endParaRPr>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　　　　　　</a:t>
            </a:r>
            <a:r>
              <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a:t>
            </a:r>
            <a:r>
              <a:rPr kumimoji="1" lang="ja-JP" altLang="en-US"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rPr>
              <a:t>当資料は１頁に纏めてください。</a:t>
            </a: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r>
              <a:rPr lang="ja-JP" altLang="en-US" sz="1600" b="1" dirty="0">
                <a:latin typeface="ＭＳ 明朝" panose="02020609040205080304" pitchFamily="17" charset="-128"/>
                <a:ea typeface="ＭＳ 明朝" panose="02020609040205080304" pitchFamily="17" charset="-128"/>
                <a:cs typeface="+mj-cs"/>
              </a:rPr>
              <a:t>　　　　　　</a:t>
            </a:r>
            <a:r>
              <a:rPr lang="en-US" altLang="ja-JP" sz="1600" b="1" dirty="0">
                <a:latin typeface="ＭＳ 明朝" panose="02020609040205080304" pitchFamily="17" charset="-128"/>
                <a:ea typeface="ＭＳ 明朝" panose="02020609040205080304" pitchFamily="17" charset="-128"/>
                <a:cs typeface="+mj-cs"/>
              </a:rPr>
              <a:t>※</a:t>
            </a:r>
            <a:r>
              <a:rPr lang="ja-JP" altLang="en-US" sz="1600" b="1" dirty="0">
                <a:latin typeface="ＭＳ 明朝" panose="02020609040205080304" pitchFamily="17" charset="-128"/>
                <a:ea typeface="ＭＳ 明朝" panose="02020609040205080304" pitchFamily="17" charset="-128"/>
                <a:cs typeface="+mj-cs"/>
              </a:rPr>
              <a:t>採択時に公表する可能性があります。</a:t>
            </a:r>
            <a:endParaRPr kumimoji="1" lang="en-US" altLang="ja-JP" sz="1600" b="1" i="0" u="none" strike="noStrike" kern="1200" cap="none" spc="0" normalizeH="0" baseline="0" noProof="0" dirty="0">
              <a:ln>
                <a:noFill/>
              </a:ln>
              <a:solidFill>
                <a:schemeClr val="tx1"/>
              </a:solidFill>
              <a:effectLst/>
              <a:uLnTx/>
              <a:uFillTx/>
              <a:latin typeface="ＭＳ 明朝" panose="02020609040205080304" pitchFamily="17" charset="-128"/>
              <a:ea typeface="ＭＳ 明朝" panose="02020609040205080304" pitchFamily="17" charset="-128"/>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lvl="0">
              <a:spcBef>
                <a:spcPct val="0"/>
              </a:spcBef>
              <a:defRPr/>
            </a:pPr>
            <a:endParaRPr lang="en-US" altLang="ja-JP" sz="1600" b="1" dirty="0">
              <a:latin typeface="+mj-lt"/>
              <a:ea typeface="+mj-ea"/>
              <a:cs typeface="+mj-cs"/>
            </a:endParaRPr>
          </a:p>
          <a:p>
            <a:pPr lvl="0">
              <a:spcBef>
                <a:spcPct val="0"/>
              </a:spcBef>
              <a:defRPr/>
            </a:pP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r>
              <a:rPr lang="ja-JP" altLang="en-US" sz="1600" b="1" dirty="0"/>
              <a:t>　</a:t>
            </a:r>
            <a:endParaRPr lang="en-US" altLang="ja-JP" sz="1600" b="1" dirty="0"/>
          </a:p>
          <a:p>
            <a:pPr lvl="0">
              <a:spcBef>
                <a:spcPct val="0"/>
              </a:spcBef>
              <a:defRPr/>
            </a:pPr>
            <a:r>
              <a:rPr kumimoji="1" lang="ja-JP" altLang="en-US" sz="1600" b="1" i="0" u="none" strike="noStrike" kern="1200" cap="none" spc="0" normalizeH="0" baseline="0" noProof="0" dirty="0">
                <a:ln>
                  <a:noFill/>
                </a:ln>
                <a:solidFill>
                  <a:schemeClr val="tx1"/>
                </a:solidFill>
                <a:effectLst/>
                <a:uLnTx/>
                <a:uFillTx/>
                <a:latin typeface="+mj-lt"/>
                <a:ea typeface="+mj-ea"/>
                <a:cs typeface="+mj-cs"/>
              </a:rPr>
              <a:t>　</a:t>
            </a:r>
            <a:endParaRPr kumimoji="1" lang="en-US" altLang="ja-JP" sz="1600" b="1" i="0" u="none" strike="noStrike" kern="1200" cap="none" spc="0" normalizeH="0" baseline="0" noProof="0" dirty="0">
              <a:ln>
                <a:noFill/>
              </a:ln>
              <a:solidFill>
                <a:schemeClr val="tx1"/>
              </a:solidFill>
              <a:effectLst/>
              <a:uLnTx/>
              <a:uFillTx/>
              <a:latin typeface="+mj-lt"/>
              <a:ea typeface="+mj-ea"/>
              <a:cs typeface="+mj-cs"/>
            </a:endParaRPr>
          </a:p>
          <a:p>
            <a:pPr>
              <a:spcBef>
                <a:spcPct val="0"/>
              </a:spcBef>
              <a:defRPr/>
            </a:pPr>
            <a:endParaRPr lang="en-US" altLang="ja-JP" sz="1600" b="1" dirty="0"/>
          </a:p>
          <a:p>
            <a:pPr lvl="0">
              <a:spcBef>
                <a:spcPct val="0"/>
              </a:spcBef>
              <a:defRPr/>
            </a:pPr>
            <a:endParaRPr lang="en-US" altLang="ja-JP" sz="1600" b="1" dirty="0"/>
          </a:p>
          <a:p>
            <a:pPr>
              <a:spcBef>
                <a:spcPct val="0"/>
              </a:spcBef>
              <a:defRPr/>
            </a:pPr>
            <a:endParaRPr lang="en-US" altLang="ja-JP" sz="1600" b="1" dirty="0"/>
          </a:p>
          <a:p>
            <a:pPr marL="0" marR="0" lvl="0" indent="0" defTabSz="914400" rtl="0" eaLnBrk="1" fontAlgn="auto" latinLnBrk="0" hangingPunct="1">
              <a:lnSpc>
                <a:spcPct val="100000"/>
              </a:lnSpc>
              <a:spcBef>
                <a:spcPct val="0"/>
              </a:spcBef>
              <a:spcAft>
                <a:spcPts val="0"/>
              </a:spcAft>
              <a:buClrTx/>
              <a:buSzTx/>
              <a:buFontTx/>
              <a:buNone/>
              <a:tabLst/>
              <a:defRPr/>
            </a:pPr>
            <a:endParaRPr kumimoji="1" lang="ja-JP" altLang="en-US" sz="1600" b="1" i="0" u="none" strike="noStrike" kern="1200" cap="none" spc="0" normalizeH="0" baseline="0" noProof="0" dirty="0">
              <a:ln>
                <a:noFill/>
              </a:ln>
              <a:solidFill>
                <a:schemeClr val="tx1"/>
              </a:solidFill>
              <a:effectLst/>
              <a:uLnTx/>
              <a:uFillTx/>
              <a:latin typeface="+mj-lt"/>
              <a:ea typeface="+mj-ea"/>
              <a:cs typeface="+mj-cs"/>
            </a:endParaRPr>
          </a:p>
        </p:txBody>
      </p:sp>
      <p:sp>
        <p:nvSpPr>
          <p:cNvPr id="1026" name="Rectangle 2"/>
          <p:cNvSpPr>
            <a:spLocks noChangeArrowheads="1"/>
          </p:cNvSpPr>
          <p:nvPr/>
        </p:nvSpPr>
        <p:spPr bwMode="auto">
          <a:xfrm>
            <a:off x="8316416" y="116632"/>
            <a:ext cx="648072"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dirty="0">
                <a:latin typeface="Times New Roman" pitchFamily="18" charset="0"/>
                <a:ea typeface="ＭＳ 明朝" pitchFamily="17" charset="-128"/>
                <a:cs typeface="ＭＳ Ｐゴシック" pitchFamily="50" charset="-128"/>
              </a:rPr>
              <a:t>別添</a:t>
            </a:r>
            <a:r>
              <a:rPr lang="en-US" altLang="ja-JP" sz="1000" dirty="0">
                <a:latin typeface="Times New Roman" pitchFamily="18" charset="0"/>
                <a:ea typeface="ＭＳ 明朝" pitchFamily="17" charset="-128"/>
                <a:cs typeface="ＭＳ Ｐゴシック" pitchFamily="50" charset="-128"/>
              </a:rPr>
              <a:t>11</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 name="テキスト ボックス 1"/>
          <p:cNvSpPr txBox="1"/>
          <p:nvPr/>
        </p:nvSpPr>
        <p:spPr>
          <a:xfrm>
            <a:off x="196407" y="76562"/>
            <a:ext cx="1944216" cy="400110"/>
          </a:xfrm>
          <a:prstGeom prst="rect">
            <a:avLst/>
          </a:prstGeom>
          <a:noFill/>
          <a:ln>
            <a:solidFill>
              <a:schemeClr val="tx1"/>
            </a:solidFill>
          </a:ln>
        </p:spPr>
        <p:txBody>
          <a:bodyPr wrap="square" rtlCol="0">
            <a:spAutoFit/>
          </a:bodyPr>
          <a:lstStyle/>
          <a:p>
            <a:pPr algn="ctr"/>
            <a:r>
              <a:rPr kumimoji="1" lang="ja-JP" altLang="en-US" sz="2000" b="1" dirty="0"/>
              <a:t>提案書要約版</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Words>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2020-02-18T07:08:51Z</dcterms:created>
  <dcterms:modified xsi:type="dcterms:W3CDTF">2022-04-22T04:36:35Z</dcterms:modified>
</cp:coreProperties>
</file>