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6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C182B5-E020-453B-BB26-B128F566A66D}" v="127" dt="2022-04-25T06:10:00.56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154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314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72806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95456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86596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37082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60805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88219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408772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223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303977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08239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39B77-EB97-4183-BCA1-AAE072AAD292}" type="datetimeFigureOut">
              <a:rPr kumimoji="1" lang="ja-JP" altLang="en-US" smtClean="0"/>
              <a:t>2022/5/10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568227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E8D9DE-97C2-4446-9B58-26DCB5377567}"/>
              </a:ext>
            </a:extLst>
          </p:cNvPr>
          <p:cNvSpPr txBox="1"/>
          <p:nvPr/>
        </p:nvSpPr>
        <p:spPr>
          <a:xfrm>
            <a:off x="252548" y="243769"/>
            <a:ext cx="1951175" cy="523220"/>
          </a:xfrm>
          <a:prstGeom prst="rect">
            <a:avLst/>
          </a:prstGeom>
          <a:noFill/>
        </p:spPr>
        <p:txBody>
          <a:bodyPr wrap="none" rtlCol="0">
            <a:spAutoFit/>
          </a:bodyPr>
          <a:lstStyle/>
          <a:p>
            <a:r>
              <a:rPr kumimoji="1" lang="ja-JP" altLang="en-US" sz="2800" b="1" dirty="0">
                <a:latin typeface="Meiryo UI" panose="020B0604030504040204" pitchFamily="50" charset="-128"/>
                <a:ea typeface="Meiryo UI" panose="020B0604030504040204" pitchFamily="50" charset="-128"/>
              </a:rPr>
              <a:t>●●の開発</a:t>
            </a:r>
          </a:p>
        </p:txBody>
      </p:sp>
      <p:sp>
        <p:nvSpPr>
          <p:cNvPr id="3" name="四角形: 角を丸くする 2">
            <a:extLst>
              <a:ext uri="{FF2B5EF4-FFF2-40B4-BE49-F238E27FC236}">
                <a16:creationId xmlns:a16="http://schemas.microsoft.com/office/drawing/2014/main" id="{D24256C7-B929-4F7C-BDBE-9AE5430095B3}"/>
              </a:ext>
            </a:extLst>
          </p:cNvPr>
          <p:cNvSpPr/>
          <p:nvPr/>
        </p:nvSpPr>
        <p:spPr>
          <a:xfrm>
            <a:off x="339634" y="1236621"/>
            <a:ext cx="8464732" cy="1680754"/>
          </a:xfrm>
          <a:prstGeom prst="roundRect">
            <a:avLst>
              <a:gd name="adj" fmla="val 4232"/>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4351FFA-620E-4A09-AE91-73F127BA44F6}"/>
              </a:ext>
            </a:extLst>
          </p:cNvPr>
          <p:cNvSpPr txBox="1"/>
          <p:nvPr/>
        </p:nvSpPr>
        <p:spPr>
          <a:xfrm>
            <a:off x="339634" y="1051955"/>
            <a:ext cx="1107996"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事業概要</a:t>
            </a:r>
          </a:p>
        </p:txBody>
      </p:sp>
      <p:sp>
        <p:nvSpPr>
          <p:cNvPr id="5" name="テキスト ボックス 4">
            <a:extLst>
              <a:ext uri="{FF2B5EF4-FFF2-40B4-BE49-F238E27FC236}">
                <a16:creationId xmlns:a16="http://schemas.microsoft.com/office/drawing/2014/main" id="{D767569D-EB19-4F7E-B030-2106B59CE1FB}"/>
              </a:ext>
            </a:extLst>
          </p:cNvPr>
          <p:cNvSpPr txBox="1"/>
          <p:nvPr/>
        </p:nvSpPr>
        <p:spPr>
          <a:xfrm>
            <a:off x="339634" y="3254832"/>
            <a:ext cx="1422184"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事業イメージ</a:t>
            </a:r>
          </a:p>
        </p:txBody>
      </p:sp>
      <p:sp>
        <p:nvSpPr>
          <p:cNvPr id="6" name="テキスト ボックス 5">
            <a:extLst>
              <a:ext uri="{FF2B5EF4-FFF2-40B4-BE49-F238E27FC236}">
                <a16:creationId xmlns:a16="http://schemas.microsoft.com/office/drawing/2014/main" id="{2122E478-353E-4F3C-94B8-7CA145678DD5}"/>
              </a:ext>
            </a:extLst>
          </p:cNvPr>
          <p:cNvSpPr txBox="1"/>
          <p:nvPr/>
        </p:nvSpPr>
        <p:spPr>
          <a:xfrm>
            <a:off x="339634" y="1522553"/>
            <a:ext cx="8228396" cy="830997"/>
          </a:xfrm>
          <a:prstGeom prst="rect">
            <a:avLst/>
          </a:prstGeom>
          <a:noFill/>
        </p:spPr>
        <p:txBody>
          <a:bodyPr wrap="square" rtlCol="0">
            <a:spAutoFit/>
          </a:bodyPr>
          <a:lstStyle/>
          <a:p>
            <a:pPr marL="147638" indent="-147638"/>
            <a:r>
              <a:rPr kumimoji="1" lang="ja-JP" altLang="en-US" sz="1200" dirty="0"/>
              <a:t>・〇〇〇〇〇〇〇〇〇〇〇〇〇〇〇〇〇〇〇〇〇〇〇〇〇〇〇〇〇〇実現に向けて、〇〇〇〇〇〇〇〇〇〇〇〇〇〇〇〇〇〇〇〇〇〇〇〇〇システムを開発する。</a:t>
            </a:r>
            <a:endParaRPr kumimoji="1" lang="en-US" altLang="ja-JP" sz="1200" dirty="0"/>
          </a:p>
          <a:p>
            <a:pPr marL="147638" indent="-147638"/>
            <a:r>
              <a:rPr kumimoji="1" lang="ja-JP" altLang="en-US" sz="1200" dirty="0"/>
              <a:t>・〇〇〇〇〇〇〇〇〇〇〇〇〇〇〇〇〇〇〇〇データ、〇〇〇〇〇〇〇〇〇〇〇〇〇〇〇〇〇〇〇〇〇〇プログラム、〇〇〇〇〇〇〇〇〇〇〇〇〇〇解析技術を開発し、〇〇〇〇〇〇〇〇〇〇〇〇〇〇〇〇〇〇〇〇〇〇を評価する。</a:t>
            </a:r>
          </a:p>
        </p:txBody>
      </p:sp>
      <p:sp>
        <p:nvSpPr>
          <p:cNvPr id="7" name="テキスト ボックス 6">
            <a:extLst>
              <a:ext uri="{FF2B5EF4-FFF2-40B4-BE49-F238E27FC236}">
                <a16:creationId xmlns:a16="http://schemas.microsoft.com/office/drawing/2014/main" id="{90036720-D4C6-47B1-ACC7-DAE8576A9381}"/>
              </a:ext>
            </a:extLst>
          </p:cNvPr>
          <p:cNvSpPr txBox="1"/>
          <p:nvPr/>
        </p:nvSpPr>
        <p:spPr>
          <a:xfrm>
            <a:off x="8255725" y="106327"/>
            <a:ext cx="788999"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4AA5E37-5C39-4E0B-AC00-99C0D59CB0E7}"/>
              </a:ext>
            </a:extLst>
          </p:cNvPr>
          <p:cNvSpPr txBox="1"/>
          <p:nvPr/>
        </p:nvSpPr>
        <p:spPr>
          <a:xfrm>
            <a:off x="7493726" y="111725"/>
            <a:ext cx="646331"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公開</a:t>
            </a:r>
          </a:p>
        </p:txBody>
      </p:sp>
      <p:sp>
        <p:nvSpPr>
          <p:cNvPr id="9" name="テキスト ボックス 8">
            <a:extLst>
              <a:ext uri="{FF2B5EF4-FFF2-40B4-BE49-F238E27FC236}">
                <a16:creationId xmlns:a16="http://schemas.microsoft.com/office/drawing/2014/main" id="{D0189E95-28E8-4E92-9388-89B9D205027A}"/>
              </a:ext>
            </a:extLst>
          </p:cNvPr>
          <p:cNvSpPr txBox="1"/>
          <p:nvPr/>
        </p:nvSpPr>
        <p:spPr>
          <a:xfrm>
            <a:off x="0" y="-32322"/>
            <a:ext cx="3526928" cy="307777"/>
          </a:xfrm>
          <a:prstGeom prst="rect">
            <a:avLst/>
          </a:prstGeom>
          <a:noFill/>
        </p:spPr>
        <p:txBody>
          <a:bodyPr wrap="none" rtlCol="0">
            <a:spAutoFit/>
          </a:bodyPr>
          <a:lstStyle/>
          <a:p>
            <a:r>
              <a:rPr kumimoji="1" lang="en-US" altLang="ja-JP" sz="1400" b="1">
                <a:latin typeface="Meiryo UI" panose="020B0604030504040204" pitchFamily="50" charset="-128"/>
                <a:ea typeface="Meiryo UI" panose="020B0604030504040204" pitchFamily="50" charset="-128"/>
              </a:rPr>
              <a:t>1-5. </a:t>
            </a:r>
            <a:r>
              <a:rPr kumimoji="1" lang="ja-JP" altLang="en-US" sz="1400" b="1" dirty="0">
                <a:latin typeface="Meiryo UI" panose="020B0604030504040204" pitchFamily="50" charset="-128"/>
                <a:ea typeface="Meiryo UI" panose="020B0604030504040204" pitchFamily="50" charset="-128"/>
              </a:rPr>
              <a:t>我が国の社会変革・経済再生への貢献</a:t>
            </a:r>
          </a:p>
        </p:txBody>
      </p:sp>
      <p:sp>
        <p:nvSpPr>
          <p:cNvPr id="10" name="吹き出し: 四角形 9">
            <a:extLst>
              <a:ext uri="{FF2B5EF4-FFF2-40B4-BE49-F238E27FC236}">
                <a16:creationId xmlns:a16="http://schemas.microsoft.com/office/drawing/2014/main" id="{FAAD34A2-3DDD-4451-A006-64C029F58B91}"/>
              </a:ext>
            </a:extLst>
          </p:cNvPr>
          <p:cNvSpPr/>
          <p:nvPr/>
        </p:nvSpPr>
        <p:spPr>
          <a:xfrm>
            <a:off x="-1732550" y="-79121"/>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提案書にも記載している研究開発テーマ名を記載してください。</a:t>
            </a:r>
          </a:p>
        </p:txBody>
      </p:sp>
      <p:sp>
        <p:nvSpPr>
          <p:cNvPr id="11" name="吹き出し: 四角形 10">
            <a:extLst>
              <a:ext uri="{FF2B5EF4-FFF2-40B4-BE49-F238E27FC236}">
                <a16:creationId xmlns:a16="http://schemas.microsoft.com/office/drawing/2014/main" id="{8342EDB4-167A-43CB-B5DB-B45C0F580F87}"/>
              </a:ext>
            </a:extLst>
          </p:cNvPr>
          <p:cNvSpPr/>
          <p:nvPr/>
        </p:nvSpPr>
        <p:spPr>
          <a:xfrm>
            <a:off x="-1732550" y="1051955"/>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提案内容の概要を記載してください。</a:t>
            </a:r>
          </a:p>
        </p:txBody>
      </p:sp>
      <p:sp>
        <p:nvSpPr>
          <p:cNvPr id="12" name="吹き出し: 四角形 11">
            <a:extLst>
              <a:ext uri="{FF2B5EF4-FFF2-40B4-BE49-F238E27FC236}">
                <a16:creationId xmlns:a16="http://schemas.microsoft.com/office/drawing/2014/main" id="{3C5D5BD0-B946-4CA0-9694-84AFE919EDDC}"/>
              </a:ext>
            </a:extLst>
          </p:cNvPr>
          <p:cNvSpPr/>
          <p:nvPr/>
        </p:nvSpPr>
        <p:spPr>
          <a:xfrm>
            <a:off x="-1732550" y="2862947"/>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提案内容を端的に表現する画を入れてください。</a:t>
            </a:r>
          </a:p>
        </p:txBody>
      </p:sp>
      <p:sp>
        <p:nvSpPr>
          <p:cNvPr id="13" name="吹き出し: 四角形 12">
            <a:extLst>
              <a:ext uri="{FF2B5EF4-FFF2-40B4-BE49-F238E27FC236}">
                <a16:creationId xmlns:a16="http://schemas.microsoft.com/office/drawing/2014/main" id="{DB9E78A7-A9EB-4064-A096-D530964B708D}"/>
              </a:ext>
            </a:extLst>
          </p:cNvPr>
          <p:cNvSpPr/>
          <p:nvPr/>
        </p:nvSpPr>
        <p:spPr>
          <a:xfrm>
            <a:off x="4572000" y="-140229"/>
            <a:ext cx="2283552" cy="907218"/>
          </a:xfrm>
          <a:prstGeom prst="wedgeRectCallout">
            <a:avLst>
              <a:gd name="adj1" fmla="val 71393"/>
              <a:gd name="adj2" fmla="val 1661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このページは、採択決定時に対外的に公表する資料の素材とする可能性があります。</a:t>
            </a:r>
            <a:r>
              <a:rPr kumimoji="1" lang="ja-JP" altLang="en-US" sz="1200" b="1" u="sng" dirty="0">
                <a:latin typeface="Meiryo UI" panose="020B0604030504040204" pitchFamily="50" charset="-128"/>
                <a:ea typeface="Meiryo UI" panose="020B0604030504040204" pitchFamily="50" charset="-128"/>
              </a:rPr>
              <a:t>公開可能な情報</a:t>
            </a:r>
            <a:r>
              <a:rPr kumimoji="1" lang="ja-JP" altLang="en-US" sz="1200" dirty="0">
                <a:latin typeface="Meiryo UI" panose="020B0604030504040204" pitchFamily="50" charset="-128"/>
                <a:ea typeface="Meiryo UI" panose="020B0604030504040204" pitchFamily="50" charset="-128"/>
              </a:rPr>
              <a:t>で作成をお願いします</a:t>
            </a:r>
          </a:p>
        </p:txBody>
      </p:sp>
      <p:sp>
        <p:nvSpPr>
          <p:cNvPr id="14" name="テキスト ボックス 13">
            <a:extLst>
              <a:ext uri="{FF2B5EF4-FFF2-40B4-BE49-F238E27FC236}">
                <a16:creationId xmlns:a16="http://schemas.microsoft.com/office/drawing/2014/main" id="{34136C31-0664-4FE0-8C0E-EA62F7A55AD0}"/>
              </a:ext>
            </a:extLst>
          </p:cNvPr>
          <p:cNvSpPr txBox="1"/>
          <p:nvPr/>
        </p:nvSpPr>
        <p:spPr>
          <a:xfrm>
            <a:off x="6418219" y="871756"/>
            <a:ext cx="2523027" cy="338554"/>
          </a:xfrm>
          <a:prstGeom prst="rect">
            <a:avLst/>
          </a:prstGeom>
          <a:noFill/>
        </p:spPr>
        <p:txBody>
          <a:bodyPr wrap="square" rtlCol="0">
            <a:spAutoFit/>
          </a:bodyPr>
          <a:lstStyle/>
          <a:p>
            <a:pPr marL="147638" indent="-147638"/>
            <a:r>
              <a:rPr kumimoji="1" lang="ja-JP" altLang="en-US" sz="1600" dirty="0"/>
              <a:t>〇〇株式会社、○○大学</a:t>
            </a:r>
          </a:p>
        </p:txBody>
      </p:sp>
      <p:sp>
        <p:nvSpPr>
          <p:cNvPr id="15" name="吹き出し: 四角形 14">
            <a:extLst>
              <a:ext uri="{FF2B5EF4-FFF2-40B4-BE49-F238E27FC236}">
                <a16:creationId xmlns:a16="http://schemas.microsoft.com/office/drawing/2014/main" id="{4E1F188B-0723-49E9-B3D0-B18F3A979A9F}"/>
              </a:ext>
            </a:extLst>
          </p:cNvPr>
          <p:cNvSpPr/>
          <p:nvPr/>
        </p:nvSpPr>
        <p:spPr>
          <a:xfrm>
            <a:off x="8891452" y="540032"/>
            <a:ext cx="2283552" cy="576163"/>
          </a:xfrm>
          <a:prstGeom prst="wedgeRectCallout">
            <a:avLst>
              <a:gd name="adj1" fmla="val -64371"/>
              <a:gd name="adj2" fmla="val 4080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委託先（再委託先を含まない）となる予定の法人を記載ください</a:t>
            </a:r>
          </a:p>
        </p:txBody>
      </p:sp>
    </p:spTree>
    <p:extLst>
      <p:ext uri="{BB962C8B-B14F-4D97-AF65-F5344CB8AC3E}">
        <p14:creationId xmlns:p14="http://schemas.microsoft.com/office/powerpoint/2010/main" val="73125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27A96C9-7F7D-4715-A459-A37EF8681FE6}"/>
              </a:ext>
            </a:extLst>
          </p:cNvPr>
          <p:cNvSpPr txBox="1"/>
          <p:nvPr/>
        </p:nvSpPr>
        <p:spPr>
          <a:xfrm>
            <a:off x="140036" y="1182019"/>
            <a:ext cx="644434" cy="2500243"/>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社会</a:t>
            </a:r>
            <a:endParaRPr lang="en-US" altLang="ja-JP" sz="1600" dirty="0"/>
          </a:p>
          <a:p>
            <a:pPr algn="ctr"/>
            <a:r>
              <a:rPr lang="ja-JP" altLang="en-US" sz="1600" dirty="0"/>
              <a:t>価値</a:t>
            </a:r>
          </a:p>
        </p:txBody>
      </p:sp>
      <p:sp>
        <p:nvSpPr>
          <p:cNvPr id="5" name="テキスト ボックス 4">
            <a:extLst>
              <a:ext uri="{FF2B5EF4-FFF2-40B4-BE49-F238E27FC236}">
                <a16:creationId xmlns:a16="http://schemas.microsoft.com/office/drawing/2014/main" id="{89DAC3D4-568D-424D-827C-B5F9F04A8117}"/>
              </a:ext>
            </a:extLst>
          </p:cNvPr>
          <p:cNvSpPr txBox="1"/>
          <p:nvPr/>
        </p:nvSpPr>
        <p:spPr>
          <a:xfrm>
            <a:off x="136597" y="3751939"/>
            <a:ext cx="644434" cy="2819022"/>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経済</a:t>
            </a:r>
            <a:endParaRPr lang="en-US" altLang="ja-JP" sz="1600" dirty="0"/>
          </a:p>
          <a:p>
            <a:pPr algn="ctr"/>
            <a:r>
              <a:rPr lang="ja-JP" altLang="en-US" sz="1600" dirty="0"/>
              <a:t>価値</a:t>
            </a:r>
          </a:p>
        </p:txBody>
      </p:sp>
      <p:sp>
        <p:nvSpPr>
          <p:cNvPr id="6" name="テキスト ボックス 5">
            <a:extLst>
              <a:ext uri="{FF2B5EF4-FFF2-40B4-BE49-F238E27FC236}">
                <a16:creationId xmlns:a16="http://schemas.microsoft.com/office/drawing/2014/main" id="{71848AD6-1277-4FA7-9F03-0644551F1905}"/>
              </a:ext>
            </a:extLst>
          </p:cNvPr>
          <p:cNvSpPr txBox="1"/>
          <p:nvPr/>
        </p:nvSpPr>
        <p:spPr>
          <a:xfrm>
            <a:off x="827313" y="589461"/>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課題</a:t>
            </a:r>
          </a:p>
        </p:txBody>
      </p:sp>
      <p:sp>
        <p:nvSpPr>
          <p:cNvPr id="7" name="テキスト ボックス 6">
            <a:extLst>
              <a:ext uri="{FF2B5EF4-FFF2-40B4-BE49-F238E27FC236}">
                <a16:creationId xmlns:a16="http://schemas.microsoft.com/office/drawing/2014/main" id="{D2C07ED1-A5E8-41F4-A319-7A73FC004506}"/>
              </a:ext>
            </a:extLst>
          </p:cNvPr>
          <p:cNvSpPr txBox="1"/>
          <p:nvPr/>
        </p:nvSpPr>
        <p:spPr>
          <a:xfrm>
            <a:off x="2235218" y="593837"/>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対策</a:t>
            </a:r>
          </a:p>
        </p:txBody>
      </p:sp>
      <p:sp>
        <p:nvSpPr>
          <p:cNvPr id="8" name="テキスト ボックス 7">
            <a:extLst>
              <a:ext uri="{FF2B5EF4-FFF2-40B4-BE49-F238E27FC236}">
                <a16:creationId xmlns:a16="http://schemas.microsoft.com/office/drawing/2014/main" id="{028C15BC-2242-453E-8E9B-772D0FD64EE9}"/>
              </a:ext>
            </a:extLst>
          </p:cNvPr>
          <p:cNvSpPr txBox="1"/>
          <p:nvPr/>
        </p:nvSpPr>
        <p:spPr>
          <a:xfrm>
            <a:off x="3660542" y="596062"/>
            <a:ext cx="232224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KGI</a:t>
            </a:r>
            <a:endParaRPr lang="ja-JP" altLang="en-US" sz="1600" dirty="0"/>
          </a:p>
        </p:txBody>
      </p:sp>
      <p:sp>
        <p:nvSpPr>
          <p:cNvPr id="9" name="テキスト ボックス 8">
            <a:extLst>
              <a:ext uri="{FF2B5EF4-FFF2-40B4-BE49-F238E27FC236}">
                <a16:creationId xmlns:a16="http://schemas.microsoft.com/office/drawing/2014/main" id="{7143ACE4-3E1B-4DB3-9B31-9AF5743B0B63}"/>
              </a:ext>
            </a:extLst>
          </p:cNvPr>
          <p:cNvSpPr txBox="1"/>
          <p:nvPr/>
        </p:nvSpPr>
        <p:spPr>
          <a:xfrm>
            <a:off x="6008909" y="589461"/>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KPI</a:t>
            </a:r>
            <a:endParaRPr lang="ja-JP" altLang="en-US" sz="1600" dirty="0"/>
          </a:p>
        </p:txBody>
      </p:sp>
      <p:sp>
        <p:nvSpPr>
          <p:cNvPr id="10" name="テキスト ボックス 9">
            <a:extLst>
              <a:ext uri="{FF2B5EF4-FFF2-40B4-BE49-F238E27FC236}">
                <a16:creationId xmlns:a16="http://schemas.microsoft.com/office/drawing/2014/main" id="{CE35F4CA-2188-4B75-B0FB-51EABE1C6542}"/>
              </a:ext>
            </a:extLst>
          </p:cNvPr>
          <p:cNvSpPr txBox="1"/>
          <p:nvPr/>
        </p:nvSpPr>
        <p:spPr>
          <a:xfrm>
            <a:off x="7480658" y="589461"/>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目標値</a:t>
            </a:r>
            <a:endParaRPr lang="en-US" altLang="ja-JP" sz="1600" dirty="0"/>
          </a:p>
          <a:p>
            <a:pPr algn="ctr"/>
            <a:r>
              <a:rPr lang="ja-JP" altLang="en-US" sz="1600" dirty="0"/>
              <a:t>（達成年度）</a:t>
            </a:r>
          </a:p>
        </p:txBody>
      </p:sp>
      <p:cxnSp>
        <p:nvCxnSpPr>
          <p:cNvPr id="12" name="直線コネクタ 11">
            <a:extLst>
              <a:ext uri="{FF2B5EF4-FFF2-40B4-BE49-F238E27FC236}">
                <a16:creationId xmlns:a16="http://schemas.microsoft.com/office/drawing/2014/main" id="{E96CF34E-C73C-4D3F-A80E-F7DD51364AB3}"/>
              </a:ext>
            </a:extLst>
          </p:cNvPr>
          <p:cNvCxnSpPr/>
          <p:nvPr/>
        </p:nvCxnSpPr>
        <p:spPr>
          <a:xfrm>
            <a:off x="888276" y="2652486"/>
            <a:ext cx="8116386"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BE90137E-6136-4FB1-939B-4E77D51FB39E}"/>
              </a:ext>
            </a:extLst>
          </p:cNvPr>
          <p:cNvSpPr txBox="1"/>
          <p:nvPr/>
        </p:nvSpPr>
        <p:spPr>
          <a:xfrm>
            <a:off x="994006" y="1485650"/>
            <a:ext cx="983506"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ライフライン断絶による救援物資供給の遅れ</a:t>
            </a:r>
          </a:p>
        </p:txBody>
      </p:sp>
      <p:sp>
        <p:nvSpPr>
          <p:cNvPr id="14" name="テキスト ボックス 13">
            <a:extLst>
              <a:ext uri="{FF2B5EF4-FFF2-40B4-BE49-F238E27FC236}">
                <a16:creationId xmlns:a16="http://schemas.microsoft.com/office/drawing/2014/main" id="{F61CFDE2-0853-4B79-BE9F-880F5E43D817}"/>
              </a:ext>
            </a:extLst>
          </p:cNvPr>
          <p:cNvSpPr txBox="1"/>
          <p:nvPr/>
        </p:nvSpPr>
        <p:spPr>
          <a:xfrm>
            <a:off x="2234090" y="1462693"/>
            <a:ext cx="1386919"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自律移動ロボットを活用した救援物資輸送</a:t>
            </a:r>
          </a:p>
        </p:txBody>
      </p:sp>
      <p:sp>
        <p:nvSpPr>
          <p:cNvPr id="15" name="テキスト ボックス 14">
            <a:extLst>
              <a:ext uri="{FF2B5EF4-FFF2-40B4-BE49-F238E27FC236}">
                <a16:creationId xmlns:a16="http://schemas.microsoft.com/office/drawing/2014/main" id="{1620228E-9C72-41F8-AD19-FADE19E7C7DE}"/>
              </a:ext>
            </a:extLst>
          </p:cNvPr>
          <p:cNvSpPr txBox="1"/>
          <p:nvPr/>
        </p:nvSpPr>
        <p:spPr>
          <a:xfrm>
            <a:off x="3668995" y="1701421"/>
            <a:ext cx="103105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災害・感染症</a:t>
            </a:r>
          </a:p>
        </p:txBody>
      </p:sp>
      <p:sp>
        <p:nvSpPr>
          <p:cNvPr id="16" name="テキスト ボックス 15">
            <a:extLst>
              <a:ext uri="{FF2B5EF4-FFF2-40B4-BE49-F238E27FC236}">
                <a16:creationId xmlns:a16="http://schemas.microsoft.com/office/drawing/2014/main" id="{6E51498D-5D41-41FE-8A3F-5913525E04D1}"/>
              </a:ext>
            </a:extLst>
          </p:cNvPr>
          <p:cNvSpPr txBox="1"/>
          <p:nvPr/>
        </p:nvSpPr>
        <p:spPr>
          <a:xfrm>
            <a:off x="4665476" y="1401491"/>
            <a:ext cx="1326024"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避難所へ必要な物資を●●時間以内に供給（現状●●時間）</a:t>
            </a:r>
          </a:p>
        </p:txBody>
      </p:sp>
      <p:sp>
        <p:nvSpPr>
          <p:cNvPr id="17" name="テキスト ボックス 16">
            <a:extLst>
              <a:ext uri="{FF2B5EF4-FFF2-40B4-BE49-F238E27FC236}">
                <a16:creationId xmlns:a16="http://schemas.microsoft.com/office/drawing/2014/main" id="{22456E84-38E8-4FE2-8AE0-16C53ED68F5A}"/>
              </a:ext>
            </a:extLst>
          </p:cNvPr>
          <p:cNvSpPr txBox="1"/>
          <p:nvPr/>
        </p:nvSpPr>
        <p:spPr>
          <a:xfrm>
            <a:off x="6116069" y="1251692"/>
            <a:ext cx="119700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物資取得までの時間</a:t>
            </a:r>
            <a:endParaRPr kumimoji="1" lang="en-US" altLang="ja-JP"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7B2B511-553E-4BC2-AE29-FCA532365C5E}"/>
              </a:ext>
            </a:extLst>
          </p:cNvPr>
          <p:cNvSpPr txBox="1"/>
          <p:nvPr/>
        </p:nvSpPr>
        <p:spPr>
          <a:xfrm>
            <a:off x="7525405" y="1092117"/>
            <a:ext cx="1326024" cy="830997"/>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物資取得までの時間を●●時間から●●時間に短縮（●●年度）</a:t>
            </a:r>
          </a:p>
        </p:txBody>
      </p:sp>
      <p:cxnSp>
        <p:nvCxnSpPr>
          <p:cNvPr id="19" name="直線コネクタ 18">
            <a:extLst>
              <a:ext uri="{FF2B5EF4-FFF2-40B4-BE49-F238E27FC236}">
                <a16:creationId xmlns:a16="http://schemas.microsoft.com/office/drawing/2014/main" id="{09B2A4FD-92C4-42B2-AFB7-B0388E4EDABB}"/>
              </a:ext>
            </a:extLst>
          </p:cNvPr>
          <p:cNvCxnSpPr/>
          <p:nvPr/>
        </p:nvCxnSpPr>
        <p:spPr>
          <a:xfrm>
            <a:off x="888276" y="3725812"/>
            <a:ext cx="8116386"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1630EB8F-8857-40BB-9E01-BFCF3D95776B}"/>
              </a:ext>
            </a:extLst>
          </p:cNvPr>
          <p:cNvCxnSpPr/>
          <p:nvPr/>
        </p:nvCxnSpPr>
        <p:spPr>
          <a:xfrm>
            <a:off x="864056" y="5463171"/>
            <a:ext cx="8116386"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E79C822-7884-4525-A072-7434B0A61BC8}"/>
              </a:ext>
            </a:extLst>
          </p:cNvPr>
          <p:cNvSpPr txBox="1"/>
          <p:nvPr/>
        </p:nvSpPr>
        <p:spPr>
          <a:xfrm>
            <a:off x="8203468" y="89232"/>
            <a:ext cx="877163"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非公開</a:t>
            </a:r>
          </a:p>
        </p:txBody>
      </p:sp>
      <p:sp>
        <p:nvSpPr>
          <p:cNvPr id="23" name="吹き出し: 四角形 22">
            <a:extLst>
              <a:ext uri="{FF2B5EF4-FFF2-40B4-BE49-F238E27FC236}">
                <a16:creationId xmlns:a16="http://schemas.microsoft.com/office/drawing/2014/main" id="{305502B4-DEF3-4190-9A05-0DA5BD875CAF}"/>
              </a:ext>
            </a:extLst>
          </p:cNvPr>
          <p:cNvSpPr/>
          <p:nvPr/>
        </p:nvSpPr>
        <p:spPr>
          <a:xfrm>
            <a:off x="5590902" y="-240872"/>
            <a:ext cx="1987461" cy="740228"/>
          </a:xfrm>
          <a:prstGeom prst="wedgeRectCallout">
            <a:avLst>
              <a:gd name="adj1" fmla="val 71393"/>
              <a:gd name="adj2" fmla="val 1661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このページは、審査時のみに活用します（非公開資料となる前提で記載してください）</a:t>
            </a:r>
          </a:p>
        </p:txBody>
      </p:sp>
      <p:sp>
        <p:nvSpPr>
          <p:cNvPr id="24" name="吹き出し: 四角形 23">
            <a:extLst>
              <a:ext uri="{FF2B5EF4-FFF2-40B4-BE49-F238E27FC236}">
                <a16:creationId xmlns:a16="http://schemas.microsoft.com/office/drawing/2014/main" id="{071E2353-F828-4355-9BBE-CD4EC95B2A4A}"/>
              </a:ext>
            </a:extLst>
          </p:cNvPr>
          <p:cNvSpPr/>
          <p:nvPr/>
        </p:nvSpPr>
        <p:spPr>
          <a:xfrm>
            <a:off x="-1722971" y="-5083"/>
            <a:ext cx="2327301" cy="1117764"/>
          </a:xfrm>
          <a:prstGeom prst="wedgeRectCallout">
            <a:avLst>
              <a:gd name="adj1" fmla="val 62873"/>
              <a:gd name="adj2" fmla="val 7811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自律移動ロボット将来ビジョン検討会 中間報告書のアウトカムと効果指標の記述を参考にして記載してください</a:t>
            </a:r>
          </a:p>
        </p:txBody>
      </p:sp>
      <p:sp>
        <p:nvSpPr>
          <p:cNvPr id="25" name="テキスト ボックス 24">
            <a:extLst>
              <a:ext uri="{FF2B5EF4-FFF2-40B4-BE49-F238E27FC236}">
                <a16:creationId xmlns:a16="http://schemas.microsoft.com/office/drawing/2014/main" id="{7683B498-F6BE-A405-CEFA-C42D16B771B3}"/>
              </a:ext>
            </a:extLst>
          </p:cNvPr>
          <p:cNvSpPr txBox="1"/>
          <p:nvPr/>
        </p:nvSpPr>
        <p:spPr>
          <a:xfrm>
            <a:off x="968481" y="4420275"/>
            <a:ext cx="1104581"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点検技術者の確保が困難</a:t>
            </a:r>
          </a:p>
        </p:txBody>
      </p:sp>
      <p:sp>
        <p:nvSpPr>
          <p:cNvPr id="26" name="テキスト ボックス 25">
            <a:extLst>
              <a:ext uri="{FF2B5EF4-FFF2-40B4-BE49-F238E27FC236}">
                <a16:creationId xmlns:a16="http://schemas.microsoft.com/office/drawing/2014/main" id="{7C22C239-2136-DCA3-F8EE-85B8F1DCBC02}"/>
              </a:ext>
            </a:extLst>
          </p:cNvPr>
          <p:cNvSpPr txBox="1"/>
          <p:nvPr/>
        </p:nvSpPr>
        <p:spPr>
          <a:xfrm>
            <a:off x="2245900" y="4208786"/>
            <a:ext cx="1386919"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自律移動ロボットを活用した点検の自動化・支援</a:t>
            </a:r>
          </a:p>
        </p:txBody>
      </p:sp>
      <p:sp>
        <p:nvSpPr>
          <p:cNvPr id="27" name="テキスト ボックス 26">
            <a:extLst>
              <a:ext uri="{FF2B5EF4-FFF2-40B4-BE49-F238E27FC236}">
                <a16:creationId xmlns:a16="http://schemas.microsoft.com/office/drawing/2014/main" id="{EC177658-1783-E8D9-CBC3-A5C9AB3D5132}"/>
              </a:ext>
            </a:extLst>
          </p:cNvPr>
          <p:cNvSpPr txBox="1"/>
          <p:nvPr/>
        </p:nvSpPr>
        <p:spPr>
          <a:xfrm>
            <a:off x="3702658" y="4516962"/>
            <a:ext cx="95410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労務費削減</a:t>
            </a:r>
          </a:p>
        </p:txBody>
      </p:sp>
      <p:sp>
        <p:nvSpPr>
          <p:cNvPr id="28" name="テキスト ボックス 27">
            <a:extLst>
              <a:ext uri="{FF2B5EF4-FFF2-40B4-BE49-F238E27FC236}">
                <a16:creationId xmlns:a16="http://schemas.microsoft.com/office/drawing/2014/main" id="{E0030E74-D9C1-DCCD-527D-41F01839D2C4}"/>
              </a:ext>
            </a:extLst>
          </p:cNvPr>
          <p:cNvSpPr txBox="1"/>
          <p:nvPr/>
        </p:nvSpPr>
        <p:spPr>
          <a:xfrm>
            <a:off x="4770914" y="4169510"/>
            <a:ext cx="1197006" cy="884643"/>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労務費●●円削減</a:t>
            </a:r>
          </a:p>
        </p:txBody>
      </p:sp>
      <p:sp>
        <p:nvSpPr>
          <p:cNvPr id="29" name="テキスト ボックス 28">
            <a:extLst>
              <a:ext uri="{FF2B5EF4-FFF2-40B4-BE49-F238E27FC236}">
                <a16:creationId xmlns:a16="http://schemas.microsoft.com/office/drawing/2014/main" id="{AE95950A-A3FD-7F74-8228-96FF0C0B353C}"/>
              </a:ext>
            </a:extLst>
          </p:cNvPr>
          <p:cNvSpPr txBox="1"/>
          <p:nvPr/>
        </p:nvSpPr>
        <p:spPr>
          <a:xfrm>
            <a:off x="6149262" y="4939769"/>
            <a:ext cx="119700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ロボット化率</a:t>
            </a:r>
            <a:endParaRPr kumimoji="1" lang="en-US" altLang="ja-JP" sz="12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1FE73FDE-CE35-D824-A06F-24CB35D96D84}"/>
              </a:ext>
            </a:extLst>
          </p:cNvPr>
          <p:cNvSpPr txBox="1"/>
          <p:nvPr/>
        </p:nvSpPr>
        <p:spPr>
          <a:xfrm>
            <a:off x="7572801" y="3814138"/>
            <a:ext cx="1326024" cy="830997"/>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作業員の点検時間を●●時間（●●％）削減</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cxnSp>
        <p:nvCxnSpPr>
          <p:cNvPr id="31" name="直線コネクタ 30">
            <a:extLst>
              <a:ext uri="{FF2B5EF4-FFF2-40B4-BE49-F238E27FC236}">
                <a16:creationId xmlns:a16="http://schemas.microsoft.com/office/drawing/2014/main" id="{52095F3C-86E6-8C5F-FB1C-A95FDD7FA945}"/>
              </a:ext>
            </a:extLst>
          </p:cNvPr>
          <p:cNvCxnSpPr>
            <a:cxnSpLocks/>
          </p:cNvCxnSpPr>
          <p:nvPr/>
        </p:nvCxnSpPr>
        <p:spPr>
          <a:xfrm>
            <a:off x="6149262" y="1899196"/>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FCC9B361-D6C8-BE8A-E531-276FF22DDCBF}"/>
              </a:ext>
            </a:extLst>
          </p:cNvPr>
          <p:cNvSpPr txBox="1"/>
          <p:nvPr/>
        </p:nvSpPr>
        <p:spPr>
          <a:xfrm>
            <a:off x="6149262" y="2026325"/>
            <a:ext cx="119700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必要な物資の取得率</a:t>
            </a:r>
          </a:p>
        </p:txBody>
      </p:sp>
      <p:sp>
        <p:nvSpPr>
          <p:cNvPr id="33" name="テキスト ボックス 32">
            <a:extLst>
              <a:ext uri="{FF2B5EF4-FFF2-40B4-BE49-F238E27FC236}">
                <a16:creationId xmlns:a16="http://schemas.microsoft.com/office/drawing/2014/main" id="{4951FDF9-798F-ECA5-D160-663887126D9A}"/>
              </a:ext>
            </a:extLst>
          </p:cNvPr>
          <p:cNvSpPr txBox="1"/>
          <p:nvPr/>
        </p:nvSpPr>
        <p:spPr>
          <a:xfrm>
            <a:off x="6149262" y="3983945"/>
            <a:ext cx="119700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作業員の点検時間</a:t>
            </a:r>
          </a:p>
        </p:txBody>
      </p:sp>
      <p:cxnSp>
        <p:nvCxnSpPr>
          <p:cNvPr id="34" name="直線コネクタ 33">
            <a:extLst>
              <a:ext uri="{FF2B5EF4-FFF2-40B4-BE49-F238E27FC236}">
                <a16:creationId xmlns:a16="http://schemas.microsoft.com/office/drawing/2014/main" id="{4DA5F9DE-5A47-AE13-DBD3-C2DFD81D551A}"/>
              </a:ext>
            </a:extLst>
          </p:cNvPr>
          <p:cNvCxnSpPr>
            <a:cxnSpLocks/>
          </p:cNvCxnSpPr>
          <p:nvPr/>
        </p:nvCxnSpPr>
        <p:spPr>
          <a:xfrm>
            <a:off x="6089464" y="4671262"/>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081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315</Words>
  <Application>Microsoft Office PowerPoint</Application>
  <PresentationFormat>画面に合わせる (4:3)</PresentationFormat>
  <Paragraphs>42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2022-05-10T11:26:06Z</dcterms:created>
  <dcterms:modified xsi:type="dcterms:W3CDTF">2022-05-10T11:26:32Z</dcterms:modified>
</cp:coreProperties>
</file>