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60"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87" autoAdjust="0"/>
    <p:restoredTop sz="94660"/>
  </p:normalViewPr>
  <p:slideViewPr>
    <p:cSldViewPr snapToGrid="0">
      <p:cViewPr varScale="1">
        <p:scale>
          <a:sx n="110" d="100"/>
          <a:sy n="110" d="100"/>
        </p:scale>
        <p:origin x="194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283149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72806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95456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86596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370827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60805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88219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408772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28223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303977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08239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39B77-EB97-4183-BCA1-AAE072AAD292}" type="datetimeFigureOut">
              <a:rPr kumimoji="1" lang="ja-JP" altLang="en-US" smtClean="0"/>
              <a:t>2022/5/31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568227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3E8D9DE-97C2-4446-9B58-26DCB5377567}"/>
              </a:ext>
            </a:extLst>
          </p:cNvPr>
          <p:cNvSpPr txBox="1"/>
          <p:nvPr/>
        </p:nvSpPr>
        <p:spPr>
          <a:xfrm>
            <a:off x="252548" y="243769"/>
            <a:ext cx="1951175" cy="523220"/>
          </a:xfrm>
          <a:prstGeom prst="rect">
            <a:avLst/>
          </a:prstGeom>
          <a:noFill/>
        </p:spPr>
        <p:txBody>
          <a:bodyPr wrap="none" rtlCol="0">
            <a:spAutoFit/>
          </a:bodyPr>
          <a:lstStyle/>
          <a:p>
            <a:r>
              <a:rPr kumimoji="1" lang="ja-JP" altLang="en-US" sz="2800" b="1" dirty="0">
                <a:latin typeface="Meiryo UI" panose="020B0604030504040204" pitchFamily="50" charset="-128"/>
                <a:ea typeface="Meiryo UI" panose="020B0604030504040204" pitchFamily="50" charset="-128"/>
              </a:rPr>
              <a:t>●●の開発</a:t>
            </a:r>
          </a:p>
        </p:txBody>
      </p:sp>
      <p:sp>
        <p:nvSpPr>
          <p:cNvPr id="3" name="四角形: 角を丸くする 2">
            <a:extLst>
              <a:ext uri="{FF2B5EF4-FFF2-40B4-BE49-F238E27FC236}">
                <a16:creationId xmlns:a16="http://schemas.microsoft.com/office/drawing/2014/main" id="{D24256C7-B929-4F7C-BDBE-9AE5430095B3}"/>
              </a:ext>
            </a:extLst>
          </p:cNvPr>
          <p:cNvSpPr/>
          <p:nvPr/>
        </p:nvSpPr>
        <p:spPr>
          <a:xfrm>
            <a:off x="339634" y="1236621"/>
            <a:ext cx="8464732" cy="1680754"/>
          </a:xfrm>
          <a:prstGeom prst="roundRect">
            <a:avLst>
              <a:gd name="adj" fmla="val 4232"/>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B4351FFA-620E-4A09-AE91-73F127BA44F6}"/>
              </a:ext>
            </a:extLst>
          </p:cNvPr>
          <p:cNvSpPr txBox="1"/>
          <p:nvPr/>
        </p:nvSpPr>
        <p:spPr>
          <a:xfrm>
            <a:off x="339634" y="1051955"/>
            <a:ext cx="1107996" cy="369332"/>
          </a:xfrm>
          <a:prstGeom prst="rect">
            <a:avLst/>
          </a:prstGeom>
          <a:solidFill>
            <a:srgbClr val="0070C0"/>
          </a:solidFill>
        </p:spPr>
        <p:txBody>
          <a:bodyPr wrap="none" rtlCol="0">
            <a:spAutoFit/>
          </a:bodyPr>
          <a:lstStyle>
            <a:defPPr>
              <a:defRPr lang="en-US"/>
            </a:defPPr>
            <a:lvl1pPr>
              <a:defRPr kumimoji="1" sz="2800" b="1">
                <a:latin typeface="Meiryo UI" panose="020B0604030504040204" pitchFamily="50" charset="-128"/>
                <a:ea typeface="Meiryo UI" panose="020B0604030504040204" pitchFamily="50" charset="-128"/>
              </a:defRPr>
            </a:lvl1pPr>
          </a:lstStyle>
          <a:p>
            <a:r>
              <a:rPr lang="ja-JP" altLang="en-US" sz="1800" dirty="0">
                <a:solidFill>
                  <a:schemeClr val="bg1"/>
                </a:solidFill>
              </a:rPr>
              <a:t>事業概要</a:t>
            </a:r>
          </a:p>
        </p:txBody>
      </p:sp>
      <p:sp>
        <p:nvSpPr>
          <p:cNvPr id="5" name="テキスト ボックス 4">
            <a:extLst>
              <a:ext uri="{FF2B5EF4-FFF2-40B4-BE49-F238E27FC236}">
                <a16:creationId xmlns:a16="http://schemas.microsoft.com/office/drawing/2014/main" id="{D767569D-EB19-4F7E-B030-2106B59CE1FB}"/>
              </a:ext>
            </a:extLst>
          </p:cNvPr>
          <p:cNvSpPr txBox="1"/>
          <p:nvPr/>
        </p:nvSpPr>
        <p:spPr>
          <a:xfrm>
            <a:off x="339634" y="3254832"/>
            <a:ext cx="1422184" cy="369332"/>
          </a:xfrm>
          <a:prstGeom prst="rect">
            <a:avLst/>
          </a:prstGeom>
          <a:solidFill>
            <a:srgbClr val="0070C0"/>
          </a:solidFill>
        </p:spPr>
        <p:txBody>
          <a:bodyPr wrap="none" rtlCol="0">
            <a:spAutoFit/>
          </a:bodyPr>
          <a:lstStyle>
            <a:defPPr>
              <a:defRPr lang="en-US"/>
            </a:defPPr>
            <a:lvl1pPr>
              <a:defRPr kumimoji="1" sz="2800" b="1">
                <a:latin typeface="Meiryo UI" panose="020B0604030504040204" pitchFamily="50" charset="-128"/>
                <a:ea typeface="Meiryo UI" panose="020B0604030504040204" pitchFamily="50" charset="-128"/>
              </a:defRPr>
            </a:lvl1pPr>
          </a:lstStyle>
          <a:p>
            <a:r>
              <a:rPr lang="ja-JP" altLang="en-US" sz="1800" dirty="0">
                <a:solidFill>
                  <a:schemeClr val="bg1"/>
                </a:solidFill>
              </a:rPr>
              <a:t>事業イメージ</a:t>
            </a:r>
          </a:p>
        </p:txBody>
      </p:sp>
      <p:sp>
        <p:nvSpPr>
          <p:cNvPr id="6" name="テキスト ボックス 5">
            <a:extLst>
              <a:ext uri="{FF2B5EF4-FFF2-40B4-BE49-F238E27FC236}">
                <a16:creationId xmlns:a16="http://schemas.microsoft.com/office/drawing/2014/main" id="{2122E478-353E-4F3C-94B8-7CA145678DD5}"/>
              </a:ext>
            </a:extLst>
          </p:cNvPr>
          <p:cNvSpPr txBox="1"/>
          <p:nvPr/>
        </p:nvSpPr>
        <p:spPr>
          <a:xfrm>
            <a:off x="339634" y="1522553"/>
            <a:ext cx="8228396" cy="830997"/>
          </a:xfrm>
          <a:prstGeom prst="rect">
            <a:avLst/>
          </a:prstGeom>
          <a:noFill/>
        </p:spPr>
        <p:txBody>
          <a:bodyPr wrap="square" rtlCol="0">
            <a:spAutoFit/>
          </a:bodyPr>
          <a:lstStyle/>
          <a:p>
            <a:pPr marL="147638" indent="-147638"/>
            <a:r>
              <a:rPr kumimoji="1" lang="ja-JP" altLang="en-US" sz="1200" dirty="0"/>
              <a:t>・〇〇〇〇〇〇〇〇〇〇〇〇〇〇〇〇〇〇〇〇〇〇〇〇〇〇〇〇〇〇実現に向けて、〇〇〇〇〇〇〇〇〇〇〇〇〇〇〇〇〇〇〇〇〇〇〇〇〇システムを開発する。</a:t>
            </a:r>
            <a:endParaRPr kumimoji="1" lang="en-US" altLang="ja-JP" sz="1200" dirty="0"/>
          </a:p>
          <a:p>
            <a:pPr marL="147638" indent="-147638"/>
            <a:r>
              <a:rPr kumimoji="1" lang="ja-JP" altLang="en-US" sz="1200" dirty="0"/>
              <a:t>・〇〇〇〇〇〇〇〇〇〇〇〇〇〇〇〇〇〇〇〇データ、〇〇〇〇〇〇〇〇〇〇〇〇〇〇〇〇〇〇〇〇〇〇プログラム、〇〇〇〇〇〇〇〇〇〇〇〇〇〇解析技術を開発し、〇〇〇〇〇〇〇〇〇〇〇〇〇〇〇〇〇〇〇〇〇〇を評価する。</a:t>
            </a:r>
          </a:p>
        </p:txBody>
      </p:sp>
      <p:sp>
        <p:nvSpPr>
          <p:cNvPr id="7" name="テキスト ボックス 6">
            <a:extLst>
              <a:ext uri="{FF2B5EF4-FFF2-40B4-BE49-F238E27FC236}">
                <a16:creationId xmlns:a16="http://schemas.microsoft.com/office/drawing/2014/main" id="{90036720-D4C6-47B1-ACC7-DAE8576A9381}"/>
              </a:ext>
            </a:extLst>
          </p:cNvPr>
          <p:cNvSpPr txBox="1"/>
          <p:nvPr/>
        </p:nvSpPr>
        <p:spPr>
          <a:xfrm>
            <a:off x="8255725" y="106327"/>
            <a:ext cx="788999"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別添</a:t>
            </a:r>
            <a:r>
              <a:rPr kumimoji="1" lang="en-US" altLang="ja-JP" dirty="0">
                <a:latin typeface="Meiryo UI" panose="020B0604030504040204" pitchFamily="50" charset="-128"/>
                <a:ea typeface="Meiryo UI" panose="020B0604030504040204" pitchFamily="50" charset="-128"/>
              </a:rPr>
              <a:t>3</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4AA5E37-5C39-4E0B-AC00-99C0D59CB0E7}"/>
              </a:ext>
            </a:extLst>
          </p:cNvPr>
          <p:cNvSpPr txBox="1"/>
          <p:nvPr/>
        </p:nvSpPr>
        <p:spPr>
          <a:xfrm>
            <a:off x="7493726" y="111725"/>
            <a:ext cx="646331" cy="369332"/>
          </a:xfrm>
          <a:prstGeom prst="rect">
            <a:avLst/>
          </a:prstGeom>
          <a:solidFill>
            <a:srgbClr val="FF0000"/>
          </a:solidFill>
          <a:ln>
            <a:solidFill>
              <a:schemeClr val="tx1"/>
            </a:solidFill>
          </a:ln>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公開</a:t>
            </a:r>
          </a:p>
        </p:txBody>
      </p:sp>
      <p:sp>
        <p:nvSpPr>
          <p:cNvPr id="9" name="テキスト ボックス 8">
            <a:extLst>
              <a:ext uri="{FF2B5EF4-FFF2-40B4-BE49-F238E27FC236}">
                <a16:creationId xmlns:a16="http://schemas.microsoft.com/office/drawing/2014/main" id="{D0189E95-28E8-4E92-9388-89B9D205027A}"/>
              </a:ext>
            </a:extLst>
          </p:cNvPr>
          <p:cNvSpPr txBox="1"/>
          <p:nvPr/>
        </p:nvSpPr>
        <p:spPr>
          <a:xfrm>
            <a:off x="0" y="-32322"/>
            <a:ext cx="3526928" cy="307777"/>
          </a:xfrm>
          <a:prstGeom prst="rect">
            <a:avLst/>
          </a:prstGeom>
          <a:noFill/>
        </p:spPr>
        <p:txBody>
          <a:bodyPr wrap="none" rtlCol="0">
            <a:spAutoFit/>
          </a:bodyPr>
          <a:lstStyle/>
          <a:p>
            <a:r>
              <a:rPr kumimoji="1" lang="en-US" altLang="ja-JP" sz="1400" b="1">
                <a:latin typeface="Meiryo UI" panose="020B0604030504040204" pitchFamily="50" charset="-128"/>
                <a:ea typeface="Meiryo UI" panose="020B0604030504040204" pitchFamily="50" charset="-128"/>
              </a:rPr>
              <a:t>1-5. </a:t>
            </a:r>
            <a:r>
              <a:rPr kumimoji="1" lang="ja-JP" altLang="en-US" sz="1400" b="1" dirty="0">
                <a:latin typeface="Meiryo UI" panose="020B0604030504040204" pitchFamily="50" charset="-128"/>
                <a:ea typeface="Meiryo UI" panose="020B0604030504040204" pitchFamily="50" charset="-128"/>
              </a:rPr>
              <a:t>我が国の社会変革・経済再生への貢献</a:t>
            </a:r>
          </a:p>
        </p:txBody>
      </p:sp>
      <p:sp>
        <p:nvSpPr>
          <p:cNvPr id="10" name="吹き出し: 四角形 9">
            <a:extLst>
              <a:ext uri="{FF2B5EF4-FFF2-40B4-BE49-F238E27FC236}">
                <a16:creationId xmlns:a16="http://schemas.microsoft.com/office/drawing/2014/main" id="{FAAD34A2-3DDD-4451-A006-64C029F58B91}"/>
              </a:ext>
            </a:extLst>
          </p:cNvPr>
          <p:cNvSpPr/>
          <p:nvPr/>
        </p:nvSpPr>
        <p:spPr>
          <a:xfrm>
            <a:off x="-1732550" y="-79121"/>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提案書にも記載している研究開発テーマ名を記載してください。</a:t>
            </a:r>
          </a:p>
        </p:txBody>
      </p:sp>
      <p:sp>
        <p:nvSpPr>
          <p:cNvPr id="11" name="吹き出し: 四角形 10">
            <a:extLst>
              <a:ext uri="{FF2B5EF4-FFF2-40B4-BE49-F238E27FC236}">
                <a16:creationId xmlns:a16="http://schemas.microsoft.com/office/drawing/2014/main" id="{8342EDB4-167A-43CB-B5DB-B45C0F580F87}"/>
              </a:ext>
            </a:extLst>
          </p:cNvPr>
          <p:cNvSpPr/>
          <p:nvPr/>
        </p:nvSpPr>
        <p:spPr>
          <a:xfrm>
            <a:off x="-1732550" y="1051955"/>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提案内容の概要を記載してください。</a:t>
            </a:r>
          </a:p>
        </p:txBody>
      </p:sp>
      <p:sp>
        <p:nvSpPr>
          <p:cNvPr id="12" name="吹き出し: 四角形 11">
            <a:extLst>
              <a:ext uri="{FF2B5EF4-FFF2-40B4-BE49-F238E27FC236}">
                <a16:creationId xmlns:a16="http://schemas.microsoft.com/office/drawing/2014/main" id="{3C5D5BD0-B946-4CA0-9694-84AFE919EDDC}"/>
              </a:ext>
            </a:extLst>
          </p:cNvPr>
          <p:cNvSpPr/>
          <p:nvPr/>
        </p:nvSpPr>
        <p:spPr>
          <a:xfrm>
            <a:off x="-1732550" y="2862947"/>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提案内容を端的に表現する画を入れてください。</a:t>
            </a:r>
          </a:p>
        </p:txBody>
      </p:sp>
      <p:sp>
        <p:nvSpPr>
          <p:cNvPr id="13" name="吹き出し: 四角形 12">
            <a:extLst>
              <a:ext uri="{FF2B5EF4-FFF2-40B4-BE49-F238E27FC236}">
                <a16:creationId xmlns:a16="http://schemas.microsoft.com/office/drawing/2014/main" id="{DB9E78A7-A9EB-4064-A096-D530964B708D}"/>
              </a:ext>
            </a:extLst>
          </p:cNvPr>
          <p:cNvSpPr/>
          <p:nvPr/>
        </p:nvSpPr>
        <p:spPr>
          <a:xfrm>
            <a:off x="4572000" y="-140229"/>
            <a:ext cx="2283552" cy="907218"/>
          </a:xfrm>
          <a:prstGeom prst="wedgeRectCallout">
            <a:avLst>
              <a:gd name="adj1" fmla="val 71393"/>
              <a:gd name="adj2" fmla="val 1661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このページは、採択決定時に対外的に公表する資料の素材とする可能性があります。</a:t>
            </a:r>
            <a:r>
              <a:rPr kumimoji="1" lang="ja-JP" altLang="en-US" sz="1200" b="1" u="sng" dirty="0">
                <a:latin typeface="Meiryo UI" panose="020B0604030504040204" pitchFamily="50" charset="-128"/>
                <a:ea typeface="Meiryo UI" panose="020B0604030504040204" pitchFamily="50" charset="-128"/>
              </a:rPr>
              <a:t>公開可能な情報</a:t>
            </a:r>
            <a:r>
              <a:rPr kumimoji="1" lang="ja-JP" altLang="en-US" sz="1200" dirty="0">
                <a:latin typeface="Meiryo UI" panose="020B0604030504040204" pitchFamily="50" charset="-128"/>
                <a:ea typeface="Meiryo UI" panose="020B0604030504040204" pitchFamily="50" charset="-128"/>
              </a:rPr>
              <a:t>で作成をお願いします</a:t>
            </a:r>
          </a:p>
        </p:txBody>
      </p:sp>
      <p:sp>
        <p:nvSpPr>
          <p:cNvPr id="14" name="テキスト ボックス 13">
            <a:extLst>
              <a:ext uri="{FF2B5EF4-FFF2-40B4-BE49-F238E27FC236}">
                <a16:creationId xmlns:a16="http://schemas.microsoft.com/office/drawing/2014/main" id="{34136C31-0664-4FE0-8C0E-EA62F7A55AD0}"/>
              </a:ext>
            </a:extLst>
          </p:cNvPr>
          <p:cNvSpPr txBox="1"/>
          <p:nvPr/>
        </p:nvSpPr>
        <p:spPr>
          <a:xfrm>
            <a:off x="6418219" y="871756"/>
            <a:ext cx="2523027" cy="338554"/>
          </a:xfrm>
          <a:prstGeom prst="rect">
            <a:avLst/>
          </a:prstGeom>
          <a:noFill/>
        </p:spPr>
        <p:txBody>
          <a:bodyPr wrap="square" rtlCol="0">
            <a:spAutoFit/>
          </a:bodyPr>
          <a:lstStyle/>
          <a:p>
            <a:pPr marL="147638" indent="-147638"/>
            <a:r>
              <a:rPr kumimoji="1" lang="ja-JP" altLang="en-US" sz="1600" dirty="0"/>
              <a:t>〇〇株式会社、○○大学</a:t>
            </a:r>
          </a:p>
        </p:txBody>
      </p:sp>
      <p:sp>
        <p:nvSpPr>
          <p:cNvPr id="15" name="吹き出し: 四角形 14">
            <a:extLst>
              <a:ext uri="{FF2B5EF4-FFF2-40B4-BE49-F238E27FC236}">
                <a16:creationId xmlns:a16="http://schemas.microsoft.com/office/drawing/2014/main" id="{4E1F188B-0723-49E9-B3D0-B18F3A979A9F}"/>
              </a:ext>
            </a:extLst>
          </p:cNvPr>
          <p:cNvSpPr/>
          <p:nvPr/>
        </p:nvSpPr>
        <p:spPr>
          <a:xfrm>
            <a:off x="8891452" y="540032"/>
            <a:ext cx="2283552" cy="576163"/>
          </a:xfrm>
          <a:prstGeom prst="wedgeRectCallout">
            <a:avLst>
              <a:gd name="adj1" fmla="val -64371"/>
              <a:gd name="adj2" fmla="val 4080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委託先（再委託先を含まない）となる予定の法人を記載ください</a:t>
            </a:r>
          </a:p>
        </p:txBody>
      </p:sp>
    </p:spTree>
    <p:extLst>
      <p:ext uri="{BB962C8B-B14F-4D97-AF65-F5344CB8AC3E}">
        <p14:creationId xmlns:p14="http://schemas.microsoft.com/office/powerpoint/2010/main" val="73125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71848AD6-1277-4FA7-9F03-0644551F1905}"/>
              </a:ext>
            </a:extLst>
          </p:cNvPr>
          <p:cNvSpPr txBox="1"/>
          <p:nvPr/>
        </p:nvSpPr>
        <p:spPr>
          <a:xfrm>
            <a:off x="217715" y="598986"/>
            <a:ext cx="1386918"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課題</a:t>
            </a:r>
          </a:p>
        </p:txBody>
      </p:sp>
      <p:sp>
        <p:nvSpPr>
          <p:cNvPr id="7" name="テキスト ボックス 6">
            <a:extLst>
              <a:ext uri="{FF2B5EF4-FFF2-40B4-BE49-F238E27FC236}">
                <a16:creationId xmlns:a16="http://schemas.microsoft.com/office/drawing/2014/main" id="{D2C07ED1-A5E8-41F4-A319-7A73FC004506}"/>
              </a:ext>
            </a:extLst>
          </p:cNvPr>
          <p:cNvSpPr txBox="1"/>
          <p:nvPr/>
        </p:nvSpPr>
        <p:spPr>
          <a:xfrm>
            <a:off x="1625620" y="603362"/>
            <a:ext cx="1386918"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対策</a:t>
            </a:r>
          </a:p>
        </p:txBody>
      </p:sp>
      <p:sp>
        <p:nvSpPr>
          <p:cNvPr id="8" name="テキスト ボックス 7">
            <a:extLst>
              <a:ext uri="{FF2B5EF4-FFF2-40B4-BE49-F238E27FC236}">
                <a16:creationId xmlns:a16="http://schemas.microsoft.com/office/drawing/2014/main" id="{028C15BC-2242-453E-8E9B-772D0FD64EE9}"/>
              </a:ext>
            </a:extLst>
          </p:cNvPr>
          <p:cNvSpPr txBox="1"/>
          <p:nvPr/>
        </p:nvSpPr>
        <p:spPr>
          <a:xfrm>
            <a:off x="3033517" y="596878"/>
            <a:ext cx="2957971"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en-US" altLang="ja-JP" sz="1600" dirty="0"/>
              <a:t>KGI</a:t>
            </a:r>
            <a:endParaRPr lang="ja-JP" altLang="en-US" sz="1600" dirty="0"/>
          </a:p>
        </p:txBody>
      </p:sp>
      <p:sp>
        <p:nvSpPr>
          <p:cNvPr id="9" name="テキスト ボックス 8">
            <a:extLst>
              <a:ext uri="{FF2B5EF4-FFF2-40B4-BE49-F238E27FC236}">
                <a16:creationId xmlns:a16="http://schemas.microsoft.com/office/drawing/2014/main" id="{7143ACE4-3E1B-4DB3-9B31-9AF5743B0B63}"/>
              </a:ext>
            </a:extLst>
          </p:cNvPr>
          <p:cNvSpPr txBox="1"/>
          <p:nvPr/>
        </p:nvSpPr>
        <p:spPr>
          <a:xfrm>
            <a:off x="6008909" y="598986"/>
            <a:ext cx="1445620"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en-US" altLang="ja-JP" sz="1600" dirty="0"/>
              <a:t>KPI</a:t>
            </a:r>
            <a:endParaRPr lang="ja-JP" altLang="en-US" sz="1600" dirty="0"/>
          </a:p>
        </p:txBody>
      </p:sp>
      <p:sp>
        <p:nvSpPr>
          <p:cNvPr id="10" name="テキスト ボックス 9">
            <a:extLst>
              <a:ext uri="{FF2B5EF4-FFF2-40B4-BE49-F238E27FC236}">
                <a16:creationId xmlns:a16="http://schemas.microsoft.com/office/drawing/2014/main" id="{CE35F4CA-2188-4B75-B0FB-51EABE1C6542}"/>
              </a:ext>
            </a:extLst>
          </p:cNvPr>
          <p:cNvSpPr txBox="1"/>
          <p:nvPr/>
        </p:nvSpPr>
        <p:spPr>
          <a:xfrm>
            <a:off x="7480658" y="598986"/>
            <a:ext cx="1445620"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目標値</a:t>
            </a:r>
            <a:endParaRPr lang="en-US" altLang="ja-JP" sz="1600" dirty="0"/>
          </a:p>
          <a:p>
            <a:pPr algn="ctr"/>
            <a:r>
              <a:rPr lang="ja-JP" altLang="en-US" sz="1600" dirty="0"/>
              <a:t>（達成年度）</a:t>
            </a:r>
          </a:p>
        </p:txBody>
      </p:sp>
      <p:cxnSp>
        <p:nvCxnSpPr>
          <p:cNvPr id="20" name="直線コネクタ 19">
            <a:extLst>
              <a:ext uri="{FF2B5EF4-FFF2-40B4-BE49-F238E27FC236}">
                <a16:creationId xmlns:a16="http://schemas.microsoft.com/office/drawing/2014/main" id="{1630EB8F-8857-40BB-9E01-BFCF3D95776B}"/>
              </a:ext>
            </a:extLst>
          </p:cNvPr>
          <p:cNvCxnSpPr>
            <a:cxnSpLocks/>
          </p:cNvCxnSpPr>
          <p:nvPr/>
        </p:nvCxnSpPr>
        <p:spPr>
          <a:xfrm>
            <a:off x="348748" y="5466439"/>
            <a:ext cx="8731883"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E79C822-7884-4525-A072-7434B0A61BC8}"/>
              </a:ext>
            </a:extLst>
          </p:cNvPr>
          <p:cNvSpPr txBox="1"/>
          <p:nvPr/>
        </p:nvSpPr>
        <p:spPr>
          <a:xfrm>
            <a:off x="8203468" y="89232"/>
            <a:ext cx="877163" cy="369332"/>
          </a:xfrm>
          <a:prstGeom prst="rect">
            <a:avLst/>
          </a:prstGeom>
          <a:solidFill>
            <a:srgbClr val="FF0000"/>
          </a:solidFill>
          <a:ln>
            <a:solidFill>
              <a:schemeClr val="tx1"/>
            </a:solidFill>
          </a:ln>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非公開</a:t>
            </a:r>
          </a:p>
        </p:txBody>
      </p:sp>
      <p:sp>
        <p:nvSpPr>
          <p:cNvPr id="23" name="吹き出し: 四角形 22">
            <a:extLst>
              <a:ext uri="{FF2B5EF4-FFF2-40B4-BE49-F238E27FC236}">
                <a16:creationId xmlns:a16="http://schemas.microsoft.com/office/drawing/2014/main" id="{305502B4-DEF3-4190-9A05-0DA5BD875CAF}"/>
              </a:ext>
            </a:extLst>
          </p:cNvPr>
          <p:cNvSpPr/>
          <p:nvPr/>
        </p:nvSpPr>
        <p:spPr>
          <a:xfrm>
            <a:off x="5996200" y="-215383"/>
            <a:ext cx="1972413" cy="740228"/>
          </a:xfrm>
          <a:prstGeom prst="wedgeRectCallout">
            <a:avLst>
              <a:gd name="adj1" fmla="val 62312"/>
              <a:gd name="adj2" fmla="val 1789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このページは、審査時のみに活用します（非公開資料となる前提で記載してください）</a:t>
            </a:r>
          </a:p>
        </p:txBody>
      </p:sp>
      <p:sp>
        <p:nvSpPr>
          <p:cNvPr id="25" name="テキスト ボックス 24">
            <a:extLst>
              <a:ext uri="{FF2B5EF4-FFF2-40B4-BE49-F238E27FC236}">
                <a16:creationId xmlns:a16="http://schemas.microsoft.com/office/drawing/2014/main" id="{7683B498-F6BE-A405-CEFA-C42D16B771B3}"/>
              </a:ext>
            </a:extLst>
          </p:cNvPr>
          <p:cNvSpPr txBox="1"/>
          <p:nvPr/>
        </p:nvSpPr>
        <p:spPr>
          <a:xfrm>
            <a:off x="300819" y="3854216"/>
            <a:ext cx="1104581" cy="1015663"/>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取引相手ごとに</a:t>
            </a:r>
            <a:r>
              <a:rPr kumimoji="1" lang="en-US" altLang="ja-JP" sz="1200" dirty="0">
                <a:latin typeface="Meiryo UI" panose="020B0604030504040204" pitchFamily="50" charset="-128"/>
                <a:ea typeface="Meiryo UI" panose="020B0604030504040204" pitchFamily="50" charset="-128"/>
              </a:rPr>
              <a:t>EDI</a:t>
            </a:r>
            <a:r>
              <a:rPr kumimoji="1" lang="ja-JP" altLang="en-US" sz="1200" dirty="0">
                <a:latin typeface="Meiryo UI" panose="020B0604030504040204" pitchFamily="50" charset="-128"/>
                <a:ea typeface="Meiryo UI" panose="020B0604030504040204" pitchFamily="50" charset="-128"/>
              </a:rPr>
              <a:t>形式が異なりシステム投資・運用費が増大</a:t>
            </a:r>
          </a:p>
        </p:txBody>
      </p:sp>
      <p:sp>
        <p:nvSpPr>
          <p:cNvPr id="26" name="テキスト ボックス 25">
            <a:extLst>
              <a:ext uri="{FF2B5EF4-FFF2-40B4-BE49-F238E27FC236}">
                <a16:creationId xmlns:a16="http://schemas.microsoft.com/office/drawing/2014/main" id="{7C22C239-2136-DCA3-F8EE-85B8F1DCBC02}"/>
              </a:ext>
            </a:extLst>
          </p:cNvPr>
          <p:cNvSpPr txBox="1"/>
          <p:nvPr/>
        </p:nvSpPr>
        <p:spPr>
          <a:xfrm>
            <a:off x="1637889" y="3773116"/>
            <a:ext cx="1386919" cy="1125607"/>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標準化されたデータ形式を使用し、全取引先とデジタル完結した取引を行う</a:t>
            </a:r>
          </a:p>
        </p:txBody>
      </p:sp>
      <p:sp>
        <p:nvSpPr>
          <p:cNvPr id="27" name="テキスト ボックス 26">
            <a:extLst>
              <a:ext uri="{FF2B5EF4-FFF2-40B4-BE49-F238E27FC236}">
                <a16:creationId xmlns:a16="http://schemas.microsoft.com/office/drawing/2014/main" id="{EC177658-1783-E8D9-CBC3-A5C9AB3D5132}"/>
              </a:ext>
            </a:extLst>
          </p:cNvPr>
          <p:cNvSpPr txBox="1"/>
          <p:nvPr/>
        </p:nvSpPr>
        <p:spPr>
          <a:xfrm>
            <a:off x="3130244" y="4084569"/>
            <a:ext cx="962818"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固定費・労務費削減</a:t>
            </a:r>
          </a:p>
        </p:txBody>
      </p:sp>
      <p:sp>
        <p:nvSpPr>
          <p:cNvPr id="28" name="テキスト ボックス 27">
            <a:extLst>
              <a:ext uri="{FF2B5EF4-FFF2-40B4-BE49-F238E27FC236}">
                <a16:creationId xmlns:a16="http://schemas.microsoft.com/office/drawing/2014/main" id="{E0030E74-D9C1-DCCD-527D-41F01839D2C4}"/>
              </a:ext>
            </a:extLst>
          </p:cNvPr>
          <p:cNvSpPr txBox="1"/>
          <p:nvPr/>
        </p:nvSpPr>
        <p:spPr>
          <a:xfrm>
            <a:off x="4223215" y="3793117"/>
            <a:ext cx="1695029" cy="1015662"/>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システム投資・保守費●●円削減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労務費●●円削減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（現状●●円）</a:t>
            </a:r>
          </a:p>
        </p:txBody>
      </p:sp>
      <p:sp>
        <p:nvSpPr>
          <p:cNvPr id="29" name="テキスト ボックス 28">
            <a:extLst>
              <a:ext uri="{FF2B5EF4-FFF2-40B4-BE49-F238E27FC236}">
                <a16:creationId xmlns:a16="http://schemas.microsoft.com/office/drawing/2014/main" id="{AE95950A-A3FD-7F74-8228-96FF0C0B353C}"/>
              </a:ext>
            </a:extLst>
          </p:cNvPr>
          <p:cNvSpPr txBox="1"/>
          <p:nvPr/>
        </p:nvSpPr>
        <p:spPr>
          <a:xfrm>
            <a:off x="6149262" y="4721870"/>
            <a:ext cx="119700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デジタル完結率</a:t>
            </a:r>
            <a:endParaRPr kumimoji="1" lang="en-US" altLang="ja-JP" sz="12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1FE73FDE-CE35-D824-A06F-24CB35D96D84}"/>
              </a:ext>
            </a:extLst>
          </p:cNvPr>
          <p:cNvSpPr txBox="1"/>
          <p:nvPr/>
        </p:nvSpPr>
        <p:spPr>
          <a:xfrm>
            <a:off x="7374620" y="3369175"/>
            <a:ext cx="1713057" cy="1015663"/>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取引作業に要する時間の削減</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●●時間／月</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（現状●●時間／月）</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（●●年度）</a:t>
            </a:r>
          </a:p>
        </p:txBody>
      </p:sp>
      <p:sp>
        <p:nvSpPr>
          <p:cNvPr id="33" name="テキスト ボックス 32">
            <a:extLst>
              <a:ext uri="{FF2B5EF4-FFF2-40B4-BE49-F238E27FC236}">
                <a16:creationId xmlns:a16="http://schemas.microsoft.com/office/drawing/2014/main" id="{4951FDF9-798F-ECA5-D160-663887126D9A}"/>
              </a:ext>
            </a:extLst>
          </p:cNvPr>
          <p:cNvSpPr txBox="1"/>
          <p:nvPr/>
        </p:nvSpPr>
        <p:spPr>
          <a:xfrm>
            <a:off x="6193163" y="3694166"/>
            <a:ext cx="119700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業務効率化</a:t>
            </a:r>
          </a:p>
        </p:txBody>
      </p:sp>
      <p:cxnSp>
        <p:nvCxnSpPr>
          <p:cNvPr id="34" name="直線コネクタ 33">
            <a:extLst>
              <a:ext uri="{FF2B5EF4-FFF2-40B4-BE49-F238E27FC236}">
                <a16:creationId xmlns:a16="http://schemas.microsoft.com/office/drawing/2014/main" id="{4DA5F9DE-5A47-AE13-DBD3-C2DFD81D551A}"/>
              </a:ext>
            </a:extLst>
          </p:cNvPr>
          <p:cNvCxnSpPr>
            <a:cxnSpLocks/>
          </p:cNvCxnSpPr>
          <p:nvPr/>
        </p:nvCxnSpPr>
        <p:spPr>
          <a:xfrm>
            <a:off x="6158594" y="4361022"/>
            <a:ext cx="278238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2BE741E1-14BC-ECF0-A85E-6A51930C1A88}"/>
              </a:ext>
            </a:extLst>
          </p:cNvPr>
          <p:cNvCxnSpPr>
            <a:cxnSpLocks/>
          </p:cNvCxnSpPr>
          <p:nvPr/>
        </p:nvCxnSpPr>
        <p:spPr>
          <a:xfrm>
            <a:off x="311765" y="3288214"/>
            <a:ext cx="8692897"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5BB90697-A4CE-2B5F-FE51-3AAB9ADE6AC4}"/>
              </a:ext>
            </a:extLst>
          </p:cNvPr>
          <p:cNvSpPr txBox="1"/>
          <p:nvPr/>
        </p:nvSpPr>
        <p:spPr>
          <a:xfrm>
            <a:off x="348748" y="1704081"/>
            <a:ext cx="1079056"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増大する</a:t>
            </a:r>
            <a:r>
              <a:rPr kumimoji="1" lang="en-US" altLang="ja-JP" sz="1200" dirty="0">
                <a:latin typeface="Meiryo UI" panose="020B0604030504040204" pitchFamily="50" charset="-128"/>
                <a:ea typeface="Meiryo UI" panose="020B0604030504040204" pitchFamily="50" charset="-128"/>
              </a:rPr>
              <a:t>GHG</a:t>
            </a:r>
            <a:r>
              <a:rPr kumimoji="1" lang="ja-JP" altLang="en-US" sz="1200" dirty="0">
                <a:latin typeface="Meiryo UI" panose="020B0604030504040204" pitchFamily="50" charset="-128"/>
                <a:ea typeface="Meiryo UI" panose="020B0604030504040204" pitchFamily="50" charset="-128"/>
              </a:rPr>
              <a:t>の発生元がわからず対策が打てない</a:t>
            </a:r>
          </a:p>
        </p:txBody>
      </p:sp>
      <p:sp>
        <p:nvSpPr>
          <p:cNvPr id="40" name="テキスト ボックス 39">
            <a:extLst>
              <a:ext uri="{FF2B5EF4-FFF2-40B4-BE49-F238E27FC236}">
                <a16:creationId xmlns:a16="http://schemas.microsoft.com/office/drawing/2014/main" id="{794A11AF-A4E3-018E-0464-F416C3326A80}"/>
              </a:ext>
            </a:extLst>
          </p:cNvPr>
          <p:cNvSpPr txBox="1"/>
          <p:nvPr/>
        </p:nvSpPr>
        <p:spPr>
          <a:xfrm>
            <a:off x="1625619" y="1695372"/>
            <a:ext cx="1386919" cy="884643"/>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サプライチェーンの段階ごとの</a:t>
            </a:r>
            <a:r>
              <a:rPr kumimoji="1" lang="en-US" altLang="ja-JP" sz="1200" dirty="0">
                <a:latin typeface="Meiryo UI" panose="020B0604030504040204" pitchFamily="50" charset="-128"/>
                <a:ea typeface="Meiryo UI" panose="020B0604030504040204" pitchFamily="50" charset="-128"/>
              </a:rPr>
              <a:t>GHG</a:t>
            </a:r>
            <a:r>
              <a:rPr kumimoji="1" lang="ja-JP" altLang="en-US" sz="1200" dirty="0">
                <a:latin typeface="Meiryo UI" panose="020B0604030504040204" pitchFamily="50" charset="-128"/>
                <a:ea typeface="Meiryo UI" panose="020B0604030504040204" pitchFamily="50" charset="-128"/>
              </a:rPr>
              <a:t>情報を踏まえ、対策を講じる</a:t>
            </a:r>
          </a:p>
        </p:txBody>
      </p:sp>
      <p:sp>
        <p:nvSpPr>
          <p:cNvPr id="41" name="テキスト ボックス 40">
            <a:extLst>
              <a:ext uri="{FF2B5EF4-FFF2-40B4-BE49-F238E27FC236}">
                <a16:creationId xmlns:a16="http://schemas.microsoft.com/office/drawing/2014/main" id="{4E0365E3-EBF6-554A-DAFE-2CC3FF062A3A}"/>
              </a:ext>
            </a:extLst>
          </p:cNvPr>
          <p:cNvSpPr txBox="1"/>
          <p:nvPr/>
        </p:nvSpPr>
        <p:spPr>
          <a:xfrm>
            <a:off x="3130244" y="1881338"/>
            <a:ext cx="987770" cy="461665"/>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GHG</a:t>
            </a:r>
            <a:r>
              <a:rPr kumimoji="1" lang="ja-JP" altLang="en-US" sz="1200" dirty="0">
                <a:latin typeface="Meiryo UI" panose="020B0604030504040204" pitchFamily="50" charset="-128"/>
                <a:ea typeface="Meiryo UI" panose="020B0604030504040204" pitchFamily="50" charset="-128"/>
              </a:rPr>
              <a:t>排出量</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削減</a:t>
            </a:r>
          </a:p>
        </p:txBody>
      </p:sp>
      <p:sp>
        <p:nvSpPr>
          <p:cNvPr id="42" name="テキスト ボックス 41">
            <a:extLst>
              <a:ext uri="{FF2B5EF4-FFF2-40B4-BE49-F238E27FC236}">
                <a16:creationId xmlns:a16="http://schemas.microsoft.com/office/drawing/2014/main" id="{A992EC69-92AB-41B1-82FC-D34F776BBE4A}"/>
              </a:ext>
            </a:extLst>
          </p:cNvPr>
          <p:cNvSpPr txBox="1"/>
          <p:nvPr/>
        </p:nvSpPr>
        <p:spPr>
          <a:xfrm>
            <a:off x="4239820" y="1688817"/>
            <a:ext cx="1657696" cy="884643"/>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輸送量・生産量調整により</a:t>
            </a:r>
            <a:r>
              <a:rPr kumimoji="1" lang="en-US" altLang="ja-JP" sz="1200" dirty="0">
                <a:latin typeface="Meiryo UI" panose="020B0604030504040204" pitchFamily="50" charset="-128"/>
                <a:ea typeface="Meiryo UI" panose="020B0604030504040204" pitchFamily="50" charset="-128"/>
              </a:rPr>
              <a:t>GHG</a:t>
            </a:r>
            <a:r>
              <a:rPr kumimoji="1" lang="ja-JP" altLang="en-US" sz="1200" dirty="0">
                <a:latin typeface="Meiryo UI" panose="020B0604030504040204" pitchFamily="50" charset="-128"/>
                <a:ea typeface="Meiryo UI" panose="020B0604030504040204" pitchFamily="50" charset="-128"/>
              </a:rPr>
              <a:t>排出量を●●ｔに削減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t</a:t>
            </a:r>
            <a:r>
              <a:rPr kumimoji="1" lang="ja-JP" altLang="en-US" sz="1200" dirty="0">
                <a:latin typeface="Meiryo UI" panose="020B0604030504040204" pitchFamily="50" charset="-128"/>
                <a:ea typeface="Meiryo UI" panose="020B0604030504040204" pitchFamily="50" charset="-128"/>
              </a:rPr>
              <a:t>）</a:t>
            </a:r>
          </a:p>
        </p:txBody>
      </p:sp>
      <p:cxnSp>
        <p:nvCxnSpPr>
          <p:cNvPr id="46" name="直線コネクタ 45">
            <a:extLst>
              <a:ext uri="{FF2B5EF4-FFF2-40B4-BE49-F238E27FC236}">
                <a16:creationId xmlns:a16="http://schemas.microsoft.com/office/drawing/2014/main" id="{12D314AC-5C9A-88C1-B8ED-F19CAA1B0EE4}"/>
              </a:ext>
            </a:extLst>
          </p:cNvPr>
          <p:cNvCxnSpPr>
            <a:cxnSpLocks/>
          </p:cNvCxnSpPr>
          <p:nvPr/>
        </p:nvCxnSpPr>
        <p:spPr>
          <a:xfrm>
            <a:off x="6149262" y="2203996"/>
            <a:ext cx="278238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D17E1E8B-6CA1-EA8D-51B1-B069F4BBD6CB}"/>
              </a:ext>
            </a:extLst>
          </p:cNvPr>
          <p:cNvSpPr txBox="1"/>
          <p:nvPr/>
        </p:nvSpPr>
        <p:spPr>
          <a:xfrm>
            <a:off x="6081095" y="1477240"/>
            <a:ext cx="1397695" cy="461665"/>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GHG</a:t>
            </a:r>
            <a:r>
              <a:rPr kumimoji="1" lang="ja-JP" altLang="en-US" sz="1200" dirty="0">
                <a:latin typeface="Meiryo UI" panose="020B0604030504040204" pitchFamily="50" charset="-128"/>
                <a:ea typeface="Meiryo UI" panose="020B0604030504040204" pitchFamily="50" charset="-128"/>
              </a:rPr>
              <a:t>排出量のトレーサビリティ率</a:t>
            </a:r>
          </a:p>
        </p:txBody>
      </p:sp>
      <p:sp>
        <p:nvSpPr>
          <p:cNvPr id="36" name="吹き出し: 四角形 35">
            <a:extLst>
              <a:ext uri="{FF2B5EF4-FFF2-40B4-BE49-F238E27FC236}">
                <a16:creationId xmlns:a16="http://schemas.microsoft.com/office/drawing/2014/main" id="{2A644106-EB81-B0AF-9F10-639C8D00F051}"/>
              </a:ext>
            </a:extLst>
          </p:cNvPr>
          <p:cNvSpPr/>
          <p:nvPr/>
        </p:nvSpPr>
        <p:spPr>
          <a:xfrm>
            <a:off x="-2668545" y="506039"/>
            <a:ext cx="2589215" cy="1427264"/>
          </a:xfrm>
          <a:prstGeom prst="wedgeRectCallout">
            <a:avLst>
              <a:gd name="adj1" fmla="val 62873"/>
              <a:gd name="adj2" fmla="val 7811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あらかじめ記載している内容はあくまで例示です。</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「契約・決済プロジェクト成果物経過報告」にて提示する「グリーンペーパー」の「</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本プロジェクトにおいて提示するビジョン・あるべき姿」、「ビジネス・ユースケース集」等を参考に記載してください。</a:t>
            </a:r>
          </a:p>
        </p:txBody>
      </p:sp>
      <p:sp>
        <p:nvSpPr>
          <p:cNvPr id="50" name="テキスト ボックス 49">
            <a:extLst>
              <a:ext uri="{FF2B5EF4-FFF2-40B4-BE49-F238E27FC236}">
                <a16:creationId xmlns:a16="http://schemas.microsoft.com/office/drawing/2014/main" id="{5C37FF3D-0709-994D-C806-8D48E9529227}"/>
              </a:ext>
            </a:extLst>
          </p:cNvPr>
          <p:cNvSpPr txBox="1"/>
          <p:nvPr/>
        </p:nvSpPr>
        <p:spPr>
          <a:xfrm>
            <a:off x="7480658" y="4384838"/>
            <a:ext cx="1629114" cy="1015663"/>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デジタル完結できる取引先の割合</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（現状●●％）</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（●●年度）</a:t>
            </a:r>
          </a:p>
        </p:txBody>
      </p:sp>
      <p:sp>
        <p:nvSpPr>
          <p:cNvPr id="51" name="テキスト ボックス 50">
            <a:extLst>
              <a:ext uri="{FF2B5EF4-FFF2-40B4-BE49-F238E27FC236}">
                <a16:creationId xmlns:a16="http://schemas.microsoft.com/office/drawing/2014/main" id="{8D571F7A-88F6-3C2C-B15A-AA3837A9EEBD}"/>
              </a:ext>
            </a:extLst>
          </p:cNvPr>
          <p:cNvSpPr txBox="1"/>
          <p:nvPr/>
        </p:nvSpPr>
        <p:spPr>
          <a:xfrm>
            <a:off x="7416591" y="1174529"/>
            <a:ext cx="1629114" cy="1015663"/>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サプライチェーンの各段階の</a:t>
            </a:r>
            <a:r>
              <a:rPr kumimoji="1" lang="en-US" altLang="ja-JP" sz="1200" dirty="0">
                <a:latin typeface="Meiryo UI" panose="020B0604030504040204" pitchFamily="50" charset="-128"/>
                <a:ea typeface="Meiryo UI" panose="020B0604030504040204" pitchFamily="50" charset="-128"/>
              </a:rPr>
              <a:t>GHG</a:t>
            </a:r>
            <a:r>
              <a:rPr kumimoji="1" lang="ja-JP" altLang="en-US" sz="1200" dirty="0">
                <a:latin typeface="Meiryo UI" panose="020B0604030504040204" pitchFamily="50" charset="-128"/>
                <a:ea typeface="Meiryo UI" panose="020B0604030504040204" pitchFamily="50" charset="-128"/>
              </a:rPr>
              <a:t>情報取得率</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（現状●●％）</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（●●年度）</a:t>
            </a:r>
          </a:p>
        </p:txBody>
      </p:sp>
    </p:spTree>
    <p:extLst>
      <p:ext uri="{BB962C8B-B14F-4D97-AF65-F5344CB8AC3E}">
        <p14:creationId xmlns:p14="http://schemas.microsoft.com/office/powerpoint/2010/main" val="18465081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400</Words>
  <Application>Microsoft Office PowerPoint</Application>
  <PresentationFormat>画面に合わせる (4:3)</PresentationFormat>
  <Paragraphs>51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2022-05-31T08:19:49Z</dcterms:created>
  <dcterms:modified xsi:type="dcterms:W3CDTF">2022-05-31T08:19:58Z</dcterms:modified>
</cp:coreProperties>
</file>