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5"/>
  </p:notesMasterIdLst>
  <p:sldIdLst>
    <p:sldId id="262" r:id="rId2"/>
    <p:sldId id="362" r:id="rId3"/>
    <p:sldId id="263" r:id="rId4"/>
    <p:sldId id="271" r:id="rId5"/>
    <p:sldId id="264" r:id="rId6"/>
    <p:sldId id="272" r:id="rId7"/>
    <p:sldId id="269" r:id="rId8"/>
    <p:sldId id="267" r:id="rId9"/>
    <p:sldId id="276" r:id="rId10"/>
    <p:sldId id="273" r:id="rId11"/>
    <p:sldId id="274" r:id="rId12"/>
    <p:sldId id="268" r:id="rId13"/>
    <p:sldId id="27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51" autoAdjust="0"/>
    <p:restoredTop sz="94660"/>
  </p:normalViewPr>
  <p:slideViewPr>
    <p:cSldViewPr snapToGrid="0">
      <p:cViewPr varScale="1">
        <p:scale>
          <a:sx n="84" d="100"/>
          <a:sy n="84" d="100"/>
        </p:scale>
        <p:origin x="84"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1D71C3-C458-4577-B12B-F462FAF828C0}" type="datetimeFigureOut">
              <a:rPr kumimoji="1" lang="ja-JP" altLang="en-US" smtClean="0"/>
              <a:t>2022/6/9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DFDDC0-9804-4DD5-807C-E1448A30BB63}" type="slidenum">
              <a:rPr kumimoji="1" lang="ja-JP" altLang="en-US" smtClean="0"/>
              <a:t>‹#›</a:t>
            </a:fld>
            <a:endParaRPr kumimoji="1" lang="ja-JP" altLang="en-US"/>
          </a:p>
        </p:txBody>
      </p:sp>
    </p:spTree>
    <p:extLst>
      <p:ext uri="{BB962C8B-B14F-4D97-AF65-F5344CB8AC3E}">
        <p14:creationId xmlns:p14="http://schemas.microsoft.com/office/powerpoint/2010/main" val="2202302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8F454-B155-4B05-B90D-609CAA5441C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5347DF-8913-4325-AA4E-E47D044EE22F}" type="datetime1">
              <a:rPr kumimoji="1" lang="ja-JP" altLang="en-US" smtClean="0"/>
              <a:t>2022/6/9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65639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4B8CF0-11E6-43AC-8E07-C8F94B4BC5B2}" type="datetime1">
              <a:rPr kumimoji="1" lang="ja-JP" altLang="en-US" smtClean="0"/>
              <a:t>2022/6/9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70918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71CAF2-CBC6-4585-8619-B8DCBCEE950F}" type="datetime1">
              <a:rPr kumimoji="1" lang="ja-JP" altLang="en-US" smtClean="0"/>
              <a:t>2022/6/9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408402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136347-0E06-42CE-BED1-142253846785}" type="datetime1">
              <a:rPr kumimoji="1" lang="ja-JP" altLang="en-US" smtClean="0"/>
              <a:t>2022/6/9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85162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E6D94-4F2F-4B11-A693-3B06FA91213E}" type="datetime1">
              <a:rPr kumimoji="1" lang="ja-JP" altLang="en-US" smtClean="0"/>
              <a:t>2022/6/9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913916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867467-5588-4379-A262-34B41C76A655}" type="datetime1">
              <a:rPr kumimoji="1" lang="ja-JP" altLang="en-US" smtClean="0"/>
              <a:t>2022/6/9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36454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CFE513E-C795-4B88-B482-71E8EFF59F94}" type="datetime1">
              <a:rPr kumimoji="1" lang="ja-JP" altLang="en-US" smtClean="0"/>
              <a:t>2022/6/9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1556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F17E9-8997-4C62-8B5B-C37101885C72}" type="datetime1">
              <a:rPr kumimoji="1" lang="ja-JP" altLang="en-US" smtClean="0"/>
              <a:t>2022/6/9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075400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7CC46-D22E-4CF8-B608-505C825E93A1}" type="datetime1">
              <a:rPr kumimoji="1" lang="ja-JP" altLang="en-US" smtClean="0"/>
              <a:t>2022/6/9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03212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AD010E-DA49-4588-879B-ECC366C2E8F8}" type="datetime1">
              <a:rPr kumimoji="1" lang="ja-JP" altLang="en-US" smtClean="0"/>
              <a:t>2022/6/9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99439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171B2E-1D09-4364-AD9F-D338DE2AC402}" type="datetime1">
              <a:rPr kumimoji="1" lang="ja-JP" altLang="en-US" smtClean="0"/>
              <a:t>2022/6/9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35045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C738B-257E-401D-AC85-F31887EAC496}" type="datetime1">
              <a:rPr kumimoji="1" lang="ja-JP" altLang="en-US" smtClean="0"/>
              <a:t>2022/6/9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522746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バイオジェット燃料生産技術開発事業</a:t>
            </a:r>
            <a:br>
              <a:rPr lang="en-US" altLang="ja-JP" sz="20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実証を通じたサプライチェーンモデルの構築</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テーマ名　○○○の開発</a:t>
            </a:r>
            <a:br>
              <a:rPr lang="en-US" altLang="ja-JP" sz="1800" b="1" dirty="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提案される企業名を記載してください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共同提案の場合、代表機関を一番上に記述し、共同提案者を下に併記してください（委託先、共同研究先は記載不要です）</a:t>
            </a:r>
          </a:p>
        </p:txBody>
      </p:sp>
      <p:sp>
        <p:nvSpPr>
          <p:cNvPr id="9" name="テキスト ボックス 8"/>
          <p:cNvSpPr txBox="1"/>
          <p:nvPr/>
        </p:nvSpPr>
        <p:spPr>
          <a:xfrm>
            <a:off x="3948192" y="543276"/>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本ひな形に従い、提案する研究開発の説明資料を作成してください。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採択審査委員会におけるヒアリング審査において、本資料を用いた説明を依頼する場合がございます</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青字の説明書きを参考に記載してください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特に記載がない限り、ページは極力追加しないでください。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作成時は説明書きを削除してください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（ひな形１）</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研究開発テーマ説明資料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1</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想定される成果</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提案の内容を実施することによりアウトプットされる具体的な技術や成果等をわかりやすく説明してください。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研究開発成果の企業化計画</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・研究開発に取り組んだ動機、実用化能力等の成功すると考えた理由をわかりやすく説明をしてください。</a:t>
            </a:r>
            <a:endParaRPr lang="en-US" altLang="ja-JP" i="1" dirty="0">
              <a:solidFill>
                <a:srgbClr val="0000FF"/>
              </a:solidFill>
            </a:endParaRPr>
          </a:p>
          <a:p>
            <a:pPr marL="87313" indent="-87313"/>
            <a:r>
              <a:rPr lang="ja-JP" altLang="en-US" i="1" dirty="0">
                <a:solidFill>
                  <a:srgbClr val="0000FF"/>
                </a:solidFill>
              </a:rPr>
              <a:t>・いつごろまでに、どのように実用化・事業化する計画であるかわかりやすく説明をしてください。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市場規模・動向・競争力</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・添付資料２の企業化計画書より、研究開発成果の事業化時の市場規模、動向及び成果の競争力について示してください。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売上見通し</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・添付資料２の企業化計画書より、研究開発成果の事業化時の売り上げ見通し（販売開始から５年）およびその根拠について示してください。</a:t>
            </a:r>
            <a:endParaRPr lang="en-US" altLang="ja-JP"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（委託先：○○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）、（共同研究先：△△大学△△研究室）</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テーマ名</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marR="0" lvl="0" indent="-61913"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marL="0" marR="0" lvl="0" indent="0" algn="ctr" defTabSz="446088"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marR="0" lvl="0" indent="-61913"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marL="0" marR="0" lvl="0" indent="0" algn="ctr" defTabSz="446088"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marR="0" lvl="0" indent="-92075" algn="l" defTabSz="41275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41275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41275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41275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提案概要資料を</a:t>
            </a:r>
            <a:r>
              <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1</a:t>
            </a: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ページで作成してください。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同様の内容であれば以下のフォーマットに限定しません。</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目的に向かって解決すべき課題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5</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・提案する研究開発の内容、研究項目の関係性等を簡潔に記載してください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・適宜図表などを用いて、技術課題の具体的な解決手法をわかりやすく示してください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適宜、表などを活用してわかりやすく記載してください。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・初年度の実施内容と達成目標は区分して記載してください。</a:t>
            </a:r>
          </a:p>
        </p:txBody>
      </p:sp>
      <p:sp>
        <p:nvSpPr>
          <p:cNvPr id="9" name="正方形/長方形 8"/>
          <p:cNvSpPr/>
          <p:nvPr/>
        </p:nvSpPr>
        <p:spPr>
          <a:xfrm>
            <a:off x="107596" y="4079255"/>
            <a:ext cx="8818729" cy="923330"/>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提案する研究開発の目標を具体的かつ</a:t>
            </a:r>
            <a:r>
              <a:rPr kumimoji="1" lang="ja-JP" altLang="en-US" sz="18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定量的に</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　（極力、目標仕様等の具体的な数値を記載してください）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提案期間が</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２</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年</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を超える</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場合は、</a:t>
            </a:r>
            <a:r>
              <a:rPr kumimoji="1" lang="ja-JP" altLang="ja-JP" sz="1800" b="1" i="1" u="none" strike="noStrike" kern="1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中間</a:t>
            </a:r>
            <a:r>
              <a:rPr kumimoji="1" lang="ja-JP" altLang="en-US" sz="1800" b="1" i="1" u="none" strike="noStrike" kern="1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目標</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en-US"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2023</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年度）</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・最終</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年度</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目標を</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記載</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してください。</a:t>
            </a: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7</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ja-JP" sz="6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br>
              <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br>
            <a:endPar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7" name="正方形/長方形 16"/>
          <p:cNvSpPr/>
          <p:nvPr/>
        </p:nvSpPr>
        <p:spPr>
          <a:xfrm>
            <a:off x="220046" y="562074"/>
            <a:ext cx="8703908" cy="1477328"/>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・提案する研究開発を実施する体制とそれぞれの役割を下図のように記載してください。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・航空機の所有者又は使用者への燃料供給（製造～給油）を可能とする具体的な体制を示してください。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・本事業に関与する</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航空機の所有者又は使用者、副生物（ＳＡＦ及びその他併産品）の利用者</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等</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を協力事業者として記載してください。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grpSp>
        <p:nvGrpSpPr>
          <p:cNvPr id="4" name="グループ化 3">
            <a:extLst>
              <a:ext uri="{FF2B5EF4-FFF2-40B4-BE49-F238E27FC236}">
                <a16:creationId xmlns:a16="http://schemas.microsoft.com/office/drawing/2014/main" id="{A19F2F07-B9B7-D683-B63E-39D68ACA3C28}"/>
              </a:ext>
            </a:extLst>
          </p:cNvPr>
          <p:cNvGrpSpPr/>
          <p:nvPr/>
        </p:nvGrpSpPr>
        <p:grpSpPr>
          <a:xfrm>
            <a:off x="608558" y="2170470"/>
            <a:ext cx="7669712" cy="4687530"/>
            <a:chOff x="608558" y="1669157"/>
            <a:chExt cx="7669712" cy="4687530"/>
          </a:xfrm>
        </p:grpSpPr>
        <p:grpSp>
          <p:nvGrpSpPr>
            <p:cNvPr id="8" name="Group 2734">
              <a:extLst>
                <a:ext uri="{FF2B5EF4-FFF2-40B4-BE49-F238E27FC236}">
                  <a16:creationId xmlns:a16="http://schemas.microsoft.com/office/drawing/2014/main" id="{DC4296A7-B19D-41D5-8EBC-78A6572652DB}"/>
                </a:ext>
              </a:extLst>
            </p:cNvPr>
            <p:cNvGrpSpPr>
              <a:grpSpLocks/>
            </p:cNvGrpSpPr>
            <p:nvPr/>
          </p:nvGrpSpPr>
          <p:grpSpPr bwMode="auto">
            <a:xfrm>
              <a:off x="865730" y="1946602"/>
              <a:ext cx="7412540" cy="4410085"/>
              <a:chOff x="4636" y="9861"/>
              <a:chExt cx="6368" cy="4025"/>
            </a:xfrm>
          </p:grpSpPr>
          <p:sp>
            <p:nvSpPr>
              <p:cNvPr id="9" name="Text Box 914">
                <a:extLst>
                  <a:ext uri="{FF2B5EF4-FFF2-40B4-BE49-F238E27FC236}">
                    <a16:creationId xmlns:a16="http://schemas.microsoft.com/office/drawing/2014/main" id="{C3456751-C27F-4DC4-AB62-9E70E88F8603}"/>
                  </a:ext>
                </a:extLst>
              </p:cNvPr>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○○○株式会社</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実施場所：</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研究項目：</a:t>
                </a: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0" name="AutoShape 907">
                <a:extLst>
                  <a:ext uri="{FF2B5EF4-FFF2-40B4-BE49-F238E27FC236}">
                    <a16:creationId xmlns:a16="http://schemas.microsoft.com/office/drawing/2014/main" id="{B10902B3-1281-4BDE-91E6-7A5854E65E58}"/>
                  </a:ext>
                </a:extLst>
              </p:cNvPr>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 name="Text Box 908">
                <a:extLst>
                  <a:ext uri="{FF2B5EF4-FFF2-40B4-BE49-F238E27FC236}">
                    <a16:creationId xmlns:a16="http://schemas.microsoft.com/office/drawing/2014/main" id="{B51307BA-1836-42D6-983C-01CB36255E8E}"/>
                  </a:ext>
                </a:extLst>
              </p:cNvPr>
              <p:cNvSpPr txBox="1">
                <a:spLocks noChangeArrowheads="1"/>
              </p:cNvSpPr>
              <p:nvPr/>
            </p:nvSpPr>
            <p:spPr bwMode="auto">
              <a:xfrm>
                <a:off x="8577" y="10584"/>
                <a:ext cx="2070"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（○○○○を委託）</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実施場所：</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研究項目：</a:t>
                </a:r>
              </a:p>
            </p:txBody>
          </p:sp>
          <p:sp>
            <p:nvSpPr>
              <p:cNvPr id="12" name="Text Box 909">
                <a:extLst>
                  <a:ext uri="{FF2B5EF4-FFF2-40B4-BE49-F238E27FC236}">
                    <a16:creationId xmlns:a16="http://schemas.microsoft.com/office/drawing/2014/main" id="{0D0109C0-7340-4DD5-BEC7-FF972130FD5A}"/>
                  </a:ext>
                </a:extLst>
              </p:cNvPr>
              <p:cNvSpPr txBox="1">
                <a:spLocks noChangeArrowheads="1"/>
              </p:cNvSpPr>
              <p:nvPr/>
            </p:nvSpPr>
            <p:spPr bwMode="auto">
              <a:xfrm>
                <a:off x="8666" y="12081"/>
                <a:ext cx="2070" cy="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（○○○○を委託）</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実施場所：</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研究項目：</a:t>
                </a:r>
                <a:endParaRPr kumimoji="1" lang="ja-JP"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3" name="Text Box 910">
                <a:extLst>
                  <a:ext uri="{FF2B5EF4-FFF2-40B4-BE49-F238E27FC236}">
                    <a16:creationId xmlns:a16="http://schemas.microsoft.com/office/drawing/2014/main" id="{B2B42718-141F-4A1D-8DB6-93B223A3064D}"/>
                  </a:ext>
                </a:extLst>
              </p:cNvPr>
              <p:cNvSpPr txBox="1">
                <a:spLocks noChangeArrowheads="1"/>
              </p:cNvSpPr>
              <p:nvPr/>
            </p:nvSpPr>
            <p:spPr bwMode="auto">
              <a:xfrm>
                <a:off x="5002" y="13296"/>
                <a:ext cx="2260"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（○○○を共同研究）</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実施場所：</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研究項目：</a:t>
                </a:r>
                <a:endParaRPr kumimoji="1" lang="ja-JP"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cxnSp>
            <p:nvCxnSpPr>
              <p:cNvPr id="14" name="Line 911">
                <a:extLst>
                  <a:ext uri="{FF2B5EF4-FFF2-40B4-BE49-F238E27FC236}">
                    <a16:creationId xmlns:a16="http://schemas.microsoft.com/office/drawing/2014/main" id="{AA3E79CC-CF30-462B-9D23-C19AF5728DB0}"/>
                  </a:ext>
                </a:extLst>
              </p:cNvPr>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15" name="Text Box 912">
                <a:extLst>
                  <a:ext uri="{FF2B5EF4-FFF2-40B4-BE49-F238E27FC236}">
                    <a16:creationId xmlns:a16="http://schemas.microsoft.com/office/drawing/2014/main" id="{836571FB-3668-4217-9B1B-DAA77B9EBC95}"/>
                  </a:ext>
                </a:extLst>
              </p:cNvPr>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a:ln>
                      <a:noFill/>
                    </a:ln>
                    <a:solidFill>
                      <a:prstClr val="black"/>
                    </a:solidFill>
                    <a:effectLst/>
                    <a:uLnTx/>
                    <a:uFillTx/>
                    <a:latin typeface="TmsRmn"/>
                    <a:ea typeface="ＭＳ 明朝" panose="02020609040205080304" pitchFamily="17" charset="-128"/>
                    <a:cs typeface="Times New Roman" panose="02020603050405020304" pitchFamily="18" charset="0"/>
                  </a:rPr>
                  <a:t>△△△株式会社</a:t>
                </a:r>
              </a:p>
            </p:txBody>
          </p:sp>
          <p:sp>
            <p:nvSpPr>
              <p:cNvPr id="16" name="Text Box 913">
                <a:extLst>
                  <a:ext uri="{FF2B5EF4-FFF2-40B4-BE49-F238E27FC236}">
                    <a16:creationId xmlns:a16="http://schemas.microsoft.com/office/drawing/2014/main" id="{160FDFE4-3EDD-494C-ACAF-AA6D306A867F}"/>
                  </a:ext>
                </a:extLst>
              </p:cNvPr>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国立大学法人□□□大学</a:t>
                </a:r>
              </a:p>
            </p:txBody>
          </p:sp>
          <p:sp>
            <p:nvSpPr>
              <p:cNvPr id="18" name="Text Box 915">
                <a:extLst>
                  <a:ext uri="{FF2B5EF4-FFF2-40B4-BE49-F238E27FC236}">
                    <a16:creationId xmlns:a16="http://schemas.microsoft.com/office/drawing/2014/main" id="{79AC1060-0B02-4467-8B87-A6D10F2FB262}"/>
                  </a:ext>
                </a:extLst>
              </p:cNvPr>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black"/>
                    </a:solidFill>
                    <a:effectLst/>
                    <a:uLnTx/>
                    <a:uFillTx/>
                    <a:latin typeface="TmsRmn"/>
                    <a:ea typeface="ＭＳ Ｐ明朝" panose="02020600040205080304" pitchFamily="18" charset="-128"/>
                    <a:cs typeface="Times New Roman" panose="02020603050405020304" pitchFamily="18" charset="0"/>
                  </a:rPr>
                  <a:t>国立研究開発法人▽▽▽</a:t>
                </a:r>
                <a:endParaRPr kumimoji="1" lang="ja-JP" altLang="en-US" sz="1050" b="0" i="0" u="none" strike="noStrike" kern="100" cap="none" spc="0" normalizeH="0" baseline="0" noProof="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grpSp>
        <p:sp>
          <p:nvSpPr>
            <p:cNvPr id="19" name="テキスト ボックス 37">
              <a:extLst>
                <a:ext uri="{FF2B5EF4-FFF2-40B4-BE49-F238E27FC236}">
                  <a16:creationId xmlns:a16="http://schemas.microsoft.com/office/drawing/2014/main" id="{AE0A3008-8801-4B50-90A5-4DB8CD30A62A}"/>
                </a:ext>
              </a:extLst>
            </p:cNvPr>
            <p:cNvSpPr txBox="1"/>
            <p:nvPr/>
          </p:nvSpPr>
          <p:spPr>
            <a:xfrm>
              <a:off x="608558" y="2160388"/>
              <a:ext cx="105727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助成先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
          <p:nvSpPr>
            <p:cNvPr id="20" name="テキスト ボックス 37">
              <a:extLst>
                <a:ext uri="{FF2B5EF4-FFF2-40B4-BE49-F238E27FC236}">
                  <a16:creationId xmlns:a16="http://schemas.microsoft.com/office/drawing/2014/main" id="{B44653E0-896C-4E1C-95F1-F1521CADAD4B}"/>
                </a:ext>
              </a:extLst>
            </p:cNvPr>
            <p:cNvSpPr txBox="1"/>
            <p:nvPr/>
          </p:nvSpPr>
          <p:spPr>
            <a:xfrm>
              <a:off x="608558" y="4606110"/>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共同研究先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
          <p:nvSpPr>
            <p:cNvPr id="21" name="テキスト ボックス 37">
              <a:extLst>
                <a:ext uri="{FF2B5EF4-FFF2-40B4-BE49-F238E27FC236}">
                  <a16:creationId xmlns:a16="http://schemas.microsoft.com/office/drawing/2014/main" id="{5D8566CA-70F3-402D-B5DE-1B66A2B289E1}"/>
                </a:ext>
              </a:extLst>
            </p:cNvPr>
            <p:cNvSpPr txBox="1"/>
            <p:nvPr/>
          </p:nvSpPr>
          <p:spPr>
            <a:xfrm>
              <a:off x="5004048" y="1669157"/>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委託先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
          <p:nvSpPr>
            <p:cNvPr id="3" name="テキスト ボックス 2">
              <a:extLst>
                <a:ext uri="{FF2B5EF4-FFF2-40B4-BE49-F238E27FC236}">
                  <a16:creationId xmlns:a16="http://schemas.microsoft.com/office/drawing/2014/main" id="{A1F5394D-D10A-4310-A216-8BA0E72FF101}"/>
                </a:ext>
              </a:extLst>
            </p:cNvPr>
            <p:cNvSpPr txBox="1"/>
            <p:nvPr/>
          </p:nvSpPr>
          <p:spPr>
            <a:xfrm>
              <a:off x="5221530" y="5340577"/>
              <a:ext cx="3035789" cy="577081"/>
            </a:xfrm>
            <a:prstGeom prst="rect">
              <a:avLst/>
            </a:prstGeom>
            <a:no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○○株式会社</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2" name="テキスト ボックス 37">
              <a:extLst>
                <a:ext uri="{FF2B5EF4-FFF2-40B4-BE49-F238E27FC236}">
                  <a16:creationId xmlns:a16="http://schemas.microsoft.com/office/drawing/2014/main" id="{6D78FD52-C855-4FC3-AAF8-A4A80ECBB175}"/>
                </a:ext>
              </a:extLst>
            </p:cNvPr>
            <p:cNvSpPr txBox="1"/>
            <p:nvPr/>
          </p:nvSpPr>
          <p:spPr>
            <a:xfrm>
              <a:off x="4767594" y="5093233"/>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協力事業者</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grpSp>
      <p:sp>
        <p:nvSpPr>
          <p:cNvPr id="24" name="Text Box 910">
            <a:extLst>
              <a:ext uri="{FF2B5EF4-FFF2-40B4-BE49-F238E27FC236}">
                <a16:creationId xmlns:a16="http://schemas.microsoft.com/office/drawing/2014/main" id="{09BCA124-D377-3388-3611-F77A87003955}"/>
              </a:ext>
            </a:extLst>
          </p:cNvPr>
          <p:cNvSpPr txBox="1">
            <a:spLocks noChangeArrowheads="1"/>
          </p:cNvSpPr>
          <p:nvPr/>
        </p:nvSpPr>
        <p:spPr bwMode="auto">
          <a:xfrm>
            <a:off x="5242481" y="6503988"/>
            <a:ext cx="1938495" cy="16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（○○の利用実績報告）</a:t>
            </a:r>
            <a:endParaRPr kumimoji="1" lang="ja-JP"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nvGraphicFramePr>
        <p:xfrm>
          <a:off x="1499390" y="1793579"/>
          <a:ext cx="5991378" cy="4618130"/>
        </p:xfrm>
        <a:graphic>
          <a:graphicData uri="http://schemas.openxmlformats.org/drawingml/2006/table">
            <a:tbl>
              <a:tblPr>
                <a:tableStyleId>{5940675A-B579-460E-94D1-54222C63F5DA}</a:tableStyleId>
              </a:tblPr>
              <a:tblGrid>
                <a:gridCol w="984885">
                  <a:extLst>
                    <a:ext uri="{9D8B030D-6E8A-4147-A177-3AD203B41FA5}">
                      <a16:colId xmlns:a16="http://schemas.microsoft.com/office/drawing/2014/main" val="20000"/>
                    </a:ext>
                  </a:extLst>
                </a:gridCol>
                <a:gridCol w="1723547">
                  <a:extLst>
                    <a:ext uri="{9D8B030D-6E8A-4147-A177-3AD203B41FA5}">
                      <a16:colId xmlns:a16="http://schemas.microsoft.com/office/drawing/2014/main" val="20001"/>
                    </a:ext>
                  </a:extLst>
                </a:gridCol>
                <a:gridCol w="1641473">
                  <a:extLst>
                    <a:ext uri="{9D8B030D-6E8A-4147-A177-3AD203B41FA5}">
                      <a16:colId xmlns:a16="http://schemas.microsoft.com/office/drawing/2014/main" val="20002"/>
                    </a:ext>
                  </a:extLst>
                </a:gridCol>
                <a:gridCol w="1641473">
                  <a:extLst>
                    <a:ext uri="{9D8B030D-6E8A-4147-A177-3AD203B41FA5}">
                      <a16:colId xmlns:a16="http://schemas.microsoft.com/office/drawing/2014/main" val="2218961941"/>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2022FY</a:t>
                      </a:r>
                      <a:endParaRPr lang="en-US" sz="1600" u="none" strike="noStrike" dirty="0"/>
                    </a:p>
                  </a:txBody>
                  <a:tcPr marL="0" marR="0" marT="0" marB="0" anchor="ctr"/>
                </a:tc>
                <a:tc>
                  <a:txBody>
                    <a:bodyPr/>
                    <a:lstStyle/>
                    <a:p>
                      <a:pPr algn="ctr" fontAlgn="ctr"/>
                      <a:r>
                        <a:rPr lang="en-US" altLang="ja-JP" sz="1600" u="none" strike="noStrike" dirty="0"/>
                        <a:t>2023FY</a:t>
                      </a:r>
                      <a:endParaRPr lang="en-US" sz="1600" u="none" strike="noStrike" dirty="0"/>
                    </a:p>
                  </a:txBody>
                  <a:tcPr marL="0" marR="0" marT="0" marB="0" anchor="ctr"/>
                </a:tc>
                <a:tc>
                  <a:txBody>
                    <a:bodyPr/>
                    <a:lstStyle/>
                    <a:p>
                      <a:pPr algn="ctr" fontAlgn="ctr"/>
                      <a:r>
                        <a:rPr lang="en-US" sz="1600" u="none" strike="noStrike" dirty="0"/>
                        <a:t>2024FY</a:t>
                      </a:r>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25" name="ホームベース 24"/>
          <p:cNvSpPr/>
          <p:nvPr/>
        </p:nvSpPr>
        <p:spPr>
          <a:xfrm>
            <a:off x="4286251" y="3858284"/>
            <a:ext cx="315732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26" name="ホームベース 25"/>
          <p:cNvSpPr/>
          <p:nvPr/>
        </p:nvSpPr>
        <p:spPr>
          <a:xfrm>
            <a:off x="2517379" y="2788746"/>
            <a:ext cx="165457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27" name="ホームベース 26"/>
          <p:cNvSpPr/>
          <p:nvPr/>
        </p:nvSpPr>
        <p:spPr>
          <a:xfrm>
            <a:off x="2517379" y="3858284"/>
            <a:ext cx="165457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8</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
        <p:nvSpPr>
          <p:cNvPr id="19" name="ホームベース 18"/>
          <p:cNvSpPr/>
          <p:nvPr/>
        </p:nvSpPr>
        <p:spPr>
          <a:xfrm>
            <a:off x="6003410" y="4839493"/>
            <a:ext cx="144016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a:t>
            </a:r>
            <a:endParaRPr kumimoji="1" lang="en-US" altLang="ja-JP"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開発実証</a:t>
            </a:r>
          </a:p>
        </p:txBody>
      </p:sp>
      <p:sp>
        <p:nvSpPr>
          <p:cNvPr id="15" name="ホームベース 14"/>
          <p:cNvSpPr/>
          <p:nvPr/>
        </p:nvSpPr>
        <p:spPr>
          <a:xfrm>
            <a:off x="4286250" y="2820135"/>
            <a:ext cx="3157320" cy="602725"/>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3" name="正方形/長方形 2"/>
          <p:cNvSpPr/>
          <p:nvPr/>
        </p:nvSpPr>
        <p:spPr>
          <a:xfrm>
            <a:off x="38527" y="624483"/>
            <a:ext cx="8987997" cy="923330"/>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・研究開発のスケジュールを下表のように記載してください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・適宜、行を追加してください　（同様の内容であれば下表のフォーマットに限定しません）</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・予算は</a:t>
            </a:r>
            <a:r>
              <a:rPr kumimoji="1" lang="en-US" altLang="ja-JP" sz="18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NEDO</a:t>
            </a:r>
            <a:r>
              <a:rPr kumimoji="1" lang="ja-JP" altLang="en-US" sz="18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負担額</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を記載ください。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9</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nvGraphicFramePr>
        <p:xfrm>
          <a:off x="1115616" y="1434012"/>
          <a:ext cx="5785826" cy="3989976"/>
        </p:xfrm>
        <a:graphic>
          <a:graphicData uri="http://schemas.openxmlformats.org/drawingml/2006/table">
            <a:tbl>
              <a:tblPr>
                <a:tableStyleId>{5940675A-B579-460E-94D1-54222C63F5DA}</a:tableStyleId>
              </a:tblPr>
              <a:tblGrid>
                <a:gridCol w="1105570">
                  <a:extLst>
                    <a:ext uri="{9D8B030D-6E8A-4147-A177-3AD203B41FA5}">
                      <a16:colId xmlns:a16="http://schemas.microsoft.com/office/drawing/2014/main" val="20000"/>
                    </a:ext>
                  </a:extLst>
                </a:gridCol>
                <a:gridCol w="1540641">
                  <a:extLst>
                    <a:ext uri="{9D8B030D-6E8A-4147-A177-3AD203B41FA5}">
                      <a16:colId xmlns:a16="http://schemas.microsoft.com/office/drawing/2014/main" val="20001"/>
                    </a:ext>
                  </a:extLst>
                </a:gridCol>
                <a:gridCol w="766902">
                  <a:extLst>
                    <a:ext uri="{9D8B030D-6E8A-4147-A177-3AD203B41FA5}">
                      <a16:colId xmlns:a16="http://schemas.microsoft.com/office/drawing/2014/main" val="20004"/>
                    </a:ext>
                  </a:extLst>
                </a:gridCol>
                <a:gridCol w="766902">
                  <a:extLst>
                    <a:ext uri="{9D8B030D-6E8A-4147-A177-3AD203B41FA5}">
                      <a16:colId xmlns:a16="http://schemas.microsoft.com/office/drawing/2014/main" val="3393626504"/>
                    </a:ext>
                  </a:extLst>
                </a:gridCol>
                <a:gridCol w="766902">
                  <a:extLst>
                    <a:ext uri="{9D8B030D-6E8A-4147-A177-3AD203B41FA5}">
                      <a16:colId xmlns:a16="http://schemas.microsoft.com/office/drawing/2014/main" val="3094482981"/>
                    </a:ext>
                  </a:extLst>
                </a:gridCol>
                <a:gridCol w="838909">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a:solidFill>
                            <a:schemeClr val="tx1"/>
                          </a:solidFill>
                          <a:latin typeface="+mn-ea"/>
                          <a:ea typeface="+mn-ea"/>
                        </a:rPr>
                        <a:t>2022FY</a:t>
                      </a:r>
                      <a:endParaRPr lang="en-US" sz="1600" b="1" i="0" u="none" strike="noStrike" dirty="0">
                        <a:solidFill>
                          <a:schemeClr val="tx1"/>
                        </a:solidFill>
                        <a:latin typeface="+mn-ea"/>
                        <a:ea typeface="+mn-ea"/>
                      </a:endParaRPr>
                    </a:p>
                  </a:txBody>
                  <a:tcPr marL="0" marR="0" marT="0" marB="0" anchor="ctr"/>
                </a:tc>
                <a:tc>
                  <a:txBody>
                    <a:bodyPr/>
                    <a:lstStyle/>
                    <a:p>
                      <a:pPr algn="ctr" fontAlgn="ctr"/>
                      <a:r>
                        <a:rPr lang="en-US" sz="1600" b="0" i="0" u="none" strike="noStrike" dirty="0">
                          <a:solidFill>
                            <a:schemeClr val="tx1"/>
                          </a:solidFill>
                          <a:latin typeface="ＭＳ Ｐゴシック"/>
                        </a:rPr>
                        <a:t>2023FY</a:t>
                      </a:r>
                    </a:p>
                  </a:txBody>
                  <a:tcPr marL="0" marR="0" marT="0" marB="0" anchor="ctr"/>
                </a:tc>
                <a:tc>
                  <a:txBody>
                    <a:bodyPr/>
                    <a:lstStyle/>
                    <a:p>
                      <a:pPr algn="ctr" fontAlgn="ctr"/>
                      <a:r>
                        <a:rPr lang="en-US" sz="1600" b="0" i="0" u="none" strike="noStrike" dirty="0">
                          <a:solidFill>
                            <a:schemeClr val="tx1"/>
                          </a:solidFill>
                          <a:latin typeface="ＭＳ Ｐゴシック"/>
                        </a:rPr>
                        <a:t>2024FY</a:t>
                      </a:r>
                    </a:p>
                  </a:txBody>
                  <a:tcPr marL="0" marR="0" marT="0" marB="0" anchor="ctr"/>
                </a:tc>
                <a:tc>
                  <a:txBody>
                    <a:bodyPr/>
                    <a:lstStyle/>
                    <a:p>
                      <a:pPr algn="ctr" fontAlgn="ctr"/>
                      <a:r>
                        <a:rPr lang="ja-JP" altLang="en-US" sz="1600" b="0" i="0" u="none" strike="noStrike" dirty="0">
                          <a:solidFill>
                            <a:schemeClr val="tx1"/>
                          </a:solidFill>
                          <a:latin typeface="ＭＳ Ｐゴシック"/>
                        </a:rPr>
                        <a:t>期間合計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○○大学〇〇研究室</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1600" b="0" i="0" u="none" strike="noStrike" dirty="0">
                          <a:solidFill>
                            <a:schemeClr val="tx1"/>
                          </a:solidFill>
                          <a:latin typeface="ＭＳ Ｐゴシック"/>
                        </a:rPr>
                        <a:t>助成対象額の合計</a:t>
                      </a:r>
                      <a:endParaRPr lang="en-US" altLang="ja-JP" sz="1600" b="0" i="0" u="none" strike="noStrike" dirty="0">
                        <a:solidFill>
                          <a:schemeClr val="tx1"/>
                        </a:solidFill>
                        <a:latin typeface="ＭＳ Ｐゴシック"/>
                      </a:endParaRPr>
                    </a:p>
                    <a:p>
                      <a:pPr algn="ctr" fontAlgn="ct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 （）内は内数として取り扱う </a:t>
                      </a:r>
                      <a:r>
                        <a:rPr lang="en-US" altLang="ja-JP" sz="1600" b="0" i="0" u="none" strike="noStrike" dirty="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1600" b="0" i="0" u="none" strike="noStrike" dirty="0">
                          <a:solidFill>
                            <a:schemeClr val="tx1"/>
                          </a:solidFill>
                          <a:latin typeface="ＭＳ Ｐゴシック"/>
                        </a:rPr>
                        <a:t>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1875</Words>
  <Application>Microsoft Office PowerPoint</Application>
  <PresentationFormat>画面に合わせる (4:3)</PresentationFormat>
  <Paragraphs>179</Paragraphs>
  <Slides>13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Meiryo UI</vt:lpstr>
      <vt:lpstr>ＭＳ Ｐゴシック</vt:lpstr>
      <vt:lpstr>TmsRmn</vt:lpstr>
      <vt:lpstr>メイリオ</vt:lpstr>
      <vt:lpstr>游ゴシック</vt:lpstr>
      <vt:lpstr>Arial</vt:lpstr>
      <vt:lpstr>Calibri</vt:lpstr>
      <vt:lpstr>Calibri Light</vt:lpstr>
      <vt:lpstr>1_Office テーマ</vt:lpstr>
      <vt:lpstr>　バイオジェット燃料生産技術開発事業 　　　実証を通じたサプライチェーンモデルの構築 　　　　　　テーマ名　○○○の開発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研究開発成果の企業化計画</vt:lpstr>
      <vt:lpstr>市場規模・動向・競争力</vt:lpstr>
      <vt:lpstr>売上見通し</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2022-06-09T07:20:16Z</dcterms:created>
  <dcterms:modified xsi:type="dcterms:W3CDTF">2022-06-09T07:20:27Z</dcterms:modified>
</cp:coreProperties>
</file>