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1" r:id="rId1"/>
  </p:sldMasterIdLst>
  <p:notesMasterIdLst>
    <p:notesMasterId r:id="rId4"/>
  </p:notesMasterIdLst>
  <p:handoutMasterIdLst>
    <p:handoutMasterId r:id="rId5"/>
  </p:handoutMasterIdLst>
  <p:sldIdLst>
    <p:sldId id="301" r:id="rId2"/>
    <p:sldId id="298" r:id="rId3"/>
  </p:sldIdLst>
  <p:sldSz cx="9906000" cy="6858000" type="A4"/>
  <p:notesSz cx="6735763" cy="9866313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1">
          <p15:clr>
            <a:srgbClr val="A4A3A4"/>
          </p15:clr>
        </p15:guide>
        <p15:guide id="2" orient="horz" pos="4201">
          <p15:clr>
            <a:srgbClr val="A4A3A4"/>
          </p15:clr>
        </p15:guide>
        <p15:guide id="3" pos="6023">
          <p15:clr>
            <a:srgbClr val="A4A3A4"/>
          </p15:clr>
        </p15:guide>
        <p15:guide id="4" pos="21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7" userDrawn="1">
          <p15:clr>
            <a:srgbClr val="A4A3A4"/>
          </p15:clr>
        </p15:guide>
        <p15:guide id="2" pos="212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FFFF"/>
    <a:srgbClr val="BFBFBF"/>
    <a:srgbClr val="FFFF99"/>
    <a:srgbClr val="E6B9B8"/>
    <a:srgbClr val="CCECFF"/>
    <a:srgbClr val="CCCCFF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181" autoAdjust="0"/>
    <p:restoredTop sz="98584" autoAdjust="0"/>
  </p:normalViewPr>
  <p:slideViewPr>
    <p:cSldViewPr snapToGrid="0">
      <p:cViewPr varScale="1">
        <p:scale>
          <a:sx n="109" d="100"/>
          <a:sy n="109" d="100"/>
        </p:scale>
        <p:origin x="1650" y="102"/>
      </p:cViewPr>
      <p:guideLst>
        <p:guide orient="horz" pos="51"/>
        <p:guide orient="horz" pos="4201"/>
        <p:guide pos="6023"/>
        <p:guide pos="217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76" d="100"/>
          <a:sy n="76" d="100"/>
        </p:scale>
        <p:origin x="-2214" y="-114"/>
      </p:cViewPr>
      <p:guideLst>
        <p:guide orient="horz" pos="3107"/>
        <p:guide pos="2122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2918621" cy="493237"/>
          </a:xfrm>
          <a:prstGeom prst="rect">
            <a:avLst/>
          </a:prstGeom>
        </p:spPr>
        <p:txBody>
          <a:bodyPr vert="horz" lIns="90639" tIns="45319" rIns="90639" bIns="4531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quarter" idx="1"/>
          </p:nvPr>
        </p:nvSpPr>
        <p:spPr>
          <a:xfrm>
            <a:off x="3815573" y="0"/>
            <a:ext cx="2918621" cy="493237"/>
          </a:xfrm>
          <a:prstGeom prst="rect">
            <a:avLst/>
          </a:prstGeom>
        </p:spPr>
        <p:txBody>
          <a:bodyPr vert="horz" lIns="90639" tIns="45319" rIns="90639" bIns="45319" rtlCol="0"/>
          <a:lstStyle>
            <a:lvl1pPr algn="r">
              <a:defRPr sz="1200"/>
            </a:lvl1pPr>
          </a:lstStyle>
          <a:p>
            <a:fld id="{938241F2-F36C-456B-8CE1-EDBDB4E63283}" type="datetimeFigureOut">
              <a:rPr kumimoji="1" lang="ja-JP" altLang="en-US" smtClean="0"/>
              <a:pPr/>
              <a:t>2022/1/28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2"/>
          </p:nvPr>
        </p:nvSpPr>
        <p:spPr>
          <a:xfrm>
            <a:off x="2" y="9371501"/>
            <a:ext cx="2918621" cy="493236"/>
          </a:xfrm>
          <a:prstGeom prst="rect">
            <a:avLst/>
          </a:prstGeom>
        </p:spPr>
        <p:txBody>
          <a:bodyPr vert="horz" lIns="90639" tIns="45319" rIns="90639" bIns="4531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3"/>
          </p:nvPr>
        </p:nvSpPr>
        <p:spPr>
          <a:xfrm>
            <a:off x="3815573" y="9371501"/>
            <a:ext cx="2918621" cy="493236"/>
          </a:xfrm>
          <a:prstGeom prst="rect">
            <a:avLst/>
          </a:prstGeom>
        </p:spPr>
        <p:txBody>
          <a:bodyPr vert="horz" lIns="90639" tIns="45319" rIns="90639" bIns="45319" rtlCol="0" anchor="b"/>
          <a:lstStyle>
            <a:lvl1pPr algn="r">
              <a:defRPr sz="1200"/>
            </a:lvl1pPr>
          </a:lstStyle>
          <a:p>
            <a:fld id="{4DD4A288-A75E-4FA7-AB2C-E8A30306BEAF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449958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2918621" cy="493237"/>
          </a:xfrm>
          <a:prstGeom prst="rect">
            <a:avLst/>
          </a:prstGeom>
        </p:spPr>
        <p:txBody>
          <a:bodyPr vert="horz" lIns="90633" tIns="45316" rIns="90633" bIns="45316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15573" y="0"/>
            <a:ext cx="2918621" cy="493237"/>
          </a:xfrm>
          <a:prstGeom prst="rect">
            <a:avLst/>
          </a:prstGeom>
        </p:spPr>
        <p:txBody>
          <a:bodyPr vert="horz" lIns="90633" tIns="45316" rIns="90633" bIns="45316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39251E97-E902-4034-96D4-0C725F150322}" type="datetimeFigureOut">
              <a:rPr lang="ja-JP" altLang="en-US"/>
              <a:pPr>
                <a:defRPr/>
              </a:pPr>
              <a:t>2022/1/28</a:t>
            </a:fld>
            <a:endParaRPr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698500" y="741363"/>
            <a:ext cx="5338763" cy="36972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633" tIns="45316" rIns="90633" bIns="45316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73892" y="4686538"/>
            <a:ext cx="5387982" cy="4439132"/>
          </a:xfrm>
          <a:prstGeom prst="rect">
            <a:avLst/>
          </a:prstGeom>
        </p:spPr>
        <p:txBody>
          <a:bodyPr vert="horz" lIns="90633" tIns="45316" rIns="90633" bIns="45316" rtlCol="0">
            <a:normAutofit/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2" y="9371501"/>
            <a:ext cx="2918621" cy="493236"/>
          </a:xfrm>
          <a:prstGeom prst="rect">
            <a:avLst/>
          </a:prstGeom>
        </p:spPr>
        <p:txBody>
          <a:bodyPr vert="horz" lIns="90633" tIns="45316" rIns="90633" bIns="45316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15573" y="9371501"/>
            <a:ext cx="2918621" cy="493236"/>
          </a:xfrm>
          <a:prstGeom prst="rect">
            <a:avLst/>
          </a:prstGeom>
        </p:spPr>
        <p:txBody>
          <a:bodyPr vert="horz" lIns="90633" tIns="45316" rIns="90633" bIns="45316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5B58AA85-1EE3-4C8D-802D-D25FCA936B9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596389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882E1D8-B11B-4B25-B309-CF8C8FDCB8A5}" type="slidenum">
              <a:rPr lang="en-US" altLang="ja-JP" smtClean="0">
                <a:solidFill>
                  <a:prstClr val="black"/>
                </a:solidFill>
              </a:rPr>
              <a:pPr/>
              <a:t>1</a:t>
            </a:fld>
            <a:endParaRPr lang="en-US" altLang="ja-JP">
              <a:solidFill>
                <a:prstClr val="black"/>
              </a:solidFill>
            </a:endParaRPr>
          </a:p>
        </p:txBody>
      </p:sp>
      <p:sp>
        <p:nvSpPr>
          <p:cNvPr id="51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ja-JP" altLang="ja-JP"/>
          </a:p>
        </p:txBody>
      </p:sp>
    </p:spTree>
    <p:extLst>
      <p:ext uri="{BB962C8B-B14F-4D97-AF65-F5344CB8AC3E}">
        <p14:creationId xmlns:p14="http://schemas.microsoft.com/office/powerpoint/2010/main" val="1150907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26382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/>
                </a:solidFill>
              </a:rPr>
              <a:t>あああああああああ</a:t>
            </a: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C38448-986C-49CC-90CC-DA55B8B3A9E8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39817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/>
                </a:solidFill>
              </a:rPr>
              <a:t>あああああああああ</a:t>
            </a: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1C2EEF-D8AD-47F1-99F1-67609CE879A1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81286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/>
                </a:solidFill>
              </a:rPr>
              <a:t>あああああああああ</a:t>
            </a: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66D331-8DA8-40E1-BA88-9811D3CE95CE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0042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/>
                </a:solidFill>
              </a:rPr>
              <a:t>あああああああああ</a:t>
            </a: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41D6FF-560C-4EAF-BEFD-7C073AED0969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7786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/>
                </a:solidFill>
              </a:rPr>
              <a:t>あああああああああ</a:t>
            </a:r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C0142A-3D0B-46DF-BC7D-26205769A843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94878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/>
                </a:solidFill>
              </a:rPr>
              <a:t>あああああああああ</a:t>
            </a:r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BF0E07-6A68-44BB-BC41-6776FDD32BE7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955349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/>
                </a:solidFill>
              </a:rPr>
              <a:t>あああああああああ</a:t>
            </a:r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39EEF0-78B0-4599-8C98-E3DC18B3FD68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14900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>
            <a:extLst>
              <a:ext uri="{FF2B5EF4-FFF2-40B4-BE49-F238E27FC236}">
                <a16:creationId xmlns:a16="http://schemas.microsoft.com/office/drawing/2014/main" id="{74B653C7-A26F-4617-AD4E-F53A73BFC99B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285775" y="408695"/>
            <a:ext cx="571239" cy="28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516754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/>
                </a:solidFill>
              </a:rPr>
              <a:t>あああああああああ</a:t>
            </a:r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A6CB9E2-4417-46D0-A468-4B19059A03C3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4904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  <a:prstGeom prst="rect">
            <a:avLst/>
          </a:prstGeo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/>
                </a:solidFill>
              </a:rPr>
              <a:t>あああああああああ</a:t>
            </a:r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9371013" y="6597650"/>
            <a:ext cx="534987" cy="2603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2B03F8-8EBD-44F4-82AC-856DD2D53F50}" type="slidenum">
              <a:rPr lang="ja-JP" altLang="en-US">
                <a:solidFill>
                  <a:prstClr val="black"/>
                </a:solidFill>
              </a:rPr>
              <a:pPr>
                <a:defRPr/>
              </a:pPr>
              <a:t>‹#›</a:t>
            </a:fld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40244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 userDrawn="1"/>
        </p:nvSpPr>
        <p:spPr bwMode="auto">
          <a:xfrm>
            <a:off x="56454" y="36603"/>
            <a:ext cx="4162619" cy="2616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（様式３）提案書要約版</a:t>
            </a:r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id="{3CC01C40-D856-49C2-90D1-27E9A79BDB2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501954" y="6572306"/>
            <a:ext cx="6215605" cy="253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l"/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脱炭素社会実現に向けた省エネルギー技術の研究開発・社会実装促進プログラム　</a:t>
            </a:r>
            <a:r>
              <a:rPr lang="en-US" altLang="ja-JP" sz="1050" dirty="0">
                <a:solidFill>
                  <a:schemeClr val="bg1">
                    <a:lumMod val="50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2022</a:t>
            </a:r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年度公募様式</a:t>
            </a:r>
          </a:p>
        </p:txBody>
      </p:sp>
    </p:spTree>
    <p:extLst>
      <p:ext uri="{BB962C8B-B14F-4D97-AF65-F5344CB8AC3E}">
        <p14:creationId xmlns:p14="http://schemas.microsoft.com/office/powerpoint/2010/main" val="33359428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Tw Cen MT" pitchFamily="34" charset="0"/>
          <a:ea typeface="HGPｺﾞｼｯｸE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2" name="Text Box 31"/>
          <p:cNvSpPr txBox="1">
            <a:spLocks noChangeArrowheads="1"/>
          </p:cNvSpPr>
          <p:nvPr/>
        </p:nvSpPr>
        <p:spPr bwMode="auto">
          <a:xfrm>
            <a:off x="933082" y="333759"/>
            <a:ext cx="6275814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900" b="1" u="sng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テーマ名：</a:t>
            </a:r>
            <a:r>
              <a:rPr lang="ja-JP" altLang="en-US" sz="900" b="1" u="sng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○○○○○○○○○の開発</a:t>
            </a:r>
            <a:endParaRPr lang="en-US" altLang="ja-JP" sz="900" b="1" u="sng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提案者：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○○○○○株式会社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共同研究・委託先：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○○○○大学、国立研究開発法人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××××</a:t>
            </a:r>
            <a:r>
              <a:rPr lang="ja-JP" altLang="en-US" sz="900" dirty="0" err="1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、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一般社団法人△△△△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成果普及団体</a:t>
            </a:r>
            <a:r>
              <a:rPr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：</a:t>
            </a:r>
          </a:p>
        </p:txBody>
      </p:sp>
      <p:sp>
        <p:nvSpPr>
          <p:cNvPr id="16" name="角丸四角形 15"/>
          <p:cNvSpPr/>
          <p:nvPr/>
        </p:nvSpPr>
        <p:spPr>
          <a:xfrm>
            <a:off x="4077050" y="80067"/>
            <a:ext cx="3389152" cy="567633"/>
          </a:xfrm>
          <a:prstGeom prst="roundRect">
            <a:avLst/>
          </a:prstGeom>
          <a:solidFill>
            <a:schemeClr val="bg1"/>
          </a:solidFill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ja-JP" altLang="en-US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簡潔にご記入ください。</a:t>
            </a:r>
            <a:endParaRPr lang="en-US" altLang="ja-JP" sz="1100" b="1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/>
            <a:r>
              <a:rPr lang="ja-JP" altLang="en-US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文字の大きさはそれぞれ</a:t>
            </a:r>
            <a:r>
              <a:rPr lang="en-US" altLang="ja-JP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9</a:t>
            </a:r>
            <a:r>
              <a:rPr lang="ja-JP" altLang="en-US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ポイントで作成ください。</a:t>
            </a:r>
            <a:endParaRPr lang="en-US" altLang="ja-JP" sz="1100" b="1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/>
            <a:r>
              <a:rPr lang="ja-JP" altLang="en-US" sz="11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青字部分は作成時編集・削除してください。</a:t>
            </a:r>
            <a:endParaRPr lang="en-US" altLang="ja-JP" sz="1100" b="1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5060358" y="2578387"/>
            <a:ext cx="4680000" cy="400633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◆技術概要図</a:t>
            </a:r>
            <a:endParaRPr lang="en-US" altLang="ja-JP" sz="900" b="1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テーマの課題</a:t>
            </a:r>
            <a:r>
              <a:rPr lang="ja-JP" altLang="en-US" sz="90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・概要が分かる図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/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写真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/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表等を入れてください。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223145" y="1074331"/>
            <a:ext cx="4680000" cy="105960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◆事業化の背景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１－１．事業化の背景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223145" y="2181548"/>
            <a:ext cx="4680000" cy="92815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◆事業化シナリオ</a:t>
            </a:r>
            <a:endParaRPr lang="en-US" altLang="ja-JP" sz="900" b="1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１－３．事業化シナリオ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(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及び経済性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)]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223145" y="3157311"/>
            <a:ext cx="4680000" cy="174186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◆提案技術の内容</a:t>
            </a:r>
            <a:endParaRPr lang="en-US" altLang="ja-JP" sz="900" b="1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１－５．今回提案の技術内容と課題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 err="1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、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１－６．今回提案技術の独自性、優位性、革新性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及び様式２と整合性を取って記載ください。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223145" y="4946782"/>
            <a:ext cx="4680000" cy="163793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◆技術開発目標</a:t>
            </a:r>
            <a:endParaRPr lang="en-US" altLang="ja-JP" sz="900" b="1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 algn="just"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 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１－７．具体的な技術開発項目・内容・目標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5060358" y="1074330"/>
            <a:ext cx="4680000" cy="68173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◆「重点課題推進スキーム」の対象である説明</a:t>
            </a:r>
          </a:p>
          <a:p>
            <a:pPr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１－２．「重点課題推進スキーム」の対象である説明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5060358" y="1830243"/>
            <a:ext cx="4680000" cy="67396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>
              <a:defRPr/>
            </a:pPr>
            <a:r>
              <a:rPr lang="ja-JP" altLang="en-US" sz="900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◆経済的波及効果等</a:t>
            </a:r>
            <a:endParaRPr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pPr>
              <a:defRPr/>
            </a:pP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様式４の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[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１－４．経済的波及効果等</a:t>
            </a:r>
            <a:r>
              <a:rPr lang="en-US" altLang="ja-JP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]</a:t>
            </a:r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及び様式２と整合性を取って簡潔に記載ください。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7079658" y="653277"/>
            <a:ext cx="2660700" cy="36747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応募タイプ：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重点課題推進スキーム　○年（事業期間）</a:t>
            </a:r>
            <a:endParaRPr lang="en-US" altLang="ja-JP" sz="900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8362766" y="80067"/>
            <a:ext cx="1383106" cy="43483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（</a:t>
            </a:r>
            <a:r>
              <a:rPr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NEDO</a:t>
            </a:r>
            <a:r>
              <a:rPr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使用欄）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11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提案番号：</a:t>
            </a:r>
            <a:endParaRPr lang="en-US" altLang="ja-JP"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068329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テキスト ボックス 18"/>
          <p:cNvSpPr txBox="1"/>
          <p:nvPr/>
        </p:nvSpPr>
        <p:spPr bwMode="auto">
          <a:xfrm>
            <a:off x="6516049" y="4764558"/>
            <a:ext cx="3036409" cy="255389"/>
          </a:xfrm>
          <a:prstGeom prst="roundRect">
            <a:avLst/>
          </a:prstGeom>
          <a:solidFill>
            <a:schemeClr val="bg1"/>
          </a:solidFill>
          <a:ln w="9525">
            <a:solidFill>
              <a:srgbClr val="0070C0"/>
            </a:solidFill>
            <a:miter lim="800000"/>
            <a:headEnd/>
            <a:tailEnd/>
          </a:ln>
          <a:effectLst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9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算出根拠がわかる</a:t>
            </a:r>
            <a:r>
              <a:rPr lang="ja-JP" altLang="en-US" sz="9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ように、できるだけ具体的に</a:t>
            </a:r>
            <a:r>
              <a:rPr kumimoji="1" lang="ja-JP" altLang="en-US" sz="9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表現ください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335589" y="295275"/>
            <a:ext cx="9180000" cy="43770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◆実施体制</a:t>
            </a:r>
            <a:endParaRPr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  <a:p>
            <a:r>
              <a:rPr lang="ja-JP" altLang="en-US" sz="900" b="1" dirty="0">
                <a:solidFill>
                  <a:srgbClr val="0000FF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Meiryo UI" panose="020B0604030504040204" pitchFamily="50" charset="-128"/>
              </a:rPr>
              <a:t>様式４「３－１．実施体制図」を転記</a:t>
            </a:r>
            <a:endParaRPr lang="en-US" altLang="ja-JP" sz="900" b="1" dirty="0">
              <a:solidFill>
                <a:srgbClr val="0000FF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Meiryo UI" panose="020B0604030504040204" pitchFamily="50" charset="-128"/>
            </a:endParaRPr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3590468"/>
              </p:ext>
            </p:extLst>
          </p:nvPr>
        </p:nvGraphicFramePr>
        <p:xfrm>
          <a:off x="335588" y="4827593"/>
          <a:ext cx="9180000" cy="1683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90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59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79068"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◆省エネルギー効果量：計算根拠（</a:t>
                      </a:r>
                      <a:r>
                        <a:rPr lang="en-US" altLang="ja-JP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A</a:t>
                      </a:r>
                      <a:r>
                        <a:rPr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：単位当たりの省エネ量、</a:t>
                      </a:r>
                      <a:r>
                        <a:rPr lang="en-US" altLang="ja-JP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B:</a:t>
                      </a:r>
                      <a:r>
                        <a:rPr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市場規模の見通し）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1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9068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２０４０年</a:t>
                      </a: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066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指標</a:t>
                      </a:r>
                      <a:r>
                        <a:rPr kumimoji="1" lang="en-US" altLang="ja-JP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A</a:t>
                      </a:r>
                      <a:endParaRPr kumimoji="1" lang="ja-JP" altLang="en-US" sz="900" b="1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指標</a:t>
                      </a:r>
                      <a:r>
                        <a:rPr kumimoji="1" lang="en-US" altLang="ja-JP" sz="900" b="1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B</a:t>
                      </a:r>
                      <a:endParaRPr kumimoji="1" lang="ja-JP" altLang="en-US" sz="900" b="1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2401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算出の基になった数値を記載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算出の基になった数値を記載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2674">
                <a:tc gridSpan="2">
                  <a:txBody>
                    <a:bodyPr/>
                    <a:lstStyle/>
                    <a:p>
                      <a:pPr algn="l">
                        <a:tabLst>
                          <a:tab pos="2147888" algn="r"/>
                          <a:tab pos="2513013" algn="l"/>
                        </a:tabLst>
                      </a:pPr>
                      <a:r>
                        <a:rPr kumimoji="1"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[</a:t>
                      </a:r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効果量</a:t>
                      </a:r>
                      <a:r>
                        <a:rPr kumimoji="1"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]</a:t>
                      </a:r>
                      <a:r>
                        <a:rPr lang="ja-JP" altLang="en-US" sz="900" b="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○</a:t>
                      </a:r>
                      <a:r>
                        <a:rPr kumimoji="1" lang="ja-JP" altLang="en-US" sz="90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万ｋ</a:t>
                      </a:r>
                      <a:r>
                        <a:rPr kumimoji="1" lang="en-US" altLang="ja-JP" sz="900" dirty="0">
                          <a:solidFill>
                            <a:srgbClr val="0000FF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Meiryo UI" panose="020B0604030504040204" pitchFamily="50" charset="-128"/>
                        </a:rPr>
                        <a:t>L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l">
                        <a:tabLst>
                          <a:tab pos="2147888" algn="r"/>
                          <a:tab pos="2513013" algn="l"/>
                        </a:tabLst>
                      </a:pPr>
                      <a:endParaRPr kumimoji="1" lang="en-US" altLang="ja-JP" sz="90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DC0BF2B8-1872-4893-8975-EDBB48139DB8}"/>
              </a:ext>
            </a:extLst>
          </p:cNvPr>
          <p:cNvCxnSpPr/>
          <p:nvPr/>
        </p:nvCxnSpPr>
        <p:spPr>
          <a:xfrm>
            <a:off x="335588" y="5111015"/>
            <a:ext cx="0" cy="2880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デザート">
      <a:maj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 kumimoji="1" sz="1400" b="1" dirty="0" smtClean="0">
            <a:solidFill>
              <a:srgbClr val="FF0000"/>
            </a:solidFill>
            <a:latin typeface="ＭＳ Ｐゴシック" pitchFamily="50" charset="-128"/>
            <a:ea typeface="ＭＳ Ｐゴシック" pitchFamily="50" charset="-128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 bwMode="auto">
        <a:noFill/>
        <a:ln w="9525">
          <a:noFill/>
          <a:miter lim="800000"/>
          <a:headEnd/>
          <a:tailEnd/>
        </a:ln>
      </a:spPr>
      <a:bodyPr wrap="none">
        <a:spAutoFit/>
      </a:bodyPr>
      <a:lstStyle>
        <a:defPPr>
          <a:defRPr sz="1600" dirty="0">
            <a:latin typeface="HGP創英角ｺﾞｼｯｸUB" pitchFamily="50" charset="-128"/>
            <a:ea typeface="HGP創英角ｺﾞｼｯｸUB" pitchFamily="50" charset="-128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376</Words>
  <Application>Microsoft Office PowerPoint</Application>
  <PresentationFormat>A4 210 x 297 mm</PresentationFormat>
  <Paragraphs>37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Arial</vt:lpstr>
      <vt:lpstr>Calibri</vt:lpstr>
      <vt:lpstr>Tw Cen MT</vt:lpstr>
      <vt:lpstr>1_Office 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2019-02-19T04:58:27Z</dcterms:created>
  <dcterms:modified xsi:type="dcterms:W3CDTF">2022-01-28T06:12:53Z</dcterms:modified>
</cp:coreProperties>
</file>

<file path=docProps/thumbnail.jpeg>
</file>