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565" r:id="rId2"/>
    <p:sldId id="430" r:id="rId3"/>
    <p:sldId id="431" r:id="rId4"/>
    <p:sldId id="432" r:id="rId5"/>
    <p:sldId id="558" r:id="rId6"/>
    <p:sldId id="572" r:id="rId7"/>
    <p:sldId id="567" r:id="rId8"/>
    <p:sldId id="569" r:id="rId9"/>
    <p:sldId id="564" r:id="rId10"/>
    <p:sldId id="568" r:id="rId11"/>
    <p:sldId id="559" r:id="rId12"/>
    <p:sldId id="468" r:id="rId13"/>
    <p:sldId id="571" r:id="rId14"/>
    <p:sldId id="566" r:id="rId15"/>
    <p:sldId id="533" r:id="rId16"/>
    <p:sldId id="570" r:id="rId17"/>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20" autoAdjust="0"/>
    <p:restoredTop sz="94687" autoAdjust="0"/>
  </p:normalViewPr>
  <p:slideViewPr>
    <p:cSldViewPr snapToGrid="0">
      <p:cViewPr varScale="1">
        <p:scale>
          <a:sx n="114" d="100"/>
          <a:sy n="114" d="100"/>
        </p:scale>
        <p:origin x="194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3191799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10</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11</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12</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15</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16</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73651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6</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906929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7</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8</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9</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44450" y="36513"/>
            <a:ext cx="2787960" cy="338554"/>
          </a:xfrm>
          <a:prstGeom prst="rect">
            <a:avLst/>
          </a:prstGeom>
          <a:noFill/>
          <a:ln w="9525">
            <a:noFill/>
            <a:miter lim="800000"/>
            <a:headEnd/>
            <a:tailEnd/>
          </a:ln>
        </p:spPr>
        <p:txBody>
          <a:bodyPr wrap="square">
            <a:spAutoFit/>
          </a:bodyPr>
          <a:lstStyle/>
          <a:p>
            <a:pPr algn="l"/>
            <a:r>
              <a:rPr lang="ja-JP" altLang="en-US" dirty="0">
                <a:solidFill>
                  <a:srgbClr val="0070C0"/>
                </a:solidFill>
                <a:latin typeface="ＭＳ Ｐゴシック" pitchFamily="50" charset="-128"/>
              </a:rPr>
              <a:t>タイプ△／技術開発テーマ名</a:t>
            </a:r>
          </a:p>
        </p:txBody>
      </p:sp>
      <p:sp>
        <p:nvSpPr>
          <p:cNvPr id="2" name="テキスト ボックス 1"/>
          <p:cNvSpPr txBox="1"/>
          <p:nvPr userDrawn="1"/>
        </p:nvSpPr>
        <p:spPr>
          <a:xfrm>
            <a:off x="5117444" y="6477000"/>
            <a:ext cx="3807481"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2022</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発表用</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36562" y="1136650"/>
            <a:ext cx="8464157" cy="5632311"/>
          </a:xfrm>
          <a:prstGeom prst="rect">
            <a:avLst/>
          </a:prstGeom>
          <a:noFill/>
          <a:ln w="19050">
            <a:noFill/>
            <a:miter lim="800000"/>
            <a:headEnd/>
            <a:tailEnd/>
          </a:ln>
        </p:spPr>
        <p:txBody>
          <a:bodyPr wrap="square">
            <a:spAutoFit/>
          </a:bodyPr>
          <a:lstStyle/>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１２分間（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応募件数によって変更の可能性があります）</a:t>
            </a:r>
            <a:r>
              <a:rPr lang="ja-JP" altLang="en-US" sz="1800" dirty="0">
                <a:latin typeface="ＭＳ Ｐゴシック" pitchFamily="50" charset="-128"/>
              </a:rPr>
              <a:t>です。</a:t>
            </a:r>
            <a:endParaRPr lang="en-US" altLang="ja-JP" sz="1800" dirty="0">
              <a:latin typeface="ＭＳ Ｐゴシック" pitchFamily="50" charset="-128"/>
            </a:endParaRPr>
          </a:p>
          <a:p>
            <a:pPr algn="l">
              <a:defRPr/>
            </a:pPr>
            <a:r>
              <a:rPr lang="ja-JP" altLang="en-US" sz="1800" dirty="0">
                <a:latin typeface="ＭＳ Ｐゴシック" pitchFamily="50" charset="-128"/>
              </a:rPr>
              <a:t>　　時間内に終了するように、資料を作成してください。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algn="l">
              <a:defRPr/>
            </a:pPr>
            <a:r>
              <a:rPr lang="ja-JP" altLang="en-US" sz="1800" dirty="0">
                <a:latin typeface="ＭＳ Ｐゴシック" pitchFamily="50" charset="-128"/>
              </a:rPr>
              <a:t>２．プレゼンテーション資料は、適宜ページを増やして作成してください。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３．プレゼンテーション資料の内容は、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mn-ea"/>
              <a:ea typeface="ＭＳ Ｐゴシック"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６．青字の部分を書き換えてください。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赤字はコメント、あるいは、注意事項ですので、提出の際は削除してください。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a:t>
            </a:r>
            <a:r>
              <a:rPr lang="en-US" altLang="ja-JP" sz="1800" dirty="0" err="1">
                <a:latin typeface="ＭＳ Ｐゴシック" pitchFamily="50" charset="-128"/>
              </a:rPr>
              <a:t>Powerpoint</a:t>
            </a:r>
            <a:r>
              <a:rPr lang="ja-JP" altLang="en-US" sz="1800" dirty="0">
                <a:latin typeface="ＭＳ Ｐゴシック" pitchFamily="50" charset="-128"/>
              </a:rPr>
              <a:t>形式で提出してください。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８．質疑応答含め、実施体制外の協力会社等はプレゼンテーションに参加できません。</a:t>
            </a:r>
          </a:p>
        </p:txBody>
      </p:sp>
      <p:sp>
        <p:nvSpPr>
          <p:cNvPr id="3075" name="テキスト ボックス 2"/>
          <p:cNvSpPr txBox="1">
            <a:spLocks noChangeArrowheads="1"/>
          </p:cNvSpPr>
          <p:nvPr/>
        </p:nvSpPr>
        <p:spPr bwMode="auto">
          <a:xfrm>
            <a:off x="175604" y="609600"/>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プレゼンテーション、およびプレゼンテーション資料に関する注意点</a:t>
            </a:r>
          </a:p>
        </p:txBody>
      </p:sp>
      <p:sp>
        <p:nvSpPr>
          <p:cNvPr id="3076" name="テキスト ボックス 3"/>
          <p:cNvSpPr txBox="1">
            <a:spLocks noChangeArrowheads="1"/>
          </p:cNvSpPr>
          <p:nvPr/>
        </p:nvSpPr>
        <p:spPr bwMode="auto">
          <a:xfrm>
            <a:off x="3611563" y="114300"/>
            <a:ext cx="5381625" cy="400050"/>
          </a:xfrm>
          <a:prstGeom prst="rect">
            <a:avLst/>
          </a:prstGeom>
          <a:noFill/>
          <a:ln w="9525">
            <a:solidFill>
              <a:srgbClr val="FF0000"/>
            </a:solidFill>
            <a:miter lim="800000"/>
            <a:headEnd/>
            <a:tailEnd/>
          </a:ln>
        </p:spPr>
        <p:txBody>
          <a:bodyPr wrap="none">
            <a:spAutoFit/>
          </a:bodyPr>
          <a:lstStyle/>
          <a:p>
            <a:r>
              <a:rPr lang="ja-JP" altLang="en-US" sz="2000" b="1" dirty="0">
                <a:solidFill>
                  <a:srgbClr val="C00000"/>
                </a:solidFill>
                <a:latin typeface="ＭＳ Ｐゴシック" pitchFamily="50" charset="-128"/>
              </a:rPr>
              <a:t>資料提出の際には本ページを削除してください。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10244" name="テキスト ボックス 5"/>
          <p:cNvSpPr txBox="1">
            <a:spLocks noChangeArrowheads="1"/>
          </p:cNvSpPr>
          <p:nvPr/>
        </p:nvSpPr>
        <p:spPr bwMode="auto">
          <a:xfrm>
            <a:off x="299272" y="1700402"/>
            <a:ext cx="8793661" cy="190821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については、最初のフェーズの目標について記述してください。</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３・４年事業の場合は、最終目標（３・４年目終了時点）に加え、中間目標（２年目終了時点）も記述してください。５年事業の場合は、最終目標（５年目終了時点）に加え、中間目標（３年目終了時点）も記述してください。</a:t>
            </a:r>
            <a:endParaRPr lang="en-US" altLang="ja-JP" sz="1800" dirty="0">
              <a:solidFill>
                <a:srgbClr val="0070C0"/>
              </a:solidFill>
              <a:latin typeface="ＭＳ Ｐゴシック" pitchFamily="50" charset="-128"/>
            </a:endParaRPr>
          </a:p>
        </p:txBody>
      </p:sp>
      <p:sp>
        <p:nvSpPr>
          <p:cNvPr id="10245" name="テキスト ボックス 5"/>
          <p:cNvSpPr txBox="1">
            <a:spLocks noChangeArrowheads="1"/>
          </p:cNvSpPr>
          <p:nvPr/>
        </p:nvSpPr>
        <p:spPr bwMode="auto">
          <a:xfrm>
            <a:off x="299272" y="1003449"/>
            <a:ext cx="8803187"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　技術開発項目（２）：</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技術開発項目名を記載してください）</a:t>
            </a:r>
            <a:endParaRPr lang="en-US" altLang="ja-JP" sz="2400" dirty="0">
              <a:solidFill>
                <a:srgbClr val="0070C0"/>
              </a:solidFill>
              <a:latin typeface="ＭＳ Ｐゴシック" pitchFamily="50" charset="-128"/>
            </a:endParaRPr>
          </a:p>
        </p:txBody>
      </p:sp>
      <p:sp>
        <p:nvSpPr>
          <p:cNvPr id="10246" name="テキスト ボックス 5"/>
          <p:cNvSpPr txBox="1">
            <a:spLocks noChangeArrowheads="1"/>
          </p:cNvSpPr>
          <p:nvPr/>
        </p:nvSpPr>
        <p:spPr bwMode="auto">
          <a:xfrm>
            <a:off x="299272" y="3565171"/>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４．２．２　技術開発の手法</a:t>
            </a:r>
            <a:endParaRPr lang="en-US" altLang="ja-JP" sz="2400" dirty="0">
              <a:latin typeface="ＭＳ Ｐゴシック" pitchFamily="50" charset="-128"/>
            </a:endParaRPr>
          </a:p>
        </p:txBody>
      </p:sp>
      <p:sp>
        <p:nvSpPr>
          <p:cNvPr id="10247" name="テキスト ボックス 5"/>
          <p:cNvSpPr txBox="1">
            <a:spLocks noChangeArrowheads="1"/>
          </p:cNvSpPr>
          <p:nvPr/>
        </p:nvSpPr>
        <p:spPr bwMode="auto">
          <a:xfrm>
            <a:off x="299272" y="4065794"/>
            <a:ext cx="8793661"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10248" name="テキスト ボックス 5"/>
          <p:cNvSpPr txBox="1">
            <a:spLocks noChangeArrowheads="1"/>
          </p:cNvSpPr>
          <p:nvPr/>
        </p:nvSpPr>
        <p:spPr bwMode="auto">
          <a:xfrm>
            <a:off x="299272" y="1374924"/>
            <a:ext cx="8612063"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４．２．１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178952" y="5400896"/>
            <a:ext cx="8906397" cy="1015663"/>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◆他に技術開発項目があれば、以降、技術開発項目（３）、（４）と記述してください。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11290" name="テキスト ボックス 5"/>
          <p:cNvSpPr txBox="1">
            <a:spLocks noChangeArrowheads="1"/>
          </p:cNvSpPr>
          <p:nvPr/>
        </p:nvSpPr>
        <p:spPr bwMode="auto">
          <a:xfrm>
            <a:off x="734483" y="2057728"/>
            <a:ext cx="7675033" cy="347787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◆技術開発の項目、目標、達成手法を本一覧表にわかりやすくまとめて</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は、最初のフェーズについて記載してください。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◆目標は具体的かつ定量的な値で示してください。</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については、最初のフェーズの目標について記述してください。</a:t>
            </a:r>
          </a:p>
          <a:p>
            <a:pPr algn="l">
              <a:spcBef>
                <a:spcPts val="0"/>
              </a:spcBef>
            </a:pPr>
            <a:r>
              <a:rPr lang="ja-JP" altLang="en-US" sz="1800" dirty="0">
                <a:solidFill>
                  <a:srgbClr val="0070C0"/>
                </a:solidFill>
                <a:latin typeface="ＭＳ Ｐゴシック" pitchFamily="50" charset="-128"/>
              </a:rPr>
              <a:t>　　　・３・４年事業の場合は、最終目標（３・４年目終了時点）に加え、中間目標　　　</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（２年目終了時点）も記述してください。５年事業の場合は、最終目標（５　　</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年目終了時点）に加え、中間目標（３年目終了時点）も記述してください。</a:t>
            </a:r>
          </a:p>
          <a:p>
            <a:pPr algn="l">
              <a:spcBef>
                <a:spcPts val="1200"/>
              </a:spcBef>
            </a:pPr>
            <a:r>
              <a:rPr lang="ja-JP" altLang="en-US" sz="1800" dirty="0">
                <a:solidFill>
                  <a:srgbClr val="0070C0"/>
                </a:solidFill>
                <a:latin typeface="ＭＳ Ｐゴシック" pitchFamily="50" charset="-128"/>
              </a:rPr>
              <a:t>　　◆技術開発項目の数によって、行を追加、削除してください。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61988"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ja-JP" sz="1400" dirty="0">
                <a:solidFill>
                  <a:srgbClr val="0070C0"/>
                </a:solidFill>
                <a:latin typeface="ＭＳ Ｐゴシック" pitchFamily="50" charset="-128"/>
                <a:cs typeface="Times New Roman" pitchFamily="18" charset="0"/>
              </a:rPr>
              <a:t>氏名</a:t>
            </a:r>
            <a:endParaRPr lang="ja-JP" sz="1400" dirty="0">
              <a:solidFill>
                <a:srgbClr val="0070C0"/>
              </a:solidFill>
              <a:latin typeface="ＭＳ Ｐゴシック" pitchFamily="50" charset="-128"/>
            </a:endParaRPr>
          </a:p>
        </p:txBody>
      </p:sp>
      <p:sp>
        <p:nvSpPr>
          <p:cNvPr id="12294" name="Text Box 44"/>
          <p:cNvSpPr txBox="1">
            <a:spLocks noChangeArrowheads="1"/>
          </p:cNvSpPr>
          <p:nvPr/>
        </p:nvSpPr>
        <p:spPr bwMode="auto">
          <a:xfrm>
            <a:off x="5077792" y="3553867"/>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委託先名</a:t>
            </a:r>
            <a:endParaRPr lang="en-US" altLang="ja-JP" sz="14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 ◎ ◎ ◎ ◎の開発</a:t>
            </a:r>
            <a:endParaRPr lang="ja-JP"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1771445" y="3542901"/>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共同</a:t>
            </a:r>
            <a:r>
              <a:rPr lang="ja-JP" altLang="en-US" sz="1400" dirty="0">
                <a:solidFill>
                  <a:srgbClr val="0070C0"/>
                </a:solidFill>
                <a:latin typeface="ＭＳ Ｐゴシック" pitchFamily="50" charset="-128"/>
                <a:cs typeface="Times New Roman" pitchFamily="18" charset="0"/>
              </a:rPr>
              <a:t>研究先名</a:t>
            </a:r>
            <a:endParaRPr lang="en-US" altLang="ja-JP" sz="1100" dirty="0">
              <a:solidFill>
                <a:srgbClr val="0070C0"/>
              </a:solidFill>
              <a:latin typeface="ＭＳ Ｐゴシック" pitchFamily="50" charset="-128"/>
              <a:cs typeface="Times New Roman" pitchFamily="18" charset="0"/>
            </a:endParaRPr>
          </a:p>
          <a:p>
            <a:pPr eaLnBrk="0" hangingPunct="0"/>
            <a:endParaRPr lang="en-US" altLang="ja-JP" sz="11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algn="l" eaLnBrk="0" hangingPunct="0"/>
            <a:r>
              <a:rPr lang="en-US" altLang="ja-JP" sz="1400" dirty="0">
                <a:solidFill>
                  <a:srgbClr val="0070C0"/>
                </a:solidFill>
                <a:latin typeface="ＭＳ Ｐゴシック" pitchFamily="50" charset="-128"/>
                <a:cs typeface="Times New Roman" pitchFamily="18" charset="0"/>
              </a:rPr>
              <a:t>    </a:t>
            </a:r>
            <a:r>
              <a:rPr lang="ja-JP" altLang="en-US" sz="1200" dirty="0">
                <a:solidFill>
                  <a:srgbClr val="0070C0"/>
                </a:solidFill>
                <a:latin typeface="ＭＳ Ｐゴシック" pitchFamily="50" charset="-128"/>
                <a:cs typeface="Times New Roman" pitchFamily="18" charset="0"/>
              </a:rPr>
              <a:t>・○○○○○の開発</a:t>
            </a:r>
            <a:endParaRPr lang="en-US" altLang="ja-JP" sz="1200" dirty="0">
              <a:solidFill>
                <a:srgbClr val="0070C0"/>
              </a:solidFill>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5090216"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alt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a:t>
            </a:r>
            <a:r>
              <a:rPr lang="en-US" altLang="ja-JP" sz="1200" dirty="0">
                <a:solidFill>
                  <a:srgbClr val="0070C0"/>
                </a:solidFill>
                <a:latin typeface="ＭＳ Ｐゴシック" pitchFamily="50" charset="-128"/>
                <a:cs typeface="Times New Roman" pitchFamily="18" charset="0"/>
              </a:rPr>
              <a:t>×××××</a:t>
            </a:r>
            <a:r>
              <a:rPr lang="ja-JP" altLang="en-US" sz="1200" dirty="0">
                <a:solidFill>
                  <a:srgbClr val="0070C0"/>
                </a:solidFill>
                <a:latin typeface="ＭＳ Ｐゴシック" pitchFamily="50" charset="-128"/>
                <a:cs typeface="Times New Roman" pitchFamily="18" charset="0"/>
              </a:rPr>
              <a:t>の開発</a:t>
            </a:r>
            <a:endParaRPr lang="ja-JP" altLang="en-US"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1771445"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・◇◇◇◇◇の評価</a:t>
            </a:r>
            <a:endParaRPr lang="ja-JP" altLang="en-US" sz="1200" dirty="0">
              <a:solidFill>
                <a:srgbClr val="0070C0"/>
              </a:solidFill>
              <a:latin typeface="ＭＳ Ｐゴシック" pitchFamily="50" charset="-128"/>
            </a:endParaRPr>
          </a:p>
          <a:p>
            <a:pPr algn="l" eaLnBrk="0" hangingPunct="0"/>
            <a:endParaRPr lang="ja-JP" altLang="en-US" sz="1200" dirty="0">
              <a:solidFill>
                <a:srgbClr val="0070C0"/>
              </a:solidFill>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12300" name="テキスト ボックス 41"/>
          <p:cNvSpPr txBox="1">
            <a:spLocks noChangeArrowheads="1"/>
          </p:cNvSpPr>
          <p:nvPr/>
        </p:nvSpPr>
        <p:spPr bwMode="auto">
          <a:xfrm>
            <a:off x="-10974" y="785813"/>
            <a:ext cx="3630612" cy="338138"/>
          </a:xfrm>
          <a:prstGeom prst="rect">
            <a:avLst/>
          </a:prstGeom>
          <a:noFill/>
          <a:ln w="9525">
            <a:noFill/>
            <a:miter lim="800000"/>
            <a:headEnd/>
            <a:tailEnd/>
          </a:ln>
        </p:spPr>
        <p:txBody>
          <a:bodyPr wrap="none">
            <a:spAutoFit/>
          </a:bodyPr>
          <a:lstStyle/>
          <a:p>
            <a:pPr marL="188913" indent="-188913"/>
            <a:r>
              <a:rPr lang="en-US" altLang="ja-JP" b="1" dirty="0">
                <a:solidFill>
                  <a:srgbClr val="0070C0"/>
                </a:solidFill>
                <a:latin typeface="ＭＳ Ｐゴシック" pitchFamily="50" charset="-128"/>
              </a:rPr>
              <a:t>※</a:t>
            </a:r>
            <a:r>
              <a:rPr lang="ja-JP" altLang="en-US" b="1" dirty="0">
                <a:solidFill>
                  <a:srgbClr val="0070C0"/>
                </a:solidFill>
                <a:latin typeface="ＭＳ Ｐゴシック" pitchFamily="50" charset="-128"/>
              </a:rPr>
              <a:t>提案書本文［３］３－１．に記載の内容</a:t>
            </a:r>
            <a:endParaRPr lang="en-US" altLang="ja-JP" b="1" dirty="0">
              <a:solidFill>
                <a:srgbClr val="0070C0"/>
              </a:solidFill>
              <a:latin typeface="ＭＳ Ｐゴシック" pitchFamily="50" charset="-128"/>
            </a:endParaRPr>
          </a:p>
        </p:txBody>
      </p:sp>
      <p:cxnSp>
        <p:nvCxnSpPr>
          <p:cNvPr id="12301" name="直線コネクタ 48"/>
          <p:cNvCxnSpPr>
            <a:cxnSpLocks noChangeShapeType="1"/>
          </p:cNvCxnSpPr>
          <p:nvPr/>
        </p:nvCxnSpPr>
        <p:spPr bwMode="auto">
          <a:xfrm>
            <a:off x="6170216" y="3180383"/>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2847580" y="3193868"/>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990600" y="5694298"/>
            <a:ext cx="7067550" cy="646331"/>
          </a:xfrm>
          <a:prstGeom prst="rect">
            <a:avLst/>
          </a:prstGeom>
          <a:noFill/>
          <a:ln w="9525">
            <a:solidFill>
              <a:srgbClr val="C00000"/>
            </a:solidFill>
            <a:miter lim="800000"/>
            <a:headEnd/>
            <a:tailEnd/>
          </a:ln>
        </p:spPr>
        <p:txBody>
          <a:bodyPr wrap="square">
            <a:spAutoFit/>
          </a:bodyPr>
          <a:lstStyle/>
          <a:p>
            <a:pPr algn="l">
              <a:defRPr/>
            </a:pPr>
            <a:r>
              <a:rPr lang="en-US" altLang="ja-JP" sz="1800" b="1" dirty="0">
                <a:solidFill>
                  <a:srgbClr val="C00000"/>
                </a:solidFill>
                <a:latin typeface="ＭＳ Ｐゴシック" pitchFamily="50" charset="-128"/>
              </a:rPr>
              <a:t>※</a:t>
            </a:r>
            <a:r>
              <a:rPr lang="ja-JP" altLang="en-US" sz="1800" b="1" dirty="0">
                <a:solidFill>
                  <a:srgbClr val="C00000"/>
                </a:solidFill>
                <a:latin typeface="ＭＳ Ｐゴシック" pitchFamily="50" charset="-128"/>
              </a:rPr>
              <a:t>今回提案の技術開発に関係する法人を全て記載してください。</a:t>
            </a:r>
            <a:endParaRPr lang="en-US" altLang="ja-JP" sz="1800" b="1" dirty="0">
              <a:solidFill>
                <a:srgbClr val="C00000"/>
              </a:solidFill>
              <a:latin typeface="ＭＳ Ｐゴシック" pitchFamily="50" charset="-128"/>
            </a:endParaRPr>
          </a:p>
          <a:p>
            <a:pPr algn="l">
              <a:defRPr/>
            </a:pPr>
            <a:r>
              <a:rPr lang="ja-JP" altLang="en-US" sz="1800" b="1" dirty="0">
                <a:solidFill>
                  <a:srgbClr val="C00000"/>
                </a:solidFill>
                <a:latin typeface="ＭＳ Ｐゴシック" pitchFamily="50" charset="-128"/>
              </a:rPr>
              <a:t>　 また、それぞれの主な技術開発内容、技術開発費を記載してください。</a:t>
            </a:r>
          </a:p>
        </p:txBody>
      </p:sp>
      <p:sp>
        <p:nvSpPr>
          <p:cNvPr id="12304" name="テキスト ボックス 6"/>
          <p:cNvSpPr txBox="1">
            <a:spLocks noChangeArrowheads="1"/>
          </p:cNvSpPr>
          <p:nvPr/>
        </p:nvSpPr>
        <p:spPr bwMode="auto">
          <a:xfrm>
            <a:off x="5634356" y="5068921"/>
            <a:ext cx="2691764"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１）実証開発フェーズから参画</a:t>
            </a:r>
          </a:p>
        </p:txBody>
      </p:sp>
      <p:sp>
        <p:nvSpPr>
          <p:cNvPr id="12305" name="テキスト ボックス 6"/>
          <p:cNvSpPr txBox="1">
            <a:spLocks noChangeArrowheads="1"/>
          </p:cNvSpPr>
          <p:nvPr/>
        </p:nvSpPr>
        <p:spPr bwMode="auto">
          <a:xfrm>
            <a:off x="1869280" y="3203204"/>
            <a:ext cx="902811"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共同研究</a:t>
            </a:r>
            <a:endParaRPr lang="en-US" altLang="ja-JP" sz="1400" dirty="0">
              <a:solidFill>
                <a:srgbClr val="0070C0"/>
              </a:solidFill>
              <a:latin typeface="ＭＳ Ｐゴシック" pitchFamily="50" charset="-128"/>
            </a:endParaRPr>
          </a:p>
        </p:txBody>
      </p:sp>
      <p:sp>
        <p:nvSpPr>
          <p:cNvPr id="12306" name="テキスト ボックス 6"/>
          <p:cNvSpPr txBox="1">
            <a:spLocks noChangeArrowheads="1"/>
          </p:cNvSpPr>
          <p:nvPr/>
        </p:nvSpPr>
        <p:spPr bwMode="auto">
          <a:xfrm>
            <a:off x="6247421" y="3213374"/>
            <a:ext cx="1026243"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委託（</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551210227"/>
              </p:ext>
            </p:extLst>
          </p:nvPr>
        </p:nvGraphicFramePr>
        <p:xfrm>
          <a:off x="519280" y="1331913"/>
          <a:ext cx="7888916"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97846">
                  <a:extLst>
                    <a:ext uri="{9D8B030D-6E8A-4147-A177-3AD203B41FA5}">
                      <a16:colId xmlns:a16="http://schemas.microsoft.com/office/drawing/2014/main" val="20002"/>
                    </a:ext>
                  </a:extLst>
                </a:gridCol>
                <a:gridCol w="297846">
                  <a:extLst>
                    <a:ext uri="{9D8B030D-6E8A-4147-A177-3AD203B41FA5}">
                      <a16:colId xmlns:a16="http://schemas.microsoft.com/office/drawing/2014/main" val="20003"/>
                    </a:ext>
                  </a:extLst>
                </a:gridCol>
                <a:gridCol w="297846">
                  <a:extLst>
                    <a:ext uri="{9D8B030D-6E8A-4147-A177-3AD203B41FA5}">
                      <a16:colId xmlns:a16="http://schemas.microsoft.com/office/drawing/2014/main" val="20004"/>
                    </a:ext>
                  </a:extLst>
                </a:gridCol>
                <a:gridCol w="297846">
                  <a:extLst>
                    <a:ext uri="{9D8B030D-6E8A-4147-A177-3AD203B41FA5}">
                      <a16:colId xmlns:a16="http://schemas.microsoft.com/office/drawing/2014/main" val="20005"/>
                    </a:ext>
                  </a:extLst>
                </a:gridCol>
                <a:gridCol w="297846">
                  <a:extLst>
                    <a:ext uri="{9D8B030D-6E8A-4147-A177-3AD203B41FA5}">
                      <a16:colId xmlns:a16="http://schemas.microsoft.com/office/drawing/2014/main" val="20006"/>
                    </a:ext>
                  </a:extLst>
                </a:gridCol>
                <a:gridCol w="297846">
                  <a:extLst>
                    <a:ext uri="{9D8B030D-6E8A-4147-A177-3AD203B41FA5}">
                      <a16:colId xmlns:a16="http://schemas.microsoft.com/office/drawing/2014/main" val="20007"/>
                    </a:ext>
                  </a:extLst>
                </a:gridCol>
                <a:gridCol w="297846">
                  <a:extLst>
                    <a:ext uri="{9D8B030D-6E8A-4147-A177-3AD203B41FA5}">
                      <a16:colId xmlns:a16="http://schemas.microsoft.com/office/drawing/2014/main" val="20008"/>
                    </a:ext>
                  </a:extLst>
                </a:gridCol>
                <a:gridCol w="297846">
                  <a:extLst>
                    <a:ext uri="{9D8B030D-6E8A-4147-A177-3AD203B41FA5}">
                      <a16:colId xmlns:a16="http://schemas.microsoft.com/office/drawing/2014/main" val="20009"/>
                    </a:ext>
                  </a:extLst>
                </a:gridCol>
                <a:gridCol w="753508">
                  <a:extLst>
                    <a:ext uri="{9D8B030D-6E8A-4147-A177-3AD203B41FA5}">
                      <a16:colId xmlns:a16="http://schemas.microsoft.com/office/drawing/2014/main" val="20010"/>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2022FY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2023FY</a:t>
                      </a:r>
                    </a:p>
                  </a:txBody>
                  <a:tcPr anchor="ctr">
                    <a:lnR w="28575"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2024</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2025</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28575"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en-US" altLang="ja-JP"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3430" name="テキスト ボックス 5"/>
          <p:cNvSpPr txBox="1">
            <a:spLocks noChangeArrowheads="1"/>
          </p:cNvSpPr>
          <p:nvPr/>
        </p:nvSpPr>
        <p:spPr bwMode="auto">
          <a:xfrm>
            <a:off x="468710" y="2614170"/>
            <a:ext cx="8556757" cy="2092881"/>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（こちらはタイプ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の一例です。）</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◆全技術開発フェーズについて記載してください。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extLst>
      <p:ext uri="{BB962C8B-B14F-4D97-AF65-F5344CB8AC3E}">
        <p14:creationId xmlns:p14="http://schemas.microsoft.com/office/powerpoint/2010/main" val="302607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734649168"/>
              </p:ext>
            </p:extLst>
          </p:nvPr>
        </p:nvGraphicFramePr>
        <p:xfrm>
          <a:off x="205251" y="1331913"/>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2022FY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2023FY</a:t>
                      </a:r>
                    </a:p>
                  </a:txBody>
                  <a:tcPr anchor="ctr">
                    <a:lnR w="12700" cap="flat" cmpd="sng" algn="ctr">
                      <a:solidFill>
                        <a:schemeClr val="bg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2024FY</a:t>
                      </a:r>
                    </a:p>
                  </a:txBody>
                  <a:tcPr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2025</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38100" cap="flat" cmpd="sng" algn="ctr">
                      <a:solidFill>
                        <a:schemeClr val="tx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2026</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12700" cap="flat" cmpd="sng" algn="ctr">
                      <a:solidFill>
                        <a:schemeClr val="bg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3430" name="テキスト ボックス 5"/>
          <p:cNvSpPr txBox="1">
            <a:spLocks noChangeArrowheads="1"/>
          </p:cNvSpPr>
          <p:nvPr/>
        </p:nvSpPr>
        <p:spPr bwMode="auto">
          <a:xfrm>
            <a:off x="468710" y="2614170"/>
            <a:ext cx="8556757" cy="2092881"/>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（こちらはタイプ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の５年事業の一例です）</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は、全技術開発フェーズについて記載してください。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７．省エネルギー効果量</a:t>
            </a:r>
          </a:p>
        </p:txBody>
      </p:sp>
      <p:sp>
        <p:nvSpPr>
          <p:cNvPr id="14376" name="テキスト ボックス 5"/>
          <p:cNvSpPr txBox="1">
            <a:spLocks noChangeArrowheads="1"/>
          </p:cNvSpPr>
          <p:nvPr/>
        </p:nvSpPr>
        <p:spPr bwMode="auto">
          <a:xfrm>
            <a:off x="311893" y="1298002"/>
            <a:ext cx="8422968"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・今回提案の技術開発成果による、成果品（技術）１つあたりのエネルギー削減量です。</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7" name="テキスト ボックス 5"/>
          <p:cNvSpPr txBox="1">
            <a:spLocks noChangeArrowheads="1"/>
          </p:cNvSpPr>
          <p:nvPr/>
        </p:nvSpPr>
        <p:spPr bwMode="auto">
          <a:xfrm>
            <a:off x="209231" y="817712"/>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p:txBody>
      </p:sp>
      <p:sp>
        <p:nvSpPr>
          <p:cNvPr id="14378" name="テキスト ボックス 5"/>
          <p:cNvSpPr txBox="1">
            <a:spLocks noChangeArrowheads="1"/>
          </p:cNvSpPr>
          <p:nvPr/>
        </p:nvSpPr>
        <p:spPr bwMode="auto">
          <a:xfrm>
            <a:off x="311893" y="3545902"/>
            <a:ext cx="823150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・適用可能な対象市場自体の大きさに対する市場占有率から算出してください。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9" name="テキスト ボックス 5"/>
          <p:cNvSpPr txBox="1">
            <a:spLocks noChangeArrowheads="1"/>
          </p:cNvSpPr>
          <p:nvPr/>
        </p:nvSpPr>
        <p:spPr bwMode="auto">
          <a:xfrm>
            <a:off x="209231" y="3056087"/>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７．２　指標</a:t>
            </a:r>
            <a:r>
              <a:rPr lang="en-US" altLang="ja-JP" sz="2400" dirty="0">
                <a:latin typeface="ＭＳ Ｐゴシック" pitchFamily="50" charset="-128"/>
              </a:rPr>
              <a:t>B</a:t>
            </a:r>
            <a:r>
              <a:rPr lang="ja-JP" altLang="en-US" sz="2400" dirty="0">
                <a:latin typeface="ＭＳ Ｐゴシック" pitchFamily="50" charset="-128"/>
              </a:rPr>
              <a:t>：２０４０年時点の市場導入（普及）量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７．省エネルギー効果量（まとめ）</a:t>
            </a:r>
          </a:p>
        </p:txBody>
      </p:sp>
      <p:graphicFrame>
        <p:nvGraphicFramePr>
          <p:cNvPr id="12" name="表 11"/>
          <p:cNvGraphicFramePr>
            <a:graphicFrameLocks noGrp="1"/>
          </p:cNvGraphicFramePr>
          <p:nvPr>
            <p:extLst>
              <p:ext uri="{D42A27DB-BD31-4B8C-83A1-F6EECF244321}">
                <p14:modId xmlns:p14="http://schemas.microsoft.com/office/powerpoint/2010/main" val="1826629944"/>
              </p:ext>
            </p:extLst>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l"/>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p>
                      <a:pPr algn="l"/>
                      <a:endParaRPr kumimoji="1" lang="en-US" altLang="ja-JP" sz="1800" b="0" dirty="0">
                        <a:solidFill>
                          <a:schemeClr val="tx1"/>
                        </a:solidFill>
                        <a:latin typeface="+mj-ea"/>
                        <a:ea typeface="+mj-ea"/>
                      </a:endParaRPr>
                    </a:p>
                    <a:p>
                      <a:pPr algn="l"/>
                      <a:r>
                        <a:rPr kumimoji="1" lang="ja-JP" altLang="en-US" sz="1800" dirty="0">
                          <a:solidFill>
                            <a:schemeClr val="tx1"/>
                          </a:solidFill>
                          <a:latin typeface="+mj-ea"/>
                          <a:ea typeface="+mj-ea"/>
                        </a:rPr>
                        <a:t>　費用対効果目標量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a:solidFill>
                          <a:schemeClr val="tx1"/>
                        </a:solidFill>
                        <a:latin typeface="+mj-ea"/>
                        <a:ea typeface="+mj-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610924" y="4577105"/>
            <a:ext cx="8177476" cy="1892826"/>
          </a:xfrm>
          <a:prstGeom prst="rect">
            <a:avLst/>
          </a:prstGeom>
          <a:solidFill>
            <a:schemeClr val="bg1"/>
          </a:solidFill>
          <a:ln w="9525">
            <a:solidFill>
              <a:srgbClr val="C00000"/>
            </a:solidFill>
            <a:prstDash val="dash"/>
            <a:miter lim="800000"/>
            <a:headEnd/>
            <a:tailEnd/>
          </a:ln>
        </p:spPr>
        <p:txBody>
          <a:bodyPr wrap="square" anchor="ctr">
            <a:spAutoFit/>
          </a:bodyPr>
          <a:lstStyle/>
          <a:p>
            <a:pPr algn="l">
              <a:spcBef>
                <a:spcPts val="600"/>
              </a:spcBef>
            </a:pPr>
            <a:r>
              <a:rPr lang="ja-JP" altLang="en-US" b="1" dirty="0">
                <a:solidFill>
                  <a:srgbClr val="C00000"/>
                </a:solidFill>
                <a:latin typeface="ＭＳ Ｐゴシック" pitchFamily="50" charset="-128"/>
              </a:rPr>
              <a:t>・</a:t>
            </a:r>
            <a:r>
              <a:rPr lang="ja-JP" altLang="ja-JP" b="1" dirty="0">
                <a:solidFill>
                  <a:srgbClr val="C00000"/>
                </a:solidFill>
              </a:rPr>
              <a:t>国外での省エネルギー効果量</a:t>
            </a:r>
            <a:r>
              <a:rPr lang="ja-JP" altLang="en-US" b="1" dirty="0">
                <a:solidFill>
                  <a:srgbClr val="C00000"/>
                </a:solidFill>
              </a:rPr>
              <a:t>は</a:t>
            </a:r>
            <a:r>
              <a:rPr lang="ja-JP" altLang="ja-JP" b="1" dirty="0">
                <a:solidFill>
                  <a:srgbClr val="C00000"/>
                </a:solidFill>
              </a:rPr>
              <a:t>、国内分に合計せず、国外分として</a:t>
            </a:r>
            <a:r>
              <a:rPr lang="ja-JP" altLang="en-US" b="1" dirty="0">
                <a:solidFill>
                  <a:srgbClr val="C00000"/>
                </a:solidFill>
              </a:rPr>
              <a:t>、記載してください。</a:t>
            </a:r>
            <a:endParaRPr lang="en-US" altLang="ja-JP" b="1" dirty="0">
              <a:solidFill>
                <a:srgbClr val="C00000"/>
              </a:solidFill>
            </a:endParaRPr>
          </a:p>
          <a:p>
            <a:pPr algn="l">
              <a:spcBef>
                <a:spcPts val="0"/>
              </a:spcBef>
            </a:pPr>
            <a:r>
              <a:rPr lang="ja-JP" altLang="en-US" b="1" dirty="0">
                <a:solidFill>
                  <a:srgbClr val="C00000"/>
                </a:solidFill>
              </a:rPr>
              <a:t>　</a:t>
            </a:r>
            <a:r>
              <a:rPr lang="ja-JP" altLang="ja-JP" b="1" dirty="0">
                <a:solidFill>
                  <a:srgbClr val="C00000"/>
                </a:solidFill>
              </a:rPr>
              <a:t>国外での省エネルギー効果量が見込めない場合は、「</a:t>
            </a:r>
            <a:r>
              <a:rPr lang="ja-JP" altLang="en-US" b="1" dirty="0">
                <a:solidFill>
                  <a:srgbClr val="C00000"/>
                </a:solidFill>
              </a:rPr>
              <a:t>－</a:t>
            </a:r>
            <a:r>
              <a:rPr lang="ja-JP" altLang="ja-JP" b="1" dirty="0">
                <a:solidFill>
                  <a:srgbClr val="C00000"/>
                </a:solidFill>
              </a:rPr>
              <a:t>」を</a:t>
            </a:r>
            <a:r>
              <a:rPr lang="ja-JP" altLang="en-US" b="1" dirty="0">
                <a:solidFill>
                  <a:srgbClr val="C00000"/>
                </a:solidFill>
              </a:rPr>
              <a:t>記載してください</a:t>
            </a:r>
            <a:r>
              <a:rPr lang="ja-JP" altLang="ja-JP" b="1" dirty="0">
                <a:solidFill>
                  <a:srgbClr val="C00000"/>
                </a:solidFill>
              </a:rPr>
              <a:t>。</a:t>
            </a:r>
            <a:endParaRPr lang="ja-JP" altLang="en-US" b="1" dirty="0">
              <a:solidFill>
                <a:srgbClr val="C00000"/>
              </a:solidFill>
              <a:latin typeface="ＭＳ Ｐゴシック" pitchFamily="50" charset="-128"/>
            </a:endParaRPr>
          </a:p>
          <a:p>
            <a:pPr algn="l">
              <a:spcBef>
                <a:spcPts val="600"/>
              </a:spcBef>
            </a:pPr>
            <a:r>
              <a:rPr lang="ja-JP" altLang="en-US" b="1" dirty="0">
                <a:solidFill>
                  <a:srgbClr val="C00000"/>
                </a:solidFill>
                <a:latin typeface="ＭＳ Ｐゴシック" pitchFamily="50" charset="-128"/>
              </a:rPr>
              <a:t>・</a:t>
            </a:r>
            <a:r>
              <a:rPr lang="en-US" altLang="ja-JP" b="1" u="sng" dirty="0">
                <a:solidFill>
                  <a:srgbClr val="C00000"/>
                </a:solidFill>
                <a:latin typeface="ＭＳ Ｐゴシック" pitchFamily="50" charset="-128"/>
              </a:rPr>
              <a:t>10</a:t>
            </a:r>
            <a:r>
              <a:rPr lang="ja-JP" altLang="en-US" b="1" u="sng" dirty="0">
                <a:solidFill>
                  <a:srgbClr val="C00000"/>
                </a:solidFill>
                <a:latin typeface="ＭＳ Ｐゴシック" pitchFamily="50" charset="-128"/>
              </a:rPr>
              <a:t>万</a:t>
            </a:r>
            <a:r>
              <a:rPr lang="en-US" altLang="ja-JP" b="1" u="sng" dirty="0" err="1">
                <a:solidFill>
                  <a:srgbClr val="C00000"/>
                </a:solidFill>
                <a:latin typeface="ＭＳ Ｐゴシック" pitchFamily="50" charset="-128"/>
              </a:rPr>
              <a:t>kL</a:t>
            </a:r>
            <a:r>
              <a:rPr lang="en-US" altLang="ja-JP" b="1" u="sng" dirty="0">
                <a:solidFill>
                  <a:srgbClr val="C00000"/>
                </a:solidFill>
                <a:latin typeface="ＭＳ Ｐゴシック" pitchFamily="50" charset="-128"/>
              </a:rPr>
              <a:t>/</a:t>
            </a:r>
            <a:r>
              <a:rPr lang="ja-JP" altLang="en-US" b="1" u="sng" dirty="0">
                <a:solidFill>
                  <a:srgbClr val="C00000"/>
                </a:solidFill>
                <a:latin typeface="ＭＳ Ｐゴシック" pitchFamily="50" charset="-128"/>
              </a:rPr>
              <a:t>年に達しない提案</a:t>
            </a:r>
            <a:r>
              <a:rPr lang="ja-JP" altLang="en-US" b="1" dirty="0">
                <a:solidFill>
                  <a:srgbClr val="C00000"/>
                </a:solidFill>
                <a:latin typeface="ＭＳ Ｐゴシック" pitchFamily="50" charset="-128"/>
              </a:rPr>
              <a:t>は 「費用対効果目標量」（年間技術開発費に対して必要となる省エネルギー効果量の最大値）を記載してください。</a:t>
            </a:r>
            <a:endParaRPr lang="en-US" altLang="ja-JP" b="1" dirty="0">
              <a:solidFill>
                <a:srgbClr val="C00000"/>
              </a:solidFill>
              <a:latin typeface="ＭＳ Ｐゴシック" pitchFamily="50" charset="-128"/>
            </a:endParaRPr>
          </a:p>
          <a:p>
            <a:pPr algn="l">
              <a:spcBef>
                <a:spcPts val="0"/>
              </a:spcBef>
            </a:pPr>
            <a:r>
              <a:rPr lang="ja-JP" altLang="en-US" b="1" dirty="0">
                <a:solidFill>
                  <a:srgbClr val="C00000"/>
                </a:solidFill>
                <a:latin typeface="ＭＳ Ｐゴシック" pitchFamily="50" charset="-128"/>
              </a:rPr>
              <a:t>　（例）実用化＋実証での提案で、年間技術開発費（最大）が実用化開発フェーズで</a:t>
            </a:r>
            <a:r>
              <a:rPr lang="en-US" altLang="ja-JP" b="1" dirty="0">
                <a:solidFill>
                  <a:srgbClr val="C00000"/>
                </a:solidFill>
                <a:latin typeface="ＭＳ Ｐゴシック" pitchFamily="50" charset="-128"/>
              </a:rPr>
              <a:t>1</a:t>
            </a:r>
            <a:r>
              <a:rPr lang="ja-JP" altLang="en-US" b="1" dirty="0">
                <a:solidFill>
                  <a:srgbClr val="C00000"/>
                </a:solidFill>
                <a:latin typeface="ＭＳ Ｐゴシック" pitchFamily="50" charset="-128"/>
              </a:rPr>
              <a:t>億円、実証開発フェーズで</a:t>
            </a:r>
            <a:r>
              <a:rPr lang="en-US" altLang="ja-JP" b="1" dirty="0">
                <a:solidFill>
                  <a:srgbClr val="C00000"/>
                </a:solidFill>
                <a:latin typeface="ＭＳ Ｐゴシック" pitchFamily="50" charset="-128"/>
              </a:rPr>
              <a:t>2.5</a:t>
            </a:r>
            <a:r>
              <a:rPr lang="ja-JP" altLang="en-US" b="1" dirty="0">
                <a:solidFill>
                  <a:srgbClr val="C00000"/>
                </a:solidFill>
                <a:latin typeface="ＭＳ Ｐゴシック" pitchFamily="50" charset="-128"/>
              </a:rPr>
              <a:t>億円の場合は「</a:t>
            </a:r>
            <a:r>
              <a:rPr lang="en-US" altLang="ja-JP" b="1" dirty="0">
                <a:solidFill>
                  <a:srgbClr val="C00000"/>
                </a:solidFill>
                <a:latin typeface="ＭＳ Ｐゴシック" pitchFamily="50" charset="-128"/>
              </a:rPr>
              <a:t>5</a:t>
            </a:r>
            <a:r>
              <a:rPr lang="ja-JP" altLang="en-US" b="1" dirty="0">
                <a:solidFill>
                  <a:srgbClr val="C00000"/>
                </a:solidFill>
                <a:latin typeface="ＭＳ Ｐゴシック" pitchFamily="50" charset="-128"/>
              </a:rPr>
              <a:t>万</a:t>
            </a:r>
            <a:r>
              <a:rPr lang="en-US" altLang="ja-JP" b="1" dirty="0" err="1">
                <a:solidFill>
                  <a:srgbClr val="C00000"/>
                </a:solidFill>
                <a:latin typeface="ＭＳ Ｐゴシック" pitchFamily="50" charset="-128"/>
              </a:rPr>
              <a:t>kL</a:t>
            </a:r>
            <a:r>
              <a:rPr lang="en-US" altLang="ja-JP" b="1" dirty="0">
                <a:solidFill>
                  <a:srgbClr val="C00000"/>
                </a:solidFill>
                <a:latin typeface="ＭＳ Ｐゴシック" pitchFamily="50" charset="-128"/>
              </a:rPr>
              <a:t>/</a:t>
            </a:r>
            <a:r>
              <a:rPr lang="ja-JP" altLang="en-US" b="1" dirty="0">
                <a:solidFill>
                  <a:srgbClr val="C00000"/>
                </a:solidFill>
                <a:latin typeface="ＭＳ Ｐゴシック" pitchFamily="50" charset="-128"/>
              </a:rPr>
              <a:t>年」と記入。</a:t>
            </a:r>
            <a:endParaRPr lang="en-US" altLang="ja-JP" b="1" dirty="0">
              <a:solidFill>
                <a:srgbClr val="C00000"/>
              </a:solidFill>
              <a:latin typeface="ＭＳ Ｐゴシック" pitchFamily="50" charset="-128"/>
            </a:endParaRPr>
          </a:p>
          <a:p>
            <a:pPr algn="l">
              <a:spcBef>
                <a:spcPts val="0"/>
              </a:spcBef>
            </a:pPr>
            <a:r>
              <a:rPr lang="ja-JP" altLang="en-US" b="1" dirty="0">
                <a:solidFill>
                  <a:srgbClr val="C00000"/>
                </a:solidFill>
                <a:latin typeface="ＭＳ Ｐゴシック" pitchFamily="50" charset="-128"/>
              </a:rPr>
              <a:t>　</a:t>
            </a:r>
            <a:r>
              <a:rPr lang="en-US" altLang="ja-JP" b="1" dirty="0">
                <a:solidFill>
                  <a:srgbClr val="C00000"/>
                </a:solidFill>
                <a:latin typeface="ＭＳ Ｐゴシック" pitchFamily="50" charset="-128"/>
              </a:rPr>
              <a:t>10</a:t>
            </a:r>
            <a:r>
              <a:rPr lang="ja-JP" altLang="en-US" b="1" dirty="0">
                <a:solidFill>
                  <a:srgbClr val="C00000"/>
                </a:solidFill>
                <a:latin typeface="ＭＳ Ｐゴシック" pitchFamily="50" charset="-128"/>
              </a:rPr>
              <a:t>万</a:t>
            </a:r>
            <a:r>
              <a:rPr lang="en-US" altLang="ja-JP" b="1" dirty="0" err="1">
                <a:solidFill>
                  <a:srgbClr val="C00000"/>
                </a:solidFill>
                <a:latin typeface="ＭＳ Ｐゴシック" pitchFamily="50" charset="-128"/>
              </a:rPr>
              <a:t>kL</a:t>
            </a:r>
            <a:r>
              <a:rPr lang="en-US" altLang="ja-JP" b="1" dirty="0">
                <a:solidFill>
                  <a:srgbClr val="C00000"/>
                </a:solidFill>
                <a:latin typeface="ＭＳ Ｐゴシック" pitchFamily="50" charset="-128"/>
              </a:rPr>
              <a:t>/</a:t>
            </a:r>
            <a:r>
              <a:rPr lang="ja-JP" altLang="en-US" b="1" dirty="0">
                <a:solidFill>
                  <a:srgbClr val="C00000"/>
                </a:solidFill>
                <a:latin typeface="ＭＳ Ｐゴシック" pitchFamily="50" charset="-128"/>
              </a:rPr>
              <a:t>年を満たす場合は 「費用対効果目標量」の項目は削除してください。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251375" y="911225"/>
            <a:ext cx="6230071"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個別課題推進スキーム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200329"/>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a:p>
            <a:pPr>
              <a:spcBef>
                <a:spcPts val="0"/>
              </a:spcBef>
            </a:pPr>
            <a:r>
              <a:rPr lang="ja-JP" altLang="en-US" sz="2400" b="1" dirty="0">
                <a:latin typeface="ＭＳ Ｐゴシック" pitchFamily="50" charset="-128"/>
              </a:rPr>
              <a:t>委託先</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a:p>
            <a:pPr>
              <a:spcBef>
                <a:spcPts val="0"/>
              </a:spcBef>
            </a:pPr>
            <a:r>
              <a:rPr lang="ja-JP" altLang="en-US" sz="2400" b="1" dirty="0">
                <a:latin typeface="ＭＳ Ｐゴシック" pitchFamily="50" charset="-128"/>
              </a:rPr>
              <a:t>共同研究先</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ja-JP" altLang="en-US" sz="3600" b="1" dirty="0">
                <a:solidFill>
                  <a:srgbClr val="0070C0"/>
                </a:solidFill>
                <a:latin typeface="ＭＳ Ｐゴシック" pitchFamily="50" charset="-128"/>
              </a:rPr>
              <a:t>○○○○の開発</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タイプ</a:t>
            </a:r>
            <a:r>
              <a:rPr lang="ja-JP" altLang="en-US" sz="2800" b="1" dirty="0">
                <a:solidFill>
                  <a:srgbClr val="0070C0"/>
                </a:solidFill>
                <a:latin typeface="ＭＳ Ｐゴシック" pitchFamily="50" charset="-128"/>
              </a:rPr>
              <a:t>△／◇◇開発</a:t>
            </a:r>
            <a:r>
              <a:rPr lang="ja-JP" altLang="en-US" sz="2800" b="1" dirty="0">
                <a:solidFill>
                  <a:schemeClr val="tx1"/>
                </a:solidFill>
                <a:latin typeface="ＭＳ Ｐゴシック" pitchFamily="50" charset="-128"/>
              </a:rPr>
              <a:t>フェーズ</a:t>
            </a:r>
            <a:endParaRPr lang="ja-JP" altLang="en-US" sz="2000" dirty="0">
              <a:solidFill>
                <a:srgbClr val="FF0000"/>
              </a:solidFill>
              <a:latin typeface="ＭＳ Ｐゴシック" pitchFamily="50" charset="-128"/>
            </a:endParaRPr>
          </a:p>
        </p:txBody>
      </p:sp>
      <p:sp>
        <p:nvSpPr>
          <p:cNvPr id="7" name="Text Box 8"/>
          <p:cNvSpPr txBox="1">
            <a:spLocks noChangeArrowheads="1"/>
          </p:cNvSpPr>
          <p:nvPr/>
        </p:nvSpPr>
        <p:spPr bwMode="auto">
          <a:xfrm>
            <a:off x="400050" y="411540"/>
            <a:ext cx="5264375" cy="338554"/>
          </a:xfrm>
          <a:prstGeom prst="rect">
            <a:avLst/>
          </a:prstGeom>
          <a:noFill/>
          <a:ln w="19050">
            <a:solidFill>
              <a:srgbClr val="C00000"/>
            </a:solidFill>
            <a:miter lim="800000"/>
            <a:headEnd/>
            <a:tailEnd/>
          </a:ln>
        </p:spPr>
        <p:txBody>
          <a:bodyPr wrap="square">
            <a:spAutoFit/>
          </a:bodyPr>
          <a:lstStyle/>
          <a:p>
            <a:pPr algn="l"/>
            <a:r>
              <a:rPr lang="ja-JP" altLang="en-US" b="1">
                <a:solidFill>
                  <a:srgbClr val="C00000"/>
                </a:solidFill>
                <a:latin typeface="ＭＳ Ｐゴシック" pitchFamily="50" charset="-128"/>
              </a:rPr>
              <a:t>↑タイプ名</a:t>
            </a:r>
            <a:r>
              <a:rPr lang="ja-JP" altLang="en-US" b="1" dirty="0">
                <a:solidFill>
                  <a:srgbClr val="C00000"/>
                </a:solidFill>
                <a:latin typeface="ＭＳ Ｐゴシック" pitchFamily="50" charset="-128"/>
              </a:rPr>
              <a:t>等は「スライドマスター」から編集してください。</a:t>
            </a:r>
          </a:p>
        </p:txBody>
      </p:sp>
      <p:sp>
        <p:nvSpPr>
          <p:cNvPr id="6" name="Text Box 8"/>
          <p:cNvSpPr txBox="1">
            <a:spLocks noChangeArrowheads="1"/>
          </p:cNvSpPr>
          <p:nvPr/>
        </p:nvSpPr>
        <p:spPr bwMode="auto">
          <a:xfrm>
            <a:off x="189368" y="3949148"/>
            <a:ext cx="8736687" cy="400110"/>
          </a:xfrm>
          <a:prstGeom prst="rect">
            <a:avLst/>
          </a:prstGeom>
          <a:noFill/>
          <a:ln w="19050">
            <a:solidFill>
              <a:srgbClr val="C00000"/>
            </a:solidFill>
            <a:miter lim="800000"/>
            <a:headEnd/>
            <a:tailEnd/>
          </a:ln>
        </p:spPr>
        <p:txBody>
          <a:bodyPr wrap="none">
            <a:spAutoFit/>
          </a:bodyPr>
          <a:lstStyle/>
          <a:p>
            <a:r>
              <a:rPr lang="en-US" altLang="ja-JP" sz="2000" b="1" kern="0" dirty="0">
                <a:solidFill>
                  <a:srgbClr val="C00000"/>
                </a:solidFill>
                <a:latin typeface="ＭＳ Ｐゴシック" pitchFamily="50" charset="-128"/>
                <a:cs typeface="+mj-cs"/>
              </a:rPr>
              <a:t>※</a:t>
            </a:r>
            <a:r>
              <a:rPr lang="ja-JP" altLang="en-US" sz="2000" b="1" kern="0" dirty="0">
                <a:solidFill>
                  <a:srgbClr val="C00000"/>
                </a:solidFill>
                <a:latin typeface="ＭＳ Ｐゴシック" pitchFamily="50" charset="-128"/>
                <a:cs typeface="+mj-cs"/>
              </a:rPr>
              <a:t>提案書に記載した技術開発フェーズ、技術開発テーマ名と一致させてください</a:t>
            </a:r>
            <a:endParaRPr lang="ja-JP" altLang="en-US" b="1" dirty="0">
              <a:solidFill>
                <a:srgbClr val="C00000"/>
              </a:solidFill>
              <a:latin typeface="ＭＳ Ｐゴシック" pitchFamily="50" charset="-128"/>
            </a:endParaRPr>
          </a:p>
        </p:txBody>
      </p:sp>
      <p:sp>
        <p:nvSpPr>
          <p:cNvPr id="8" name="Text Box 8"/>
          <p:cNvSpPr txBox="1">
            <a:spLocks noChangeArrowheads="1"/>
          </p:cNvSpPr>
          <p:nvPr/>
        </p:nvSpPr>
        <p:spPr bwMode="auto">
          <a:xfrm>
            <a:off x="234735" y="5784057"/>
            <a:ext cx="8627683" cy="861774"/>
          </a:xfrm>
          <a:prstGeom prst="rect">
            <a:avLst/>
          </a:prstGeom>
          <a:noFill/>
          <a:ln w="19050">
            <a:solidFill>
              <a:srgbClr val="C00000"/>
            </a:solidFill>
            <a:miter lim="800000"/>
            <a:headEnd/>
            <a:tailEnd/>
          </a:ln>
        </p:spPr>
        <p:txBody>
          <a:bodyPr wrap="none">
            <a:spAutoFit/>
          </a:bodyPr>
          <a:lstStyle/>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法人名は正式名称とすること／連名提案であれば全社記載ください</a:t>
            </a:r>
            <a:endParaRPr lang="en-US" altLang="ja-JP" sz="2000" b="1" dirty="0">
              <a:solidFill>
                <a:srgbClr val="C00000"/>
              </a:solidFill>
              <a:latin typeface="ＭＳ Ｐゴシック" pitchFamily="50" charset="-128"/>
            </a:endParaRPr>
          </a:p>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委託先（委託：◆◆◆◆）、共同研究先（共同研究：■■■■）も記載ください</a:t>
            </a:r>
            <a:endParaRPr lang="ja-JP" altLang="en-US" sz="2000" dirty="0">
              <a:solidFill>
                <a:srgbClr val="C00000"/>
              </a:solidFill>
              <a:latin typeface="ＭＳ Ｐゴシック"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509713" y="1660525"/>
            <a:ext cx="6827837" cy="4262438"/>
          </a:xfrm>
          <a:prstGeom prst="rect">
            <a:avLst/>
          </a:prstGeom>
          <a:noFill/>
          <a:ln w="9525">
            <a:noFill/>
            <a:miter lim="800000"/>
            <a:headEnd/>
            <a:tailEnd/>
          </a:ln>
        </p:spPr>
        <p:txBody>
          <a:bodyPr>
            <a:spAutoFit/>
          </a:bodyPr>
          <a:lstStyle/>
          <a:p>
            <a:pPr marL="609600" indent="-609600" algn="l">
              <a:lnSpc>
                <a:spcPts val="3000"/>
              </a:lnSpc>
              <a:spcBef>
                <a:spcPct val="50000"/>
              </a:spcBef>
            </a:pPr>
            <a:r>
              <a:rPr lang="ja-JP" altLang="en-US" sz="3200" dirty="0">
                <a:latin typeface="ＭＳ Ｐゴシック" pitchFamily="50" charset="-128"/>
              </a:rPr>
              <a:t>１．事業化の背景</a:t>
            </a:r>
            <a:endParaRPr lang="en-US" altLang="ja-JP" sz="3200" dirty="0">
              <a:solidFill>
                <a:srgbClr val="FF0000"/>
              </a:solidFill>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２．事業化シナリオ</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３．技術の内容・課題</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４．技術開発項目</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５．実施体制</a:t>
            </a:r>
          </a:p>
          <a:p>
            <a:pPr marL="609600" indent="-609600" algn="l">
              <a:lnSpc>
                <a:spcPts val="3000"/>
              </a:lnSpc>
              <a:spcBef>
                <a:spcPct val="50000"/>
              </a:spcBef>
            </a:pPr>
            <a:r>
              <a:rPr lang="ja-JP" altLang="en-US" sz="3200" dirty="0">
                <a:latin typeface="ＭＳ Ｐゴシック" pitchFamily="50" charset="-128"/>
              </a:rPr>
              <a:t>６．技術開発スケジュール</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７．省エネルギー効果量</a:t>
            </a:r>
            <a:endParaRPr lang="en-US" altLang="ja-JP" sz="32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2805267" y="168114"/>
            <a:ext cx="5257800" cy="400050"/>
          </a:xfrm>
          <a:prstGeom prst="rect">
            <a:avLst/>
          </a:prstGeom>
          <a:noFill/>
          <a:ln w="19050">
            <a:solidFill>
              <a:srgbClr val="C00000"/>
            </a:solidFill>
            <a:miter lim="800000"/>
            <a:headEnd/>
            <a:tailEnd/>
          </a:ln>
        </p:spPr>
        <p:txBody>
          <a:bodyPr wrap="none">
            <a:spAutoFit/>
          </a:bodyPr>
          <a:lstStyle/>
          <a:p>
            <a:r>
              <a:rPr lang="ja-JP" altLang="en-US" sz="2000" b="1" dirty="0">
                <a:solidFill>
                  <a:srgbClr val="C00000"/>
                </a:solidFill>
                <a:latin typeface="ＭＳ Ｐゴシック" pitchFamily="50" charset="-128"/>
              </a:rPr>
              <a:t>発表の際、本ページの説明は必要ありません。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１．事業化の背景</a:t>
            </a:r>
          </a:p>
        </p:txBody>
      </p:sp>
      <p:sp>
        <p:nvSpPr>
          <p:cNvPr id="6147" name="テキスト ボックス 5"/>
          <p:cNvSpPr txBox="1">
            <a:spLocks noChangeArrowheads="1"/>
          </p:cNvSpPr>
          <p:nvPr/>
        </p:nvSpPr>
        <p:spPr bwMode="auto">
          <a:xfrm>
            <a:off x="784407" y="1473444"/>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市場ニーズを含めて記述してください。　　</a:t>
            </a:r>
            <a:endParaRPr lang="en-US" altLang="ja-JP" sz="1800" dirty="0">
              <a:solidFill>
                <a:srgbClr val="0070C0"/>
              </a:solidFill>
              <a:latin typeface="ＭＳ Ｐゴシック" pitchFamily="50" charset="-128"/>
            </a:endParaRPr>
          </a:p>
        </p:txBody>
      </p:sp>
      <p:sp>
        <p:nvSpPr>
          <p:cNvPr id="6149" name="テキスト ボックス 5"/>
          <p:cNvSpPr txBox="1">
            <a:spLocks noChangeArrowheads="1"/>
          </p:cNvSpPr>
          <p:nvPr/>
        </p:nvSpPr>
        <p:spPr bwMode="auto">
          <a:xfrm>
            <a:off x="531813" y="2365982"/>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531813"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p:txBody>
      </p:sp>
      <p:sp>
        <p:nvSpPr>
          <p:cNvPr id="6151" name="テキスト ボックス 5"/>
          <p:cNvSpPr txBox="1">
            <a:spLocks noChangeArrowheads="1"/>
          </p:cNvSpPr>
          <p:nvPr/>
        </p:nvSpPr>
        <p:spPr bwMode="auto">
          <a:xfrm>
            <a:off x="784407" y="2835977"/>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課題を含めて記述してください。</a:t>
            </a:r>
            <a:endParaRPr lang="en-US" altLang="ja-JP" sz="1800" dirty="0">
              <a:solidFill>
                <a:srgbClr val="0070C0"/>
              </a:solidFill>
              <a:latin typeface="ＭＳ Ｐゴシック" pitchFamily="50" charset="-128"/>
            </a:endParaRPr>
          </a:p>
        </p:txBody>
      </p:sp>
      <p:sp>
        <p:nvSpPr>
          <p:cNvPr id="6152" name="テキスト ボックス 5"/>
          <p:cNvSpPr txBox="1">
            <a:spLocks noChangeArrowheads="1"/>
          </p:cNvSpPr>
          <p:nvPr/>
        </p:nvSpPr>
        <p:spPr bwMode="auto">
          <a:xfrm>
            <a:off x="531813" y="3759008"/>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p:txBody>
      </p:sp>
      <p:sp>
        <p:nvSpPr>
          <p:cNvPr id="6153" name="テキスト ボックス 5"/>
          <p:cNvSpPr txBox="1">
            <a:spLocks noChangeArrowheads="1"/>
          </p:cNvSpPr>
          <p:nvPr/>
        </p:nvSpPr>
        <p:spPr bwMode="auto">
          <a:xfrm>
            <a:off x="784407" y="4238528"/>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提案技術の独自性、優位性、革新性をポイントのみ簡潔に記述してください。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381586"/>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２．事業化シナリオ</a:t>
            </a:r>
          </a:p>
        </p:txBody>
      </p:sp>
      <p:sp>
        <p:nvSpPr>
          <p:cNvPr id="7172" name="テキスト ボックス 5"/>
          <p:cNvSpPr txBox="1">
            <a:spLocks noChangeArrowheads="1"/>
          </p:cNvSpPr>
          <p:nvPr/>
        </p:nvSpPr>
        <p:spPr bwMode="auto">
          <a:xfrm>
            <a:off x="223503" y="1363390"/>
            <a:ext cx="892049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・技術開発の対象とする範囲がわかるイメージ図を含め記述してください。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・イメージ図中、技術開発の対象が限定される場合は、その範囲を明示してください。　　</a:t>
            </a:r>
            <a:endParaRPr lang="en-US" altLang="ja-JP" sz="1800" dirty="0">
              <a:solidFill>
                <a:srgbClr val="0070C0"/>
              </a:solidFill>
              <a:latin typeface="ＭＳ Ｐゴシック" pitchFamily="50" charset="-128"/>
            </a:endParaRPr>
          </a:p>
        </p:txBody>
      </p:sp>
      <p:sp>
        <p:nvSpPr>
          <p:cNvPr id="7173" name="テキスト ボックス 5"/>
          <p:cNvSpPr txBox="1">
            <a:spLocks noChangeArrowheads="1"/>
          </p:cNvSpPr>
          <p:nvPr/>
        </p:nvSpPr>
        <p:spPr bwMode="auto">
          <a:xfrm>
            <a:off x="213979" y="2318977"/>
            <a:ext cx="7078662" cy="461665"/>
          </a:xfrm>
          <a:prstGeom prst="rect">
            <a:avLst/>
          </a:prstGeom>
          <a:noFill/>
          <a:ln w="9525">
            <a:noFill/>
            <a:prstDash val="dash"/>
            <a:miter lim="800000"/>
            <a:headEnd/>
            <a:tailEnd/>
          </a:ln>
        </p:spPr>
        <p:txBody>
          <a:bodyPr anchor="ctr">
            <a:spAutoFit/>
          </a:bodyPr>
          <a:lstStyle/>
          <a:p>
            <a:pPr algn="l"/>
            <a:r>
              <a:rPr lang="ja-JP" altLang="en-US" sz="2400">
                <a:latin typeface="ＭＳ Ｐゴシック" pitchFamily="50" charset="-128"/>
              </a:rPr>
              <a:t>２．２　</a:t>
            </a:r>
            <a:r>
              <a:rPr lang="ja-JP" altLang="en-US" sz="2400">
                <a:solidFill>
                  <a:schemeClr val="tx2"/>
                </a:solidFill>
                <a:latin typeface="ＭＳ Ｐゴシック" pitchFamily="50" charset="-128"/>
              </a:rPr>
              <a:t>事業化の時期と方法</a:t>
            </a:r>
            <a:endParaRPr lang="en-US" altLang="ja-JP" sz="2400">
              <a:latin typeface="ＭＳ Ｐゴシック" pitchFamily="50" charset="-128"/>
            </a:endParaRPr>
          </a:p>
        </p:txBody>
      </p:sp>
      <p:sp>
        <p:nvSpPr>
          <p:cNvPr id="7175" name="テキスト ボックス 5"/>
          <p:cNvSpPr txBox="1">
            <a:spLocks noChangeArrowheads="1"/>
          </p:cNvSpPr>
          <p:nvPr/>
        </p:nvSpPr>
        <p:spPr bwMode="auto">
          <a:xfrm>
            <a:off x="213979"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２．１　技術開発成果の</a:t>
            </a:r>
            <a:r>
              <a:rPr lang="ja-JP" altLang="en-US" sz="2400" dirty="0">
                <a:solidFill>
                  <a:schemeClr val="tx2"/>
                </a:solidFill>
                <a:latin typeface="ＭＳ Ｐゴシック" pitchFamily="50" charset="-128"/>
              </a:rPr>
              <a:t>製品イメージ</a:t>
            </a:r>
            <a:endParaRPr lang="en-US" altLang="ja-JP" sz="2400" dirty="0">
              <a:latin typeface="ＭＳ Ｐゴシック" pitchFamily="50" charset="-128"/>
            </a:endParaRPr>
          </a:p>
        </p:txBody>
      </p:sp>
      <p:sp>
        <p:nvSpPr>
          <p:cNvPr id="7176" name="テキスト ボックス 5"/>
          <p:cNvSpPr txBox="1">
            <a:spLocks noChangeArrowheads="1"/>
          </p:cNvSpPr>
          <p:nvPr/>
        </p:nvSpPr>
        <p:spPr bwMode="auto">
          <a:xfrm>
            <a:off x="213979" y="2673833"/>
            <a:ext cx="8920497" cy="163121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提案書本文［１］１－２－１．に記載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・事業化する時期と方法を記述してください。事業化に不可欠なプレイヤー（自社事業部や他社）やそのプレイヤーとの連携方法と時期も記載すること。</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・製品化までの計画とあわせて、</a:t>
            </a:r>
            <a:r>
              <a:rPr lang="en-US" altLang="ja-JP" sz="1800" dirty="0">
                <a:solidFill>
                  <a:srgbClr val="0070C0"/>
                </a:solidFill>
                <a:latin typeface="ＭＳ Ｐゴシック" pitchFamily="50" charset="-128"/>
              </a:rPr>
              <a:t>2040</a:t>
            </a:r>
            <a:r>
              <a:rPr lang="ja-JP" altLang="en-US" sz="1800" dirty="0">
                <a:solidFill>
                  <a:srgbClr val="0070C0"/>
                </a:solidFill>
                <a:latin typeface="ＭＳ Ｐゴシック" pitchFamily="50" charset="-128"/>
              </a:rPr>
              <a:t>年までの見込みについても表などを用いて時系列的に記述してください。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959810"/>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２．事業化シナリオ</a:t>
            </a:r>
          </a:p>
        </p:txBody>
      </p:sp>
      <p:sp>
        <p:nvSpPr>
          <p:cNvPr id="7177" name="テキスト ボックス 5"/>
          <p:cNvSpPr txBox="1">
            <a:spLocks noChangeArrowheads="1"/>
          </p:cNvSpPr>
          <p:nvPr/>
        </p:nvSpPr>
        <p:spPr bwMode="auto">
          <a:xfrm>
            <a:off x="306446" y="1058937"/>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sp>
        <p:nvSpPr>
          <p:cNvPr id="7178" name="テキスト ボックス 5"/>
          <p:cNvSpPr txBox="1">
            <a:spLocks noChangeArrowheads="1"/>
          </p:cNvSpPr>
          <p:nvPr/>
        </p:nvSpPr>
        <p:spPr bwMode="auto">
          <a:xfrm>
            <a:off x="315971" y="1433262"/>
            <a:ext cx="8065364"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提案書本文［１］１－２－２</a:t>
            </a:r>
            <a:r>
              <a:rPr lang="en-US" altLang="ja-JP" sz="1800" b="1" dirty="0">
                <a:solidFill>
                  <a:srgbClr val="0070C0"/>
                </a:solidFill>
                <a:latin typeface="ＭＳ Ｐゴシック" pitchFamily="50" charset="-128"/>
              </a:rPr>
              <a:t>. </a:t>
            </a:r>
            <a:r>
              <a:rPr lang="ja-JP" altLang="en-US" sz="1800" b="1" dirty="0">
                <a:solidFill>
                  <a:srgbClr val="0070C0"/>
                </a:solidFill>
                <a:latin typeface="ＭＳ Ｐゴシック" pitchFamily="50" charset="-128"/>
              </a:rPr>
              <a:t>、１－２－３．に記載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・経済性、コスト試算、価格目標やそれらの根拠を記述してください。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・普及に至るまでの環境整備（標準化や規制対策）などがある場合は、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それを含めて記述してください。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51867" y="5990684"/>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1382740898"/>
              </p:ext>
            </p:extLst>
          </p:nvPr>
        </p:nvGraphicFramePr>
        <p:xfrm>
          <a:off x="62401" y="3268980"/>
          <a:ext cx="8761559" cy="2721704"/>
        </p:xfrm>
        <a:graphic>
          <a:graphicData uri="http://schemas.openxmlformats.org/drawingml/2006/table">
            <a:tbl>
              <a:tblPr firstRow="1" firstCol="1" bandRow="1">
                <a:tableStyleId>{5C22544A-7EE6-4342-B048-85BDC9FD1C3A}</a:tableStyleId>
              </a:tblPr>
              <a:tblGrid>
                <a:gridCol w="1103459">
                  <a:extLst>
                    <a:ext uri="{9D8B030D-6E8A-4147-A177-3AD203B41FA5}">
                      <a16:colId xmlns:a16="http://schemas.microsoft.com/office/drawing/2014/main" val="4186902048"/>
                    </a:ext>
                  </a:extLst>
                </a:gridCol>
                <a:gridCol w="1005840">
                  <a:extLst>
                    <a:ext uri="{9D8B030D-6E8A-4147-A177-3AD203B41FA5}">
                      <a16:colId xmlns:a16="http://schemas.microsoft.com/office/drawing/2014/main" val="3758569285"/>
                    </a:ext>
                  </a:extLst>
                </a:gridCol>
                <a:gridCol w="457200">
                  <a:extLst>
                    <a:ext uri="{9D8B030D-6E8A-4147-A177-3AD203B41FA5}">
                      <a16:colId xmlns:a16="http://schemas.microsoft.com/office/drawing/2014/main" val="24300351"/>
                    </a:ext>
                  </a:extLst>
                </a:gridCol>
                <a:gridCol w="994899">
                  <a:extLst>
                    <a:ext uri="{9D8B030D-6E8A-4147-A177-3AD203B41FA5}">
                      <a16:colId xmlns:a16="http://schemas.microsoft.com/office/drawing/2014/main" val="2409383262"/>
                    </a:ext>
                  </a:extLst>
                </a:gridCol>
                <a:gridCol w="1141761">
                  <a:extLst>
                    <a:ext uri="{9D8B030D-6E8A-4147-A177-3AD203B41FA5}">
                      <a16:colId xmlns:a16="http://schemas.microsoft.com/office/drawing/2014/main" val="1385353597"/>
                    </a:ext>
                  </a:extLst>
                </a:gridCol>
                <a:gridCol w="1014600">
                  <a:extLst>
                    <a:ext uri="{9D8B030D-6E8A-4147-A177-3AD203B41FA5}">
                      <a16:colId xmlns:a16="http://schemas.microsoft.com/office/drawing/2014/main" val="2137925437"/>
                    </a:ext>
                  </a:extLst>
                </a:gridCol>
                <a:gridCol w="1014600">
                  <a:extLst>
                    <a:ext uri="{9D8B030D-6E8A-4147-A177-3AD203B41FA5}">
                      <a16:colId xmlns:a16="http://schemas.microsoft.com/office/drawing/2014/main" val="2308553311"/>
                    </a:ext>
                  </a:extLst>
                </a:gridCol>
                <a:gridCol w="1014600">
                  <a:extLst>
                    <a:ext uri="{9D8B030D-6E8A-4147-A177-3AD203B41FA5}">
                      <a16:colId xmlns:a16="http://schemas.microsoft.com/office/drawing/2014/main" val="3490330223"/>
                    </a:ext>
                  </a:extLst>
                </a:gridCol>
                <a:gridCol w="1014600">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１年間当たり</a:t>
                      </a:r>
                      <a:endParaRPr lang="ja-JP" sz="1200" kern="100">
                        <a:effectLst/>
                      </a:endParaRPr>
                    </a:p>
                    <a:p>
                      <a:pPr algn="ctr"/>
                      <a:r>
                        <a:rPr lang="ja-JP" sz="1200" u="sng" kern="100">
                          <a:effectLst/>
                        </a:rPr>
                        <a:t>のコスト①</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その他コスト②</a:t>
                      </a:r>
                      <a:endParaRPr lang="ja-JP" sz="1200" kern="100">
                        <a:effectLst/>
                      </a:endParaRPr>
                    </a:p>
                    <a:p>
                      <a:pPr algn="ctr"/>
                      <a:r>
                        <a:rPr lang="ja-JP" sz="1200" u="sng" kern="100">
                          <a:effectLst/>
                        </a:rPr>
                        <a:t>（人件費等）</a:t>
                      </a:r>
                      <a:endParaRPr lang="ja-JP" sz="1200" kern="100">
                        <a:effectLst/>
                      </a:endParaRPr>
                    </a:p>
                    <a:p>
                      <a:pPr algn="ctr"/>
                      <a:r>
                        <a:rPr lang="ja-JP" sz="1200" u="sng" kern="100">
                          <a:effectLst/>
                        </a:rPr>
                        <a:t>※あれば</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年間エネルギー消費量</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エネルギー単価</a:t>
                      </a:r>
                      <a:r>
                        <a:rPr lang="ja-JP" sz="1200" kern="100" baseline="30000">
                          <a:effectLst/>
                        </a:rPr>
                        <a:t>※２</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年間エネルギーコスト③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トータルコスト①＋②＋③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228356566"/>
                  </a:ext>
                </a:extLst>
              </a:tr>
              <a:tr h="835684">
                <a:tc>
                  <a:txBody>
                    <a:bodyPr/>
                    <a:lstStyle/>
                    <a:p>
                      <a:pPr algn="just"/>
                      <a:r>
                        <a:rPr lang="en-US" sz="1200" kern="100">
                          <a:effectLst/>
                        </a:rPr>
                        <a:t>(A)</a:t>
                      </a:r>
                      <a:r>
                        <a:rPr lang="ja-JP" sz="1200" kern="100">
                          <a:effectLst/>
                        </a:rPr>
                        <a:t>技術開発成果物</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endParaRPr lang="ja-JP" sz="1200" kern="100" dirty="0">
                        <a:effectLst/>
                      </a:endParaRPr>
                    </a:p>
                    <a:p>
                      <a:pPr algn="r"/>
                      <a:r>
                        <a:rPr lang="ja-JP" sz="1200" kern="100" dirty="0">
                          <a:effectLst/>
                        </a:rPr>
                        <a:t>（価格目標）</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×年</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a:effectLst/>
                        </a:rPr>
                        <a:t>××</a:t>
                      </a:r>
                      <a:r>
                        <a:rPr lang="en-US" sz="1200" kern="100">
                          <a:effectLst/>
                        </a:rPr>
                        <a:t>[</a:t>
                      </a:r>
                      <a:r>
                        <a:rPr lang="ja-JP" sz="1200" kern="100">
                          <a:effectLst/>
                        </a:rPr>
                        <a:t>○○</a:t>
                      </a:r>
                      <a:r>
                        <a:rPr lang="en-US" sz="1200" kern="100">
                          <a:effectLst/>
                        </a:rPr>
                        <a:t>/</a:t>
                      </a:r>
                      <a:r>
                        <a:rPr lang="ja-JP" sz="1200" kern="100">
                          <a:effectLst/>
                        </a:rPr>
                        <a:t>年</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a:t>
                      </a:r>
                      <a:r>
                        <a:rPr lang="en-US" sz="1200" kern="100">
                          <a:effectLst/>
                        </a:rPr>
                        <a:t>[</a:t>
                      </a:r>
                      <a:r>
                        <a:rPr lang="ja-JP" sz="1200" kern="100">
                          <a:effectLst/>
                        </a:rPr>
                        <a:t>円</a:t>
                      </a:r>
                      <a:r>
                        <a:rPr lang="en-US" sz="1200" kern="100">
                          <a:effectLst/>
                        </a:rPr>
                        <a:t>/</a:t>
                      </a:r>
                      <a:r>
                        <a:rPr lang="ja-JP" sz="1200" kern="100">
                          <a:effectLst/>
                        </a:rPr>
                        <a:t>○○</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a:effectLst/>
                        </a:rPr>
                        <a:t>(B) </a:t>
                      </a:r>
                      <a:r>
                        <a:rPr lang="ja-JP" sz="1200" kern="100">
                          <a:effectLst/>
                        </a:rPr>
                        <a:t>競合する製品・サービス等（●年後想定）</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　××</a:t>
                      </a:r>
                      <a:r>
                        <a:rPr lang="en-US" sz="1200" kern="100">
                          <a:effectLst/>
                        </a:rPr>
                        <a:t>[</a:t>
                      </a:r>
                      <a:r>
                        <a:rPr lang="ja-JP" sz="1200" kern="100">
                          <a:effectLst/>
                        </a:rPr>
                        <a:t>円</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×年</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a:t>
                      </a:r>
                      <a:r>
                        <a:rPr lang="en-US" sz="1200" kern="100" dirty="0">
                          <a:effectLst/>
                        </a:rPr>
                        <a:t>/</a:t>
                      </a:r>
                      <a:r>
                        <a:rPr lang="ja-JP" sz="1200" kern="100" dirty="0">
                          <a:effectLst/>
                        </a:rPr>
                        <a:t>年</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r>
                        <a:rPr lang="ja-JP" sz="1200" kern="100" dirty="0">
                          <a:effectLst/>
                        </a:rPr>
                        <a:t>○○</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a:t>
                      </a:r>
                      <a:r>
                        <a:rPr lang="ja-JP" sz="1200" u="sng" kern="100" dirty="0">
                          <a:effectLst/>
                        </a:rPr>
                        <a:t>）―（</a:t>
                      </a:r>
                      <a:r>
                        <a:rPr lang="en-US" sz="1200" u="sng" kern="100" dirty="0">
                          <a:effectLst/>
                        </a:rPr>
                        <a:t>B</a:t>
                      </a:r>
                      <a:r>
                        <a:rPr lang="ja-JP"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　××</a:t>
                      </a:r>
                      <a:r>
                        <a:rPr lang="en-US" sz="1200" u="sng" kern="100" dirty="0">
                          <a:effectLst/>
                        </a:rPr>
                        <a:t>[</a:t>
                      </a:r>
                      <a:r>
                        <a:rPr lang="ja-JP" sz="1200" u="sng" kern="100" dirty="0">
                          <a:effectLst/>
                        </a:rPr>
                        <a:t>円／年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3" name="正方形/長方形 2">
            <a:extLst>
              <a:ext uri="{FF2B5EF4-FFF2-40B4-BE49-F238E27FC236}">
                <a16:creationId xmlns:a16="http://schemas.microsoft.com/office/drawing/2014/main" id="{703F603E-019E-4B60-BF00-60696116D94D}"/>
              </a:ext>
            </a:extLst>
          </p:cNvPr>
          <p:cNvSpPr/>
          <p:nvPr/>
        </p:nvSpPr>
        <p:spPr>
          <a:xfrm>
            <a:off x="62402" y="2869416"/>
            <a:ext cx="8761557" cy="338554"/>
          </a:xfrm>
          <a:prstGeom prst="rect">
            <a:avLst/>
          </a:prstGeom>
        </p:spPr>
        <p:txBody>
          <a:bodyPr wrap="square">
            <a:spAutoFit/>
          </a:bodyPr>
          <a:lstStyle/>
          <a:p>
            <a:pPr indent="133350" algn="just"/>
            <a:r>
              <a:rPr lang="ja-JP" altLang="ja-JP" kern="100" dirty="0">
                <a:solidFill>
                  <a:srgbClr val="0070C0"/>
                </a:solidFill>
                <a:latin typeface="ＭＳ 明朝" panose="02020609040205080304" pitchFamily="17" charset="-128"/>
                <a:cs typeface="Courier New" panose="02070309020205020404" pitchFamily="49" charset="0"/>
              </a:rPr>
              <a:t>【具体例①】ユーザーが既に導入している既存製品・サービス等の代替（買換など）を想定する場合</a:t>
            </a:r>
            <a:endParaRPr lang="ja-JP" altLang="ja-JP" kern="100" dirty="0">
              <a:solidFill>
                <a:srgbClr val="0070C0"/>
              </a:solidFill>
              <a:latin typeface="ＭＳ 明朝" panose="02020609040205080304" pitchFamily="17" charset="-128"/>
              <a:ea typeface="ＭＳ 明朝" panose="02020609040205080304" pitchFamily="17" charset="-128"/>
              <a:cs typeface="Courier New" panose="02070309020205020404" pitchFamily="49" charset="0"/>
            </a:endParaRPr>
          </a:p>
        </p:txBody>
      </p:sp>
    </p:spTree>
    <p:extLst>
      <p:ext uri="{BB962C8B-B14F-4D97-AF65-F5344CB8AC3E}">
        <p14:creationId xmlns:p14="http://schemas.microsoft.com/office/powerpoint/2010/main" val="116838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３．技術の内容・課題</a:t>
            </a:r>
          </a:p>
        </p:txBody>
      </p:sp>
      <p:sp>
        <p:nvSpPr>
          <p:cNvPr id="8196" name="テキスト ボックス 5"/>
          <p:cNvSpPr txBox="1">
            <a:spLocks noChangeArrowheads="1"/>
          </p:cNvSpPr>
          <p:nvPr/>
        </p:nvSpPr>
        <p:spPr bwMode="auto">
          <a:xfrm>
            <a:off x="518779" y="1814821"/>
            <a:ext cx="8208126" cy="163121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提案書本文［１］１－４、５に記載の内容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・技術開発のポイントを示す概念図を示すとともに、国内外の競合技術との</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比較についても記述してください。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・概念図中、技術開発の対象とする範囲が限定される場合は、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その範囲を明示してください。</a:t>
            </a:r>
            <a:endParaRPr lang="en-US" altLang="ja-JP" sz="1800" dirty="0">
              <a:solidFill>
                <a:srgbClr val="0070C0"/>
              </a:solidFill>
              <a:latin typeface="ＭＳ Ｐゴシック" pitchFamily="50" charset="-128"/>
            </a:endParaRPr>
          </a:p>
        </p:txBody>
      </p:sp>
      <p:sp>
        <p:nvSpPr>
          <p:cNvPr id="8197" name="テキスト ボックス 5"/>
          <p:cNvSpPr txBox="1">
            <a:spLocks noChangeArrowheads="1"/>
          </p:cNvSpPr>
          <p:nvPr/>
        </p:nvSpPr>
        <p:spPr bwMode="auto">
          <a:xfrm>
            <a:off x="518779" y="1047773"/>
            <a:ext cx="7910100"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３．１　提案技術の独自性・優位性・革新性</a:t>
            </a:r>
            <a:endParaRPr lang="en-US" altLang="ja-JP" sz="2400" dirty="0">
              <a:latin typeface="ＭＳ Ｐゴシック" pitchFamily="50" charset="-128"/>
            </a:endParaRPr>
          </a:p>
        </p:txBody>
      </p:sp>
      <p:sp>
        <p:nvSpPr>
          <p:cNvPr id="6" name="Text Box 8"/>
          <p:cNvSpPr txBox="1">
            <a:spLocks noChangeArrowheads="1"/>
          </p:cNvSpPr>
          <p:nvPr/>
        </p:nvSpPr>
        <p:spPr bwMode="auto">
          <a:xfrm>
            <a:off x="1092667" y="4507527"/>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３．技術の内容・課題</a:t>
            </a:r>
          </a:p>
        </p:txBody>
      </p:sp>
      <p:sp>
        <p:nvSpPr>
          <p:cNvPr id="8198" name="テキスト ボックス 5"/>
          <p:cNvSpPr txBox="1">
            <a:spLocks noChangeArrowheads="1"/>
          </p:cNvSpPr>
          <p:nvPr/>
        </p:nvSpPr>
        <p:spPr bwMode="auto">
          <a:xfrm>
            <a:off x="213978" y="1084868"/>
            <a:ext cx="838017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３．２　技術開発の課題</a:t>
            </a:r>
            <a:endParaRPr lang="en-US" altLang="ja-JP" sz="2400" dirty="0">
              <a:latin typeface="ＭＳ Ｐゴシック" pitchFamily="50" charset="-128"/>
            </a:endParaRPr>
          </a:p>
        </p:txBody>
      </p:sp>
      <p:sp>
        <p:nvSpPr>
          <p:cNvPr id="8199" name="テキスト ボックス 5"/>
          <p:cNvSpPr txBox="1">
            <a:spLocks noChangeArrowheads="1"/>
          </p:cNvSpPr>
          <p:nvPr/>
        </p:nvSpPr>
        <p:spPr bwMode="auto">
          <a:xfrm>
            <a:off x="358969" y="1612259"/>
            <a:ext cx="8536185"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提案書本文［１］１－４、５に記載の内容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・開発フェーズの選定理由を含め、技術開発の課題とそれを解決する時期を</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は、全技術開発フェーズで実施する内容を記述してください。</a:t>
            </a:r>
            <a:endParaRPr lang="en-US" altLang="ja-JP" sz="1800" dirty="0">
              <a:solidFill>
                <a:srgbClr val="0070C0"/>
              </a:solidFill>
              <a:latin typeface="ＭＳ Ｐゴシック" pitchFamily="50" charset="-128"/>
            </a:endParaRPr>
          </a:p>
        </p:txBody>
      </p:sp>
      <p:sp>
        <p:nvSpPr>
          <p:cNvPr id="7" name="Text Box 8"/>
          <p:cNvSpPr txBox="1">
            <a:spLocks noChangeArrowheads="1"/>
          </p:cNvSpPr>
          <p:nvPr/>
        </p:nvSpPr>
        <p:spPr bwMode="auto">
          <a:xfrm>
            <a:off x="1092667" y="4157903"/>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9220" name="テキスト ボックス 5"/>
          <p:cNvSpPr txBox="1">
            <a:spLocks noChangeArrowheads="1"/>
          </p:cNvSpPr>
          <p:nvPr/>
        </p:nvSpPr>
        <p:spPr bwMode="auto">
          <a:xfrm>
            <a:off x="318242" y="1706919"/>
            <a:ext cx="8599660" cy="190821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については、最初のフェーズの目標について記述してください。</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３・４年事業の場合は、最終目標（３・４年目終了時点）に加え、中間目標（２年目終了時点）も記述してください。５年事業の場合は、最終目標（５年目終了時点）に加え、中間目標（３年目終了時点）も記述してください。</a:t>
            </a:r>
            <a:endParaRPr lang="en-US" altLang="ja-JP" sz="1800" dirty="0">
              <a:solidFill>
                <a:srgbClr val="0070C0"/>
              </a:solidFill>
              <a:latin typeface="ＭＳ Ｐゴシック" pitchFamily="50" charset="-128"/>
            </a:endParaRPr>
          </a:p>
        </p:txBody>
      </p:sp>
      <p:sp>
        <p:nvSpPr>
          <p:cNvPr id="9221" name="テキスト ボックス 5"/>
          <p:cNvSpPr txBox="1">
            <a:spLocks noChangeArrowheads="1"/>
          </p:cNvSpPr>
          <p:nvPr/>
        </p:nvSpPr>
        <p:spPr bwMode="auto">
          <a:xfrm>
            <a:off x="318242" y="1003449"/>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　技術開発項目（１）：</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開発項目名を記載してください）</a:t>
            </a:r>
            <a:endParaRPr lang="en-US" altLang="ja-JP" sz="2400" dirty="0">
              <a:solidFill>
                <a:srgbClr val="0070C0"/>
              </a:solidFill>
              <a:latin typeface="ＭＳ Ｐゴシック" pitchFamily="50" charset="-128"/>
            </a:endParaRPr>
          </a:p>
        </p:txBody>
      </p:sp>
      <p:sp>
        <p:nvSpPr>
          <p:cNvPr id="9222" name="テキスト ボックス 5"/>
          <p:cNvSpPr txBox="1">
            <a:spLocks noChangeArrowheads="1"/>
          </p:cNvSpPr>
          <p:nvPr/>
        </p:nvSpPr>
        <p:spPr bwMode="auto">
          <a:xfrm>
            <a:off x="318242" y="3590237"/>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４．１．２　技術開発の手法</a:t>
            </a:r>
            <a:endParaRPr lang="en-US" altLang="ja-JP" sz="2400" dirty="0">
              <a:latin typeface="ＭＳ Ｐゴシック" pitchFamily="50" charset="-128"/>
            </a:endParaRPr>
          </a:p>
        </p:txBody>
      </p:sp>
      <p:sp>
        <p:nvSpPr>
          <p:cNvPr id="9223" name="テキスト ボックス 5"/>
          <p:cNvSpPr txBox="1">
            <a:spLocks noChangeArrowheads="1"/>
          </p:cNvSpPr>
          <p:nvPr/>
        </p:nvSpPr>
        <p:spPr bwMode="auto">
          <a:xfrm>
            <a:off x="318242" y="4117019"/>
            <a:ext cx="8281712"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9224" name="テキスト ボックス 5"/>
          <p:cNvSpPr txBox="1">
            <a:spLocks noChangeArrowheads="1"/>
          </p:cNvSpPr>
          <p:nvPr/>
        </p:nvSpPr>
        <p:spPr bwMode="auto">
          <a:xfrm>
            <a:off x="318242" y="1374924"/>
            <a:ext cx="8380176"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４．１．１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397509" y="5384314"/>
            <a:ext cx="8356526" cy="707886"/>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2402</Words>
  <Application>Microsoft Office PowerPoint</Application>
  <PresentationFormat>画面に合わせる (4:3)</PresentationFormat>
  <Paragraphs>310</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ＭＳ Ｐゴシック</vt:lpstr>
      <vt:lpstr>ＭＳ 明朝</vt:lpstr>
      <vt:lpstr>游ゴシック</vt:lpstr>
      <vt:lpstr>Calibri</vt:lpstr>
      <vt:lpstr>Times New Roman</vt:lpstr>
      <vt:lpstr>標準デザイン</vt:lpstr>
      <vt:lpstr>PowerPoint プレゼンテーション</vt:lpstr>
      <vt:lpstr>＜○○○○の開発＞ タイプ△／◇◇開発フェーズ</vt:lpstr>
      <vt:lpstr>発表内容</vt:lpstr>
      <vt:lpstr>１．事業化の背景</vt:lpstr>
      <vt:lpstr>PowerPoint プレゼンテーション</vt:lpstr>
      <vt:lpstr>PowerPoint プレゼンテーション</vt:lpstr>
      <vt:lpstr>３．技術の内容・課題</vt:lpstr>
      <vt:lpstr>３．技術の内容・課題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2019-02-19T02:40:10Z</dcterms:created>
  <dcterms:modified xsi:type="dcterms:W3CDTF">2022-06-02T02:44:42Z</dcterms:modified>
  <cp:contentStatus/>
</cp:coreProperties>
</file>