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60"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87" autoAdjust="0"/>
    <p:restoredTop sz="94660"/>
  </p:normalViewPr>
  <p:slideViewPr>
    <p:cSldViewPr snapToGrid="0">
      <p:cViewPr varScale="1">
        <p:scale>
          <a:sx n="110" d="100"/>
          <a:sy n="110" d="100"/>
        </p:scale>
        <p:origin x="194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283149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72806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1954563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1865963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1370827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60805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88219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4087721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28223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303977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339B77-EB97-4183-BCA1-AAE072AAD292}" type="datetimeFigureOut">
              <a:rPr kumimoji="1" lang="ja-JP" altLang="en-US" smtClean="0"/>
              <a:t>2022/8/4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2082397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39B77-EB97-4183-BCA1-AAE072AAD292}" type="datetimeFigureOut">
              <a:rPr kumimoji="1" lang="ja-JP" altLang="en-US" smtClean="0"/>
              <a:t>2022/8/4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F13C9-48DB-457B-9B90-702062FBAFDC}" type="slidenum">
              <a:rPr kumimoji="1" lang="ja-JP" altLang="en-US" smtClean="0"/>
              <a:t>‹#›</a:t>
            </a:fld>
            <a:endParaRPr kumimoji="1" lang="ja-JP" altLang="en-US"/>
          </a:p>
        </p:txBody>
      </p:sp>
    </p:spTree>
    <p:extLst>
      <p:ext uri="{BB962C8B-B14F-4D97-AF65-F5344CB8AC3E}">
        <p14:creationId xmlns:p14="http://schemas.microsoft.com/office/powerpoint/2010/main" val="5682276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3E8D9DE-97C2-4446-9B58-26DCB5377567}"/>
              </a:ext>
            </a:extLst>
          </p:cNvPr>
          <p:cNvSpPr txBox="1"/>
          <p:nvPr/>
        </p:nvSpPr>
        <p:spPr>
          <a:xfrm>
            <a:off x="252548" y="243769"/>
            <a:ext cx="1951175" cy="523220"/>
          </a:xfrm>
          <a:prstGeom prst="rect">
            <a:avLst/>
          </a:prstGeom>
          <a:noFill/>
        </p:spPr>
        <p:txBody>
          <a:bodyPr wrap="none" rtlCol="0">
            <a:spAutoFit/>
          </a:bodyPr>
          <a:lstStyle/>
          <a:p>
            <a:r>
              <a:rPr kumimoji="1" lang="ja-JP" altLang="en-US" sz="2800" b="1" dirty="0">
                <a:latin typeface="Meiryo UI" panose="020B0604030504040204" pitchFamily="50" charset="-128"/>
                <a:ea typeface="Meiryo UI" panose="020B0604030504040204" pitchFamily="50" charset="-128"/>
              </a:rPr>
              <a:t>●●の開発</a:t>
            </a:r>
          </a:p>
        </p:txBody>
      </p:sp>
      <p:sp>
        <p:nvSpPr>
          <p:cNvPr id="3" name="四角形: 角を丸くする 2">
            <a:extLst>
              <a:ext uri="{FF2B5EF4-FFF2-40B4-BE49-F238E27FC236}">
                <a16:creationId xmlns:a16="http://schemas.microsoft.com/office/drawing/2014/main" id="{D24256C7-B929-4F7C-BDBE-9AE5430095B3}"/>
              </a:ext>
            </a:extLst>
          </p:cNvPr>
          <p:cNvSpPr/>
          <p:nvPr/>
        </p:nvSpPr>
        <p:spPr>
          <a:xfrm>
            <a:off x="339634" y="1236621"/>
            <a:ext cx="8464732" cy="1680754"/>
          </a:xfrm>
          <a:prstGeom prst="roundRect">
            <a:avLst>
              <a:gd name="adj" fmla="val 4232"/>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B4351FFA-620E-4A09-AE91-73F127BA44F6}"/>
              </a:ext>
            </a:extLst>
          </p:cNvPr>
          <p:cNvSpPr txBox="1"/>
          <p:nvPr/>
        </p:nvSpPr>
        <p:spPr>
          <a:xfrm>
            <a:off x="339634" y="1051955"/>
            <a:ext cx="1107996" cy="369332"/>
          </a:xfrm>
          <a:prstGeom prst="rect">
            <a:avLst/>
          </a:prstGeom>
          <a:solidFill>
            <a:srgbClr val="0070C0"/>
          </a:solidFill>
        </p:spPr>
        <p:txBody>
          <a:bodyPr wrap="none" rtlCol="0">
            <a:spAutoFit/>
          </a:bodyPr>
          <a:lstStyle>
            <a:defPPr>
              <a:defRPr lang="en-US"/>
            </a:defPPr>
            <a:lvl1pPr>
              <a:defRPr kumimoji="1" sz="2800" b="1">
                <a:latin typeface="Meiryo UI" panose="020B0604030504040204" pitchFamily="50" charset="-128"/>
                <a:ea typeface="Meiryo UI" panose="020B0604030504040204" pitchFamily="50" charset="-128"/>
              </a:defRPr>
            </a:lvl1pPr>
          </a:lstStyle>
          <a:p>
            <a:r>
              <a:rPr lang="ja-JP" altLang="en-US" sz="1800" dirty="0">
                <a:solidFill>
                  <a:schemeClr val="bg1"/>
                </a:solidFill>
              </a:rPr>
              <a:t>事業概要</a:t>
            </a:r>
          </a:p>
        </p:txBody>
      </p:sp>
      <p:sp>
        <p:nvSpPr>
          <p:cNvPr id="5" name="テキスト ボックス 4">
            <a:extLst>
              <a:ext uri="{FF2B5EF4-FFF2-40B4-BE49-F238E27FC236}">
                <a16:creationId xmlns:a16="http://schemas.microsoft.com/office/drawing/2014/main" id="{D767569D-EB19-4F7E-B030-2106B59CE1FB}"/>
              </a:ext>
            </a:extLst>
          </p:cNvPr>
          <p:cNvSpPr txBox="1"/>
          <p:nvPr/>
        </p:nvSpPr>
        <p:spPr>
          <a:xfrm>
            <a:off x="339634" y="3254832"/>
            <a:ext cx="1422184" cy="369332"/>
          </a:xfrm>
          <a:prstGeom prst="rect">
            <a:avLst/>
          </a:prstGeom>
          <a:solidFill>
            <a:srgbClr val="0070C0"/>
          </a:solidFill>
        </p:spPr>
        <p:txBody>
          <a:bodyPr wrap="none" rtlCol="0">
            <a:spAutoFit/>
          </a:bodyPr>
          <a:lstStyle>
            <a:defPPr>
              <a:defRPr lang="en-US"/>
            </a:defPPr>
            <a:lvl1pPr>
              <a:defRPr kumimoji="1" sz="2800" b="1">
                <a:latin typeface="Meiryo UI" panose="020B0604030504040204" pitchFamily="50" charset="-128"/>
                <a:ea typeface="Meiryo UI" panose="020B0604030504040204" pitchFamily="50" charset="-128"/>
              </a:defRPr>
            </a:lvl1pPr>
          </a:lstStyle>
          <a:p>
            <a:r>
              <a:rPr lang="ja-JP" altLang="en-US" sz="1800" dirty="0">
                <a:solidFill>
                  <a:schemeClr val="bg1"/>
                </a:solidFill>
              </a:rPr>
              <a:t>事業イメージ</a:t>
            </a:r>
          </a:p>
        </p:txBody>
      </p:sp>
      <p:sp>
        <p:nvSpPr>
          <p:cNvPr id="6" name="テキスト ボックス 5">
            <a:extLst>
              <a:ext uri="{FF2B5EF4-FFF2-40B4-BE49-F238E27FC236}">
                <a16:creationId xmlns:a16="http://schemas.microsoft.com/office/drawing/2014/main" id="{2122E478-353E-4F3C-94B8-7CA145678DD5}"/>
              </a:ext>
            </a:extLst>
          </p:cNvPr>
          <p:cNvSpPr txBox="1"/>
          <p:nvPr/>
        </p:nvSpPr>
        <p:spPr>
          <a:xfrm>
            <a:off x="339634" y="1522553"/>
            <a:ext cx="8228396" cy="830997"/>
          </a:xfrm>
          <a:prstGeom prst="rect">
            <a:avLst/>
          </a:prstGeom>
          <a:noFill/>
        </p:spPr>
        <p:txBody>
          <a:bodyPr wrap="square" rtlCol="0">
            <a:spAutoFit/>
          </a:bodyPr>
          <a:lstStyle/>
          <a:p>
            <a:pPr marL="147638" indent="-147638"/>
            <a:r>
              <a:rPr kumimoji="1" lang="ja-JP" altLang="en-US" sz="1200" dirty="0"/>
              <a:t>・〇〇〇〇〇〇〇〇〇〇〇〇〇〇〇〇〇〇〇〇〇〇〇〇〇〇〇〇〇〇実現に向けて、〇〇〇〇〇〇〇〇〇〇〇〇〇〇〇〇〇〇〇〇〇〇〇〇〇システムを開発する。</a:t>
            </a:r>
            <a:endParaRPr kumimoji="1" lang="en-US" altLang="ja-JP" sz="1200" dirty="0"/>
          </a:p>
          <a:p>
            <a:pPr marL="147638" indent="-147638"/>
            <a:r>
              <a:rPr kumimoji="1" lang="ja-JP" altLang="en-US" sz="1200" dirty="0"/>
              <a:t>・〇〇〇〇〇〇〇〇〇〇〇〇〇〇〇〇〇〇〇〇データ、〇〇〇〇〇〇〇〇〇〇〇〇〇〇〇〇〇〇〇〇〇〇プログラム、〇〇〇〇〇〇〇〇〇〇〇〇〇〇解析技術を開発し、〇〇〇〇〇〇〇〇〇〇〇〇〇〇〇〇〇〇〇〇〇〇を評価する。</a:t>
            </a:r>
          </a:p>
        </p:txBody>
      </p:sp>
      <p:sp>
        <p:nvSpPr>
          <p:cNvPr id="7" name="テキスト ボックス 6">
            <a:extLst>
              <a:ext uri="{FF2B5EF4-FFF2-40B4-BE49-F238E27FC236}">
                <a16:creationId xmlns:a16="http://schemas.microsoft.com/office/drawing/2014/main" id="{90036720-D4C6-47B1-ACC7-DAE8576A9381}"/>
              </a:ext>
            </a:extLst>
          </p:cNvPr>
          <p:cNvSpPr txBox="1"/>
          <p:nvPr/>
        </p:nvSpPr>
        <p:spPr>
          <a:xfrm>
            <a:off x="8255725" y="106327"/>
            <a:ext cx="788999" cy="369332"/>
          </a:xfrm>
          <a:prstGeom prst="rect">
            <a:avLst/>
          </a:prstGeom>
          <a:no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rPr>
              <a:t>別添</a:t>
            </a:r>
            <a:r>
              <a:rPr kumimoji="1" lang="en-US" altLang="ja-JP" dirty="0">
                <a:latin typeface="Meiryo UI" panose="020B0604030504040204" pitchFamily="50" charset="-128"/>
                <a:ea typeface="Meiryo UI" panose="020B0604030504040204" pitchFamily="50" charset="-128"/>
              </a:rPr>
              <a:t>3</a:t>
            </a:r>
            <a:endParaRPr kumimoji="1" lang="ja-JP" altLang="en-US"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84AA5E37-5C39-4E0B-AC00-99C0D59CB0E7}"/>
              </a:ext>
            </a:extLst>
          </p:cNvPr>
          <p:cNvSpPr txBox="1"/>
          <p:nvPr/>
        </p:nvSpPr>
        <p:spPr>
          <a:xfrm>
            <a:off x="7493726" y="111725"/>
            <a:ext cx="646331" cy="369332"/>
          </a:xfrm>
          <a:prstGeom prst="rect">
            <a:avLst/>
          </a:prstGeom>
          <a:solidFill>
            <a:srgbClr val="FF0000"/>
          </a:solidFill>
          <a:ln>
            <a:solidFill>
              <a:schemeClr val="tx1"/>
            </a:solidFill>
          </a:ln>
        </p:spPr>
        <p:txBody>
          <a:bodyPr wrap="none" rtlCol="0">
            <a:spAutoFit/>
          </a:bodyPr>
          <a:lstStyle/>
          <a:p>
            <a:r>
              <a:rPr kumimoji="1" lang="ja-JP" altLang="en-US" dirty="0">
                <a:solidFill>
                  <a:schemeClr val="bg1"/>
                </a:solidFill>
                <a:latin typeface="Meiryo UI" panose="020B0604030504040204" pitchFamily="50" charset="-128"/>
                <a:ea typeface="Meiryo UI" panose="020B0604030504040204" pitchFamily="50" charset="-128"/>
              </a:rPr>
              <a:t>公開</a:t>
            </a:r>
          </a:p>
        </p:txBody>
      </p:sp>
      <p:sp>
        <p:nvSpPr>
          <p:cNvPr id="9" name="テキスト ボックス 8">
            <a:extLst>
              <a:ext uri="{FF2B5EF4-FFF2-40B4-BE49-F238E27FC236}">
                <a16:creationId xmlns:a16="http://schemas.microsoft.com/office/drawing/2014/main" id="{D0189E95-28E8-4E92-9388-89B9D205027A}"/>
              </a:ext>
            </a:extLst>
          </p:cNvPr>
          <p:cNvSpPr txBox="1"/>
          <p:nvPr/>
        </p:nvSpPr>
        <p:spPr>
          <a:xfrm>
            <a:off x="0" y="-32322"/>
            <a:ext cx="3526928" cy="307777"/>
          </a:xfrm>
          <a:prstGeom prst="rect">
            <a:avLst/>
          </a:prstGeom>
          <a:noFill/>
        </p:spPr>
        <p:txBody>
          <a:bodyPr wrap="none" rtlCol="0">
            <a:spAutoFit/>
          </a:bodyPr>
          <a:lstStyle/>
          <a:p>
            <a:r>
              <a:rPr kumimoji="1" lang="en-US" altLang="ja-JP" sz="1400" b="1">
                <a:latin typeface="Meiryo UI" panose="020B0604030504040204" pitchFamily="50" charset="-128"/>
                <a:ea typeface="Meiryo UI" panose="020B0604030504040204" pitchFamily="50" charset="-128"/>
              </a:rPr>
              <a:t>1-5. </a:t>
            </a:r>
            <a:r>
              <a:rPr kumimoji="1" lang="ja-JP" altLang="en-US" sz="1400" b="1" dirty="0">
                <a:latin typeface="Meiryo UI" panose="020B0604030504040204" pitchFamily="50" charset="-128"/>
                <a:ea typeface="Meiryo UI" panose="020B0604030504040204" pitchFamily="50" charset="-128"/>
              </a:rPr>
              <a:t>我が国の社会変革・経済再生への貢献</a:t>
            </a:r>
          </a:p>
        </p:txBody>
      </p:sp>
      <p:sp>
        <p:nvSpPr>
          <p:cNvPr id="10" name="吹き出し: 四角形 9">
            <a:extLst>
              <a:ext uri="{FF2B5EF4-FFF2-40B4-BE49-F238E27FC236}">
                <a16:creationId xmlns:a16="http://schemas.microsoft.com/office/drawing/2014/main" id="{FAAD34A2-3DDD-4451-A006-64C029F58B91}"/>
              </a:ext>
            </a:extLst>
          </p:cNvPr>
          <p:cNvSpPr/>
          <p:nvPr/>
        </p:nvSpPr>
        <p:spPr>
          <a:xfrm>
            <a:off x="-1732550" y="-79121"/>
            <a:ext cx="1488710" cy="740228"/>
          </a:xfrm>
          <a:prstGeom prst="wedgeRectCallout">
            <a:avLst>
              <a:gd name="adj1" fmla="val 79783"/>
              <a:gd name="adj2" fmla="val 3308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提案書にも記載している研究開発テーマ名を記載してください。</a:t>
            </a:r>
          </a:p>
        </p:txBody>
      </p:sp>
      <p:sp>
        <p:nvSpPr>
          <p:cNvPr id="11" name="吹き出し: 四角形 10">
            <a:extLst>
              <a:ext uri="{FF2B5EF4-FFF2-40B4-BE49-F238E27FC236}">
                <a16:creationId xmlns:a16="http://schemas.microsoft.com/office/drawing/2014/main" id="{8342EDB4-167A-43CB-B5DB-B45C0F580F87}"/>
              </a:ext>
            </a:extLst>
          </p:cNvPr>
          <p:cNvSpPr/>
          <p:nvPr/>
        </p:nvSpPr>
        <p:spPr>
          <a:xfrm>
            <a:off x="-1732550" y="1051955"/>
            <a:ext cx="1488710" cy="740228"/>
          </a:xfrm>
          <a:prstGeom prst="wedgeRectCallout">
            <a:avLst>
              <a:gd name="adj1" fmla="val 79783"/>
              <a:gd name="adj2" fmla="val 3308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提案内容の概要を記載してください。</a:t>
            </a:r>
          </a:p>
        </p:txBody>
      </p:sp>
      <p:sp>
        <p:nvSpPr>
          <p:cNvPr id="12" name="吹き出し: 四角形 11">
            <a:extLst>
              <a:ext uri="{FF2B5EF4-FFF2-40B4-BE49-F238E27FC236}">
                <a16:creationId xmlns:a16="http://schemas.microsoft.com/office/drawing/2014/main" id="{3C5D5BD0-B946-4CA0-9694-84AFE919EDDC}"/>
              </a:ext>
            </a:extLst>
          </p:cNvPr>
          <p:cNvSpPr/>
          <p:nvPr/>
        </p:nvSpPr>
        <p:spPr>
          <a:xfrm>
            <a:off x="-1732550" y="2862947"/>
            <a:ext cx="1488710" cy="740228"/>
          </a:xfrm>
          <a:prstGeom prst="wedgeRectCallout">
            <a:avLst>
              <a:gd name="adj1" fmla="val 79783"/>
              <a:gd name="adj2" fmla="val 33088"/>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提案内容を端的に表現する画を入れてください。</a:t>
            </a:r>
          </a:p>
        </p:txBody>
      </p:sp>
      <p:sp>
        <p:nvSpPr>
          <p:cNvPr id="13" name="吹き出し: 四角形 12">
            <a:extLst>
              <a:ext uri="{FF2B5EF4-FFF2-40B4-BE49-F238E27FC236}">
                <a16:creationId xmlns:a16="http://schemas.microsoft.com/office/drawing/2014/main" id="{DB9E78A7-A9EB-4064-A096-D530964B708D}"/>
              </a:ext>
            </a:extLst>
          </p:cNvPr>
          <p:cNvSpPr/>
          <p:nvPr/>
        </p:nvSpPr>
        <p:spPr>
          <a:xfrm>
            <a:off x="4572000" y="-140229"/>
            <a:ext cx="2283552" cy="907218"/>
          </a:xfrm>
          <a:prstGeom prst="wedgeRectCallout">
            <a:avLst>
              <a:gd name="adj1" fmla="val 71393"/>
              <a:gd name="adj2" fmla="val 16617"/>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このページは、採択決定時に対外的に公表する資料の素材とする可能性があります。</a:t>
            </a:r>
            <a:r>
              <a:rPr kumimoji="1" lang="ja-JP" altLang="en-US" sz="1200" b="1" u="sng" dirty="0">
                <a:latin typeface="Meiryo UI" panose="020B0604030504040204" pitchFamily="50" charset="-128"/>
                <a:ea typeface="Meiryo UI" panose="020B0604030504040204" pitchFamily="50" charset="-128"/>
              </a:rPr>
              <a:t>公開可能な情報</a:t>
            </a:r>
            <a:r>
              <a:rPr kumimoji="1" lang="ja-JP" altLang="en-US" sz="1200" dirty="0">
                <a:latin typeface="Meiryo UI" panose="020B0604030504040204" pitchFamily="50" charset="-128"/>
                <a:ea typeface="Meiryo UI" panose="020B0604030504040204" pitchFamily="50" charset="-128"/>
              </a:rPr>
              <a:t>で作成をお願いします</a:t>
            </a:r>
          </a:p>
        </p:txBody>
      </p:sp>
      <p:sp>
        <p:nvSpPr>
          <p:cNvPr id="14" name="テキスト ボックス 13">
            <a:extLst>
              <a:ext uri="{FF2B5EF4-FFF2-40B4-BE49-F238E27FC236}">
                <a16:creationId xmlns:a16="http://schemas.microsoft.com/office/drawing/2014/main" id="{34136C31-0664-4FE0-8C0E-EA62F7A55AD0}"/>
              </a:ext>
            </a:extLst>
          </p:cNvPr>
          <p:cNvSpPr txBox="1"/>
          <p:nvPr/>
        </p:nvSpPr>
        <p:spPr>
          <a:xfrm>
            <a:off x="6418219" y="871756"/>
            <a:ext cx="2523027" cy="338554"/>
          </a:xfrm>
          <a:prstGeom prst="rect">
            <a:avLst/>
          </a:prstGeom>
          <a:noFill/>
        </p:spPr>
        <p:txBody>
          <a:bodyPr wrap="square" rtlCol="0">
            <a:spAutoFit/>
          </a:bodyPr>
          <a:lstStyle/>
          <a:p>
            <a:pPr marL="147638" indent="-147638"/>
            <a:r>
              <a:rPr kumimoji="1" lang="ja-JP" altLang="en-US" sz="1600" dirty="0"/>
              <a:t>〇〇株式会社、○○大学</a:t>
            </a:r>
          </a:p>
        </p:txBody>
      </p:sp>
      <p:sp>
        <p:nvSpPr>
          <p:cNvPr id="15" name="吹き出し: 四角形 14">
            <a:extLst>
              <a:ext uri="{FF2B5EF4-FFF2-40B4-BE49-F238E27FC236}">
                <a16:creationId xmlns:a16="http://schemas.microsoft.com/office/drawing/2014/main" id="{4E1F188B-0723-49E9-B3D0-B18F3A979A9F}"/>
              </a:ext>
            </a:extLst>
          </p:cNvPr>
          <p:cNvSpPr/>
          <p:nvPr/>
        </p:nvSpPr>
        <p:spPr>
          <a:xfrm>
            <a:off x="8891452" y="540032"/>
            <a:ext cx="2283552" cy="576163"/>
          </a:xfrm>
          <a:prstGeom prst="wedgeRectCallout">
            <a:avLst>
              <a:gd name="adj1" fmla="val -64371"/>
              <a:gd name="adj2" fmla="val 40801"/>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委託先（再委託先を含まない）となる予定の法人を記載ください</a:t>
            </a:r>
          </a:p>
        </p:txBody>
      </p:sp>
    </p:spTree>
    <p:extLst>
      <p:ext uri="{BB962C8B-B14F-4D97-AF65-F5344CB8AC3E}">
        <p14:creationId xmlns:p14="http://schemas.microsoft.com/office/powerpoint/2010/main" val="731257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71848AD6-1277-4FA7-9F03-0644551F1905}"/>
              </a:ext>
            </a:extLst>
          </p:cNvPr>
          <p:cNvSpPr txBox="1"/>
          <p:nvPr/>
        </p:nvSpPr>
        <p:spPr>
          <a:xfrm>
            <a:off x="217715" y="598986"/>
            <a:ext cx="1386918"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課題</a:t>
            </a:r>
          </a:p>
        </p:txBody>
      </p:sp>
      <p:sp>
        <p:nvSpPr>
          <p:cNvPr id="7" name="テキスト ボックス 6">
            <a:extLst>
              <a:ext uri="{FF2B5EF4-FFF2-40B4-BE49-F238E27FC236}">
                <a16:creationId xmlns:a16="http://schemas.microsoft.com/office/drawing/2014/main" id="{D2C07ED1-A5E8-41F4-A319-7A73FC004506}"/>
              </a:ext>
            </a:extLst>
          </p:cNvPr>
          <p:cNvSpPr txBox="1"/>
          <p:nvPr/>
        </p:nvSpPr>
        <p:spPr>
          <a:xfrm>
            <a:off x="1625620" y="603362"/>
            <a:ext cx="1386918"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対策</a:t>
            </a:r>
          </a:p>
        </p:txBody>
      </p:sp>
      <p:sp>
        <p:nvSpPr>
          <p:cNvPr id="8" name="テキスト ボックス 7">
            <a:extLst>
              <a:ext uri="{FF2B5EF4-FFF2-40B4-BE49-F238E27FC236}">
                <a16:creationId xmlns:a16="http://schemas.microsoft.com/office/drawing/2014/main" id="{028C15BC-2242-453E-8E9B-772D0FD64EE9}"/>
              </a:ext>
            </a:extLst>
          </p:cNvPr>
          <p:cNvSpPr txBox="1"/>
          <p:nvPr/>
        </p:nvSpPr>
        <p:spPr>
          <a:xfrm>
            <a:off x="3033517" y="596878"/>
            <a:ext cx="2957971"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en-US" altLang="ja-JP" sz="1600" dirty="0"/>
              <a:t>KGI</a:t>
            </a:r>
            <a:endParaRPr lang="ja-JP" altLang="en-US" sz="1600" dirty="0"/>
          </a:p>
        </p:txBody>
      </p:sp>
      <p:sp>
        <p:nvSpPr>
          <p:cNvPr id="9" name="テキスト ボックス 8">
            <a:extLst>
              <a:ext uri="{FF2B5EF4-FFF2-40B4-BE49-F238E27FC236}">
                <a16:creationId xmlns:a16="http://schemas.microsoft.com/office/drawing/2014/main" id="{7143ACE4-3E1B-4DB3-9B31-9AF5743B0B63}"/>
              </a:ext>
            </a:extLst>
          </p:cNvPr>
          <p:cNvSpPr txBox="1"/>
          <p:nvPr/>
        </p:nvSpPr>
        <p:spPr>
          <a:xfrm>
            <a:off x="6008909" y="598986"/>
            <a:ext cx="1445620"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en-US" altLang="ja-JP" sz="1600" dirty="0"/>
              <a:t>KPI</a:t>
            </a:r>
            <a:endParaRPr lang="ja-JP" altLang="en-US" sz="1600" dirty="0"/>
          </a:p>
        </p:txBody>
      </p:sp>
      <p:sp>
        <p:nvSpPr>
          <p:cNvPr id="10" name="テキスト ボックス 9">
            <a:extLst>
              <a:ext uri="{FF2B5EF4-FFF2-40B4-BE49-F238E27FC236}">
                <a16:creationId xmlns:a16="http://schemas.microsoft.com/office/drawing/2014/main" id="{CE35F4CA-2188-4B75-B0FB-51EABE1C6542}"/>
              </a:ext>
            </a:extLst>
          </p:cNvPr>
          <p:cNvSpPr txBox="1"/>
          <p:nvPr/>
        </p:nvSpPr>
        <p:spPr>
          <a:xfrm>
            <a:off x="7480658" y="598986"/>
            <a:ext cx="1445620" cy="523220"/>
          </a:xfrm>
          <a:prstGeom prst="rect">
            <a:avLst/>
          </a:prstGeom>
          <a:solidFill>
            <a:srgbClr val="0070C0"/>
          </a:solidFill>
        </p:spPr>
        <p:txBody>
          <a:bodyPr wrap="square" rtlCol="0" anchor="ctr">
            <a:noAutofit/>
          </a:bodyPr>
          <a:lstStyle>
            <a:defPPr>
              <a:defRPr lang="en-US"/>
            </a:defPPr>
            <a:lvl1pPr>
              <a:defRPr kumimoji="1" b="1">
                <a:solidFill>
                  <a:schemeClr val="bg1"/>
                </a:solidFill>
                <a:latin typeface="Meiryo UI" panose="020B0604030504040204" pitchFamily="50" charset="-128"/>
                <a:ea typeface="Meiryo UI" panose="020B0604030504040204" pitchFamily="50" charset="-128"/>
              </a:defRPr>
            </a:lvl1pPr>
          </a:lstStyle>
          <a:p>
            <a:pPr algn="ctr"/>
            <a:r>
              <a:rPr lang="ja-JP" altLang="en-US" sz="1600" dirty="0"/>
              <a:t>目標値</a:t>
            </a:r>
            <a:endParaRPr lang="en-US" altLang="ja-JP" sz="1600" dirty="0"/>
          </a:p>
          <a:p>
            <a:pPr algn="ctr"/>
            <a:r>
              <a:rPr lang="ja-JP" altLang="en-US" sz="1600" dirty="0"/>
              <a:t>（達成年度）</a:t>
            </a:r>
          </a:p>
        </p:txBody>
      </p:sp>
      <p:cxnSp>
        <p:nvCxnSpPr>
          <p:cNvPr id="20" name="直線コネクタ 19">
            <a:extLst>
              <a:ext uri="{FF2B5EF4-FFF2-40B4-BE49-F238E27FC236}">
                <a16:creationId xmlns:a16="http://schemas.microsoft.com/office/drawing/2014/main" id="{1630EB8F-8857-40BB-9E01-BFCF3D95776B}"/>
              </a:ext>
            </a:extLst>
          </p:cNvPr>
          <p:cNvCxnSpPr>
            <a:cxnSpLocks/>
          </p:cNvCxnSpPr>
          <p:nvPr/>
        </p:nvCxnSpPr>
        <p:spPr>
          <a:xfrm>
            <a:off x="348748" y="5466439"/>
            <a:ext cx="8731883"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1E79C822-7884-4525-A072-7434B0A61BC8}"/>
              </a:ext>
            </a:extLst>
          </p:cNvPr>
          <p:cNvSpPr txBox="1"/>
          <p:nvPr/>
        </p:nvSpPr>
        <p:spPr>
          <a:xfrm>
            <a:off x="8203468" y="89232"/>
            <a:ext cx="877163" cy="369332"/>
          </a:xfrm>
          <a:prstGeom prst="rect">
            <a:avLst/>
          </a:prstGeom>
          <a:solidFill>
            <a:srgbClr val="FF0000"/>
          </a:solidFill>
          <a:ln>
            <a:solidFill>
              <a:schemeClr val="tx1"/>
            </a:solidFill>
          </a:ln>
        </p:spPr>
        <p:txBody>
          <a:bodyPr wrap="none" rtlCol="0">
            <a:spAutoFit/>
          </a:bodyPr>
          <a:lstStyle/>
          <a:p>
            <a:r>
              <a:rPr kumimoji="1" lang="ja-JP" altLang="en-US" dirty="0">
                <a:solidFill>
                  <a:schemeClr val="bg1"/>
                </a:solidFill>
                <a:latin typeface="Meiryo UI" panose="020B0604030504040204" pitchFamily="50" charset="-128"/>
                <a:ea typeface="Meiryo UI" panose="020B0604030504040204" pitchFamily="50" charset="-128"/>
              </a:rPr>
              <a:t>非公開</a:t>
            </a:r>
          </a:p>
        </p:txBody>
      </p:sp>
      <p:sp>
        <p:nvSpPr>
          <p:cNvPr id="23" name="吹き出し: 四角形 22">
            <a:extLst>
              <a:ext uri="{FF2B5EF4-FFF2-40B4-BE49-F238E27FC236}">
                <a16:creationId xmlns:a16="http://schemas.microsoft.com/office/drawing/2014/main" id="{305502B4-DEF3-4190-9A05-0DA5BD875CAF}"/>
              </a:ext>
            </a:extLst>
          </p:cNvPr>
          <p:cNvSpPr/>
          <p:nvPr/>
        </p:nvSpPr>
        <p:spPr>
          <a:xfrm>
            <a:off x="5996200" y="-215383"/>
            <a:ext cx="1972413" cy="740228"/>
          </a:xfrm>
          <a:prstGeom prst="wedgeRectCallout">
            <a:avLst>
              <a:gd name="adj1" fmla="val 62312"/>
              <a:gd name="adj2" fmla="val 17891"/>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このページは、審査時のみに活用します（非公開資料となる前提で記載してください）</a:t>
            </a:r>
          </a:p>
        </p:txBody>
      </p:sp>
      <p:sp>
        <p:nvSpPr>
          <p:cNvPr id="26" name="テキスト ボックス 25">
            <a:extLst>
              <a:ext uri="{FF2B5EF4-FFF2-40B4-BE49-F238E27FC236}">
                <a16:creationId xmlns:a16="http://schemas.microsoft.com/office/drawing/2014/main" id="{7C22C239-2136-DCA3-F8EE-85B8F1DCBC02}"/>
              </a:ext>
            </a:extLst>
          </p:cNvPr>
          <p:cNvSpPr txBox="1"/>
          <p:nvPr/>
        </p:nvSpPr>
        <p:spPr>
          <a:xfrm>
            <a:off x="1625619" y="3762669"/>
            <a:ext cx="1386919" cy="1125607"/>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標準化されたデータ</a:t>
            </a:r>
            <a:r>
              <a:rPr lang="ja-JP" altLang="en-US" sz="1200" dirty="0">
                <a:latin typeface="Meiryo UI" panose="020B0604030504040204" pitchFamily="50" charset="-128"/>
                <a:ea typeface="Meiryo UI" panose="020B0604030504040204" pitchFamily="50" charset="-128"/>
              </a:rPr>
              <a:t>安全性・信頼性を担保しながらもイノベーションを促すことに繋がるようなシミュレータを開発</a:t>
            </a:r>
            <a:endParaRPr kumimoji="1" lang="ja-JP" altLang="en-US" sz="12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EC177658-1783-E8D9-CBC3-A5C9AB3D5132}"/>
              </a:ext>
            </a:extLst>
          </p:cNvPr>
          <p:cNvSpPr txBox="1"/>
          <p:nvPr/>
        </p:nvSpPr>
        <p:spPr>
          <a:xfrm>
            <a:off x="3074473" y="3977337"/>
            <a:ext cx="1039104" cy="646331"/>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経営資源の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有効活用</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開発速度増</a:t>
            </a:r>
            <a:endParaRPr kumimoji="1" lang="en-US" altLang="ja-JP" sz="120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E0030E74-D9C1-DCCD-527D-41F01839D2C4}"/>
              </a:ext>
            </a:extLst>
          </p:cNvPr>
          <p:cNvSpPr txBox="1"/>
          <p:nvPr/>
        </p:nvSpPr>
        <p:spPr>
          <a:xfrm>
            <a:off x="4100577" y="3891914"/>
            <a:ext cx="2030887" cy="867115"/>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シミュレーション活用による</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実機評価テスト●●円削減</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労務費　　　　　●●円削減</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（現状●●円）</a:t>
            </a:r>
          </a:p>
        </p:txBody>
      </p:sp>
      <p:sp>
        <p:nvSpPr>
          <p:cNvPr id="30" name="テキスト ボックス 29">
            <a:extLst>
              <a:ext uri="{FF2B5EF4-FFF2-40B4-BE49-F238E27FC236}">
                <a16:creationId xmlns:a16="http://schemas.microsoft.com/office/drawing/2014/main" id="{1FE73FDE-CE35-D824-A06F-24CB35D96D84}"/>
              </a:ext>
            </a:extLst>
          </p:cNvPr>
          <p:cNvSpPr txBox="1"/>
          <p:nvPr/>
        </p:nvSpPr>
        <p:spPr>
          <a:xfrm>
            <a:off x="7374620" y="3369175"/>
            <a:ext cx="1713057" cy="1015663"/>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実機評価に要する時間の削減</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●●時間／月</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（現状●●時間／月）</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（●●年度）</a:t>
            </a:r>
          </a:p>
        </p:txBody>
      </p:sp>
      <p:sp>
        <p:nvSpPr>
          <p:cNvPr id="33" name="テキスト ボックス 32">
            <a:extLst>
              <a:ext uri="{FF2B5EF4-FFF2-40B4-BE49-F238E27FC236}">
                <a16:creationId xmlns:a16="http://schemas.microsoft.com/office/drawing/2014/main" id="{4951FDF9-798F-ECA5-D160-663887126D9A}"/>
              </a:ext>
            </a:extLst>
          </p:cNvPr>
          <p:cNvSpPr txBox="1"/>
          <p:nvPr/>
        </p:nvSpPr>
        <p:spPr>
          <a:xfrm>
            <a:off x="6383903" y="3693667"/>
            <a:ext cx="1197006"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業務効率化</a:t>
            </a:r>
          </a:p>
        </p:txBody>
      </p:sp>
      <p:cxnSp>
        <p:nvCxnSpPr>
          <p:cNvPr id="34" name="直線コネクタ 33">
            <a:extLst>
              <a:ext uri="{FF2B5EF4-FFF2-40B4-BE49-F238E27FC236}">
                <a16:creationId xmlns:a16="http://schemas.microsoft.com/office/drawing/2014/main" id="{4DA5F9DE-5A47-AE13-DBD3-C2DFD81D551A}"/>
              </a:ext>
            </a:extLst>
          </p:cNvPr>
          <p:cNvCxnSpPr>
            <a:cxnSpLocks/>
          </p:cNvCxnSpPr>
          <p:nvPr/>
        </p:nvCxnSpPr>
        <p:spPr>
          <a:xfrm>
            <a:off x="6158594" y="4361022"/>
            <a:ext cx="2782388"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2BE741E1-14BC-ECF0-A85E-6A51930C1A88}"/>
              </a:ext>
            </a:extLst>
          </p:cNvPr>
          <p:cNvCxnSpPr>
            <a:cxnSpLocks/>
          </p:cNvCxnSpPr>
          <p:nvPr/>
        </p:nvCxnSpPr>
        <p:spPr>
          <a:xfrm>
            <a:off x="311765" y="3288214"/>
            <a:ext cx="8692897"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794A11AF-A4E3-018E-0464-F416C3326A80}"/>
              </a:ext>
            </a:extLst>
          </p:cNvPr>
          <p:cNvSpPr txBox="1"/>
          <p:nvPr/>
        </p:nvSpPr>
        <p:spPr>
          <a:xfrm>
            <a:off x="1625619" y="1695372"/>
            <a:ext cx="1386919" cy="884643"/>
          </a:xfrm>
          <a:prstGeom prst="rect">
            <a:avLst/>
          </a:prstGeom>
          <a:solidFill>
            <a:schemeClr val="bg1">
              <a:lumMod val="85000"/>
            </a:schemeClr>
          </a:solidFill>
        </p:spPr>
        <p:txBody>
          <a:bodyPr wrap="square" rtlCol="0" anchor="ctr">
            <a:noAutofit/>
          </a:bodyPr>
          <a:lstStyle/>
          <a:p>
            <a:r>
              <a:rPr lang="en-US" altLang="ja-JP" sz="1200" dirty="0">
                <a:latin typeface="Meiryo UI" panose="020B0604030504040204" pitchFamily="50" charset="-128"/>
                <a:ea typeface="Meiryo UI" panose="020B0604030504040204" pitchFamily="50" charset="-128"/>
              </a:rPr>
              <a:t>SoS</a:t>
            </a:r>
            <a:r>
              <a:rPr lang="ja-JP" altLang="en-US" sz="1200" dirty="0">
                <a:latin typeface="Meiryo UI" panose="020B0604030504040204" pitchFamily="50" charset="-128"/>
                <a:ea typeface="Meiryo UI" panose="020B0604030504040204" pitchFamily="50" charset="-128"/>
              </a:rPr>
              <a:t>運用時のデータの収集・管理・共有が可能となるシステムを構築</a:t>
            </a:r>
            <a:endParaRPr kumimoji="1" lang="ja-JP" altLang="en-US" sz="1200" dirty="0">
              <a:latin typeface="Meiryo UI" panose="020B0604030504040204" pitchFamily="50" charset="-128"/>
              <a:ea typeface="Meiryo UI" panose="020B0604030504040204" pitchFamily="50" charset="-128"/>
            </a:endParaRPr>
          </a:p>
        </p:txBody>
      </p:sp>
      <p:sp>
        <p:nvSpPr>
          <p:cNvPr id="42" name="テキスト ボックス 41">
            <a:extLst>
              <a:ext uri="{FF2B5EF4-FFF2-40B4-BE49-F238E27FC236}">
                <a16:creationId xmlns:a16="http://schemas.microsoft.com/office/drawing/2014/main" id="{A992EC69-92AB-41B1-82FC-D34F776BBE4A}"/>
              </a:ext>
            </a:extLst>
          </p:cNvPr>
          <p:cNvSpPr txBox="1"/>
          <p:nvPr/>
        </p:nvSpPr>
        <p:spPr>
          <a:xfrm>
            <a:off x="4141344" y="1695372"/>
            <a:ext cx="1765943" cy="884642"/>
          </a:xfrm>
          <a:prstGeom prst="rect">
            <a:avLst/>
          </a:prstGeom>
          <a:solidFill>
            <a:schemeClr val="bg1">
              <a:lumMod val="85000"/>
            </a:schemeClr>
          </a:solidFill>
        </p:spPr>
        <p:txBody>
          <a:bodyPr wrap="square" rtlCol="0" anchor="ctr">
            <a:noAutofit/>
          </a:bodyPr>
          <a:lstStyle/>
          <a:p>
            <a:r>
              <a:rPr kumimoji="1" lang="ja-JP" altLang="en-US" sz="1200" dirty="0">
                <a:latin typeface="Meiryo UI" panose="020B0604030504040204" pitchFamily="50" charset="-128"/>
                <a:ea typeface="Meiryo UI" panose="020B0604030504040204" pitchFamily="50" charset="-128"/>
              </a:rPr>
              <a:t>効果的な製品開発による安全性向上</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異常動作率●●％以下</a:t>
            </a:r>
            <a:endParaRPr kumimoji="1" lang="en-US" altLang="ja-JP" sz="1200" dirty="0">
              <a:latin typeface="Meiryo UI" panose="020B0604030504040204" pitchFamily="50" charset="-128"/>
              <a:ea typeface="Meiryo UI" panose="020B0604030504040204" pitchFamily="50" charset="-128"/>
            </a:endParaRPr>
          </a:p>
        </p:txBody>
      </p:sp>
      <p:cxnSp>
        <p:nvCxnSpPr>
          <p:cNvPr id="46" name="直線コネクタ 45">
            <a:extLst>
              <a:ext uri="{FF2B5EF4-FFF2-40B4-BE49-F238E27FC236}">
                <a16:creationId xmlns:a16="http://schemas.microsoft.com/office/drawing/2014/main" id="{12D314AC-5C9A-88C1-B8ED-F19CAA1B0EE4}"/>
              </a:ext>
            </a:extLst>
          </p:cNvPr>
          <p:cNvCxnSpPr>
            <a:cxnSpLocks/>
          </p:cNvCxnSpPr>
          <p:nvPr/>
        </p:nvCxnSpPr>
        <p:spPr>
          <a:xfrm>
            <a:off x="6149262" y="2203996"/>
            <a:ext cx="2782388"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D17E1E8B-6CA1-EA8D-51B1-B069F4BBD6CB}"/>
              </a:ext>
            </a:extLst>
          </p:cNvPr>
          <p:cNvSpPr txBox="1"/>
          <p:nvPr/>
        </p:nvSpPr>
        <p:spPr>
          <a:xfrm>
            <a:off x="6269814" y="1524719"/>
            <a:ext cx="1043703"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安全性向上</a:t>
            </a:r>
          </a:p>
        </p:txBody>
      </p:sp>
      <p:sp>
        <p:nvSpPr>
          <p:cNvPr id="36" name="吹き出し: 四角形 35">
            <a:extLst>
              <a:ext uri="{FF2B5EF4-FFF2-40B4-BE49-F238E27FC236}">
                <a16:creationId xmlns:a16="http://schemas.microsoft.com/office/drawing/2014/main" id="{2A644106-EB81-B0AF-9F10-639C8D00F051}"/>
              </a:ext>
            </a:extLst>
          </p:cNvPr>
          <p:cNvSpPr/>
          <p:nvPr/>
        </p:nvSpPr>
        <p:spPr>
          <a:xfrm>
            <a:off x="-2142309" y="506039"/>
            <a:ext cx="2062979" cy="1531308"/>
          </a:xfrm>
          <a:prstGeom prst="wedgeRectCallout">
            <a:avLst>
              <a:gd name="adj1" fmla="val 62873"/>
              <a:gd name="adj2" fmla="val 78110"/>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あらかじめ記載している内容はあくまで例示です。</a:t>
            </a: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DADC</a:t>
            </a:r>
            <a:r>
              <a:rPr kumimoji="1" lang="ja-JP" altLang="en-US" sz="1200" dirty="0">
                <a:latin typeface="Meiryo UI" panose="020B0604030504040204" pitchFamily="50" charset="-128"/>
                <a:ea typeface="Meiryo UI" panose="020B0604030504040204" pitchFamily="50" charset="-128"/>
              </a:rPr>
              <a:t>が「自律移動ロボットプログラムの取り組み」にて提示する「自律移動ロボットアーキテクチャ設計報告書」に記載の</a:t>
            </a:r>
            <a:r>
              <a:rPr kumimoji="1" lang="en-US" altLang="ja-JP" sz="1200" dirty="0">
                <a:latin typeface="Meiryo UI" panose="020B0604030504040204" pitchFamily="50" charset="-128"/>
                <a:ea typeface="Meiryo UI" panose="020B0604030504040204" pitchFamily="50" charset="-128"/>
              </a:rPr>
              <a:t>KPI</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KGI</a:t>
            </a:r>
            <a:r>
              <a:rPr kumimoji="1" lang="ja-JP" altLang="en-US" sz="1200" dirty="0">
                <a:latin typeface="Meiryo UI" panose="020B0604030504040204" pitchFamily="50" charset="-128"/>
                <a:ea typeface="Meiryo UI" panose="020B0604030504040204" pitchFamily="50" charset="-128"/>
              </a:rPr>
              <a:t>の書き方を参考に記載してください。</a:t>
            </a:r>
          </a:p>
        </p:txBody>
      </p:sp>
      <p:sp>
        <p:nvSpPr>
          <p:cNvPr id="51" name="テキスト ボックス 50">
            <a:extLst>
              <a:ext uri="{FF2B5EF4-FFF2-40B4-BE49-F238E27FC236}">
                <a16:creationId xmlns:a16="http://schemas.microsoft.com/office/drawing/2014/main" id="{8D571F7A-88F6-3C2C-B15A-AA3837A9EEBD}"/>
              </a:ext>
            </a:extLst>
          </p:cNvPr>
          <p:cNvSpPr txBox="1"/>
          <p:nvPr/>
        </p:nvSpPr>
        <p:spPr>
          <a:xfrm>
            <a:off x="7416591" y="1238697"/>
            <a:ext cx="1629114" cy="830997"/>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異常動作率</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●●％以下</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（現状●●％）</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（●●年度）</a:t>
            </a:r>
          </a:p>
        </p:txBody>
      </p:sp>
      <p:sp>
        <p:nvSpPr>
          <p:cNvPr id="31" name="テキスト ボックス 30">
            <a:extLst>
              <a:ext uri="{FF2B5EF4-FFF2-40B4-BE49-F238E27FC236}">
                <a16:creationId xmlns:a16="http://schemas.microsoft.com/office/drawing/2014/main" id="{035F30B6-D346-D226-6340-C16B91D6C8A1}"/>
              </a:ext>
            </a:extLst>
          </p:cNvPr>
          <p:cNvSpPr txBox="1"/>
          <p:nvPr/>
        </p:nvSpPr>
        <p:spPr>
          <a:xfrm>
            <a:off x="288465" y="3725309"/>
            <a:ext cx="1262510" cy="1200329"/>
          </a:xfrm>
          <a:prstGeom prst="rect">
            <a:avLst/>
          </a:prstGeom>
          <a:noFill/>
        </p:spPr>
        <p:txBody>
          <a:bodyPr wrap="square" rtlCol="0">
            <a:spAutoFit/>
          </a:bodyPr>
          <a:lstStyle/>
          <a:p>
            <a:r>
              <a:rPr kumimoji="1" lang="en-US" altLang="ja-JP" sz="1200" dirty="0">
                <a:latin typeface="Meiryo UI" panose="020B0604030504040204" pitchFamily="50" charset="-128"/>
                <a:ea typeface="Meiryo UI" panose="020B0604030504040204" pitchFamily="50" charset="-128"/>
              </a:rPr>
              <a:t>SoS</a:t>
            </a:r>
            <a:r>
              <a:rPr kumimoji="1" lang="ja-JP" altLang="en-US" sz="1200" dirty="0">
                <a:latin typeface="Meiryo UI" panose="020B0604030504040204" pitchFamily="50" charset="-128"/>
                <a:ea typeface="Meiryo UI" panose="020B0604030504040204" pitchFamily="50" charset="-128"/>
              </a:rPr>
              <a:t>の安全性・信頼性評価等が膨大かつ高頻度になっていくことが想定され、その省力化が重要</a:t>
            </a:r>
          </a:p>
        </p:txBody>
      </p:sp>
      <p:sp>
        <p:nvSpPr>
          <p:cNvPr id="35" name="テキスト ボックス 34">
            <a:extLst>
              <a:ext uri="{FF2B5EF4-FFF2-40B4-BE49-F238E27FC236}">
                <a16:creationId xmlns:a16="http://schemas.microsoft.com/office/drawing/2014/main" id="{91929F38-6C56-4CB6-A769-268412434D3C}"/>
              </a:ext>
            </a:extLst>
          </p:cNvPr>
          <p:cNvSpPr txBox="1"/>
          <p:nvPr/>
        </p:nvSpPr>
        <p:spPr>
          <a:xfrm>
            <a:off x="217826" y="1526920"/>
            <a:ext cx="1358344" cy="1200329"/>
          </a:xfrm>
          <a:prstGeom prst="rect">
            <a:avLst/>
          </a:prstGeom>
          <a:noFill/>
        </p:spPr>
        <p:txBody>
          <a:bodyPr wrap="square">
            <a:spAutoFit/>
          </a:bodyPr>
          <a:lstStyle/>
          <a:p>
            <a:r>
              <a:rPr lang="ja-JP" altLang="en-US" sz="1200" dirty="0">
                <a:latin typeface="Meiryo UI" panose="020B0604030504040204" pitchFamily="50" charset="-128"/>
                <a:ea typeface="Meiryo UI" panose="020B0604030504040204" pitchFamily="50" charset="-128"/>
              </a:rPr>
              <a:t>従来の一律で詳細な法規制に基づくガバナンスのみでは、</a:t>
            </a:r>
            <a:r>
              <a:rPr lang="en-US" altLang="ja-JP" sz="1200" dirty="0">
                <a:latin typeface="Meiryo UI" panose="020B0604030504040204" pitchFamily="50" charset="-128"/>
                <a:ea typeface="Meiryo UI" panose="020B0604030504040204" pitchFamily="50" charset="-128"/>
              </a:rPr>
              <a:t>SoS</a:t>
            </a:r>
            <a:r>
              <a:rPr lang="ja-JP" altLang="en-US" sz="1200" dirty="0">
                <a:latin typeface="Meiryo UI" panose="020B0604030504040204" pitchFamily="50" charset="-128"/>
                <a:ea typeface="Meiryo UI" panose="020B0604030504040204" pitchFamily="50" charset="-128"/>
              </a:rPr>
              <a:t>の特性である原因特定への対応が困難</a:t>
            </a:r>
          </a:p>
        </p:txBody>
      </p:sp>
      <p:sp>
        <p:nvSpPr>
          <p:cNvPr id="37" name="テキスト ボックス 36">
            <a:extLst>
              <a:ext uri="{FF2B5EF4-FFF2-40B4-BE49-F238E27FC236}">
                <a16:creationId xmlns:a16="http://schemas.microsoft.com/office/drawing/2014/main" id="{230C1B65-46FB-EA7B-D3F0-E24D7716257B}"/>
              </a:ext>
            </a:extLst>
          </p:cNvPr>
          <p:cNvSpPr txBox="1"/>
          <p:nvPr/>
        </p:nvSpPr>
        <p:spPr>
          <a:xfrm>
            <a:off x="3081853" y="1737714"/>
            <a:ext cx="1059491" cy="83099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事故の未然防止・原因特定・波及の最小化</a:t>
            </a:r>
            <a:endParaRPr kumimoji="1"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465081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406</Words>
  <Application>Microsoft Office PowerPoint</Application>
  <PresentationFormat>画面に合わせる (4:3)</PresentationFormat>
  <Paragraphs>48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2022-08-04T10:47:04Z</dcterms:created>
  <dcterms:modified xsi:type="dcterms:W3CDTF">2022-08-04T10:47:15Z</dcterms:modified>
</cp:coreProperties>
</file>