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8"/>
  </p:notesMasterIdLst>
  <p:sldIdLst>
    <p:sldId id="262" r:id="rId3"/>
    <p:sldId id="263" r:id="rId4"/>
    <p:sldId id="282" r:id="rId5"/>
    <p:sldId id="264" r:id="rId6"/>
    <p:sldId id="272" r:id="rId7"/>
    <p:sldId id="277" r:id="rId8"/>
    <p:sldId id="266" r:id="rId9"/>
    <p:sldId id="276" r:id="rId10"/>
    <p:sldId id="270" r:id="rId11"/>
    <p:sldId id="268" r:id="rId12"/>
    <p:sldId id="275" r:id="rId13"/>
    <p:sldId id="281" r:id="rId14"/>
    <p:sldId id="279" r:id="rId15"/>
    <p:sldId id="280" r:id="rId16"/>
    <p:sldId id="285" r:id="rId1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60" autoAdjust="0"/>
    <p:restoredTop sz="82075" autoAdjust="0"/>
  </p:normalViewPr>
  <p:slideViewPr>
    <p:cSldViewPr>
      <p:cViewPr varScale="1">
        <p:scale>
          <a:sx n="77" d="100"/>
          <a:sy n="77" d="100"/>
        </p:scale>
        <p:origin x="103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2022/8/26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2022/8/26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2022/8/26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2369" y="1241326"/>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２０２３年１月～２０●●年●●月）</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a:t>
            </a:r>
            <a:r>
              <a:rPr kumimoji="1" lang="en-US" altLang="ja-JP" sz="2400" dirty="0">
                <a:latin typeface="+mn-ea"/>
              </a:rPr>
              <a:t>SG</a:t>
            </a:r>
            <a:r>
              <a:rPr kumimoji="1" lang="ja-JP" altLang="en-US" sz="2400" dirty="0">
                <a:latin typeface="+mn-ea"/>
              </a:rPr>
              <a:t>までの設定値：〇）</a:t>
            </a:r>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7335434" y="2875570"/>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6399229" y="3644996"/>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203848" y="-27384"/>
            <a:ext cx="5922046" cy="292644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P.15</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この要約版は、従来開催していた対面式審査会でのプレゼンテーションに相当するものです。ナレーション時間は</a:t>
            </a:r>
            <a:r>
              <a:rPr lang="en-US" altLang="ja-JP" b="1" u="sng" dirty="0">
                <a:solidFill>
                  <a:srgbClr val="FFFF00"/>
                </a:solidFill>
                <a:latin typeface="+mn-ea"/>
              </a:rPr>
              <a:t>15</a:t>
            </a:r>
            <a:r>
              <a:rPr lang="ja-JP" altLang="en-US" b="1" u="sng" dirty="0">
                <a:solidFill>
                  <a:srgbClr val="FFFF00"/>
                </a:solidFill>
                <a:latin typeface="+mn-ea"/>
              </a:rPr>
              <a:t>分を厳守してください。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a:solidFill>
                  <a:srgbClr val="FFFF00"/>
                </a:solidFill>
                <a:latin typeface="+mn-ea"/>
              </a:rPr>
              <a:t>動画</a:t>
            </a:r>
            <a:r>
              <a:rPr lang="ja-JP" altLang="en-US" b="1" u="sng" dirty="0">
                <a:solidFill>
                  <a:srgbClr val="FFFF00"/>
                </a:solidFill>
                <a:latin typeface="+mn-ea"/>
              </a:rPr>
              <a:t>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88288" y="5676385"/>
            <a:ext cx="8762921"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・「費用対効果指標の設定値」に係る確認については公募要領に記載のルールに基づき、算出ください。</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235144" y="1384560"/>
            <a:ext cx="192757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a1</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407240" y="4948997"/>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実施期間は、２０２３年１月の事業開始を想定してください。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特に、研究開発成果の実用化・事業化計画に対する申請者の社内（販売部門、事業部等の責任者等）でのコミットメントの状況は明記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2020</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2021</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2027</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2028</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2029</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2030</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2020</a:t>
            </a:r>
            <a:r>
              <a:rPr lang="ja-JP" altLang="en-US" sz="1200" dirty="0">
                <a:solidFill>
                  <a:srgbClr val="3333CC"/>
                </a:solidFill>
                <a:latin typeface="+mn-ea"/>
              </a:rPr>
              <a:t>～</a:t>
            </a:r>
            <a:r>
              <a:rPr lang="en-US" altLang="ja-JP" sz="1200" dirty="0">
                <a:solidFill>
                  <a:srgbClr val="3333CC"/>
                </a:solidFill>
                <a:latin typeface="+mn-ea"/>
              </a:rPr>
              <a:t>2021</a:t>
            </a:r>
            <a:r>
              <a:rPr lang="ja-JP" altLang="en-US" sz="1200" dirty="0">
                <a:solidFill>
                  <a:srgbClr val="3333CC"/>
                </a:solidFill>
                <a:latin typeface="+mn-ea"/>
              </a:rPr>
              <a:t>年度及び</a:t>
            </a:r>
            <a:r>
              <a:rPr lang="en-US" altLang="ja-JP" sz="1200" dirty="0">
                <a:solidFill>
                  <a:srgbClr val="3333CC"/>
                </a:solidFill>
                <a:latin typeface="+mn-ea"/>
              </a:rPr>
              <a:t>2027</a:t>
            </a:r>
            <a:r>
              <a:rPr lang="ja-JP" altLang="en-US" sz="1200" dirty="0">
                <a:solidFill>
                  <a:srgbClr val="3333CC"/>
                </a:solidFill>
                <a:latin typeface="+mn-ea"/>
              </a:rPr>
              <a:t>～</a:t>
            </a:r>
            <a:r>
              <a:rPr lang="en-US" altLang="ja-JP" sz="1200" dirty="0">
                <a:solidFill>
                  <a:srgbClr val="3333CC"/>
                </a:solidFill>
                <a:latin typeface="+mn-ea"/>
              </a:rPr>
              <a:t>2030</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2022</a:t>
            </a:r>
            <a:r>
              <a:rPr lang="ja-JP" altLang="en-US" sz="1200" dirty="0">
                <a:solidFill>
                  <a:srgbClr val="3333CC"/>
                </a:solidFill>
                <a:latin typeface="+mn-ea"/>
              </a:rPr>
              <a:t>年度～</a:t>
            </a:r>
            <a:r>
              <a:rPr lang="en-US" altLang="ja-JP" sz="1200" dirty="0">
                <a:solidFill>
                  <a:srgbClr val="3333CC"/>
                </a:solidFill>
                <a:latin typeface="+mn-ea"/>
              </a:rPr>
              <a:t>2026</a:t>
            </a:r>
            <a:r>
              <a:rPr lang="ja-JP" altLang="en-US" sz="1200" dirty="0">
                <a:solidFill>
                  <a:srgbClr val="3333CC"/>
                </a:solidFill>
                <a:latin typeface="+mn-ea"/>
              </a:rPr>
              <a:t>年度中に終了する場合には、研究開発終了年度からの売上高と申請者シェアについても、記載してください。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4" name="スライド番号プレースホルダー 3"/>
          <p:cNvSpPr>
            <a:spLocks noGrp="1"/>
          </p:cNvSpPr>
          <p:nvPr>
            <p:ph type="sldNum" sz="quarter" idx="12"/>
          </p:nvPr>
        </p:nvSpPr>
        <p:spPr>
          <a:xfrm>
            <a:off x="3059832" y="6610927"/>
            <a:ext cx="2133600" cy="365125"/>
          </a:xfrm>
        </p:spPr>
        <p:txBody>
          <a:bodyPr/>
          <a:lstStyle/>
          <a:p>
            <a:pPr algn="ctr"/>
            <a:fld id="{8D8A5D70-00BF-43D1-9518-0183EFEF9A82}" type="slidenum">
              <a:rPr lang="ja-JP" altLang="en-US" smtClean="0">
                <a:solidFill>
                  <a:prstClr val="black">
                    <a:tint val="75000"/>
                  </a:prstClr>
                </a:solidFill>
                <a:latin typeface="+mn-ea"/>
              </a:rPr>
              <a:pPr algn="ctr"/>
              <a:t>11</a:t>
            </a:fld>
            <a:endParaRPr lang="ja-JP" altLang="en-US">
              <a:solidFill>
                <a:prstClr val="black">
                  <a:tint val="75000"/>
                </a:prstClr>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・別添４（研究開発成果の事業化計画書）のうち、３．項について要約して簡潔に記載ください。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573244058"/>
              </p:ext>
            </p:extLst>
          </p:nvPr>
        </p:nvGraphicFramePr>
        <p:xfrm>
          <a:off x="198904" y="1568618"/>
          <a:ext cx="8552277" cy="3723640"/>
        </p:xfrm>
        <a:graphic>
          <a:graphicData uri="http://schemas.openxmlformats.org/drawingml/2006/table">
            <a:tbl>
              <a:tblPr firstRow="1" bandRow="1">
                <a:tableStyleId>{5C22544A-7EE6-4342-B048-85BDC9FD1C3A}</a:tableStyleId>
              </a:tblPr>
              <a:tblGrid>
                <a:gridCol w="1368366">
                  <a:extLst>
                    <a:ext uri="{9D8B030D-6E8A-4147-A177-3AD203B41FA5}">
                      <a16:colId xmlns:a16="http://schemas.microsoft.com/office/drawing/2014/main" val="20000"/>
                    </a:ext>
                  </a:extLst>
                </a:gridCol>
                <a:gridCol w="1026273">
                  <a:extLst>
                    <a:ext uri="{9D8B030D-6E8A-4147-A177-3AD203B41FA5}">
                      <a16:colId xmlns:a16="http://schemas.microsoft.com/office/drawing/2014/main" val="2607585754"/>
                    </a:ext>
                  </a:extLst>
                </a:gridCol>
                <a:gridCol w="1026273">
                  <a:extLst>
                    <a:ext uri="{9D8B030D-6E8A-4147-A177-3AD203B41FA5}">
                      <a16:colId xmlns:a16="http://schemas.microsoft.com/office/drawing/2014/main" val="20001"/>
                    </a:ext>
                  </a:extLst>
                </a:gridCol>
                <a:gridCol w="1026273">
                  <a:extLst>
                    <a:ext uri="{9D8B030D-6E8A-4147-A177-3AD203B41FA5}">
                      <a16:colId xmlns:a16="http://schemas.microsoft.com/office/drawing/2014/main" val="932572701"/>
                    </a:ext>
                  </a:extLst>
                </a:gridCol>
                <a:gridCol w="1026273">
                  <a:extLst>
                    <a:ext uri="{9D8B030D-6E8A-4147-A177-3AD203B41FA5}">
                      <a16:colId xmlns:a16="http://schemas.microsoft.com/office/drawing/2014/main" val="3080110929"/>
                    </a:ext>
                  </a:extLst>
                </a:gridCol>
                <a:gridCol w="1026273">
                  <a:extLst>
                    <a:ext uri="{9D8B030D-6E8A-4147-A177-3AD203B41FA5}">
                      <a16:colId xmlns:a16="http://schemas.microsoft.com/office/drawing/2014/main" val="20002"/>
                    </a:ext>
                  </a:extLst>
                </a:gridCol>
                <a:gridCol w="1026273">
                  <a:extLst>
                    <a:ext uri="{9D8B030D-6E8A-4147-A177-3AD203B41FA5}">
                      <a16:colId xmlns:a16="http://schemas.microsoft.com/office/drawing/2014/main" val="3253623887"/>
                    </a:ext>
                  </a:extLst>
                </a:gridCol>
                <a:gridCol w="1026273">
                  <a:extLst>
                    <a:ext uri="{9D8B030D-6E8A-4147-A177-3AD203B41FA5}">
                      <a16:colId xmlns:a16="http://schemas.microsoft.com/office/drawing/2014/main" val="851321335"/>
                    </a:ext>
                  </a:extLst>
                </a:gridCol>
              </a:tblGrid>
              <a:tr h="370840">
                <a:tc>
                  <a:txBody>
                    <a:bodyPr/>
                    <a:lstStyle/>
                    <a:p>
                      <a:endParaRPr kumimoji="1" lang="ja-JP" altLang="en-US" sz="2400" dirty="0"/>
                    </a:p>
                  </a:txBody>
                  <a:tcPr/>
                </a:tc>
                <a:tc>
                  <a:txBody>
                    <a:bodyPr/>
                    <a:lstStyle/>
                    <a:p>
                      <a:r>
                        <a:rPr kumimoji="1" lang="en-US" altLang="ja-JP" sz="1400" dirty="0">
                          <a:latin typeface="+mn-ea"/>
                          <a:ea typeface="+mn-ea"/>
                        </a:rPr>
                        <a:t>FY2022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12</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222968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2753809149"/>
              </p:ext>
            </p:extLst>
          </p:nvPr>
        </p:nvGraphicFramePr>
        <p:xfrm>
          <a:off x="251524" y="1403568"/>
          <a:ext cx="8568956" cy="4495800"/>
        </p:xfrm>
        <a:graphic>
          <a:graphicData uri="http://schemas.openxmlformats.org/drawingml/2006/table">
            <a:tbl>
              <a:tblPr firstRow="1" bandRow="1">
                <a:tableStyleId>{5C22544A-7EE6-4342-B048-85BDC9FD1C3A}</a:tableStyleId>
              </a:tblPr>
              <a:tblGrid>
                <a:gridCol w="2427338">
                  <a:extLst>
                    <a:ext uri="{9D8B030D-6E8A-4147-A177-3AD203B41FA5}">
                      <a16:colId xmlns:a16="http://schemas.microsoft.com/office/drawing/2014/main" val="20000"/>
                    </a:ext>
                  </a:extLst>
                </a:gridCol>
                <a:gridCol w="877374">
                  <a:extLst>
                    <a:ext uri="{9D8B030D-6E8A-4147-A177-3AD203B41FA5}">
                      <a16:colId xmlns:a16="http://schemas.microsoft.com/office/drawing/2014/main" val="20001"/>
                    </a:ext>
                  </a:extLst>
                </a:gridCol>
                <a:gridCol w="877374">
                  <a:extLst>
                    <a:ext uri="{9D8B030D-6E8A-4147-A177-3AD203B41FA5}">
                      <a16:colId xmlns:a16="http://schemas.microsoft.com/office/drawing/2014/main" val="3634264514"/>
                    </a:ext>
                  </a:extLst>
                </a:gridCol>
                <a:gridCol w="877374">
                  <a:extLst>
                    <a:ext uri="{9D8B030D-6E8A-4147-A177-3AD203B41FA5}">
                      <a16:colId xmlns:a16="http://schemas.microsoft.com/office/drawing/2014/main" val="932572701"/>
                    </a:ext>
                  </a:extLst>
                </a:gridCol>
                <a:gridCol w="877374">
                  <a:extLst>
                    <a:ext uri="{9D8B030D-6E8A-4147-A177-3AD203B41FA5}">
                      <a16:colId xmlns:a16="http://schemas.microsoft.com/office/drawing/2014/main" val="3703819195"/>
                    </a:ext>
                  </a:extLst>
                </a:gridCol>
                <a:gridCol w="877374">
                  <a:extLst>
                    <a:ext uri="{9D8B030D-6E8A-4147-A177-3AD203B41FA5}">
                      <a16:colId xmlns:a16="http://schemas.microsoft.com/office/drawing/2014/main" val="323354462"/>
                    </a:ext>
                  </a:extLst>
                </a:gridCol>
                <a:gridCol w="877374">
                  <a:extLst>
                    <a:ext uri="{9D8B030D-6E8A-4147-A177-3AD203B41FA5}">
                      <a16:colId xmlns:a16="http://schemas.microsoft.com/office/drawing/2014/main" val="4090384455"/>
                    </a:ext>
                  </a:extLst>
                </a:gridCol>
                <a:gridCol w="877374">
                  <a:extLst>
                    <a:ext uri="{9D8B030D-6E8A-4147-A177-3AD203B41FA5}">
                      <a16:colId xmlns:a16="http://schemas.microsoft.com/office/drawing/2014/main" val="20002"/>
                    </a:ext>
                  </a:extLst>
                </a:gridCol>
              </a:tblGrid>
              <a:tr h="370840">
                <a:tc>
                  <a:txBody>
                    <a:bodyPr/>
                    <a:lstStyle/>
                    <a:p>
                      <a:endParaRPr kumimoji="1" lang="ja-JP" altLang="en-US" sz="2800" dirty="0"/>
                    </a:p>
                  </a:txBody>
                  <a:tcPr/>
                </a:tc>
                <a:tc>
                  <a:txBody>
                    <a:bodyPr/>
                    <a:lstStyle/>
                    <a:p>
                      <a:r>
                        <a:rPr kumimoji="1" lang="en-US" altLang="ja-JP" sz="1200" dirty="0">
                          <a:latin typeface="+mn-ea"/>
                          <a:ea typeface="+mn-ea"/>
                        </a:rPr>
                        <a:t>FY2022</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FY2023</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FY2024</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FY2025</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FY2026</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FY2027</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合計</a:t>
                      </a:r>
                      <a:endParaRPr kumimoji="1" lang="en-US" altLang="ja-JP" sz="12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13</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4101315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22925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○○○試験装置　一式　　　　　　　　　　　　　　　　　　　　　　　　　　　　　  </a:t>
            </a:r>
            <a:r>
              <a:rPr lang="en-US" altLang="ja-JP" sz="1200" dirty="0">
                <a:solidFill>
                  <a:srgbClr val="3333CC"/>
                </a:solidFill>
                <a:latin typeface="+mn-ea"/>
              </a:rPr>
              <a:t>500</a:t>
            </a: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94203"/>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○○○評価装置　一式　　　　　　　　　　　　　　　　　　　　　　　　　　　　 　 </a:t>
            </a:r>
            <a:r>
              <a:rPr lang="en-US" altLang="ja-JP" sz="1200" dirty="0">
                <a:solidFill>
                  <a:srgbClr val="3333CC"/>
                </a:solidFill>
                <a:latin typeface="+mn-ea"/>
              </a:rPr>
              <a:t>300</a:t>
            </a:r>
          </a:p>
        </p:txBody>
      </p:sp>
      <p:sp>
        <p:nvSpPr>
          <p:cNvPr id="11" name="テキスト ボックス 21"/>
          <p:cNvSpPr txBox="1">
            <a:spLocks noChangeArrowheads="1"/>
          </p:cNvSpPr>
          <p:nvPr/>
        </p:nvSpPr>
        <p:spPr bwMode="auto">
          <a:xfrm>
            <a:off x="302487" y="174507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○○製作設計費　　　　　　　　　　　　　　　　　　　　　　　　　　　　　　　　   </a:t>
            </a:r>
            <a:r>
              <a:rPr lang="en-US" altLang="ja-JP" sz="1200" dirty="0">
                <a:solidFill>
                  <a:srgbClr val="3333CC"/>
                </a:solidFill>
                <a:latin typeface="+mn-ea"/>
              </a:rPr>
              <a:t>200</a:t>
            </a:r>
          </a:p>
        </p:txBody>
      </p:sp>
      <p:sp>
        <p:nvSpPr>
          <p:cNvPr id="12" name="テキスト ボックス 21"/>
          <p:cNvSpPr txBox="1">
            <a:spLocks noChangeArrowheads="1"/>
          </p:cNvSpPr>
          <p:nvPr/>
        </p:nvSpPr>
        <p:spPr bwMode="auto">
          <a:xfrm>
            <a:off x="300820" y="2007278"/>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○○製作加工費　　　　　　　　　　　　　　　　　　　　　　　　　　　　　　　　   </a:t>
            </a:r>
            <a:r>
              <a:rPr lang="en-US" altLang="ja-JP" sz="1200" dirty="0">
                <a:solidFill>
                  <a:srgbClr val="3333CC"/>
                </a:solidFill>
                <a:latin typeface="+mn-ea"/>
              </a:rPr>
              <a:t>100</a:t>
            </a: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労務費　　　　　　　　　　　　　　　　　　　　 　研究員・補助委員費　一式　　　　　　　　　　　　　　　　　　　　　　　　　　  </a:t>
            </a:r>
            <a:r>
              <a:rPr lang="en-US" altLang="ja-JP" sz="1200" dirty="0">
                <a:solidFill>
                  <a:srgbClr val="3333CC"/>
                </a:solidFill>
                <a:latin typeface="+mn-ea"/>
              </a:rPr>
              <a:t>100</a:t>
            </a: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50</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100</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r>
              <a:rPr lang="en-US" altLang="ja-JP" sz="1200" dirty="0">
                <a:solidFill>
                  <a:srgbClr val="3333CC"/>
                </a:solidFill>
                <a:latin typeface="+mn-ea"/>
              </a:rPr>
              <a:t>200</a:t>
            </a: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r>
              <a:rPr lang="en-US" altLang="ja-JP" sz="1200" dirty="0">
                <a:solidFill>
                  <a:srgbClr val="3333CC"/>
                </a:solidFill>
                <a:latin typeface="+mn-ea"/>
              </a:rPr>
              <a:t>1,550</a:t>
            </a: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553200" y="6441456"/>
            <a:ext cx="2133600" cy="365125"/>
          </a:xfrm>
        </p:spPr>
        <p:txBody>
          <a:bodyPr/>
          <a:lstStyle/>
          <a:p>
            <a:fld id="{8D8A5D70-00BF-43D1-9518-0183EFEF9A82}"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5" name="タイトル 1"/>
          <p:cNvSpPr txBox="1">
            <a:spLocks/>
          </p:cNvSpPr>
          <p:nvPr/>
        </p:nvSpPr>
        <p:spPr>
          <a:xfrm>
            <a:off x="107505" y="44624"/>
            <a:ext cx="5688631"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631468"/>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15</a:t>
            </a:r>
            <a:r>
              <a:rPr lang="ja-JP" altLang="en-US" sz="2400" b="1">
                <a:solidFill>
                  <a:srgbClr val="FFFF00"/>
                </a:solidFill>
                <a:latin typeface="+mn-ea"/>
              </a:rPr>
              <a:t>分</a:t>
            </a:r>
            <a:r>
              <a:rPr lang="ja-JP" altLang="en-US" sz="2400" b="1" dirty="0">
                <a:solidFill>
                  <a:srgbClr val="FFFF00"/>
                </a:solidFill>
                <a:latin typeface="+mn-ea"/>
              </a:rPr>
              <a:t>以内としてください。 </a:t>
            </a:r>
            <a:endParaRPr kumimoji="1" lang="ja-JP" altLang="en-US" sz="24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078288" y="1185007"/>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7218" y="4680580"/>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576859" y="5498272"/>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919382" y="816324"/>
            <a:ext cx="802101" cy="300082"/>
          </a:xfrm>
          <a:prstGeom prst="rect">
            <a:avLst/>
          </a:prstGeom>
          <a:noFill/>
        </p:spPr>
        <p:txBody>
          <a:bodyPr wrap="square" rtlCol="0">
            <a:spAutoFit/>
          </a:bodyPr>
          <a:lstStyle/>
          <a:p>
            <a:r>
              <a:rPr lang="en-US" altLang="ja-JP" sz="1350" u="sng" dirty="0">
                <a:solidFill>
                  <a:prstClr val="black"/>
                </a:solidFill>
              </a:rPr>
              <a:t>2023.1</a:t>
            </a:r>
          </a:p>
        </p:txBody>
      </p:sp>
      <p:sp>
        <p:nvSpPr>
          <p:cNvPr id="45" name="右矢印 44"/>
          <p:cNvSpPr/>
          <p:nvPr/>
        </p:nvSpPr>
        <p:spPr>
          <a:xfrm>
            <a:off x="2051720" y="1886362"/>
            <a:ext cx="177843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511923"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367907"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060745"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369332"/>
          </a:xfrm>
          <a:prstGeom prst="rect">
            <a:avLst/>
          </a:prstGeom>
          <a:noFill/>
        </p:spPr>
        <p:txBody>
          <a:bodyPr wrap="square" rtlCol="0">
            <a:spAutoFit/>
          </a:bodyPr>
          <a:lstStyle/>
          <a:p>
            <a:r>
              <a:rPr kumimoji="1" lang="ja-JP" altLang="en-US" dirty="0"/>
              <a:t>開発項目４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890908" y="844709"/>
            <a:ext cx="803275" cy="300082"/>
          </a:xfrm>
          <a:prstGeom prst="rect">
            <a:avLst/>
          </a:prstGeom>
          <a:noFill/>
        </p:spPr>
        <p:txBody>
          <a:bodyPr wrap="square" rtlCol="0">
            <a:spAutoFit/>
          </a:bodyPr>
          <a:lstStyle/>
          <a:p>
            <a:r>
              <a:rPr lang="en-US" altLang="ja-JP" sz="1350" u="sng" dirty="0">
                <a:solidFill>
                  <a:prstClr val="black"/>
                </a:solidFill>
              </a:rPr>
              <a:t>2025.6</a:t>
            </a:r>
            <a:endParaRPr lang="ja-JP" altLang="en-US" sz="1350" u="sng" dirty="0">
              <a:solidFill>
                <a:prstClr val="black"/>
              </a:solidFill>
            </a:endParaRPr>
          </a:p>
        </p:txBody>
      </p:sp>
      <p:sp>
        <p:nvSpPr>
          <p:cNvPr id="46" name="テキスト ボックス 45"/>
          <p:cNvSpPr txBox="1"/>
          <p:nvPr/>
        </p:nvSpPr>
        <p:spPr>
          <a:xfrm>
            <a:off x="5810262" y="780418"/>
            <a:ext cx="919990" cy="300082"/>
          </a:xfrm>
          <a:prstGeom prst="rect">
            <a:avLst/>
          </a:prstGeom>
          <a:noFill/>
        </p:spPr>
        <p:txBody>
          <a:bodyPr wrap="square" rtlCol="0">
            <a:spAutoFit/>
          </a:bodyPr>
          <a:lstStyle/>
          <a:p>
            <a:r>
              <a:rPr lang="en-US" altLang="ja-JP" sz="1350" u="sng" dirty="0">
                <a:solidFill>
                  <a:prstClr val="black"/>
                </a:solidFill>
              </a:rPr>
              <a:t>2027.12</a:t>
            </a:r>
            <a:endParaRPr lang="ja-JP" altLang="en-US" sz="1350" u="sng" dirty="0">
              <a:solidFill>
                <a:prstClr val="black"/>
              </a:solidFill>
            </a:endParaRPr>
          </a:p>
        </p:txBody>
      </p:sp>
      <p:sp>
        <p:nvSpPr>
          <p:cNvPr id="51" name="テキスト ボックス 50"/>
          <p:cNvSpPr txBox="1"/>
          <p:nvPr/>
        </p:nvSpPr>
        <p:spPr>
          <a:xfrm>
            <a:off x="1907704" y="1223130"/>
            <a:ext cx="952651" cy="246221"/>
          </a:xfrm>
          <a:prstGeom prst="rect">
            <a:avLst/>
          </a:prstGeom>
          <a:noFill/>
        </p:spPr>
        <p:txBody>
          <a:bodyPr wrap="square" rtlCol="0">
            <a:spAutoFit/>
          </a:bodyPr>
          <a:lstStyle/>
          <a:p>
            <a:r>
              <a:rPr lang="ja-JP" altLang="en-US" sz="1000" dirty="0">
                <a:solidFill>
                  <a:srgbClr val="0000FF"/>
                </a:solidFill>
              </a:rPr>
              <a:t>◆開始</a:t>
            </a:r>
          </a:p>
        </p:txBody>
      </p:sp>
      <p:sp>
        <p:nvSpPr>
          <p:cNvPr id="52" name="テキスト ボックス 51"/>
          <p:cNvSpPr txBox="1"/>
          <p:nvPr/>
        </p:nvSpPr>
        <p:spPr>
          <a:xfrm>
            <a:off x="3836091" y="1143550"/>
            <a:ext cx="869592" cy="577081"/>
          </a:xfrm>
          <a:prstGeom prst="rect">
            <a:avLst/>
          </a:prstGeom>
          <a:noFill/>
        </p:spPr>
        <p:txBody>
          <a:bodyPr wrap="square" rtlCol="0">
            <a:spAutoFit/>
          </a:bodyPr>
          <a:lstStyle/>
          <a:p>
            <a:r>
              <a:rPr lang="ja-JP" altLang="en-US" sz="1050" dirty="0">
                <a:solidFill>
                  <a:srgbClr val="0000FF"/>
                </a:solidFill>
              </a:rPr>
              <a:t>◆ステージ</a:t>
            </a:r>
            <a:endParaRPr lang="en-US" altLang="ja-JP" sz="1050" dirty="0">
              <a:solidFill>
                <a:srgbClr val="0000FF"/>
              </a:solidFill>
            </a:endParaRPr>
          </a:p>
          <a:p>
            <a:r>
              <a:rPr lang="ja-JP" altLang="en-US" sz="1050" dirty="0">
                <a:solidFill>
                  <a:srgbClr val="0000FF"/>
                </a:solidFill>
              </a:rPr>
              <a:t>ゲート審査</a:t>
            </a:r>
            <a:endParaRPr lang="en-US" altLang="ja-JP" sz="1050" dirty="0">
              <a:solidFill>
                <a:srgbClr val="0000FF"/>
              </a:solidFill>
            </a:endParaRPr>
          </a:p>
          <a:p>
            <a:r>
              <a:rPr lang="ja-JP" altLang="en-US" sz="1050" dirty="0">
                <a:solidFill>
                  <a:srgbClr val="0000FF"/>
                </a:solidFill>
              </a:rPr>
              <a:t>（</a:t>
            </a:r>
            <a:r>
              <a:rPr lang="en-US" altLang="ja-JP" sz="1050" dirty="0">
                <a:solidFill>
                  <a:srgbClr val="0000FF"/>
                </a:solidFill>
              </a:rPr>
              <a:t>2.5</a:t>
            </a:r>
            <a:r>
              <a:rPr lang="ja-JP" altLang="en-US" sz="1050" dirty="0">
                <a:solidFill>
                  <a:srgbClr val="0000FF"/>
                </a:solidFill>
              </a:rPr>
              <a:t>年後）</a:t>
            </a:r>
          </a:p>
        </p:txBody>
      </p:sp>
      <p:sp>
        <p:nvSpPr>
          <p:cNvPr id="53" name="テキスト ボックス 52"/>
          <p:cNvSpPr txBox="1"/>
          <p:nvPr/>
        </p:nvSpPr>
        <p:spPr>
          <a:xfrm>
            <a:off x="6322762" y="1114317"/>
            <a:ext cx="1491563" cy="253916"/>
          </a:xfrm>
          <a:prstGeom prst="rect">
            <a:avLst/>
          </a:prstGeom>
          <a:noFill/>
        </p:spPr>
        <p:txBody>
          <a:bodyPr wrap="square" rtlCol="0">
            <a:spAutoFit/>
          </a:bodyPr>
          <a:lstStyle/>
          <a:p>
            <a:r>
              <a:rPr lang="ja-JP" altLang="en-US" sz="105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311C99FD-3CB0-6A25-5A4D-4B7C2AA80A7F}"/>
              </a:ext>
            </a:extLst>
          </p:cNvPr>
          <p:cNvSpPr txBox="1"/>
          <p:nvPr/>
        </p:nvSpPr>
        <p:spPr>
          <a:xfrm>
            <a:off x="3830419" y="1691809"/>
            <a:ext cx="4632960" cy="600164"/>
          </a:xfrm>
          <a:prstGeom prst="rect">
            <a:avLst/>
          </a:prstGeom>
          <a:noFill/>
        </p:spPr>
        <p:txBody>
          <a:bodyPr wrap="square">
            <a:spAutoFit/>
          </a:bodyPr>
          <a:lstStyle/>
          <a:p>
            <a:r>
              <a:rPr lang="en-US" altLang="ja-JP" sz="1100" b="1" kern="100" dirty="0">
                <a:solidFill>
                  <a:srgbClr val="0000FF"/>
                </a:solidFill>
                <a:latin typeface="+mn-ea"/>
                <a:cs typeface="Times New Roman" panose="02020603050405020304" pitchFamily="18" charset="0"/>
              </a:rPr>
              <a:t>※</a:t>
            </a:r>
            <a:r>
              <a:rPr lang="ja-JP" altLang="ja-JP" sz="1100" b="1" kern="100" dirty="0">
                <a:solidFill>
                  <a:srgbClr val="0000FF"/>
                </a:solidFill>
                <a:effectLst/>
                <a:latin typeface="+mn-ea"/>
                <a:cs typeface="Times New Roman" panose="02020603050405020304" pitchFamily="18" charset="0"/>
              </a:rPr>
              <a:t>追加予算が必要な場合は、これより短い期間でのステージゲート審査の実施も可能です。その場合、ステージゲート審査ごとに目標設定を行ってください。</a:t>
            </a:r>
            <a:endParaRPr lang="ja-JP" altLang="en-US" sz="1100" b="1" dirty="0">
              <a:solidFill>
                <a:srgbClr val="0000FF"/>
              </a:solidFill>
              <a:latin typeface="+mn-ea"/>
            </a:endParaRPr>
          </a:p>
        </p:txBody>
      </p:sp>
    </p:spTree>
    <p:extLst>
      <p:ext uri="{BB962C8B-B14F-4D97-AF65-F5344CB8AC3E}">
        <p14:creationId xmlns:p14="http://schemas.microsoft.com/office/powerpoint/2010/main" val="353200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4248472"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中間目標（事業開始から２．５年経過時点）</a:t>
            </a:r>
            <a:endParaRPr lang="en-US" altLang="ja-JP" sz="1600" dirty="0">
              <a:latin typeface="+mn-ea"/>
            </a:endParaRPr>
          </a:p>
        </p:txBody>
      </p:sp>
      <p:sp>
        <p:nvSpPr>
          <p:cNvPr id="5" name="テキスト ボックス 21"/>
          <p:cNvSpPr txBox="1">
            <a:spLocks noChangeArrowheads="1"/>
          </p:cNvSpPr>
          <p:nvPr/>
        </p:nvSpPr>
        <p:spPr bwMode="auto">
          <a:xfrm>
            <a:off x="179512" y="4835252"/>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③最終目標（５年経過時点）</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180618446"/>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提案事業の</a:t>
                      </a:r>
                      <a:r>
                        <a:rPr lang="ja-JP" altLang="en-US" sz="1100" spc="10" dirty="0">
                          <a:effectLst/>
                        </a:rPr>
                        <a:t>中間目標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583872605"/>
              </p:ext>
            </p:extLst>
          </p:nvPr>
        </p:nvGraphicFramePr>
        <p:xfrm>
          <a:off x="278344" y="5241762"/>
          <a:ext cx="8470120" cy="779526"/>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研究開発計画中の開発目標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最終目標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2598958563"/>
              </p:ext>
            </p:extLst>
          </p:nvPr>
        </p:nvGraphicFramePr>
        <p:xfrm>
          <a:off x="272232" y="3687309"/>
          <a:ext cx="8470120" cy="389763"/>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303254">
                <a:tc>
                  <a:txBody>
                    <a:bodyPr/>
                    <a:lstStyle/>
                    <a:p>
                      <a:pPr algn="just" latinLnBrk="1">
                        <a:lnSpc>
                          <a:spcPts val="1580"/>
                        </a:lnSpc>
                        <a:spcAft>
                          <a:spcPts val="0"/>
                        </a:spcAft>
                      </a:pPr>
                      <a:r>
                        <a:rPr kumimoji="1" lang="ja-JP" altLang="ja-JP" sz="105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05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追加目標</a:t>
                      </a:r>
                      <a:endParaRPr kumimoji="1" lang="ja-JP" altLang="ja-JP" sz="105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8" name="テキスト ボックス 7">
            <a:extLst>
              <a:ext uri="{FF2B5EF4-FFF2-40B4-BE49-F238E27FC236}">
                <a16:creationId xmlns:a16="http://schemas.microsoft.com/office/drawing/2014/main" id="{E018A55F-F355-4152-1040-DDF96D9556ED}"/>
              </a:ext>
            </a:extLst>
          </p:cNvPr>
          <p:cNvSpPr txBox="1"/>
          <p:nvPr/>
        </p:nvSpPr>
        <p:spPr>
          <a:xfrm>
            <a:off x="179512" y="2807609"/>
            <a:ext cx="8754186" cy="477375"/>
          </a:xfrm>
          <a:prstGeom prst="rect">
            <a:avLst/>
          </a:prstGeom>
          <a:noFill/>
        </p:spPr>
        <p:txBody>
          <a:bodyPr wrap="square">
            <a:spAutoFit/>
          </a:bodyPr>
          <a:lstStyle/>
          <a:p>
            <a:pPr marL="136525" indent="-136525" algn="just" latinLnBrk="1">
              <a:lnSpc>
                <a:spcPts val="1580"/>
              </a:lnSpc>
            </a:pPr>
            <a:endParaRPr lang="en-US" altLang="ja-JP" sz="1200" b="1" kern="100" spc="10" dirty="0">
              <a:solidFill>
                <a:srgbClr val="FF0000"/>
              </a:solidFill>
              <a:latin typeface="+mn-ea"/>
              <a:cs typeface="Times New Roman" panose="02020603050405020304" pitchFamily="18" charset="0"/>
            </a:endParaRPr>
          </a:p>
          <a:p>
            <a:pPr marL="136525" indent="-136525" algn="just" latinLnBrk="1">
              <a:lnSpc>
                <a:spcPts val="1580"/>
              </a:lnSpc>
            </a:pPr>
            <a:r>
              <a:rPr lang="ja-JP" altLang="en-US" sz="1200" b="1" kern="100" spc="10" dirty="0">
                <a:solidFill>
                  <a:srgbClr val="FF0000"/>
                </a:solidFill>
                <a:latin typeface="+mn-ea"/>
                <a:cs typeface="Times New Roman" panose="02020603050405020304" pitchFamily="18" charset="0"/>
              </a:rPr>
              <a:t>・</a:t>
            </a:r>
            <a:r>
              <a:rPr lang="en-US" altLang="ja-JP" sz="1200" b="1" kern="100" spc="0" dirty="0">
                <a:solidFill>
                  <a:srgbClr val="FF0000"/>
                </a:solidFill>
                <a:effectLst/>
                <a:latin typeface="+mn-ea"/>
                <a:cs typeface="Times New Roman" panose="02020603050405020304" pitchFamily="18" charset="0"/>
              </a:rPr>
              <a:t> </a:t>
            </a:r>
            <a:r>
              <a:rPr lang="ja-JP" altLang="en-US" sz="1200" b="1" kern="100" spc="0" dirty="0">
                <a:solidFill>
                  <a:srgbClr val="FF0000"/>
                </a:solidFill>
                <a:effectLst/>
                <a:latin typeface="+mn-ea"/>
                <a:cs typeface="Times New Roman" panose="02020603050405020304" pitchFamily="18" charset="0"/>
              </a:rPr>
              <a:t>中間時点（</a:t>
            </a:r>
            <a:r>
              <a:rPr lang="en-US" altLang="ja-JP" sz="1200" b="1" kern="100" spc="0" dirty="0">
                <a:solidFill>
                  <a:srgbClr val="FF0000"/>
                </a:solidFill>
                <a:effectLst/>
                <a:latin typeface="+mn-ea"/>
                <a:cs typeface="Times New Roman" panose="02020603050405020304" pitchFamily="18" charset="0"/>
              </a:rPr>
              <a:t>2.5</a:t>
            </a:r>
            <a:r>
              <a:rPr lang="ja-JP" altLang="en-US" sz="1200" b="1" kern="100" spc="0" dirty="0">
                <a:solidFill>
                  <a:srgbClr val="FF0000"/>
                </a:solidFill>
                <a:effectLst/>
                <a:latin typeface="+mn-ea"/>
                <a:cs typeface="Times New Roman" panose="02020603050405020304" pitchFamily="18" charset="0"/>
              </a:rPr>
              <a:t>年）よりも前にステージゲート審査を行う場合は、その時期および目標を設定してください。</a:t>
            </a:r>
            <a:endParaRPr lang="ja-JP" altLang="ja-JP" sz="1200" b="1" spc="10" dirty="0">
              <a:solidFill>
                <a:srgbClr val="FF0000"/>
              </a:solidFill>
              <a:effectLst/>
              <a:latin typeface="+mn-ea"/>
              <a:cs typeface="Times New Roman" panose="02020603050405020304" pitchFamily="18" charset="0"/>
            </a:endParaRPr>
          </a:p>
        </p:txBody>
      </p:sp>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7</a:t>
            </a:fld>
            <a:endParaRPr lang="en-US" altLang="ja-JP" dirty="0">
              <a:solidFill>
                <a:prstClr val="black"/>
              </a:solidFill>
              <a:latin typeface="ＭＳ Ｐゴシック" panose="020B0600070205080204" pitchFamily="50" charset="-128"/>
              <a:cs typeface="メイリオ" pitchFamily="50" charset="-128"/>
            </a:endParaRPr>
          </a:p>
        </p:txBody>
      </p:sp>
      <p:sp>
        <p:nvSpPr>
          <p:cNvPr id="15" name="テキスト ボックス 21">
            <a:extLst>
              <a:ext uri="{FF2B5EF4-FFF2-40B4-BE49-F238E27FC236}">
                <a16:creationId xmlns:a16="http://schemas.microsoft.com/office/drawing/2014/main" id="{8327FB07-8797-92B3-3A92-BE429CB53C72}"/>
              </a:ext>
            </a:extLst>
          </p:cNvPr>
          <p:cNvSpPr txBox="1">
            <a:spLocks noChangeArrowheads="1"/>
          </p:cNvSpPr>
          <p:nvPr/>
        </p:nvSpPr>
        <p:spPr bwMode="auto">
          <a:xfrm>
            <a:off x="179512" y="3264092"/>
            <a:ext cx="722358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②追加のステージゲート審査の目標（        年    月）</a:t>
            </a:r>
            <a:endParaRPr lang="en-US" altLang="ja-JP" sz="1600" dirty="0">
              <a:latin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2266960959"/>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技術</a:t>
                      </a:r>
                      <a:endParaRPr lang="ja-JP" sz="1050" kern="100">
                        <a:effectLst/>
                      </a:endParaRPr>
                    </a:p>
                    <a:p>
                      <a:pPr algn="ctr">
                        <a:lnSpc>
                          <a:spcPts val="1000"/>
                        </a:lnSpc>
                        <a:spcAft>
                          <a:spcPts val="0"/>
                        </a:spcAft>
                      </a:pPr>
                      <a:r>
                        <a:rPr lang="ja-JP" sz="1000" kern="100" spc="60">
                          <a:effectLst/>
                        </a:rPr>
                        <a:t>保有者</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年月</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r>
                        <a:rPr lang="en-US" sz="1000" kern="100" spc="60" dirty="0">
                          <a:effectLst/>
                        </a:rPr>
                        <a:t>(/y)</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2022</a:t>
                      </a:r>
                      <a:r>
                        <a:rPr lang="en-US" altLang="ja-JP" sz="900" kern="100" spc="60" dirty="0">
                          <a:effectLst/>
                        </a:rPr>
                        <a:t>/8</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2022/8</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dirty="0">
                          <a:effectLst/>
                        </a:rPr>
                        <a:t>本技術（事業終了時）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2022/8</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本技術（事業終了時）</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4067</Words>
  <Application>Microsoft Office PowerPoint</Application>
  <PresentationFormat>画面に合わせる (4:3)</PresentationFormat>
  <Paragraphs>416</Paragraphs>
  <Slides>15</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2021-06-24T04:16:49Z</dcterms:created>
  <dcterms:modified xsi:type="dcterms:W3CDTF">2022-08-26T06:08:44Z</dcterms:modified>
</cp:coreProperties>
</file>