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3920DA-70FD-4563-955C-5541D870380D}" v="84" dt="2022-02-24T13:18:05.62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1650"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revisionInfo.xml" Type="http://schemas.microsoft.com/office/2015/10/relationships/revisionInfo"/></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35221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3306707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3255023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34986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1861179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303385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227077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145971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2844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274826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E0F389-3A13-4097-8E50-74047C4FB5D2}" type="datetimeFigureOut">
              <a:rPr kumimoji="1" lang="ja-JP" altLang="en-US" smtClean="0"/>
              <a:t>2022/10/11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222836640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0F389-3A13-4097-8E50-74047C4FB5D2}" type="datetimeFigureOut">
              <a:rPr kumimoji="1" lang="ja-JP" altLang="en-US" smtClean="0"/>
              <a:t>2022/10/11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E82F6-C1DC-4A31-8613-9EA31D5AD2DE}" type="slidenum">
              <a:rPr kumimoji="1" lang="ja-JP" altLang="en-US" smtClean="0"/>
              <a:t>‹#›</a:t>
            </a:fld>
            <a:endParaRPr kumimoji="1" lang="ja-JP" altLang="en-US"/>
          </a:p>
        </p:txBody>
      </p:sp>
    </p:spTree>
    <p:extLst>
      <p:ext uri="{BB962C8B-B14F-4D97-AF65-F5344CB8AC3E}">
        <p14:creationId xmlns:p14="http://schemas.microsoft.com/office/powerpoint/2010/main" val="3014872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88443"/>
            <a:ext cx="9144000" cy="508438"/>
          </a:xfrm>
        </p:spPr>
        <p:txBody>
          <a:bodyPr>
            <a:normAutofit/>
          </a:bodyPr>
          <a:lstStyle/>
          <a:p>
            <a:pPr>
              <a:tabLst>
                <a:tab pos="719138" algn="l"/>
              </a:tabLst>
            </a:pPr>
            <a:r>
              <a:rPr lang="ja-JP" altLang="en-US" sz="2400" b="1" dirty="0">
                <a:solidFill>
                  <a:srgbClr val="0070C0"/>
                </a:solidFill>
              </a:rPr>
              <a:t>提案テーマ名：○○○○○○○○の先導調査研究</a:t>
            </a:r>
            <a:endParaRPr lang="en-US" altLang="ja-JP" sz="2400" b="1" dirty="0">
              <a:solidFill>
                <a:srgbClr val="0070C0"/>
              </a:solidFill>
            </a:endParaRPr>
          </a:p>
        </p:txBody>
      </p:sp>
      <p:cxnSp>
        <p:nvCxnSpPr>
          <p:cNvPr id="5" name="直線コネクタ 4"/>
          <p:cNvCxnSpPr/>
          <p:nvPr/>
        </p:nvCxnSpPr>
        <p:spPr>
          <a:xfrm>
            <a:off x="0" y="703677"/>
            <a:ext cx="9144000" cy="1"/>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92881" y="862556"/>
            <a:ext cx="1135856"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実施者</a:t>
            </a:r>
          </a:p>
        </p:txBody>
      </p:sp>
      <p:sp>
        <p:nvSpPr>
          <p:cNvPr id="9" name="テキスト ボックス 8"/>
          <p:cNvSpPr txBox="1"/>
          <p:nvPr/>
        </p:nvSpPr>
        <p:spPr>
          <a:xfrm>
            <a:off x="192881" y="1162638"/>
            <a:ext cx="1135856" cy="133882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328737" y="862556"/>
            <a:ext cx="7586663" cy="300082"/>
          </a:xfrm>
          <a:prstGeom prst="rect">
            <a:avLst/>
          </a:prstGeom>
          <a:noFill/>
          <a:ln>
            <a:solidFill>
              <a:schemeClr val="accent1">
                <a:lumMod val="60000"/>
                <a:lumOff val="40000"/>
              </a:schemeClr>
            </a:solidFill>
          </a:ln>
        </p:spPr>
        <p:txBody>
          <a:bodyPr wrap="square" rtlCol="0">
            <a:spAutoFit/>
          </a:bodyPr>
          <a:lstStyle/>
          <a:p>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実施者名　（</a:t>
            </a:r>
            <a:r>
              <a:rPr lang="en-US" altLang="ja-JP"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NEDO</a:t>
            </a: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からの直接の委託先を記載下さい）</a:t>
            </a:r>
          </a:p>
        </p:txBody>
      </p:sp>
      <p:sp>
        <p:nvSpPr>
          <p:cNvPr id="11" name="テキスト ボックス 10"/>
          <p:cNvSpPr txBox="1"/>
          <p:nvPr/>
        </p:nvSpPr>
        <p:spPr>
          <a:xfrm>
            <a:off x="1327750" y="1154754"/>
            <a:ext cx="7586663" cy="134671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400">
                <a:solidFill>
                  <a:srgbClr val="0070C0"/>
                </a:solidFill>
                <a:latin typeface="Meiryo UI" panose="020B0604030504040204" pitchFamily="50" charset="-128"/>
                <a:ea typeface="Meiryo UI" panose="020B0604030504040204" pitchFamily="50" charset="-128"/>
                <a:cs typeface="Meiryo UI" panose="020B0604030504040204" pitchFamily="50" charset="-128"/>
              </a:rPr>
              <a:t>〇〇〇〇〇〇〇〇〇〇〇〇〇〇</a:t>
            </a:r>
            <a:r>
              <a:rPr lang="ja-JP" altLang="en-US" sz="14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〇〇〇〇〇〇〇〇〇〇〇〇〇〇〇〇実現に向けて、〇〇〇〇〇〇〇〇〇〇〇〇〇〇〇〇〇〇〇〇〇〇〇〇の先導調査研究をする。</a:t>
            </a:r>
            <a:endParaRPr lang="en-US" altLang="ja-JP" sz="14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lvl="0" fontAlgn="ctr">
              <a:defRPr/>
            </a:pPr>
            <a:r>
              <a:rPr lang="ja-JP" altLang="en-US" sz="14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（テーマの特長となる部分に下線を引いてください。）</a:t>
            </a:r>
          </a:p>
        </p:txBody>
      </p:sp>
      <p:sp>
        <p:nvSpPr>
          <p:cNvPr id="13" name="正方形/長方形 12"/>
          <p:cNvSpPr/>
          <p:nvPr/>
        </p:nvSpPr>
        <p:spPr>
          <a:xfrm>
            <a:off x="192881" y="2643892"/>
            <a:ext cx="8721532" cy="3985508"/>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テーマの実施内容や本技術の優位性を図表を用いて分かり易く記載下さい。</a:t>
            </a:r>
          </a:p>
        </p:txBody>
      </p:sp>
      <p:sp>
        <p:nvSpPr>
          <p:cNvPr id="3" name="テキスト ボックス 2"/>
          <p:cNvSpPr txBox="1"/>
          <p:nvPr/>
        </p:nvSpPr>
        <p:spPr>
          <a:xfrm>
            <a:off x="16523" y="1359"/>
            <a:ext cx="7130478" cy="230832"/>
          </a:xfrm>
          <a:prstGeom prst="rect">
            <a:avLst/>
          </a:prstGeom>
          <a:noFill/>
        </p:spPr>
        <p:txBody>
          <a:bodyPr wrap="none" rtlCol="0">
            <a:spAutoFit/>
          </a:bodyPr>
          <a:lstStyle/>
          <a:p>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〇〇〇〇</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（プロジェクト名）</a:t>
            </a:r>
            <a:r>
              <a:rPr lang="ja-JP"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b="1" dirty="0">
                <a:solidFill>
                  <a:srgbClr val="FF0000"/>
                </a:solidFill>
                <a:effectLst/>
                <a:ea typeface="ＭＳ 明朝" panose="02020609040205080304" pitchFamily="17" charset="-128"/>
                <a:cs typeface="Arial" panose="020B0604020202020204" pitchFamily="34" charset="0"/>
              </a:rPr>
              <a:t>ロボットによる社会変革推進に向けたロボット・</a:t>
            </a:r>
            <a:r>
              <a:rPr lang="en-US" altLang="ja-JP" sz="900" b="1" dirty="0">
                <a:solidFill>
                  <a:srgbClr val="FF0000"/>
                </a:solidFill>
                <a:effectLst/>
                <a:ea typeface="ＭＳ 明朝" panose="02020609040205080304" pitchFamily="17" charset="-128"/>
                <a:cs typeface="Arial" panose="020B0604020202020204" pitchFamily="34" charset="0"/>
              </a:rPr>
              <a:t>AI</a:t>
            </a:r>
            <a:r>
              <a:rPr lang="ja-JP" altLang="ja-JP" sz="900" b="1" dirty="0">
                <a:solidFill>
                  <a:srgbClr val="FF0000"/>
                </a:solidFill>
                <a:effectLst/>
                <a:ea typeface="ＭＳ 明朝" panose="02020609040205080304" pitchFamily="17" charset="-128"/>
                <a:cs typeface="Arial" panose="020B0604020202020204" pitchFamily="34" charset="0"/>
              </a:rPr>
              <a:t>部事業の周辺技術・関連課題に係る先導調査研究</a:t>
            </a: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4756727" y="5560291"/>
            <a:ext cx="4035079" cy="923330"/>
          </a:xfrm>
          <a:prstGeom prst="rect">
            <a:avLst/>
          </a:prstGeom>
          <a:noFill/>
          <a:ln>
            <a:solidFill>
              <a:schemeClr val="accent1"/>
            </a:solidFill>
          </a:ln>
        </p:spPr>
        <p:txBody>
          <a:bodyPr wrap="none" rtlCol="0">
            <a:spAutoFit/>
          </a:bodyPr>
          <a:lstStyle/>
          <a:p>
            <a:r>
              <a:rPr kumimoji="1" lang="ja-JP" altLang="en-US" b="1" dirty="0">
                <a:solidFill>
                  <a:srgbClr val="FF0000"/>
                </a:solidFill>
              </a:rPr>
              <a:t>経済産業省及び</a:t>
            </a:r>
            <a:r>
              <a:rPr kumimoji="1" lang="en-US" altLang="ja-JP" b="1" dirty="0">
                <a:solidFill>
                  <a:srgbClr val="FF0000"/>
                </a:solidFill>
              </a:rPr>
              <a:t>NEDO</a:t>
            </a:r>
            <a:r>
              <a:rPr kumimoji="1" lang="ja-JP" altLang="en-US" b="1" dirty="0">
                <a:solidFill>
                  <a:srgbClr val="FF0000"/>
                </a:solidFill>
              </a:rPr>
              <a:t>が対外的に</a:t>
            </a:r>
            <a:endParaRPr kumimoji="1" lang="en-US" altLang="ja-JP" b="1" dirty="0">
              <a:solidFill>
                <a:srgbClr val="FF0000"/>
              </a:solidFill>
            </a:endParaRPr>
          </a:p>
          <a:p>
            <a:r>
              <a:rPr lang="ja-JP" altLang="en-US" b="1" dirty="0">
                <a:solidFill>
                  <a:srgbClr val="FF0000"/>
                </a:solidFill>
              </a:rPr>
              <a:t>説明資料として活用するため、</a:t>
            </a:r>
            <a:endParaRPr lang="en-US" altLang="ja-JP" b="1" dirty="0">
              <a:solidFill>
                <a:srgbClr val="FF0000"/>
              </a:solidFill>
            </a:endParaRPr>
          </a:p>
          <a:p>
            <a:r>
              <a:rPr kumimoji="1" lang="ja-JP" altLang="en-US" b="1" dirty="0">
                <a:solidFill>
                  <a:srgbClr val="FF0000"/>
                </a:solidFill>
              </a:rPr>
              <a:t>公開情報かつ著作権にご注意ください。</a:t>
            </a:r>
          </a:p>
        </p:txBody>
      </p:sp>
    </p:spTree>
    <p:extLst>
      <p:ext uri="{BB962C8B-B14F-4D97-AF65-F5344CB8AC3E}">
        <p14:creationId xmlns:p14="http://schemas.microsoft.com/office/powerpoint/2010/main" val="43520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0"/>
            <a:ext cx="9144000" cy="707886"/>
          </a:xfrm>
          <a:prstGeom prst="rect">
            <a:avLst/>
          </a:prstGeom>
          <a:solidFill>
            <a:srgbClr val="0070C0"/>
          </a:solidFill>
          <a:ln>
            <a:solidFill>
              <a:schemeClr val="accent1">
                <a:lumMod val="60000"/>
                <a:lumOff val="40000"/>
              </a:schemeClr>
            </a:solidFill>
          </a:ln>
        </p:spPr>
        <p:txBody>
          <a:bodyPr wrap="square" rtlCol="0">
            <a:spAutoFit/>
          </a:bodyPr>
          <a:lstStyle/>
          <a:p>
            <a:pPr>
              <a:tabLst>
                <a:tab pos="719138" algn="l"/>
              </a:tabLst>
            </a:pPr>
            <a:r>
              <a:rPr lang="ja-JP" altLang="en-US" sz="1000" b="1" dirty="0">
                <a:solidFill>
                  <a:schemeClr val="bg1"/>
                </a:solidFill>
              </a:rPr>
              <a:t>〇〇〇〇</a:t>
            </a:r>
            <a:r>
              <a:rPr lang="en-US" altLang="ja-JP" sz="1000" b="1" dirty="0">
                <a:solidFill>
                  <a:schemeClr val="bg1"/>
                </a:solidFill>
              </a:rPr>
              <a:t>…</a:t>
            </a:r>
            <a:r>
              <a:rPr lang="ja-JP" altLang="en-US" sz="1000" b="1" dirty="0">
                <a:solidFill>
                  <a:schemeClr val="bg1"/>
                </a:solidFill>
              </a:rPr>
              <a:t>事業（関連事業名）／</a:t>
            </a:r>
            <a:r>
              <a:rPr lang="ja-JP" altLang="ja-JP" sz="1000" b="1" dirty="0">
                <a:solidFill>
                  <a:schemeClr val="bg1"/>
                </a:solidFill>
                <a:effectLst/>
                <a:ea typeface="ＭＳ 明朝" panose="02020609040205080304" pitchFamily="17" charset="-128"/>
                <a:cs typeface="Arial" panose="020B0604020202020204" pitchFamily="34" charset="0"/>
              </a:rPr>
              <a:t>ロボットによる社会変革推進に向けたロボット・</a:t>
            </a:r>
            <a:r>
              <a:rPr lang="en-US" altLang="ja-JP" sz="1000" b="1" dirty="0">
                <a:solidFill>
                  <a:schemeClr val="bg1"/>
                </a:solidFill>
                <a:effectLst/>
                <a:ea typeface="ＭＳ 明朝" panose="02020609040205080304" pitchFamily="17" charset="-128"/>
                <a:cs typeface="Arial" panose="020B0604020202020204" pitchFamily="34" charset="0"/>
              </a:rPr>
              <a:t>AI</a:t>
            </a:r>
            <a:r>
              <a:rPr lang="ja-JP" altLang="ja-JP" sz="1000" b="1" dirty="0">
                <a:solidFill>
                  <a:schemeClr val="bg1"/>
                </a:solidFill>
                <a:effectLst/>
                <a:ea typeface="ＭＳ 明朝" panose="02020609040205080304" pitchFamily="17" charset="-128"/>
                <a:cs typeface="Arial" panose="020B0604020202020204" pitchFamily="34" charset="0"/>
              </a:rPr>
              <a:t>部事業の周辺技術・関連課題に係る先導調査研究</a:t>
            </a:r>
            <a:endParaRPr lang="en-US" altLang="ja-JP" sz="1000" b="1" dirty="0">
              <a:solidFill>
                <a:schemeClr val="bg1"/>
              </a:solidFill>
              <a:effectLst/>
              <a:ea typeface="ＭＳ 明朝" panose="02020609040205080304" pitchFamily="17" charset="-128"/>
              <a:cs typeface="Arial" panose="020B0604020202020204" pitchFamily="34" charset="0"/>
            </a:endParaRPr>
          </a:p>
          <a:p>
            <a:pPr>
              <a:tabLst>
                <a:tab pos="719138" algn="l"/>
              </a:tabLst>
            </a:pPr>
            <a:r>
              <a:rPr lang="ja-JP" altLang="en-US" sz="1000" b="1" dirty="0">
                <a:solidFill>
                  <a:schemeClr val="bg1"/>
                </a:solidFill>
              </a:rPr>
              <a:t>提案テーマ名  ：○○○○○○○○の先導調査研究</a:t>
            </a:r>
            <a:endParaRPr lang="en-US" altLang="ja-JP" sz="1000" b="1" dirty="0">
              <a:solidFill>
                <a:schemeClr val="bg1"/>
              </a:solidFill>
            </a:endParaRPr>
          </a:p>
          <a:p>
            <a:pPr>
              <a:tabLst>
                <a:tab pos="719138" algn="l"/>
              </a:tabLst>
            </a:pPr>
            <a:r>
              <a:rPr lang="ja-JP" altLang="en-US" sz="1000" b="1" dirty="0">
                <a:solidFill>
                  <a:schemeClr val="bg1"/>
                </a:solidFill>
              </a:rPr>
              <a:t>事業者名</a:t>
            </a:r>
            <a:r>
              <a:rPr lang="en-US" altLang="ja-JP" sz="1000" b="1" dirty="0">
                <a:solidFill>
                  <a:schemeClr val="bg1"/>
                </a:solidFill>
              </a:rPr>
              <a:t>	</a:t>
            </a:r>
            <a:r>
              <a:rPr lang="ja-JP" altLang="en-US" sz="1000" b="1" dirty="0">
                <a:solidFill>
                  <a:schemeClr val="bg1"/>
                </a:solidFill>
              </a:rPr>
              <a:t>　：○○株式会社、○○大学、○○研究所</a:t>
            </a:r>
            <a:endParaRPr lang="en-US" altLang="ja-JP" sz="1000" b="1" dirty="0">
              <a:solidFill>
                <a:schemeClr val="bg1"/>
              </a:solidFill>
            </a:endParaRPr>
          </a:p>
          <a:p>
            <a:pPr>
              <a:tabLst>
                <a:tab pos="719138" algn="l"/>
              </a:tabLst>
            </a:pPr>
            <a:r>
              <a:rPr lang="ja-JP" altLang="en-US" sz="1000" b="1" dirty="0">
                <a:solidFill>
                  <a:schemeClr val="bg1"/>
                </a:solidFill>
              </a:rPr>
              <a:t>予算規模　　　 ：○○百万円</a:t>
            </a:r>
            <a:endParaRPr lang="en-US" altLang="ja-JP" sz="1000" b="1" dirty="0">
              <a:solidFill>
                <a:schemeClr val="bg1"/>
              </a:solidFill>
            </a:endParaRPr>
          </a:p>
        </p:txBody>
      </p:sp>
      <p:sp>
        <p:nvSpPr>
          <p:cNvPr id="6" name="テキスト ボックス 5"/>
          <p:cNvSpPr txBox="1"/>
          <p:nvPr/>
        </p:nvSpPr>
        <p:spPr>
          <a:xfrm>
            <a:off x="7508616" y="464243"/>
            <a:ext cx="1635384" cy="246221"/>
          </a:xfrm>
          <a:prstGeom prst="rect">
            <a:avLst/>
          </a:prstGeom>
          <a:noFill/>
        </p:spPr>
        <p:txBody>
          <a:bodyPr wrap="none" rtlCol="0">
            <a:spAutoFit/>
          </a:bodyPr>
          <a:lstStyle/>
          <a:p>
            <a:r>
              <a:rPr lang="en-US" altLang="ja-JP" sz="1000" b="1" dirty="0">
                <a:solidFill>
                  <a:schemeClr val="bg1"/>
                </a:solidFill>
                <a:latin typeface="+mn-ea"/>
              </a:rPr>
              <a:t>【</a:t>
            </a:r>
            <a:r>
              <a:rPr lang="ja-JP" altLang="en-US" sz="1000" b="1" dirty="0">
                <a:solidFill>
                  <a:schemeClr val="bg1"/>
                </a:solidFill>
                <a:latin typeface="+mn-ea"/>
              </a:rPr>
              <a:t>経済産業省／</a:t>
            </a:r>
            <a:r>
              <a:rPr lang="en-US" altLang="ja-JP" sz="1000" b="1" dirty="0">
                <a:solidFill>
                  <a:schemeClr val="bg1"/>
                </a:solidFill>
                <a:latin typeface="+mn-ea"/>
              </a:rPr>
              <a:t>NEDO</a:t>
            </a:r>
            <a:r>
              <a:rPr lang="ja-JP" altLang="en-US" sz="1000" b="1" dirty="0">
                <a:solidFill>
                  <a:schemeClr val="bg1"/>
                </a:solidFill>
                <a:latin typeface="+mn-ea"/>
              </a:rPr>
              <a:t>限り</a:t>
            </a:r>
            <a:r>
              <a:rPr lang="en-US" altLang="ja-JP" sz="1000" b="1" dirty="0">
                <a:solidFill>
                  <a:schemeClr val="bg1"/>
                </a:solidFill>
                <a:latin typeface="+mn-ea"/>
              </a:rPr>
              <a:t>】</a:t>
            </a:r>
            <a:endParaRPr lang="ja-JP" altLang="en-US" sz="1000" b="1" dirty="0">
              <a:solidFill>
                <a:schemeClr val="bg1"/>
              </a:solidFill>
              <a:latin typeface="+mn-ea"/>
            </a:endParaRPr>
          </a:p>
        </p:txBody>
      </p:sp>
      <p:sp>
        <p:nvSpPr>
          <p:cNvPr id="7" name="テキスト ボックス 6"/>
          <p:cNvSpPr txBox="1"/>
          <p:nvPr/>
        </p:nvSpPr>
        <p:spPr>
          <a:xfrm>
            <a:off x="0" y="1220873"/>
            <a:ext cx="3181715" cy="415498"/>
          </a:xfrm>
          <a:prstGeom prst="rect">
            <a:avLst/>
          </a:prstGeom>
          <a:noFill/>
        </p:spPr>
        <p:txBody>
          <a:bodyPr wrap="square" rtlCol="0">
            <a:spAutoFit/>
          </a:bodyPr>
          <a:lstStyle/>
          <a:p>
            <a:r>
              <a:rPr lang="ja-JP" altLang="ja-JP" sz="1050" b="1" u="sng" dirty="0"/>
              <a:t>【</a:t>
            </a:r>
            <a:r>
              <a:rPr lang="ja-JP" altLang="en-US" sz="1050" b="1" u="sng" dirty="0"/>
              <a:t>課題</a:t>
            </a:r>
            <a:r>
              <a:rPr lang="ja-JP" altLang="ja-JP" sz="1050" b="1" u="sng" dirty="0"/>
              <a:t>】</a:t>
            </a:r>
            <a:endParaRPr lang="en-US" altLang="ja-JP" sz="1050" b="1" u="sng" dirty="0"/>
          </a:p>
          <a:p>
            <a:r>
              <a:rPr lang="ja-JP" altLang="ja-JP" sz="1050" i="1" dirty="0">
                <a:solidFill>
                  <a:srgbClr val="0070C0"/>
                </a:solidFill>
              </a:rPr>
              <a:t>（</a:t>
            </a:r>
            <a:r>
              <a:rPr lang="ja-JP" altLang="en-US" sz="1050" i="1" dirty="0">
                <a:solidFill>
                  <a:srgbClr val="0070C0"/>
                </a:solidFill>
              </a:rPr>
              <a:t>本調査研究を通じて解決を目指す課題は何か。</a:t>
            </a:r>
            <a:r>
              <a:rPr lang="ja-JP" altLang="ja-JP" sz="1050" i="1" dirty="0">
                <a:solidFill>
                  <a:srgbClr val="0070C0"/>
                </a:solidFill>
              </a:rPr>
              <a:t>）</a:t>
            </a:r>
          </a:p>
        </p:txBody>
      </p:sp>
      <p:cxnSp>
        <p:nvCxnSpPr>
          <p:cNvPr id="8" name="直線コネクタ 7"/>
          <p:cNvCxnSpPr/>
          <p:nvPr/>
        </p:nvCxnSpPr>
        <p:spPr>
          <a:xfrm>
            <a:off x="4472577" y="689123"/>
            <a:ext cx="0" cy="61399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0" y="713042"/>
            <a:ext cx="2629246" cy="507831"/>
          </a:xfrm>
          <a:prstGeom prst="rect">
            <a:avLst/>
          </a:prstGeom>
          <a:solidFill>
            <a:schemeClr val="bg1"/>
          </a:solidFill>
        </p:spPr>
        <p:txBody>
          <a:bodyPr wrap="none" rtlCol="0">
            <a:spAutoFit/>
          </a:bodyPr>
          <a:lstStyle/>
          <a:p>
            <a:r>
              <a:rPr lang="en-US" altLang="ja-JP" sz="900" dirty="0">
                <a:solidFill>
                  <a:srgbClr val="00B050"/>
                </a:solidFill>
                <a:latin typeface="+mn-ea"/>
              </a:rPr>
              <a:t>※</a:t>
            </a:r>
            <a:r>
              <a:rPr lang="ja-JP" altLang="en-US" sz="900" dirty="0">
                <a:solidFill>
                  <a:srgbClr val="00B050"/>
                </a:solidFill>
                <a:latin typeface="+mn-ea"/>
              </a:rPr>
              <a:t>各項目に対する回答の記載の順番や量は、</a:t>
            </a:r>
            <a:endParaRPr lang="en-US" altLang="ja-JP" sz="900" dirty="0">
              <a:solidFill>
                <a:srgbClr val="00B050"/>
              </a:solidFill>
              <a:latin typeface="+mn-ea"/>
            </a:endParaRPr>
          </a:p>
          <a:p>
            <a:r>
              <a:rPr lang="ja-JP" altLang="en-US" sz="900" dirty="0">
                <a:solidFill>
                  <a:srgbClr val="00B050"/>
                </a:solidFill>
                <a:latin typeface="+mn-ea"/>
              </a:rPr>
              <a:t>説明の仕方に合わせて変更頂いて結構です。</a:t>
            </a:r>
            <a:endParaRPr lang="en-US" altLang="ja-JP" sz="900" dirty="0">
              <a:solidFill>
                <a:srgbClr val="00B050"/>
              </a:solidFill>
              <a:latin typeface="+mn-ea"/>
            </a:endParaRPr>
          </a:p>
          <a:p>
            <a:r>
              <a:rPr lang="ja-JP" altLang="en-US" sz="900" dirty="0">
                <a:solidFill>
                  <a:srgbClr val="00B050"/>
                </a:solidFill>
                <a:latin typeface="+mn-ea"/>
              </a:rPr>
              <a:t>以下の</a:t>
            </a:r>
            <a:r>
              <a:rPr lang="ja-JP" altLang="en-US" sz="900" i="1" dirty="0">
                <a:solidFill>
                  <a:srgbClr val="0070C0"/>
                </a:solidFill>
                <a:latin typeface="+mn-ea"/>
              </a:rPr>
              <a:t>青字斜字</a:t>
            </a:r>
            <a:r>
              <a:rPr lang="ja-JP" altLang="en-US" sz="900" dirty="0">
                <a:solidFill>
                  <a:srgbClr val="00B050"/>
                </a:solidFill>
                <a:latin typeface="+mn-ea"/>
              </a:rPr>
              <a:t>は、削除してから記載して下さい。</a:t>
            </a:r>
          </a:p>
        </p:txBody>
      </p:sp>
      <p:sp>
        <p:nvSpPr>
          <p:cNvPr id="11" name="テキスト ボックス 10"/>
          <p:cNvSpPr txBox="1"/>
          <p:nvPr/>
        </p:nvSpPr>
        <p:spPr>
          <a:xfrm>
            <a:off x="0" y="3096951"/>
            <a:ext cx="4280172" cy="738664"/>
          </a:xfrm>
          <a:prstGeom prst="rect">
            <a:avLst/>
          </a:prstGeom>
          <a:noFill/>
        </p:spPr>
        <p:txBody>
          <a:bodyPr wrap="square" rtlCol="0">
            <a:spAutoFit/>
          </a:bodyPr>
          <a:lstStyle/>
          <a:p>
            <a:r>
              <a:rPr lang="ja-JP" altLang="ja-JP" sz="1050" b="1" u="sng" dirty="0"/>
              <a:t>【</a:t>
            </a:r>
            <a:r>
              <a:rPr lang="ja-JP" altLang="en-US" sz="1050" b="1" u="sng" dirty="0"/>
              <a:t>調査</a:t>
            </a:r>
            <a:r>
              <a:rPr lang="ja-JP" altLang="ja-JP" sz="1050" b="1" u="sng" dirty="0"/>
              <a:t>研究内容】</a:t>
            </a:r>
            <a:endParaRPr lang="en-US" altLang="ja-JP" sz="1050" b="1" u="sng" dirty="0"/>
          </a:p>
          <a:p>
            <a:r>
              <a:rPr lang="ja-JP" altLang="ja-JP" sz="1050" i="1" dirty="0">
                <a:solidFill>
                  <a:srgbClr val="0070C0"/>
                </a:solidFill>
              </a:rPr>
              <a:t>（本テーマではど</a:t>
            </a:r>
            <a:r>
              <a:rPr lang="ja-JP" altLang="en-US" sz="1050" i="1" dirty="0">
                <a:solidFill>
                  <a:srgbClr val="0070C0"/>
                </a:solidFill>
              </a:rPr>
              <a:t>のような調査研究をして、</a:t>
            </a:r>
            <a:r>
              <a:rPr lang="ja-JP" altLang="ja-JP" sz="1050" i="1" dirty="0">
                <a:solidFill>
                  <a:srgbClr val="0070C0"/>
                </a:solidFill>
              </a:rPr>
              <a:t>前述の</a:t>
            </a:r>
            <a:r>
              <a:rPr lang="ja-JP" altLang="en-US" sz="1050" i="1" dirty="0">
                <a:solidFill>
                  <a:srgbClr val="0070C0"/>
                </a:solidFill>
              </a:rPr>
              <a:t>課題を解決するのか。その具体的な成果物は何か。本開発のポイント（御社による革新的な部分）を</a:t>
            </a:r>
            <a:r>
              <a:rPr lang="ja-JP" altLang="en-US" sz="1050" b="1" i="1" dirty="0">
                <a:solidFill>
                  <a:srgbClr val="FF0000"/>
                </a:solidFill>
              </a:rPr>
              <a:t>赤字</a:t>
            </a:r>
            <a:r>
              <a:rPr lang="ja-JP" altLang="en-US" sz="1050" i="1" dirty="0">
                <a:solidFill>
                  <a:srgbClr val="0070C0"/>
                </a:solidFill>
              </a:rPr>
              <a:t>で明記ください。</a:t>
            </a:r>
            <a:r>
              <a:rPr lang="ja-JP" altLang="ja-JP" sz="1050" i="1" dirty="0">
                <a:solidFill>
                  <a:srgbClr val="0070C0"/>
                </a:solidFill>
              </a:rPr>
              <a:t>）</a:t>
            </a:r>
          </a:p>
        </p:txBody>
      </p:sp>
      <p:sp>
        <p:nvSpPr>
          <p:cNvPr id="12" name="テキスト ボックス 11"/>
          <p:cNvSpPr txBox="1"/>
          <p:nvPr/>
        </p:nvSpPr>
        <p:spPr>
          <a:xfrm>
            <a:off x="4571999" y="713042"/>
            <a:ext cx="4280172" cy="577081"/>
          </a:xfrm>
          <a:prstGeom prst="rect">
            <a:avLst/>
          </a:prstGeom>
          <a:noFill/>
        </p:spPr>
        <p:txBody>
          <a:bodyPr wrap="square" rtlCol="0">
            <a:spAutoFit/>
          </a:bodyPr>
          <a:lstStyle/>
          <a:p>
            <a:r>
              <a:rPr lang="ja-JP" altLang="ja-JP" sz="1050" b="1" u="sng" dirty="0"/>
              <a:t>【</a:t>
            </a:r>
            <a:r>
              <a:rPr lang="ja-JP" altLang="en-US" sz="1050" b="1" u="sng" dirty="0"/>
              <a:t>スケジュール</a:t>
            </a:r>
            <a:r>
              <a:rPr lang="ja-JP" altLang="ja-JP" sz="1050" b="1" u="sng" dirty="0"/>
              <a:t>】</a:t>
            </a:r>
            <a:endParaRPr lang="en-US" altLang="ja-JP" sz="1050" b="1" u="sng" dirty="0"/>
          </a:p>
          <a:p>
            <a:r>
              <a:rPr lang="ja-JP" altLang="ja-JP" sz="1050" i="1" dirty="0">
                <a:solidFill>
                  <a:srgbClr val="0070C0"/>
                </a:solidFill>
              </a:rPr>
              <a:t>（</a:t>
            </a:r>
            <a:r>
              <a:rPr lang="ja-JP" altLang="en-US" sz="1050" i="1" dirty="0">
                <a:solidFill>
                  <a:srgbClr val="0070C0"/>
                </a:solidFill>
              </a:rPr>
              <a:t>年度末の事業終了時点での目標、さらには実施項目毎の途中段階でもポイントとなるマイルストンがあれば記載して下さい</a:t>
            </a:r>
            <a:r>
              <a:rPr lang="ja-JP" altLang="ja-JP" sz="1050" i="1" dirty="0">
                <a:solidFill>
                  <a:srgbClr val="0070C0"/>
                </a:solidFill>
              </a:rPr>
              <a:t>）</a:t>
            </a:r>
          </a:p>
        </p:txBody>
      </p:sp>
      <p:sp>
        <p:nvSpPr>
          <p:cNvPr id="14" name="テキスト ボックス 13"/>
          <p:cNvSpPr txBox="1"/>
          <p:nvPr/>
        </p:nvSpPr>
        <p:spPr>
          <a:xfrm>
            <a:off x="4572000" y="3096951"/>
            <a:ext cx="3875405" cy="738664"/>
          </a:xfrm>
          <a:prstGeom prst="rect">
            <a:avLst/>
          </a:prstGeom>
          <a:noFill/>
        </p:spPr>
        <p:txBody>
          <a:bodyPr wrap="square" rtlCol="0">
            <a:spAutoFit/>
          </a:bodyPr>
          <a:lstStyle/>
          <a:p>
            <a:r>
              <a:rPr lang="ja-JP" altLang="ja-JP" sz="1050" b="1" u="sng" dirty="0"/>
              <a:t>【出口</a:t>
            </a:r>
            <a:r>
              <a:rPr lang="ja-JP" altLang="en-US" sz="1050" b="1" u="sng" dirty="0"/>
              <a:t>戦略</a:t>
            </a:r>
            <a:r>
              <a:rPr lang="ja-JP" altLang="ja-JP" sz="1050" b="1" u="sng" dirty="0"/>
              <a:t>】</a:t>
            </a:r>
            <a:endParaRPr lang="ja-JP" altLang="ja-JP" sz="1050" i="1" dirty="0">
              <a:solidFill>
                <a:srgbClr val="0070C0"/>
              </a:solidFill>
            </a:endParaRPr>
          </a:p>
          <a:p>
            <a:r>
              <a:rPr lang="ja-JP" altLang="ja-JP" sz="1050" i="1" dirty="0">
                <a:solidFill>
                  <a:srgbClr val="0070C0"/>
                </a:solidFill>
              </a:rPr>
              <a:t>（本</a:t>
            </a:r>
            <a:r>
              <a:rPr lang="ja-JP" altLang="en-US" sz="1050" i="1" dirty="0">
                <a:solidFill>
                  <a:srgbClr val="0070C0"/>
                </a:solidFill>
              </a:rPr>
              <a:t>調査</a:t>
            </a:r>
            <a:r>
              <a:rPr lang="ja-JP" altLang="ja-JP" sz="1050" i="1" dirty="0">
                <a:solidFill>
                  <a:srgbClr val="0070C0"/>
                </a:solidFill>
              </a:rPr>
              <a:t>研究の成果が</a:t>
            </a:r>
            <a:r>
              <a:rPr lang="ja-JP" altLang="en-US" sz="1050" i="1" dirty="0">
                <a:solidFill>
                  <a:srgbClr val="0070C0"/>
                </a:solidFill>
              </a:rPr>
              <a:t>将来</a:t>
            </a:r>
            <a:r>
              <a:rPr lang="ja-JP" altLang="ja-JP" sz="1050" i="1" dirty="0">
                <a:solidFill>
                  <a:srgbClr val="0070C0"/>
                </a:solidFill>
              </a:rPr>
              <a:t>実装される想定の製品</a:t>
            </a:r>
            <a:r>
              <a:rPr lang="ja-JP" altLang="en-US" sz="1050" i="1" dirty="0">
                <a:solidFill>
                  <a:srgbClr val="0070C0"/>
                </a:solidFill>
              </a:rPr>
              <a:t>は何か、どのようなビジネスを想定しているのか。もし</a:t>
            </a:r>
            <a:r>
              <a:rPr lang="ja-JP" altLang="ja-JP" sz="1050" i="1" dirty="0">
                <a:solidFill>
                  <a:srgbClr val="0070C0"/>
                </a:solidFill>
              </a:rPr>
              <a:t>自社製品</a:t>
            </a:r>
            <a:r>
              <a:rPr lang="ja-JP" altLang="en-US" sz="1050" i="1" dirty="0">
                <a:solidFill>
                  <a:srgbClr val="0070C0"/>
                </a:solidFill>
              </a:rPr>
              <a:t>・</a:t>
            </a:r>
            <a:r>
              <a:rPr lang="ja-JP" altLang="ja-JP" sz="1050" i="1" dirty="0">
                <a:solidFill>
                  <a:srgbClr val="0070C0"/>
                </a:solidFill>
              </a:rPr>
              <a:t>サービスに搭載する場合は、具体的に製品名など記載して下さい。）</a:t>
            </a:r>
            <a:endParaRPr kumimoji="1" lang="ja-JP" altLang="en-US" sz="1050" i="1" dirty="0">
              <a:solidFill>
                <a:srgbClr val="0070C0"/>
              </a:solidFill>
            </a:endParaRPr>
          </a:p>
        </p:txBody>
      </p:sp>
      <p:sp>
        <p:nvSpPr>
          <p:cNvPr id="15" name="テキスト ボックス 14"/>
          <p:cNvSpPr txBox="1"/>
          <p:nvPr/>
        </p:nvSpPr>
        <p:spPr>
          <a:xfrm>
            <a:off x="4571999" y="5192451"/>
            <a:ext cx="3875405" cy="577081"/>
          </a:xfrm>
          <a:prstGeom prst="rect">
            <a:avLst/>
          </a:prstGeom>
          <a:noFill/>
        </p:spPr>
        <p:txBody>
          <a:bodyPr wrap="square" rtlCol="0">
            <a:spAutoFit/>
          </a:bodyPr>
          <a:lstStyle/>
          <a:p>
            <a:r>
              <a:rPr lang="ja-JP" altLang="ja-JP" sz="1050" b="1" u="sng" dirty="0"/>
              <a:t>【</a:t>
            </a:r>
            <a:r>
              <a:rPr lang="ja-JP" altLang="en-US" sz="1050" b="1" u="sng" dirty="0"/>
              <a:t>市場獲得規模</a:t>
            </a:r>
            <a:r>
              <a:rPr lang="ja-JP" altLang="ja-JP" sz="1050" b="1" u="sng" dirty="0"/>
              <a:t>】</a:t>
            </a:r>
            <a:endParaRPr lang="ja-JP" altLang="ja-JP" sz="1050" i="1" dirty="0">
              <a:solidFill>
                <a:srgbClr val="0070C0"/>
              </a:solidFill>
            </a:endParaRPr>
          </a:p>
          <a:p>
            <a:r>
              <a:rPr lang="ja-JP" altLang="ja-JP" sz="1050" i="1" dirty="0">
                <a:solidFill>
                  <a:srgbClr val="0070C0"/>
                </a:solidFill>
              </a:rPr>
              <a:t>（</a:t>
            </a:r>
            <a:r>
              <a:rPr lang="ja-JP" altLang="en-US" sz="1050" i="1" dirty="0">
                <a:solidFill>
                  <a:srgbClr val="0070C0"/>
                </a:solidFill>
              </a:rPr>
              <a:t>上記製品による関連市場規模（国内・海外）、その内獲得目標とする規模（国内・海外）とその年度を記載して下さい。）</a:t>
            </a:r>
            <a:endParaRPr kumimoji="1" lang="ja-JP" altLang="en-US" sz="1050" i="1" dirty="0">
              <a:solidFill>
                <a:srgbClr val="0070C0"/>
              </a:solidFill>
            </a:endParaRPr>
          </a:p>
        </p:txBody>
      </p:sp>
      <p:sp>
        <p:nvSpPr>
          <p:cNvPr id="16" name="テキスト ボックス 15"/>
          <p:cNvSpPr txBox="1"/>
          <p:nvPr/>
        </p:nvSpPr>
        <p:spPr>
          <a:xfrm>
            <a:off x="5007884" y="6021169"/>
            <a:ext cx="3946462" cy="646331"/>
          </a:xfrm>
          <a:prstGeom prst="rect">
            <a:avLst/>
          </a:prstGeom>
          <a:noFill/>
          <a:ln>
            <a:solidFill>
              <a:schemeClr val="accent1"/>
            </a:solidFill>
          </a:ln>
        </p:spPr>
        <p:txBody>
          <a:bodyPr wrap="square" rtlCol="0">
            <a:spAutoFit/>
          </a:bodyPr>
          <a:lstStyle/>
          <a:p>
            <a:r>
              <a:rPr kumimoji="1" lang="ja-JP" altLang="en-US" b="1" dirty="0">
                <a:solidFill>
                  <a:srgbClr val="FF0000"/>
                </a:solidFill>
              </a:rPr>
              <a:t>本シートは経済産業省及び</a:t>
            </a:r>
            <a:r>
              <a:rPr kumimoji="1" lang="en-US" altLang="ja-JP" b="1" dirty="0">
                <a:solidFill>
                  <a:srgbClr val="FF0000"/>
                </a:solidFill>
              </a:rPr>
              <a:t>NEDO</a:t>
            </a:r>
            <a:r>
              <a:rPr kumimoji="1" lang="ja-JP" altLang="en-US" b="1" dirty="0">
                <a:solidFill>
                  <a:srgbClr val="FF0000"/>
                </a:solidFill>
              </a:rPr>
              <a:t>内限りであり、</a:t>
            </a:r>
            <a:r>
              <a:rPr lang="ja-JP" altLang="en-US" b="1" dirty="0">
                <a:solidFill>
                  <a:srgbClr val="FF0000"/>
                </a:solidFill>
              </a:rPr>
              <a:t>対外的な閲覧は致しません。</a:t>
            </a:r>
            <a:endParaRPr kumimoji="1" lang="en-US" altLang="ja-JP" b="1" dirty="0">
              <a:solidFill>
                <a:srgbClr val="FF0000"/>
              </a:solidFill>
            </a:endParaRPr>
          </a:p>
        </p:txBody>
      </p:sp>
    </p:spTree>
    <p:extLst>
      <p:ext uri="{BB962C8B-B14F-4D97-AF65-F5344CB8AC3E}">
        <p14:creationId xmlns:p14="http://schemas.microsoft.com/office/powerpoint/2010/main" val="21667698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432</Words>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Calibri Light</vt:lpstr>
      <vt:lpstr>Office テーマ</vt:lpstr>
      <vt:lpstr>提案テーマ名：○○○○○○○○の先導調査研究</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