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0"/>
  </p:notesMasterIdLst>
  <p:handoutMasterIdLst>
    <p:handoutMasterId r:id="rId31"/>
  </p:handoutMasterIdLst>
  <p:sldIdLst>
    <p:sldId id="2145705059" r:id="rId2"/>
    <p:sldId id="2145705070" r:id="rId3"/>
    <p:sldId id="2145705137" r:id="rId4"/>
    <p:sldId id="2145705124" r:id="rId5"/>
    <p:sldId id="267" r:id="rId6"/>
    <p:sldId id="2145705125" r:id="rId7"/>
    <p:sldId id="2145705018" r:id="rId8"/>
    <p:sldId id="2145705061" r:id="rId9"/>
    <p:sldId id="2145705259" r:id="rId10"/>
    <p:sldId id="2145705060" r:id="rId11"/>
    <p:sldId id="2145705136" r:id="rId12"/>
    <p:sldId id="2145705129" r:id="rId13"/>
    <p:sldId id="2145705130" r:id="rId14"/>
    <p:sldId id="2145705014" r:id="rId15"/>
    <p:sldId id="2145704965" r:id="rId16"/>
    <p:sldId id="2145705131" r:id="rId17"/>
    <p:sldId id="2145705116" r:id="rId18"/>
    <p:sldId id="2145704977" r:id="rId19"/>
    <p:sldId id="2145704976" r:id="rId20"/>
    <p:sldId id="2145705052" r:id="rId21"/>
    <p:sldId id="2145705109" r:id="rId22"/>
    <p:sldId id="2145705260" r:id="rId23"/>
    <p:sldId id="2145705132" r:id="rId24"/>
    <p:sldId id="2145705139" r:id="rId25"/>
    <p:sldId id="2145705122" r:id="rId26"/>
    <p:sldId id="2145705071" r:id="rId27"/>
    <p:sldId id="2145705134" r:id="rId28"/>
    <p:sldId id="2145705135" r:id="rId29"/>
  </p:sldIdLst>
  <p:sldSz cx="12192000" cy="6858000"/>
  <p:notesSz cx="6735763" cy="9866313"/>
  <p:custShowLst>
    <p:custShow name="Format Guide Workshop" id="0">
      <p:sldLst/>
    </p:custShow>
  </p:custShowLst>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FBFB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85A3CD-EFD6-41FE-9BFE-FFDE7C06FFBB}" v="532" dt="2022-10-04T12:22:59.4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90" autoAdjust="0"/>
    <p:restoredTop sz="94796" autoAdjust="0"/>
  </p:normalViewPr>
  <p:slideViewPr>
    <p:cSldViewPr snapToGrid="0">
      <p:cViewPr varScale="1">
        <p:scale>
          <a:sx n="103" d="100"/>
          <a:sy n="103" d="100"/>
        </p:scale>
        <p:origin x="414" y="10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10/25/2022</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10/25/2022</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3552413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1351488"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solidFill>
                  <a:srgbClr val="FFFFFF"/>
                </a:solidFill>
              </a:rPr>
              <a:t>＜注意事項＞</a:t>
            </a:r>
            <a:endParaRPr kumimoji="1" lang="en-US" altLang="ja-JP" sz="1100" dirty="0">
              <a:solidFill>
                <a:srgbClr val="FFFFFF"/>
              </a:solidFill>
            </a:endParaRPr>
          </a:p>
          <a:p>
            <a:endParaRPr kumimoji="1" lang="en-US" altLang="ja-JP" sz="1100" dirty="0">
              <a:solidFill>
                <a:srgbClr val="FFFFFF"/>
              </a:solidFill>
            </a:endParaRPr>
          </a:p>
          <a:p>
            <a:pPr marL="342900" indent="-342900">
              <a:buFont typeface="Arial" panose="020B0604020202020204" pitchFamily="34" charset="0"/>
              <a:buChar char="•"/>
            </a:pPr>
            <a:r>
              <a:rPr kumimoji="1" lang="ja-JP" altLang="en-US" sz="1100" dirty="0">
                <a:solidFill>
                  <a:srgbClr val="FFFFFF"/>
                </a:solidFill>
              </a:rPr>
              <a:t>本資料に記載している項目に必要情報を入力し、「事業戦略ビジョン」を作成してください。これが、いわゆる提案書に当たります。</a:t>
            </a:r>
            <a:endParaRPr kumimoji="1" lang="en-US" altLang="ja-JP" sz="1100" dirty="0">
              <a:solidFill>
                <a:srgbClr val="FFFFFF"/>
              </a:solidFill>
            </a:endParaRPr>
          </a:p>
          <a:p>
            <a:pPr marL="342900" indent="-342900">
              <a:buFont typeface="Arial" panose="020B0604020202020204" pitchFamily="34" charset="0"/>
              <a:buChar char="•"/>
            </a:pPr>
            <a:r>
              <a:rPr kumimoji="1" lang="ja-JP" altLang="en-US" sz="1100" dirty="0">
                <a:solidFill>
                  <a:srgbClr val="FFFFFF"/>
                </a:solidFill>
              </a:rPr>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solidFill>
                <a:srgbClr val="FFFFFF"/>
              </a:solidFill>
            </a:endParaRPr>
          </a:p>
          <a:p>
            <a:pPr marL="342900" indent="-342900">
              <a:buFont typeface="Arial" panose="020B0604020202020204" pitchFamily="34" charset="0"/>
              <a:buChar char="•"/>
            </a:pPr>
            <a:r>
              <a:rPr kumimoji="1" lang="ja-JP" altLang="en-US" sz="1100" dirty="0">
                <a:solidFill>
                  <a:srgbClr val="FFFFFF"/>
                </a:solidFill>
              </a:rPr>
              <a:t>各ページの記載ガイド（青色のボックス）は提出時に削除して下さい。</a:t>
            </a:r>
            <a:endParaRPr kumimoji="1" lang="en-US" altLang="ja-JP" sz="1100" dirty="0">
              <a:solidFill>
                <a:srgbClr val="FFFFFF"/>
              </a:solidFill>
            </a:endParaRPr>
          </a:p>
          <a:p>
            <a:pPr marL="342900" indent="-342900">
              <a:buFont typeface="Arial" panose="020B0604020202020204" pitchFamily="34" charset="0"/>
              <a:buChar char="•"/>
            </a:pPr>
            <a:r>
              <a:rPr kumimoji="1" lang="ja-JP" altLang="en-US" sz="1100" dirty="0">
                <a:solidFill>
                  <a:srgbClr val="FFFFFF"/>
                </a:solidFill>
              </a:rPr>
              <a:t>必要に応じて、参考資料（自由様式）を挿入して下さい。</a:t>
            </a:r>
            <a:endParaRPr kumimoji="1" lang="en-US" altLang="ja-JP" sz="1100" dirty="0">
              <a:solidFill>
                <a:srgbClr val="FFFFFF"/>
              </a:solidFill>
            </a:endParaRPr>
          </a:p>
          <a:p>
            <a:pPr marL="342900" indent="-342900">
              <a:buFont typeface="Arial" panose="020B0604020202020204" pitchFamily="34" charset="0"/>
              <a:buChar char="•"/>
            </a:pPr>
            <a:r>
              <a:rPr kumimoji="1" lang="ja-JP" altLang="en-US" sz="1100" dirty="0">
                <a:solidFill>
                  <a:srgbClr val="FFFFFF"/>
                </a:solidFill>
              </a:rPr>
              <a:t>応募にあたっては、公募要領及び契約書（案）</a:t>
            </a:r>
            <a:r>
              <a:rPr kumimoji="1" lang="en-US" altLang="ja-JP" sz="1100" dirty="0">
                <a:solidFill>
                  <a:srgbClr val="FFFFFF"/>
                </a:solidFill>
              </a:rPr>
              <a:t>/</a:t>
            </a:r>
            <a:r>
              <a:rPr kumimoji="1" lang="ja-JP" altLang="en-US" sz="1100" dirty="0">
                <a:solidFill>
                  <a:srgbClr val="FFFFFF"/>
                </a:solidFill>
              </a:rPr>
              <a:t>交付規程をご覧下さい。審査の結果、採択され、事業を実施するには、これらの内容に同意いただくことが必要です。</a:t>
            </a:r>
            <a:endParaRPr kumimoji="1" lang="en-US" altLang="ja-JP" sz="1100" dirty="0">
              <a:solidFill>
                <a:srgbClr val="FFFFFF"/>
              </a:solidFill>
            </a:endParaRPr>
          </a:p>
          <a:p>
            <a:pPr marL="342900" indent="-342900">
              <a:buFont typeface="Arial" panose="020B0604020202020204" pitchFamily="34" charset="0"/>
              <a:buChar char="•"/>
            </a:pPr>
            <a:r>
              <a:rPr kumimoji="1" lang="ja-JP" altLang="en-US" sz="1100" dirty="0">
                <a:solidFill>
                  <a:srgbClr val="FFFFFF"/>
                </a:solidFill>
              </a:rPr>
              <a:t>本事業戦略ビジョンのうち非開示を希望する情報・スライドはその旨を明記ください。非開示情報と認められる情報は、</a:t>
            </a:r>
            <a:r>
              <a:rPr kumimoji="1" lang="en-US" altLang="ja-JP" sz="1100" dirty="0">
                <a:solidFill>
                  <a:srgbClr val="FFFFFF"/>
                </a:solidFill>
              </a:rPr>
              <a:t>NEDO</a:t>
            </a:r>
            <a:r>
              <a:rPr kumimoji="1" lang="ja-JP" altLang="en-US" sz="1100" dirty="0">
                <a:solidFill>
                  <a:srgbClr val="FFFFFF"/>
                </a:solidFill>
              </a:rPr>
              <a:t>や担当省庁の担当者及び審査委員等守秘義務を課した外部有識者以外には提供しないものとし、本基金事業以外の目的に使用しません。</a:t>
            </a:r>
            <a:endParaRPr kumimoji="1" lang="en-US" altLang="ja-JP" sz="1100" dirty="0">
              <a:solidFill>
                <a:srgbClr val="FFFFFF"/>
              </a:solidFill>
            </a:endParaRPr>
          </a:p>
          <a:p>
            <a:pPr marL="342900" indent="-342900">
              <a:buFont typeface="Arial" panose="020B0604020202020204" pitchFamily="34" charset="0"/>
              <a:buChar char="•"/>
            </a:pPr>
            <a:r>
              <a:rPr kumimoji="1" lang="ja-JP" altLang="en-US" sz="1100" dirty="0">
                <a:solidFill>
                  <a:srgbClr val="FFFFFF"/>
                </a:solidFill>
              </a:rPr>
              <a:t>上記の非開示とした情報を除いた上で、</a:t>
            </a:r>
            <a:r>
              <a:rPr kumimoji="1" lang="en-US" altLang="ja-JP" sz="1100" dirty="0">
                <a:solidFill>
                  <a:srgbClr val="FFFFFF"/>
                </a:solidFill>
              </a:rPr>
              <a:t>NEDO</a:t>
            </a:r>
            <a:r>
              <a:rPr kumimoji="1" lang="ja-JP" altLang="en-US" sz="1100" dirty="0">
                <a:solidFill>
                  <a:srgbClr val="FFFFFF"/>
                </a:solidFill>
              </a:rPr>
              <a:t>のホームページに採択者の「事業戦略ビジョン」を公開する予定です。</a:t>
            </a:r>
            <a:endParaRPr kumimoji="1" lang="en-US" altLang="ja-JP" sz="1100" dirty="0">
              <a:solidFill>
                <a:srgbClr val="FFFFFF"/>
              </a:solidFill>
            </a:endParaRPr>
          </a:p>
          <a:p>
            <a:pPr marL="342900" indent="-342900">
              <a:buFont typeface="Arial" panose="020B0604020202020204" pitchFamily="34" charset="0"/>
              <a:buChar char="•"/>
            </a:pPr>
            <a:r>
              <a:rPr kumimoji="1" lang="ja-JP" altLang="en-US" sz="1100" dirty="0">
                <a:solidFill>
                  <a:srgbClr val="FFFFFF"/>
                </a:solidFill>
              </a:rPr>
              <a:t>大学や公的研究機関は　</a:t>
            </a:r>
            <a:r>
              <a:rPr kumimoji="1" lang="en-US" altLang="ja-JP" sz="1100" dirty="0">
                <a:solidFill>
                  <a:srgbClr val="FFFFFF"/>
                </a:solidFill>
              </a:rPr>
              <a:t>2.</a:t>
            </a:r>
            <a:r>
              <a:rPr kumimoji="1" lang="zh-TW" altLang="en-US" sz="1100" dirty="0">
                <a:solidFill>
                  <a:srgbClr val="FFFFFF"/>
                </a:solidFill>
              </a:rPr>
              <a:t>研究開発計画</a:t>
            </a:r>
            <a:r>
              <a:rPr kumimoji="1" lang="ja-JP" altLang="en-US" sz="1100" dirty="0">
                <a:solidFill>
                  <a:srgbClr val="FFFFFF"/>
                </a:solidFill>
              </a:rPr>
              <a:t>及び</a:t>
            </a:r>
            <a:r>
              <a:rPr kumimoji="1" lang="en-US" altLang="ja-JP" sz="1100" dirty="0">
                <a:solidFill>
                  <a:srgbClr val="FFFFFF"/>
                </a:solidFill>
              </a:rPr>
              <a:t>4.</a:t>
            </a:r>
            <a:r>
              <a:rPr kumimoji="1" lang="ja-JP" altLang="en-US" sz="1100" dirty="0">
                <a:solidFill>
                  <a:srgbClr val="FFFFFF"/>
                </a:solidFill>
              </a:rPr>
              <a:t>その他</a:t>
            </a:r>
            <a:r>
              <a:rPr kumimoji="1" lang="zh-TW" altLang="en-US" sz="1100" dirty="0">
                <a:solidFill>
                  <a:srgbClr val="FFFFFF"/>
                </a:solidFill>
              </a:rPr>
              <a:t>／（</a:t>
            </a:r>
            <a:r>
              <a:rPr kumimoji="1" lang="en-US" altLang="zh-TW" sz="1100" dirty="0">
                <a:solidFill>
                  <a:srgbClr val="FFFFFF"/>
                </a:solidFill>
              </a:rPr>
              <a:t>2</a:t>
            </a:r>
            <a:r>
              <a:rPr kumimoji="1" lang="zh-TW" altLang="en-US" sz="1100" dirty="0">
                <a:solidFill>
                  <a:srgbClr val="FFFFFF"/>
                </a:solidFill>
              </a:rPr>
              <a:t>） </a:t>
            </a:r>
            <a:r>
              <a:rPr kumimoji="1" lang="ja-JP" altLang="en-US" sz="1100" dirty="0">
                <a:solidFill>
                  <a:srgbClr val="FFFFFF"/>
                </a:solidFill>
              </a:rPr>
              <a:t>提案者情報のみを提出して下さい。</a:t>
            </a:r>
            <a:endParaRPr kumimoji="1" lang="en-US" altLang="ja-JP" sz="1100" dirty="0">
              <a:solidFill>
                <a:srgbClr val="FFFFFF"/>
              </a:solidFill>
            </a:endParaRPr>
          </a:p>
          <a:p>
            <a:pPr marL="342900" indent="-342900">
              <a:buFont typeface="Arial" panose="020B0604020202020204" pitchFamily="34" charset="0"/>
              <a:buChar char="•"/>
            </a:pPr>
            <a:r>
              <a:rPr kumimoji="1" lang="ja-JP" altLang="en-US" sz="1100" dirty="0">
                <a:solidFill>
                  <a:srgbClr val="FFFFFF"/>
                </a:solidFill>
              </a:rPr>
              <a:t>本事業戦略ビジョンは事業実施期間中、定期的に（年に１度を想定）更新の上、随時公開いただきます。さらに、プロジェクトにおける主要企業等</a:t>
            </a:r>
            <a:r>
              <a:rPr kumimoji="1" lang="en-US" altLang="ja-JP" sz="1100" baseline="30000" dirty="0">
                <a:solidFill>
                  <a:srgbClr val="FFFFFF"/>
                </a:solidFill>
              </a:rPr>
              <a:t>※</a:t>
            </a:r>
            <a:r>
              <a:rPr kumimoji="1" lang="ja-JP" altLang="en-US" sz="1100" dirty="0">
                <a:solidFill>
                  <a:srgbClr val="FFFFFF"/>
                </a:solidFill>
              </a:rPr>
              <a:t>の経営者（原則、代表取締役、代表執行役その他代表権を有する者）は、分野別</a:t>
            </a:r>
            <a:r>
              <a:rPr kumimoji="1" lang="en-US" altLang="ja-JP" sz="1100" dirty="0" err="1">
                <a:solidFill>
                  <a:srgbClr val="FFFFFF"/>
                </a:solidFill>
              </a:rPr>
              <a:t>WG</a:t>
            </a:r>
            <a:r>
              <a:rPr kumimoji="1" lang="ja-JP" altLang="en-US" sz="1100" dirty="0">
                <a:solidFill>
                  <a:srgbClr val="FFFFFF"/>
                </a:solidFill>
              </a:rPr>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solidFill>
                <a:srgbClr val="FFFFFF"/>
              </a:solidFill>
            </a:endParaRPr>
          </a:p>
          <a:p>
            <a:pPr marL="442913" indent="-442913"/>
            <a:r>
              <a:rPr kumimoji="1" lang="ja-JP" altLang="en-US" sz="1100" dirty="0">
                <a:solidFill>
                  <a:srgbClr val="FFFFFF"/>
                </a:solidFill>
              </a:rPr>
              <a:t>　　　　</a:t>
            </a:r>
            <a:r>
              <a:rPr kumimoji="1" lang="en-US" altLang="ja-JP" sz="1100" dirty="0">
                <a:solidFill>
                  <a:srgbClr val="FFFFFF"/>
                </a:solidFill>
              </a:rPr>
              <a:t>※</a:t>
            </a:r>
            <a:r>
              <a:rPr kumimoji="1" lang="ja-JP" altLang="en-US" sz="1100" dirty="0">
                <a:solidFill>
                  <a:srgbClr val="FFFFFF"/>
                </a:solidFill>
              </a:rPr>
              <a:t>国費負担額がプロジェクト内で最大の実施主体（大学や公的研究機関等を除く、 実施主体がコンソーシアムの場合は幹事会社）、及び国費負担額がプロジェクト全体の</a:t>
            </a:r>
            <a:r>
              <a:rPr kumimoji="1" lang="en-US" altLang="ja-JP" sz="1100" dirty="0">
                <a:solidFill>
                  <a:srgbClr val="FFFFFF"/>
                </a:solidFill>
              </a:rPr>
              <a:t>10</a:t>
            </a:r>
            <a:r>
              <a:rPr kumimoji="1" lang="ja-JP" altLang="en-US" sz="1100" dirty="0">
                <a:solidFill>
                  <a:srgbClr val="FFFFFF"/>
                </a:solidFill>
              </a:rPr>
              <a:t>％以上かつ上位３社程度の主要企業等（コンソーシアム単位ではなく企業等の単位）　　　　</a:t>
            </a:r>
            <a:endParaRPr kumimoji="1" lang="en-US" altLang="ja-JP" sz="1100" dirty="0">
              <a:solidFill>
                <a:srgbClr val="FFFFFF"/>
              </a:solidFill>
            </a:endParaRPr>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4" name="Group 41">
            <a:extLst>
              <a:ext uri="{FF2B5EF4-FFF2-40B4-BE49-F238E27FC236}">
                <a16:creationId xmlns:a16="http://schemas.microsoft.com/office/drawing/2014/main" id="{59405737-754F-061D-45A9-BC8488683168}"/>
              </a:ext>
            </a:extLst>
          </p:cNvPr>
          <p:cNvGrpSpPr/>
          <p:nvPr/>
        </p:nvGrpSpPr>
        <p:grpSpPr>
          <a:xfrm>
            <a:off x="636775" y="2554360"/>
            <a:ext cx="3984921" cy="288894"/>
            <a:chOff x="627321" y="2086253"/>
            <a:chExt cx="3125941" cy="759600"/>
          </a:xfrm>
        </p:grpSpPr>
        <p:sp>
          <p:nvSpPr>
            <p:cNvPr id="5" name="ee4pHeader1">
              <a:extLst>
                <a:ext uri="{FF2B5EF4-FFF2-40B4-BE49-F238E27FC236}">
                  <a16:creationId xmlns:a16="http://schemas.microsoft.com/office/drawing/2014/main" id="{C8662E8A-756E-3AFA-2507-A7CC608A154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43">
              <a:extLst>
                <a:ext uri="{FF2B5EF4-FFF2-40B4-BE49-F238E27FC236}">
                  <a16:creationId xmlns:a16="http://schemas.microsoft.com/office/drawing/2014/main" id="{525CB03B-905B-2C9B-8DC3-C9F4DCB63773}"/>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 name="Group 44">
            <a:extLst>
              <a:ext uri="{FF2B5EF4-FFF2-40B4-BE49-F238E27FC236}">
                <a16:creationId xmlns:a16="http://schemas.microsoft.com/office/drawing/2014/main" id="{08082690-DF8D-8FA9-DCFB-DD0A68394F9B}"/>
              </a:ext>
            </a:extLst>
          </p:cNvPr>
          <p:cNvGrpSpPr/>
          <p:nvPr/>
        </p:nvGrpSpPr>
        <p:grpSpPr>
          <a:xfrm>
            <a:off x="5488624" y="2501428"/>
            <a:ext cx="6470650" cy="332399"/>
            <a:chOff x="627321" y="2086253"/>
            <a:chExt cx="3125941" cy="759600"/>
          </a:xfrm>
        </p:grpSpPr>
        <p:sp>
          <p:nvSpPr>
            <p:cNvPr id="8" name="ee4pHeader1">
              <a:extLst>
                <a:ext uri="{FF2B5EF4-FFF2-40B4-BE49-F238E27FC236}">
                  <a16:creationId xmlns:a16="http://schemas.microsoft.com/office/drawing/2014/main" id="{4CCC3D08-B4BF-82EC-8536-5BF40DA61457}"/>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9" name="Straight Connector 47">
              <a:extLst>
                <a:ext uri="{FF2B5EF4-FFF2-40B4-BE49-F238E27FC236}">
                  <a16:creationId xmlns:a16="http://schemas.microsoft.com/office/drawing/2014/main" id="{15384BCA-B45E-5666-F9CD-7D5F0D933DBB}"/>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ee4pContent3">
            <a:extLst>
              <a:ext uri="{FF2B5EF4-FFF2-40B4-BE49-F238E27FC236}">
                <a16:creationId xmlns:a16="http://schemas.microsoft.com/office/drawing/2014/main" id="{ADBEA2D9-7E87-73FE-72B9-FEBC73C4464F}"/>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（特に大学、研究機関等のみで提案する場合、この記載は必須。）</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11" name="Rectangle 54">
            <a:extLst>
              <a:ext uri="{FF2B5EF4-FFF2-40B4-BE49-F238E27FC236}">
                <a16:creationId xmlns:a16="http://schemas.microsoft.com/office/drawing/2014/main" id="{2AF0B2F7-C37C-BC8F-3E27-CC2A0B40531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12" name="Rectangle 55">
            <a:extLst>
              <a:ext uri="{FF2B5EF4-FFF2-40B4-BE49-F238E27FC236}">
                <a16:creationId xmlns:a16="http://schemas.microsoft.com/office/drawing/2014/main" id="{4F794590-0A94-EB52-B6C3-9C3ACBB1AD47}"/>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13" name="Connector: Elbow 62">
            <a:extLst>
              <a:ext uri="{FF2B5EF4-FFF2-40B4-BE49-F238E27FC236}">
                <a16:creationId xmlns:a16="http://schemas.microsoft.com/office/drawing/2014/main" id="{22174C02-FEE7-4B8D-70EF-3F48E1FF5E43}"/>
              </a:ext>
            </a:extLst>
          </p:cNvPr>
          <p:cNvCxnSpPr>
            <a:cxnSpLocks/>
            <a:stCxn id="16" idx="2"/>
            <a:endCxn id="11"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 name="Connector: Elbow 63">
            <a:extLst>
              <a:ext uri="{FF2B5EF4-FFF2-40B4-BE49-F238E27FC236}">
                <a16:creationId xmlns:a16="http://schemas.microsoft.com/office/drawing/2014/main" id="{81D160AB-8BD7-A830-7F3C-81BC3E28E034}"/>
              </a:ext>
            </a:extLst>
          </p:cNvPr>
          <p:cNvCxnSpPr>
            <a:cxnSpLocks/>
            <a:stCxn id="16" idx="2"/>
            <a:endCxn id="12"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Rectangle 70">
            <a:extLst>
              <a:ext uri="{FF2B5EF4-FFF2-40B4-BE49-F238E27FC236}">
                <a16:creationId xmlns:a16="http://schemas.microsoft.com/office/drawing/2014/main" id="{37D785DF-9E7C-CCD4-5389-B384718D05B4}"/>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16" name="Rectangle 71">
            <a:extLst>
              <a:ext uri="{FF2B5EF4-FFF2-40B4-BE49-F238E27FC236}">
                <a16:creationId xmlns:a16="http://schemas.microsoft.com/office/drawing/2014/main" id="{C0684FC0-8D4B-751E-ADB6-5A00A9C2BA2F}"/>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17" name="Connector: Elbow 75">
            <a:extLst>
              <a:ext uri="{FF2B5EF4-FFF2-40B4-BE49-F238E27FC236}">
                <a16:creationId xmlns:a16="http://schemas.microsoft.com/office/drawing/2014/main" id="{74EFE687-299E-43B4-2314-E0E9F798AB40}"/>
              </a:ext>
            </a:extLst>
          </p:cNvPr>
          <p:cNvCxnSpPr>
            <a:cxnSpLocks/>
            <a:stCxn id="15" idx="2"/>
            <a:endCxn id="18"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Rectangle 76">
            <a:extLst>
              <a:ext uri="{FF2B5EF4-FFF2-40B4-BE49-F238E27FC236}">
                <a16:creationId xmlns:a16="http://schemas.microsoft.com/office/drawing/2014/main" id="{E8E42B53-DBCB-072A-C274-CB0894886989}"/>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19" name="Group 78">
            <a:extLst>
              <a:ext uri="{FF2B5EF4-FFF2-40B4-BE49-F238E27FC236}">
                <a16:creationId xmlns:a16="http://schemas.microsoft.com/office/drawing/2014/main" id="{94EE7704-9D34-9AED-6985-031897059C0E}"/>
              </a:ext>
            </a:extLst>
          </p:cNvPr>
          <p:cNvGrpSpPr>
            <a:grpSpLocks noChangeAspect="1"/>
          </p:cNvGrpSpPr>
          <p:nvPr/>
        </p:nvGrpSpPr>
        <p:grpSpPr>
          <a:xfrm>
            <a:off x="1040954" y="4274156"/>
            <a:ext cx="257804" cy="257804"/>
            <a:chOff x="982662" y="3463925"/>
            <a:chExt cx="269875" cy="269875"/>
          </a:xfrm>
        </p:grpSpPr>
        <p:sp>
          <p:nvSpPr>
            <p:cNvPr id="20" name="Oval 14">
              <a:extLst>
                <a:ext uri="{FF2B5EF4-FFF2-40B4-BE49-F238E27FC236}">
                  <a16:creationId xmlns:a16="http://schemas.microsoft.com/office/drawing/2014/main" id="{B547CBFF-249B-E0DA-D509-F679E291455C}"/>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21" name="Freeform 15">
              <a:extLst>
                <a:ext uri="{FF2B5EF4-FFF2-40B4-BE49-F238E27FC236}">
                  <a16:creationId xmlns:a16="http://schemas.microsoft.com/office/drawing/2014/main" id="{F16E47D7-345E-8B3B-1F3E-3D4BEA7C6C04}"/>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22" name="Group 84">
            <a:extLst>
              <a:ext uri="{FF2B5EF4-FFF2-40B4-BE49-F238E27FC236}">
                <a16:creationId xmlns:a16="http://schemas.microsoft.com/office/drawing/2014/main" id="{823BA68E-D466-F063-E9C4-A6F02837ED16}"/>
              </a:ext>
            </a:extLst>
          </p:cNvPr>
          <p:cNvGrpSpPr/>
          <p:nvPr/>
        </p:nvGrpSpPr>
        <p:grpSpPr>
          <a:xfrm>
            <a:off x="971535" y="6404083"/>
            <a:ext cx="1192025" cy="217447"/>
            <a:chOff x="672799" y="5943641"/>
            <a:chExt cx="1192025" cy="217447"/>
          </a:xfrm>
        </p:grpSpPr>
        <p:grpSp>
          <p:nvGrpSpPr>
            <p:cNvPr id="23" name="Group 85">
              <a:extLst>
                <a:ext uri="{FF2B5EF4-FFF2-40B4-BE49-F238E27FC236}">
                  <a16:creationId xmlns:a16="http://schemas.microsoft.com/office/drawing/2014/main" id="{A8B2C79B-99F2-AE11-42D3-68DD10B74C79}"/>
                </a:ext>
              </a:extLst>
            </p:cNvPr>
            <p:cNvGrpSpPr>
              <a:grpSpLocks noChangeAspect="1"/>
            </p:cNvGrpSpPr>
            <p:nvPr/>
          </p:nvGrpSpPr>
          <p:grpSpPr>
            <a:xfrm>
              <a:off x="672799" y="5943641"/>
              <a:ext cx="217447" cy="217447"/>
              <a:chOff x="982662" y="3463925"/>
              <a:chExt cx="269875" cy="269875"/>
            </a:xfrm>
          </p:grpSpPr>
          <p:sp>
            <p:nvSpPr>
              <p:cNvPr id="25" name="Oval 14">
                <a:extLst>
                  <a:ext uri="{FF2B5EF4-FFF2-40B4-BE49-F238E27FC236}">
                    <a16:creationId xmlns:a16="http://schemas.microsoft.com/office/drawing/2014/main" id="{73B4442A-D1BF-DD41-E2B6-85F9ACDA9328}"/>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26" name="Freeform 15">
                <a:extLst>
                  <a:ext uri="{FF2B5EF4-FFF2-40B4-BE49-F238E27FC236}">
                    <a16:creationId xmlns:a16="http://schemas.microsoft.com/office/drawing/2014/main" id="{C82E5C9A-C574-879E-2C0A-0A2D9BC6B04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24" name="Rectangle 86">
              <a:extLst>
                <a:ext uri="{FF2B5EF4-FFF2-40B4-BE49-F238E27FC236}">
                  <a16:creationId xmlns:a16="http://schemas.microsoft.com/office/drawing/2014/main" id="{4B19186B-5C48-CF51-F0DA-2F30393BA9CF}"/>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27" name="Connector: Elbow 89">
            <a:extLst>
              <a:ext uri="{FF2B5EF4-FFF2-40B4-BE49-F238E27FC236}">
                <a16:creationId xmlns:a16="http://schemas.microsoft.com/office/drawing/2014/main" id="{886F25D3-28E2-0AE0-879F-C0A2EF1A2386}"/>
              </a:ext>
            </a:extLst>
          </p:cNvPr>
          <p:cNvCxnSpPr>
            <a:cxnSpLocks/>
            <a:stCxn id="15" idx="2"/>
            <a:endCxn id="16"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ee4pContent1">
            <a:extLst>
              <a:ext uri="{FF2B5EF4-FFF2-40B4-BE49-F238E27FC236}">
                <a16:creationId xmlns:a16="http://schemas.microsoft.com/office/drawing/2014/main" id="{A787BAAD-5FA4-E41D-F87E-C405C189DE77}"/>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400">
                <a:latin typeface="Meiryo UI" panose="020B0604030504040204" pitchFamily="50" charset="-128"/>
                <a:ea typeface="Meiryo UI" panose="020B0604030504040204" pitchFamily="50" charset="-128"/>
                <a:cs typeface="Times New Roman" panose="02020603050405020304" pitchFamily="18" charset="0"/>
              </a:rPr>
              <a:t>共同提案者以外</a:t>
            </a: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の本プロジェクトにおける他実施者等との連携が想定される場合、その連携内容が具体的にわかるように記載すること。特に★マークがある研究開発内容について、大学、研究機関等のみで提案する場合は、実施企業等の取組（社会実装等）に必要となる共通基盤技術の開発等に取り組むものとして、採択後に想定される本プロジェクトの他の研究開発内容の実施企業等との連携内容が具体的にわかるように記載することを必須とする。</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3" name="Freeform 15">
            <a:extLst>
              <a:ext uri="{FF2B5EF4-FFF2-40B4-BE49-F238E27FC236}">
                <a16:creationId xmlns:a16="http://schemas.microsoft.com/office/drawing/2014/main" id="{491D01AA-9F40-6B94-3BAC-481972CEED49}"/>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4" name="グループ化 33">
            <a:extLst>
              <a:ext uri="{FF2B5EF4-FFF2-40B4-BE49-F238E27FC236}">
                <a16:creationId xmlns:a16="http://schemas.microsoft.com/office/drawing/2014/main" id="{624990D3-A4AD-E6F9-9043-814A507E33EF}"/>
              </a:ext>
            </a:extLst>
          </p:cNvPr>
          <p:cNvGrpSpPr/>
          <p:nvPr/>
        </p:nvGrpSpPr>
        <p:grpSpPr>
          <a:xfrm>
            <a:off x="2173654" y="6354742"/>
            <a:ext cx="1625540" cy="314849"/>
            <a:chOff x="2573518" y="6378714"/>
            <a:chExt cx="1625540" cy="314849"/>
          </a:xfrm>
        </p:grpSpPr>
        <p:sp>
          <p:nvSpPr>
            <p:cNvPr id="35" name="ひし形 34">
              <a:extLst>
                <a:ext uri="{FF2B5EF4-FFF2-40B4-BE49-F238E27FC236}">
                  <a16:creationId xmlns:a16="http://schemas.microsoft.com/office/drawing/2014/main" id="{DC27C450-A60A-1FBF-7E3D-5416E716C9FF}"/>
                </a:ext>
              </a:extLst>
            </p:cNvPr>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7" name="Rectangle 86">
              <a:extLst>
                <a:ext uri="{FF2B5EF4-FFF2-40B4-BE49-F238E27FC236}">
                  <a16:creationId xmlns:a16="http://schemas.microsoft.com/office/drawing/2014/main" id="{1C2C732E-A733-AA41-2105-90A14393A798}"/>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38" name="ひし形 37">
            <a:extLst>
              <a:ext uri="{FF2B5EF4-FFF2-40B4-BE49-F238E27FC236}">
                <a16:creationId xmlns:a16="http://schemas.microsoft.com/office/drawing/2014/main" id="{A43D481D-7C1D-919B-5DCC-E4359EF5F509}"/>
              </a:ext>
            </a:extLst>
          </p:cNvPr>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7" name="Rectangle 86">
            <a:extLst>
              <a:ext uri="{FF2B5EF4-FFF2-40B4-BE49-F238E27FC236}">
                <a16:creationId xmlns:a16="http://schemas.microsoft.com/office/drawing/2014/main" id="{962D1B62-7931-C527-CFE2-6CC148552C9D}"/>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50" name="ひし形 49">
            <a:extLst>
              <a:ext uri="{FF2B5EF4-FFF2-40B4-BE49-F238E27FC236}">
                <a16:creationId xmlns:a16="http://schemas.microsoft.com/office/drawing/2014/main" id="{D3B6DD73-6178-7E7A-C1DB-77DB0E4C2102}"/>
              </a:ext>
            </a:extLst>
          </p:cNvPr>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a:endCxn id="14" idx="0"/>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標準化担当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a:endCxn id="13" idx="0"/>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903991"/>
            <a:ext cx="1230619"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a:endCxn id="32" idx="0"/>
          </p:cNvCxnSpPr>
          <p:nvPr/>
        </p:nvCxnSpPr>
        <p:spPr>
          <a:xfrm>
            <a:off x="3380459" y="3677615"/>
            <a:ext cx="1852091"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111573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Tree>
    <p:extLst>
      <p:ext uri="{BB962C8B-B14F-4D97-AF65-F5344CB8AC3E}">
        <p14:creationId xmlns:p14="http://schemas.microsoft.com/office/powerpoint/2010/main" val="12572053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24453"/>
            <a:ext cx="5658054" cy="2814671"/>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統合報告書等において、どのように事業戦略・計画を明示的に位置づけるか。その際、価値協創ガイダンス</a:t>
            </a:r>
            <a:r>
              <a:rPr kumimoji="1" lang="en-US" altLang="ja-JP" sz="1400" baseline="30000" dirty="0">
                <a:ea typeface="Meiryo UI" panose="020B0604030504040204" pitchFamily="50" charset="-128"/>
              </a:rPr>
              <a:t>※1</a:t>
            </a:r>
            <a:r>
              <a:rPr lang="ja-JP" altLang="en-US" sz="1400" dirty="0">
                <a:ea typeface="Meiryo UI" panose="020B0604030504040204" pitchFamily="50" charset="-128"/>
              </a:rPr>
              <a:t>や</a:t>
            </a:r>
            <a:r>
              <a:rPr lang="en-US" altLang="ja-JP" sz="1400" dirty="0">
                <a:ea typeface="Meiryo UI" panose="020B0604030504040204" pitchFamily="50" charset="-128"/>
              </a:rPr>
              <a:t>TCFD</a:t>
            </a:r>
            <a:r>
              <a:rPr lang="ja-JP" altLang="en-US" sz="1400" dirty="0">
                <a:ea typeface="Meiryo UI" panose="020B0604030504040204" pitchFamily="50" charset="-128"/>
              </a:rPr>
              <a:t>等のフレームワークをどのように活用しているか。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（事業の見通しや中長期的な企業価値への貢献、リスク等について、投資家や金融機関、取引先等のステークホルダーとどのように対話するか）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（上記の経営戦略や事業戦略・計画が目指す成果にも関連して、どのように取締役の選任、評価、報酬等が設定されているか）</a:t>
            </a:r>
            <a:endParaRPr kumimoji="1" lang="en-US" altLang="ja-JP" sz="1400" dirty="0">
              <a:ea typeface="Meiryo UI" panose="020B0604030504040204" pitchFamily="50" charset="-128"/>
            </a:endParaRPr>
          </a:p>
        </p:txBody>
      </p:sp>
      <p:sp>
        <p:nvSpPr>
          <p:cNvPr id="2" name="ee4pContent3">
            <a:extLst>
              <a:ext uri="{FF2B5EF4-FFF2-40B4-BE49-F238E27FC236}">
                <a16:creationId xmlns:a16="http://schemas.microsoft.com/office/drawing/2014/main" id="{9312BA19-1A76-1109-F07B-C433E990BA83}"/>
              </a:ext>
            </a:extLst>
          </p:cNvPr>
          <p:cNvSpPr txBox="1"/>
          <p:nvPr/>
        </p:nvSpPr>
        <p:spPr>
          <a:xfrm>
            <a:off x="6210225" y="5255740"/>
            <a:ext cx="5772279" cy="91350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（中長期的な経営戦略において、株主・投資家との関係でどのような財務指標を重視し、目標として位置づけているか。特に</a:t>
            </a:r>
            <a:r>
              <a:rPr kumimoji="1" lang="en-US" altLang="ja-JP" sz="1400" dirty="0">
                <a:ea typeface="Meiryo UI" panose="020B0604030504040204" pitchFamily="50" charset="-128"/>
              </a:rPr>
              <a:t>PBR</a:t>
            </a:r>
            <a:r>
              <a:rPr kumimoji="1" lang="ja-JP" altLang="en-US" sz="1400" dirty="0">
                <a:ea typeface="Meiryo UI" panose="020B0604030504040204" pitchFamily="50" charset="-128"/>
              </a:rPr>
              <a:t>が</a:t>
            </a:r>
            <a:r>
              <a:rPr kumimoji="1" lang="en-US" altLang="ja-JP" sz="1400" dirty="0">
                <a:ea typeface="Meiryo UI" panose="020B0604030504040204" pitchFamily="50" charset="-128"/>
              </a:rPr>
              <a:t>1</a:t>
            </a:r>
            <a:r>
              <a:rPr kumimoji="1" lang="ja-JP" altLang="en-US" sz="1400" dirty="0">
                <a:ea typeface="Meiryo UI" panose="020B0604030504040204" pitchFamily="50" charset="-128"/>
              </a:rPr>
              <a:t>倍以下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※2</a:t>
            </a:r>
            <a:r>
              <a:rPr kumimoji="1" lang="ja-JP" altLang="en-US" sz="1400" dirty="0">
                <a:ea typeface="Meiryo UI" panose="020B0604030504040204" pitchFamily="50" charset="-128"/>
              </a:rPr>
              <a:t>の場合、投資家の期待値を上げ、改善するためにどのような方策をとるのか</a:t>
            </a:r>
            <a:r>
              <a:rPr kumimoji="1" lang="en-US" altLang="ja-JP" sz="1400" baseline="30000" dirty="0">
                <a:ea typeface="Meiryo UI" panose="020B0604030504040204" pitchFamily="50" charset="-128"/>
              </a:rPr>
              <a:t>※</a:t>
            </a:r>
            <a:r>
              <a:rPr kumimoji="1" lang="ja-JP" altLang="en-US" sz="1400" baseline="30000" dirty="0">
                <a:ea typeface="Meiryo UI" panose="020B0604030504040204" pitchFamily="50" charset="-128"/>
              </a:rPr>
              <a:t>３ </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p:txBody>
      </p:sp>
      <p:grpSp>
        <p:nvGrpSpPr>
          <p:cNvPr id="3" name="Group 84">
            <a:extLst>
              <a:ext uri="{FF2B5EF4-FFF2-40B4-BE49-F238E27FC236}">
                <a16:creationId xmlns:a16="http://schemas.microsoft.com/office/drawing/2014/main" id="{B047CD7F-ED0E-58C4-C1D3-B665A6F5058C}"/>
              </a:ext>
            </a:extLst>
          </p:cNvPr>
          <p:cNvGrpSpPr/>
          <p:nvPr/>
        </p:nvGrpSpPr>
        <p:grpSpPr>
          <a:xfrm>
            <a:off x="6210225" y="4939124"/>
            <a:ext cx="5588130" cy="288894"/>
            <a:chOff x="627321" y="2086253"/>
            <a:chExt cx="3125941" cy="759600"/>
          </a:xfrm>
        </p:grpSpPr>
        <p:sp>
          <p:nvSpPr>
            <p:cNvPr id="4" name="ee4pHeader1">
              <a:extLst>
                <a:ext uri="{FF2B5EF4-FFF2-40B4-BE49-F238E27FC236}">
                  <a16:creationId xmlns:a16="http://schemas.microsoft.com/office/drawing/2014/main" id="{57D7F9BF-8D0A-2F1F-6144-4B83C01D051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企業価値に関する指標との関連性</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5" name="Straight Connector 86">
              <a:extLst>
                <a:ext uri="{FF2B5EF4-FFF2-40B4-BE49-F238E27FC236}">
                  <a16:creationId xmlns:a16="http://schemas.microsoft.com/office/drawing/2014/main" id="{970B594C-829E-29AD-4777-8435BFB34D26}"/>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ee4pContent3">
            <a:extLst>
              <a:ext uri="{FF2B5EF4-FFF2-40B4-BE49-F238E27FC236}">
                <a16:creationId xmlns:a16="http://schemas.microsoft.com/office/drawing/2014/main" id="{406AD614-17F0-1965-9E9E-0C1ECBC3B447}"/>
              </a:ext>
            </a:extLst>
          </p:cNvPr>
          <p:cNvSpPr txBox="1"/>
          <p:nvPr/>
        </p:nvSpPr>
        <p:spPr>
          <a:xfrm>
            <a:off x="6222165" y="6161088"/>
            <a:ext cx="5207835" cy="75130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dirty="0">
                <a:latin typeface="Meiryo UI" panose="020B0604030504040204" pitchFamily="50" charset="-128"/>
                <a:ea typeface="Meiryo UI" panose="020B0604030504040204" pitchFamily="50" charset="-128"/>
              </a:rPr>
              <a:t>（価値協創ガイダンス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dirty="0">
                <a:latin typeface="Meiryo UI" panose="020B0604030504040204" pitchFamily="50" charset="-128"/>
                <a:ea typeface="Meiryo UI" panose="020B0604030504040204" pitchFamily="50" charset="-128"/>
              </a:rPr>
              <a:t>）</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87313" indent="-87313">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倍に満たない業種等では、競合企業平均を目安にするなど</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357188" indent="-357188">
              <a:buNone/>
              <a:defRPr/>
            </a:pP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※3</a:t>
            </a:r>
            <a:r>
              <a:rPr kumimoji="1" lang="ja-JP" altLang="en-US" sz="900" dirty="0">
                <a:latin typeface="Meiryo UI" panose="020B0604030504040204" pitchFamily="50" charset="-128"/>
                <a:ea typeface="Meiryo UI" panose="020B0604030504040204" pitchFamily="50" charset="-128"/>
              </a:rPr>
              <a:t>   </a:t>
            </a:r>
            <a:r>
              <a:rPr kumimoji="1" lang="en-US" altLang="ja-JP" sz="900" dirty="0">
                <a:latin typeface="Meiryo UI" panose="020B0604030504040204" pitchFamily="50" charset="-128"/>
                <a:ea typeface="Meiryo UI" panose="020B0604030504040204" pitchFamily="50" charset="-128"/>
              </a:rPr>
              <a:t>PBR</a:t>
            </a:r>
            <a:r>
              <a:rPr kumimoji="1" lang="ja-JP" altLang="en-US" sz="900" dirty="0">
                <a:latin typeface="Meiryo UI" panose="020B0604030504040204" pitchFamily="50" charset="-128"/>
                <a:ea typeface="Meiryo UI" panose="020B0604030504040204" pitchFamily="50" charset="-128"/>
              </a:rPr>
              <a:t>＞１となるための一定期間の具体的かつ合理的な計画を想定。ただし計画の達成状況を本事業の継続についての判断には用いない。 </a:t>
            </a:r>
            <a:r>
              <a:rPr kumimoji="1" lang="en-US" altLang="ja-JP" sz="900" dirty="0">
                <a:latin typeface="Meiryo UI" panose="020B0604030504040204" pitchFamily="50" charset="-128"/>
                <a:ea typeface="Meiryo UI" panose="020B0604030504040204" pitchFamily="50" charset="-128"/>
              </a:rPr>
              <a:t>PBR</a:t>
            </a:r>
            <a:r>
              <a:rPr kumimoji="1" lang="ja-JP" altLang="en-US" sz="900" dirty="0">
                <a:latin typeface="Meiryo UI" panose="020B0604030504040204" pitchFamily="50" charset="-128"/>
                <a:ea typeface="Meiryo UI" panose="020B0604030504040204" pitchFamily="50" charset="-128"/>
              </a:rPr>
              <a:t>＞１を目指さない場合は、資金調達を含めた社会実装に向けた事業運営をどのように推進しようと考えているのかについて説明すること。</a:t>
            </a:r>
            <a:endParaRPr lang="en-US" altLang="ja-JP" sz="1400" dirty="0">
              <a:ea typeface="Meiryo UI" panose="020B0604030504040204" pitchFamily="50" charset="-128"/>
            </a:endParaRPr>
          </a:p>
        </p:txBody>
      </p:sp>
    </p:spTree>
    <p:extLst>
      <p:ext uri="{BB962C8B-B14F-4D97-AF65-F5344CB8AC3E}">
        <p14:creationId xmlns:p14="http://schemas.microsoft.com/office/powerpoint/2010/main" val="17469500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専門部署の設置と人材育成</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（本事業を通した人材確保や育成を「人的資本経営」としてどのように中長期的な企業価値向上に位置づけ</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※1 </a:t>
            </a:r>
            <a:r>
              <a:rPr lang="ja-JP" altLang="en-US" sz="1400" dirty="0">
                <a:ea typeface="Meiryo UI" panose="020B0604030504040204" pitchFamily="50" charset="-128"/>
              </a:rPr>
              <a:t>、統合報告等で示すか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※2 </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32000" lvl="2" indent="0">
              <a:buSzPct val="100000"/>
              <a:buNone/>
            </a:pP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dirty="0">
                <a:latin typeface="Meiryo UI" panose="020B0604030504040204" pitchFamily="50" charset="-128"/>
                <a:ea typeface="Meiryo UI" panose="020B0604030504040204" pitchFamily="50" charset="-128"/>
              </a:rPr>
              <a:t>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ee4pContent1">
            <a:extLst>
              <a:ext uri="{FF2B5EF4-FFF2-40B4-BE49-F238E27FC236}">
                <a16:creationId xmlns:a16="http://schemas.microsoft.com/office/drawing/2014/main" id="{B9C5E2CE-583B-3EDD-5995-5C7C56491A26}"/>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大学や研究機関等のみによる応募の場合、研究開発責任者やチームリーダー等中心的人物が何らかの理由でプロジェクトに参画出来なくなった場合、組織としてどう継続性を担保するかについて記載</a:t>
            </a:r>
          </a:p>
        </p:txBody>
      </p:sp>
      <p:grpSp>
        <p:nvGrpSpPr>
          <p:cNvPr id="4" name="グループ化 3">
            <a:extLst>
              <a:ext uri="{FF2B5EF4-FFF2-40B4-BE49-F238E27FC236}">
                <a16:creationId xmlns:a16="http://schemas.microsoft.com/office/drawing/2014/main" id="{A91859E0-FC05-D485-C9AB-9B706DF259F7}"/>
              </a:ext>
            </a:extLst>
          </p:cNvPr>
          <p:cNvGrpSpPr/>
          <p:nvPr/>
        </p:nvGrpSpPr>
        <p:grpSpPr>
          <a:xfrm>
            <a:off x="320663" y="2338439"/>
            <a:ext cx="3746512" cy="800378"/>
            <a:chOff x="320663" y="1957439"/>
            <a:chExt cx="3600000" cy="800378"/>
          </a:xfrm>
        </p:grpSpPr>
        <p:sp>
          <p:nvSpPr>
            <p:cNvPr id="5" name="ee4pHeader1">
              <a:extLst>
                <a:ext uri="{FF2B5EF4-FFF2-40B4-BE49-F238E27FC236}">
                  <a16:creationId xmlns:a16="http://schemas.microsoft.com/office/drawing/2014/main" id="{3E9C56E4-68DC-A9E1-EA7F-68683336C409}"/>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6BE6AD04-1205-81BA-CEB0-B773D177241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ee4pContent3">
              <a:extLst>
                <a:ext uri="{FF2B5EF4-FFF2-40B4-BE49-F238E27FC236}">
                  <a16:creationId xmlns:a16="http://schemas.microsoft.com/office/drawing/2014/main" id="{BAA0895C-DB7C-E34B-0D95-5B98448ED6C3}"/>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1" name="グループ化 10">
            <a:extLst>
              <a:ext uri="{FF2B5EF4-FFF2-40B4-BE49-F238E27FC236}">
                <a16:creationId xmlns:a16="http://schemas.microsoft.com/office/drawing/2014/main" id="{932DFD5E-147B-394F-4C70-8FFD0D49C23C}"/>
              </a:ext>
            </a:extLst>
          </p:cNvPr>
          <p:cNvGrpSpPr/>
          <p:nvPr/>
        </p:nvGrpSpPr>
        <p:grpSpPr>
          <a:xfrm>
            <a:off x="4311637" y="2338439"/>
            <a:ext cx="3794137" cy="800378"/>
            <a:chOff x="320663" y="1957439"/>
            <a:chExt cx="3600000" cy="800378"/>
          </a:xfrm>
        </p:grpSpPr>
        <p:sp>
          <p:nvSpPr>
            <p:cNvPr id="15" name="ee4pHeader1">
              <a:extLst>
                <a:ext uri="{FF2B5EF4-FFF2-40B4-BE49-F238E27FC236}">
                  <a16:creationId xmlns:a16="http://schemas.microsoft.com/office/drawing/2014/main" id="{9949DB63-032E-7C08-F510-BE6EB6FB04FB}"/>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30" name="Straight Connector 83">
              <a:extLst>
                <a:ext uri="{FF2B5EF4-FFF2-40B4-BE49-F238E27FC236}">
                  <a16:creationId xmlns:a16="http://schemas.microsoft.com/office/drawing/2014/main" id="{867D2D9F-E129-10BC-28EA-899D5AEA498D}"/>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1" name="ee4pContent3">
              <a:extLst>
                <a:ext uri="{FF2B5EF4-FFF2-40B4-BE49-F238E27FC236}">
                  <a16:creationId xmlns:a16="http://schemas.microsoft.com/office/drawing/2014/main" id="{FFAA52D2-C280-0F32-FB2C-C9A19C977CB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32" name="グループ化 31">
            <a:extLst>
              <a:ext uri="{FF2B5EF4-FFF2-40B4-BE49-F238E27FC236}">
                <a16:creationId xmlns:a16="http://schemas.microsoft.com/office/drawing/2014/main" id="{7A033019-0021-D214-A259-1B01CE3A55D4}"/>
              </a:ext>
            </a:extLst>
          </p:cNvPr>
          <p:cNvGrpSpPr/>
          <p:nvPr/>
        </p:nvGrpSpPr>
        <p:grpSpPr>
          <a:xfrm>
            <a:off x="8321028" y="2338439"/>
            <a:ext cx="3714972" cy="800378"/>
            <a:chOff x="320663" y="1957439"/>
            <a:chExt cx="3600000" cy="800378"/>
          </a:xfrm>
        </p:grpSpPr>
        <p:sp>
          <p:nvSpPr>
            <p:cNvPr id="33" name="ee4pHeader1">
              <a:extLst>
                <a:ext uri="{FF2B5EF4-FFF2-40B4-BE49-F238E27FC236}">
                  <a16:creationId xmlns:a16="http://schemas.microsoft.com/office/drawing/2014/main" id="{56B56D48-861D-8A85-52F9-39ADA5096BB3}"/>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34" name="Straight Connector 83">
              <a:extLst>
                <a:ext uri="{FF2B5EF4-FFF2-40B4-BE49-F238E27FC236}">
                  <a16:creationId xmlns:a16="http://schemas.microsoft.com/office/drawing/2014/main" id="{DBB92770-E14D-762F-06E0-6B6356B737B0}"/>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ee4pContent3">
              <a:extLst>
                <a:ext uri="{FF2B5EF4-FFF2-40B4-BE49-F238E27FC236}">
                  <a16:creationId xmlns:a16="http://schemas.microsoft.com/office/drawing/2014/main" id="{3904766D-1232-94D9-0739-839B6FD9E80D}"/>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36" name="Straight Connector 40">
            <a:extLst>
              <a:ext uri="{FF2B5EF4-FFF2-40B4-BE49-F238E27FC236}">
                <a16:creationId xmlns:a16="http://schemas.microsoft.com/office/drawing/2014/main" id="{8D57499F-7DD7-BEC8-5292-96EC64427013}"/>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41">
            <a:extLst>
              <a:ext uri="{FF2B5EF4-FFF2-40B4-BE49-F238E27FC236}">
                <a16:creationId xmlns:a16="http://schemas.microsoft.com/office/drawing/2014/main" id="{19EC81DF-45C6-37E0-5C14-3C66FCDABC7A}"/>
              </a:ext>
            </a:extLst>
          </p:cNvPr>
          <p:cNvGrpSpPr/>
          <p:nvPr/>
        </p:nvGrpSpPr>
        <p:grpSpPr>
          <a:xfrm rot="16200000" flipH="1">
            <a:off x="5816074" y="5277930"/>
            <a:ext cx="216000" cy="216000"/>
            <a:chOff x="5937564" y="3833745"/>
            <a:chExt cx="306171" cy="306910"/>
          </a:xfrm>
        </p:grpSpPr>
        <p:sp>
          <p:nvSpPr>
            <p:cNvPr id="38" name="Freeform 94">
              <a:extLst>
                <a:ext uri="{FF2B5EF4-FFF2-40B4-BE49-F238E27FC236}">
                  <a16:creationId xmlns:a16="http://schemas.microsoft.com/office/drawing/2014/main" id="{BF61CFD1-450C-6FC9-E693-8EBBD292B9AE}"/>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9" name="Freeform 95">
              <a:extLst>
                <a:ext uri="{FF2B5EF4-FFF2-40B4-BE49-F238E27FC236}">
                  <a16:creationId xmlns:a16="http://schemas.microsoft.com/office/drawing/2014/main" id="{30D17A34-C18D-BC0A-C481-C8545A212E1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40" name="Rectangle 43">
            <a:extLst>
              <a:ext uri="{FF2B5EF4-FFF2-40B4-BE49-F238E27FC236}">
                <a16:creationId xmlns:a16="http://schemas.microsoft.com/office/drawing/2014/main" id="{5BB9689B-9B57-8C91-C8CA-442FD1478B80}"/>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2855103486"/>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4"/>
            <a:ext cx="11593766" cy="99711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先述のビジネスモデルの確実な社会実装を実現するには、競合他社との差別化を図ることが重要。その手法として、標準化による事業化戦略（標準化戦略）を研究開発段階から見据えて取り組むことが求められることから、想定される取組方針・考え方を示すこと。</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・その上で、国内外の動向、自社の標準化に関する取組等の事実認識を踏まえ、本事業期間に実施する標準化の取組内容を記載。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標準化以外の戦略で市場を創造・拡大する場合は、その手段　あるいは方法を記載。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標準化を活用し、○○によるルール形成を推進</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（これまでの自社による標準化、知財、規制対応等に関する取組）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標準化を活用した事業化戦略（標準化戦略）の取組方針・考え方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339620" y="2553732"/>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7238" y="2889392"/>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自社の技術・製品・サービスの強み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」等を踏まえた上で、どのようなルール形成を通じて、競合他社と差別化する</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3502778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7550</Words>
  <Application>Microsoft Office PowerPoint</Application>
  <PresentationFormat>ワイド画面</PresentationFormat>
  <Paragraphs>948</Paragraphs>
  <Slides>28</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36" baseType="lpstr">
      <vt:lpstr>Meiryo UI</vt:lpstr>
      <vt:lpstr>Meiryo</vt:lpstr>
      <vt:lpstr>Meiryo</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2022-10-25T06:40:47Z</dcterms:created>
  <dcterms:modified xsi:type="dcterms:W3CDTF">2022-10-25T06:41:05Z</dcterms:modified>
</cp:coreProperties>
</file>