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1"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127" d="100"/>
          <a:sy n="127" d="100"/>
        </p:scale>
        <p:origin x="1410" y="138"/>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2022/12/7</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2022/12/7</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14375" y="747713"/>
            <a:ext cx="537845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14375" y="747713"/>
            <a:ext cx="537845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9086864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2022/12/7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2022/12/7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2022/12/7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2022/12/7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2022/12/7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2022/12/7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2022/12/7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2022/12/7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2022/12/7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2022/12/7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2022/12/7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2022/12/7</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5.jpg" Type="http://schemas.openxmlformats.org/officeDocument/2006/relationships/image"/><Relationship Id="rId4" Target="../media/image6.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5" y="3561534"/>
            <a:ext cx="4761288" cy="3179837"/>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3"/>
            <a:ext cx="4753801" cy="114835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113874"/>
            <a:ext cx="4717029" cy="2815004"/>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defRPr/>
            </a:pP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　　</a:t>
            </a: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予算総額</a:t>
            </a:r>
            <a:r>
              <a:rPr lang="ja-JP" altLang="en-US" sz="1100" dirty="0">
                <a:latin typeface="Meiryo UI" panose="020B0604030504040204" pitchFamily="50" charset="-128"/>
                <a:ea typeface="Meiryo UI" panose="020B0604030504040204" pitchFamily="50" charset="-128"/>
              </a:rPr>
              <a:t>（実証フェーズ）</a:t>
            </a: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 * *億円</a:t>
            </a: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　</a:t>
            </a: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marL="49211" indent="-228598" eaLnBrk="1" fontAlgn="auto" hangingPunct="1">
              <a:lnSpc>
                <a:spcPct val="120000"/>
              </a:lnSpc>
              <a:spcBef>
                <a:spcPts val="0"/>
              </a:spcBef>
              <a:spcAft>
                <a:spcPts val="0"/>
              </a:spcAft>
              <a:buFont typeface="Wingdings" pitchFamily="2" charset="2"/>
              <a:buChar char="u"/>
              <a:defRPr/>
            </a:pP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100" dirty="0">
              <a:solidFill>
                <a:prstClr val="black">
                  <a:lumMod val="95000"/>
                  <a:lumOff val="5000"/>
                </a:prstClr>
              </a:solidFill>
              <a:latin typeface="Meiryo UI" panose="020B0604030504040204" pitchFamily="50" charset="-128"/>
              <a:ea typeface="Meiryo UI" panose="020B0604030504040204" pitchFamily="50" charset="-128"/>
            </a:endParaRPr>
          </a:p>
          <a:p>
            <a:pPr marL="49211" indent="-228598" eaLnBrk="1" fontAlgn="auto" hangingPunct="1">
              <a:lnSpc>
                <a:spcPct val="120000"/>
              </a:lnSpc>
              <a:spcBef>
                <a:spcPts val="0"/>
              </a:spcBef>
              <a:spcAft>
                <a:spcPts val="0"/>
              </a:spcAft>
              <a:buFont typeface="Wingdings" pitchFamily="2" charset="2"/>
              <a:buChar char="u"/>
              <a:defRPr/>
            </a:pP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事業（実証研究）期間：</a:t>
            </a: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20</a:t>
            </a: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〇〇年〇月頃～</a:t>
            </a: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20</a:t>
            </a: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○○年○月　</a:t>
            </a:r>
          </a:p>
        </p:txBody>
      </p:sp>
      <p:sp>
        <p:nvSpPr>
          <p:cNvPr id="4101" name="Rectangle 7"/>
          <p:cNvSpPr>
            <a:spLocks noChangeArrowheads="1"/>
          </p:cNvSpPr>
          <p:nvPr/>
        </p:nvSpPr>
        <p:spPr bwMode="auto">
          <a:xfrm>
            <a:off x="5013328" y="912258"/>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4</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エネルギー消費の効率化等に資する我が国技術の国際実証事業／実証前調査</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／○○○○○○○○○（国・地域名）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3793553734"/>
              </p:ext>
            </p:extLst>
          </p:nvPr>
        </p:nvGraphicFramePr>
        <p:xfrm>
          <a:off x="5469861" y="2659410"/>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202</a:t>
                      </a:r>
                      <a:r>
                        <a:rPr kumimoji="1" lang="ja-JP" altLang="en-US" sz="800" dirty="0"/>
                        <a:t>１</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2022FY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2023FY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2024FY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7239153" y="2949803"/>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270308" y="2950275"/>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7049195" y="2929706"/>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83128" y="3406572"/>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 </a:t>
            </a:r>
            <a:r>
              <a:rPr lang="en-US" altLang="ja-JP" sz="1400">
                <a:solidFill>
                  <a:srgbClr val="000000"/>
                </a:solidFill>
                <a:latin typeface="Meiryo UI" panose="020B0604030504040204" pitchFamily="50" charset="-128"/>
                <a:ea typeface="Meiryo UI" panose="020B0604030504040204" pitchFamily="50" charset="-128"/>
              </a:rPr>
              <a:t>3</a:t>
            </a:r>
            <a:r>
              <a:rPr lang="ja-JP" altLang="en-US" sz="140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393" y="4130495"/>
            <a:ext cx="4717029" cy="2610876"/>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33967" y="4074131"/>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0000"/>
                </a:solidFill>
                <a:latin typeface="Meiryo UI" panose="020B0604030504040204" pitchFamily="50" charset="-128"/>
                <a:ea typeface="Meiryo UI" panose="020B0604030504040204" pitchFamily="50" charset="-128"/>
              </a:rPr>
              <a:t>5</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想定する実証研究実施体制</a:t>
            </a:r>
          </a:p>
        </p:txBody>
      </p:sp>
      <p:sp>
        <p:nvSpPr>
          <p:cNvPr id="63" name="正方形/長方形 62"/>
          <p:cNvSpPr/>
          <p:nvPr/>
        </p:nvSpPr>
        <p:spPr>
          <a:xfrm>
            <a:off x="656429" y="1173225"/>
            <a:ext cx="4013297"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5407992" y="3504653"/>
            <a:ext cx="4234323" cy="338114"/>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eaLnBrk="1" fontAlgn="auto" hangingPunct="1">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線表に大まかなスケジュールを記載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663093" y="6277037"/>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47349" y="3763234"/>
            <a:ext cx="4013297" cy="2376473"/>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609380" y="2379625"/>
            <a:ext cx="4013296" cy="832702"/>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対象国・地域を選定した理由を記載。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8" name="四角形吹き出し 67"/>
          <p:cNvSpPr/>
          <p:nvPr/>
        </p:nvSpPr>
        <p:spPr>
          <a:xfrm>
            <a:off x="8043869" y="856589"/>
            <a:ext cx="1646409" cy="524727"/>
          </a:xfrm>
          <a:prstGeom prst="wedgeRectCallout">
            <a:avLst>
              <a:gd name="adj1" fmla="val -73947"/>
              <a:gd name="adj2" fmla="val 5742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en-US" altLang="ja-JP" sz="1000" dirty="0">
                <a:solidFill>
                  <a:srgbClr val="0000FF"/>
                </a:solidFill>
                <a:latin typeface="Meiryo UI" panose="020B0604030504040204" pitchFamily="50" charset="-128"/>
                <a:ea typeface="Meiryo UI" panose="020B0604030504040204" pitchFamily="50" charset="-128"/>
              </a:rPr>
              <a:t>※</a:t>
            </a:r>
            <a:r>
              <a:rPr lang="ja-JP" altLang="en-US" sz="1000" dirty="0">
                <a:solidFill>
                  <a:srgbClr val="0000FF"/>
                </a:solidFill>
                <a:latin typeface="Meiryo UI" panose="020B0604030504040204" pitchFamily="50" charset="-128"/>
                <a:ea typeface="Meiryo UI" panose="020B0604030504040204" pitchFamily="50" charset="-128"/>
              </a:rPr>
              <a:t>予算総額は、</a:t>
            </a:r>
            <a:endParaRPr lang="en-US" altLang="ja-JP" sz="1000" dirty="0">
              <a:solidFill>
                <a:srgbClr val="0000FF"/>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　　実証研究の総額を記載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72" name="正方形/長方形 71"/>
          <p:cNvSpPr/>
          <p:nvPr/>
        </p:nvSpPr>
        <p:spPr>
          <a:xfrm>
            <a:off x="9231471" y="50891"/>
            <a:ext cx="657625" cy="3603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別添</a:t>
            </a:r>
            <a:endPar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defRP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3</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9005670" y="5080307"/>
            <a:ext cx="1988654" cy="520472"/>
          </a:xfrm>
          <a:prstGeom prst="wedgeRectCallout">
            <a:avLst>
              <a:gd name="adj1" fmla="val -59636"/>
              <a:gd name="adj2" fmla="val 43622"/>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4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3775492" y="362830"/>
            <a:ext cx="1694369" cy="310754"/>
          </a:xfrm>
          <a:prstGeom prst="wedgeRectCallout">
            <a:avLst>
              <a:gd name="adj1" fmla="val -68444"/>
              <a:gd name="adj2" fmla="val -39618"/>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rgbClr val="3366FF"/>
                </a:solidFill>
                <a:latin typeface="Meiryo UI" panose="020B0604030504040204" pitchFamily="50" charset="-128"/>
                <a:ea typeface="Meiryo UI" panose="020B0604030504040204" pitchFamily="50" charset="-128"/>
              </a:rPr>
              <a:t>調査名称を記載すること。</a:t>
            </a:r>
            <a:endParaRPr lang="en-US" altLang="ja-JP" sz="1000" dirty="0">
              <a:solidFill>
                <a:srgbClr val="3366FF"/>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5206656" y="1583058"/>
            <a:ext cx="2032496" cy="769441"/>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実証研究</a:t>
            </a:r>
            <a:endParaRPr lang="en-US" altLang="ja-JP" sz="11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ＮＥＤＯ負担額：* *億円 　　</a:t>
            </a:r>
          </a:p>
          <a:p>
            <a:r>
              <a:rPr lang="zh-TW" altLang="en-US"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助成</a:t>
            </a:r>
            <a:r>
              <a:rPr lang="zh-TW" altLang="en-US" sz="1100" dirty="0">
                <a:latin typeface="Meiryo UI" panose="020B0604030504040204" pitchFamily="50" charset="-128"/>
                <a:ea typeface="Meiryo UI" panose="020B0604030504040204" pitchFamily="50" charset="-128"/>
              </a:rPr>
              <a:t>先負担額：* *億円</a:t>
            </a:r>
          </a:p>
          <a:p>
            <a:r>
              <a:rPr lang="zh-TW" altLang="en-US" sz="1100" dirty="0">
                <a:latin typeface="Meiryo UI" panose="020B0604030504040204" pitchFamily="50" charset="-128"/>
                <a:ea typeface="Meiryo UI" panose="020B0604030504040204" pitchFamily="50" charset="-128"/>
              </a:rPr>
              <a:t>　相手国負担額：* *億円</a:t>
            </a:r>
          </a:p>
        </p:txBody>
      </p:sp>
      <p:sp>
        <p:nvSpPr>
          <p:cNvPr id="69" name="正方形/長方形 68"/>
          <p:cNvSpPr/>
          <p:nvPr/>
        </p:nvSpPr>
        <p:spPr>
          <a:xfrm>
            <a:off x="5578639" y="2948613"/>
            <a:ext cx="691669" cy="37319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71" name="四角形吹き出し 70"/>
          <p:cNvSpPr/>
          <p:nvPr/>
        </p:nvSpPr>
        <p:spPr>
          <a:xfrm>
            <a:off x="7488269" y="1525391"/>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相手国の負担金額が明示できる場合は記載すること。</a:t>
            </a:r>
            <a:endParaRPr lang="en-US" altLang="ja-JP" sz="1000"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95160"/>
            <a:ext cx="4675164" cy="347979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200" dirty="0">
                <a:solidFill>
                  <a:srgbClr val="000000"/>
                </a:solidFill>
                <a:latin typeface="Meiryo UI" panose="020B0604030504040204" pitchFamily="50" charset="-128"/>
                <a:ea typeface="Meiryo UI" panose="020B0604030504040204" pitchFamily="50" charset="-128"/>
              </a:rPr>
              <a:t>○○システムと○○を用い、○○市場へ参入。</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69498" y="4083312"/>
            <a:ext cx="4809698" cy="259822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defRPr/>
            </a:pP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a:t>
            </a: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国の関与の必要性</a:t>
            </a: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a:t>
            </a:r>
            <a:r>
              <a:rPr lang="ja-JP" altLang="en-US" sz="1100" dirty="0">
                <a:solidFill>
                  <a:prstClr val="black">
                    <a:lumMod val="95000"/>
                    <a:lumOff val="5000"/>
                  </a:prstClr>
                </a:solidFill>
                <a:latin typeface="Meiryo UI" panose="020B0604030504040204" pitchFamily="50" charset="-128"/>
                <a:ea typeface="Meiryo UI" panose="020B0604030504040204" pitchFamily="50" charset="-128"/>
              </a:rPr>
              <a:t>相手国における制度構築への貢献</a:t>
            </a:r>
            <a:r>
              <a:rPr lang="en-US" altLang="ja-JP" sz="1100" dirty="0">
                <a:solidFill>
                  <a:prstClr val="black">
                    <a:lumMod val="95000"/>
                    <a:lumOff val="5000"/>
                  </a:prstClr>
                </a:solidFill>
                <a:latin typeface="Meiryo UI" panose="020B0604030504040204" pitchFamily="50" charset="-128"/>
                <a:ea typeface="Meiryo UI" panose="020B0604030504040204" pitchFamily="50" charset="-128"/>
              </a:rPr>
              <a:t>】</a:t>
            </a: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454" y="3864678"/>
            <a:ext cx="2245572"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７．実証の必要性及び意義</a:t>
            </a:r>
          </a:p>
        </p:txBody>
      </p:sp>
      <p:sp>
        <p:nvSpPr>
          <p:cNvPr id="4133" name="Rectangle 9"/>
          <p:cNvSpPr>
            <a:spLocks noChangeArrowheads="1"/>
          </p:cNvSpPr>
          <p:nvPr/>
        </p:nvSpPr>
        <p:spPr bwMode="auto">
          <a:xfrm>
            <a:off x="4918963" y="152419"/>
            <a:ext cx="2245572"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８．実証後のビジネス戦略</a:t>
            </a: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72" name="正方形/長方形 71"/>
          <p:cNvSpPr/>
          <p:nvPr/>
        </p:nvSpPr>
        <p:spPr>
          <a:xfrm>
            <a:off x="9231471" y="50891"/>
            <a:ext cx="657625" cy="3603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別添</a:t>
            </a:r>
            <a:endPar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defRP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3</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Rectangle 7"/>
          <p:cNvSpPr>
            <a:spLocks noChangeArrowheads="1"/>
          </p:cNvSpPr>
          <p:nvPr/>
        </p:nvSpPr>
        <p:spPr bwMode="auto">
          <a:xfrm>
            <a:off x="50454" y="74788"/>
            <a:ext cx="3695378"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６．想定される市場規模、成果（具体的目標）</a:t>
            </a:r>
          </a:p>
        </p:txBody>
      </p:sp>
      <p:graphicFrame>
        <p:nvGraphicFramePr>
          <p:cNvPr id="57" name="表 56">
            <a:extLst>
              <a:ext uri="{FF2B5EF4-FFF2-40B4-BE49-F238E27FC236}">
                <a16:creationId xmlns:a16="http://schemas.microsoft.com/office/drawing/2014/main" id="{8EFA4375-01F8-4C15-B62A-DCFD0752D93D}"/>
              </a:ext>
            </a:extLst>
          </p:cNvPr>
          <p:cNvGraphicFramePr>
            <a:graphicFrameLocks noGrp="1"/>
          </p:cNvGraphicFramePr>
          <p:nvPr>
            <p:extLst>
              <p:ext uri="{D42A27DB-BD31-4B8C-83A1-F6EECF244321}">
                <p14:modId xmlns:p14="http://schemas.microsoft.com/office/powerpoint/2010/main" val="3145548838"/>
              </p:ext>
            </p:extLst>
          </p:nvPr>
        </p:nvGraphicFramePr>
        <p:xfrm>
          <a:off x="390180" y="715351"/>
          <a:ext cx="3965181" cy="1145416"/>
        </p:xfrm>
        <a:graphic>
          <a:graphicData uri="http://schemas.openxmlformats.org/drawingml/2006/table">
            <a:tbl>
              <a:tblPr firstRow="1" bandRow="1">
                <a:tableStyleId>{BC89EF96-8CEA-46FF-86C4-4CE0E7609802}</a:tableStyleId>
              </a:tblPr>
              <a:tblGrid>
                <a:gridCol w="905742">
                  <a:extLst>
                    <a:ext uri="{9D8B030D-6E8A-4147-A177-3AD203B41FA5}">
                      <a16:colId xmlns:a16="http://schemas.microsoft.com/office/drawing/2014/main" val="20000"/>
                    </a:ext>
                  </a:extLst>
                </a:gridCol>
                <a:gridCol w="1423390">
                  <a:extLst>
                    <a:ext uri="{9D8B030D-6E8A-4147-A177-3AD203B41FA5}">
                      <a16:colId xmlns:a16="http://schemas.microsoft.com/office/drawing/2014/main" val="20001"/>
                    </a:ext>
                  </a:extLst>
                </a:gridCol>
                <a:gridCol w="860829">
                  <a:extLst>
                    <a:ext uri="{9D8B030D-6E8A-4147-A177-3AD203B41FA5}">
                      <a16:colId xmlns:a16="http://schemas.microsoft.com/office/drawing/2014/main" val="20002"/>
                    </a:ext>
                  </a:extLst>
                </a:gridCol>
                <a:gridCol w="775220">
                  <a:extLst>
                    <a:ext uri="{9D8B030D-6E8A-4147-A177-3AD203B41FA5}">
                      <a16:colId xmlns:a16="http://schemas.microsoft.com/office/drawing/2014/main" val="20003"/>
                    </a:ext>
                  </a:extLst>
                </a:gridCol>
              </a:tblGrid>
              <a:tr h="123374">
                <a:tc>
                  <a:txBody>
                    <a:bodyPr/>
                    <a:lstStyle/>
                    <a:p>
                      <a:pPr algn="ctr"/>
                      <a:endParaRPr kumimoji="1" lang="ja-JP" altLang="en-US" sz="800" b="0" dirty="0"/>
                    </a:p>
                  </a:txBody>
                  <a:tcPr marL="36000" marR="36000" marT="0" marB="0" anchor="ctr"/>
                </a:tc>
                <a:tc>
                  <a:txBody>
                    <a:bodyPr/>
                    <a:lstStyle/>
                    <a:p>
                      <a:pPr algn="ctr"/>
                      <a:endParaRPr kumimoji="1" lang="ja-JP" altLang="en-US" sz="800" b="0" dirty="0"/>
                    </a:p>
                  </a:txBody>
                  <a:tcPr marL="36000" marR="36000" marT="0" marB="0" anchor="ctr"/>
                </a:tc>
                <a:tc>
                  <a:txBody>
                    <a:bodyPr/>
                    <a:lstStyle/>
                    <a:p>
                      <a:pPr algn="ctr"/>
                      <a:r>
                        <a:rPr kumimoji="1" lang="en-US" altLang="ja-JP" sz="800" b="0" dirty="0"/>
                        <a:t>2030</a:t>
                      </a:r>
                      <a:r>
                        <a:rPr kumimoji="1" lang="ja-JP" altLang="en-US" sz="800" b="0" dirty="0"/>
                        <a:t>年</a:t>
                      </a:r>
                    </a:p>
                  </a:txBody>
                  <a:tcPr marL="36000" marR="36000" marT="0" marB="0" anchor="ctr"/>
                </a:tc>
                <a:tc>
                  <a:txBody>
                    <a:bodyPr/>
                    <a:lstStyle/>
                    <a:p>
                      <a:pPr algn="ctr"/>
                      <a:r>
                        <a:rPr kumimoji="1" lang="en-US" altLang="ja-JP" sz="800" b="0" dirty="0"/>
                        <a:t>2040</a:t>
                      </a:r>
                      <a:r>
                        <a:rPr kumimoji="1" lang="ja-JP" altLang="en-US" sz="800" b="0" dirty="0"/>
                        <a:t>年</a:t>
                      </a:r>
                    </a:p>
                  </a:txBody>
                  <a:tcPr marL="36000" marR="36000" marT="0" marB="0" anchor="ctr"/>
                </a:tc>
                <a:extLst>
                  <a:ext uri="{0D108BD9-81ED-4DB2-BD59-A6C34878D82A}">
                    <a16:rowId xmlns:a16="http://schemas.microsoft.com/office/drawing/2014/main" val="10000"/>
                  </a:ext>
                </a:extLst>
              </a:tr>
              <a:tr h="111037">
                <a:tc rowSpan="4">
                  <a:txBody>
                    <a:bodyPr/>
                    <a:lstStyle/>
                    <a:p>
                      <a:pPr algn="ctr"/>
                      <a:r>
                        <a:rPr kumimoji="1" lang="ja-JP" altLang="en-US" sz="800" b="0" dirty="0"/>
                        <a:t>○○</a:t>
                      </a:r>
                      <a:endParaRPr kumimoji="1" lang="en-US" altLang="ja-JP" sz="800" b="0" dirty="0"/>
                    </a:p>
                    <a:p>
                      <a:pPr algn="ctr"/>
                      <a:r>
                        <a:rPr kumimoji="1" lang="ja-JP" altLang="en-US" sz="800" b="0" dirty="0"/>
                        <a:t>システム</a:t>
                      </a:r>
                    </a:p>
                  </a:txBody>
                  <a:tcPr marL="36000" marR="36000" marT="0" marB="0" anchor="ctr"/>
                </a:tc>
                <a:tc>
                  <a:txBody>
                    <a:bodyPr/>
                    <a:lstStyle/>
                    <a:p>
                      <a:pPr algn="ctr"/>
                      <a:r>
                        <a:rPr kumimoji="1" lang="ja-JP" altLang="en-US" sz="800" b="0" dirty="0"/>
                        <a:t>市場規模</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X,XXX</a:t>
                      </a:r>
                      <a:endParaRPr kumimoji="1" lang="ja-JP" altLang="en-US" sz="800" b="0" dirty="0"/>
                    </a:p>
                  </a:txBody>
                  <a:tcPr marL="36000" marR="36000" marT="0" marB="0" anchor="ctr"/>
                </a:tc>
                <a:tc>
                  <a:txBody>
                    <a:bodyPr/>
                    <a:lstStyle/>
                    <a:p>
                      <a:pPr algn="ctr"/>
                      <a:r>
                        <a:rPr kumimoji="1" lang="en-US" altLang="ja-JP" sz="800" b="0" dirty="0"/>
                        <a:t>Y,YYY</a:t>
                      </a:r>
                      <a:endParaRPr kumimoji="1" lang="ja-JP" altLang="en-US" sz="800" b="0" dirty="0"/>
                    </a:p>
                  </a:txBody>
                  <a:tcPr marL="36000" marR="36000" marT="0" marB="0" anchor="ctr"/>
                </a:tc>
                <a:extLst>
                  <a:ext uri="{0D108BD9-81ED-4DB2-BD59-A6C34878D82A}">
                    <a16:rowId xmlns:a16="http://schemas.microsoft.com/office/drawing/2014/main" val="10001"/>
                  </a:ext>
                </a:extLst>
              </a:tr>
              <a:tr h="111037">
                <a:tc vMerge="1">
                  <a:txBody>
                    <a:bodyPr/>
                    <a:lstStyle/>
                    <a:p>
                      <a:pPr algn="ctr"/>
                      <a:endParaRPr kumimoji="1" lang="ja-JP" altLang="en-US" sz="900" b="0" dirty="0"/>
                    </a:p>
                  </a:txBody>
                  <a:tcPr marL="72000" marR="72000" marT="36000" marB="36000"/>
                </a:tc>
                <a:tc>
                  <a:txBody>
                    <a:bodyPr/>
                    <a:lstStyle/>
                    <a:p>
                      <a:pPr algn="ctr"/>
                      <a:r>
                        <a:rPr kumimoji="1" lang="ja-JP" altLang="en-US" sz="800" b="0" dirty="0"/>
                        <a:t>売上</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a:t>
                      </a:r>
                      <a:endParaRPr kumimoji="1" lang="ja-JP" altLang="en-US" sz="800" b="0" dirty="0"/>
                    </a:p>
                  </a:txBody>
                  <a:tcPr marL="36000" marR="36000" marT="0" marB="0" anchor="ctr"/>
                </a:tc>
                <a:tc>
                  <a:txBody>
                    <a:bodyPr/>
                    <a:lstStyle/>
                    <a:p>
                      <a:pPr algn="ctr"/>
                      <a:r>
                        <a:rPr kumimoji="1" lang="en-US" altLang="ja-JP" sz="800" b="0" dirty="0"/>
                        <a:t>YYY</a:t>
                      </a:r>
                      <a:endParaRPr kumimoji="1" lang="ja-JP" altLang="en-US" sz="800" b="0" dirty="0"/>
                    </a:p>
                  </a:txBody>
                  <a:tcPr marL="36000" marR="36000" marT="0" marB="0" anchor="ctr"/>
                </a:tc>
                <a:extLst>
                  <a:ext uri="{0D108BD9-81ED-4DB2-BD59-A6C34878D82A}">
                    <a16:rowId xmlns:a16="http://schemas.microsoft.com/office/drawing/2014/main" val="10002"/>
                  </a:ext>
                </a:extLst>
              </a:tr>
              <a:tr h="111037">
                <a:tc vMerge="1">
                  <a:txBody>
                    <a:bodyPr/>
                    <a:lstStyle/>
                    <a:p>
                      <a:endParaRPr kumimoji="1" lang="ja-JP" altLang="en-US"/>
                    </a:p>
                  </a:txBody>
                  <a:tcPr/>
                </a:tc>
                <a:tc>
                  <a:txBody>
                    <a:bodyPr/>
                    <a:lstStyle/>
                    <a:p>
                      <a:pPr algn="ctr"/>
                      <a:r>
                        <a:rPr kumimoji="1" lang="ja-JP" altLang="en-US" sz="800" b="0" dirty="0"/>
                        <a:t>累積売上</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a:t>
                      </a:r>
                      <a:endParaRPr kumimoji="1" lang="ja-JP" altLang="en-US" sz="800" b="0" dirty="0"/>
                    </a:p>
                  </a:txBody>
                  <a:tcPr marL="36000" marR="36000" marT="0" marB="0" anchor="ctr"/>
                </a:tc>
                <a:tc>
                  <a:txBody>
                    <a:bodyPr/>
                    <a:lstStyle/>
                    <a:p>
                      <a:pPr algn="ctr"/>
                      <a:r>
                        <a:rPr kumimoji="1" lang="en-US" altLang="ja-JP" sz="800" b="0" dirty="0"/>
                        <a:t>Y,YYY</a:t>
                      </a:r>
                      <a:endParaRPr kumimoji="1" lang="ja-JP" altLang="en-US" sz="800" b="0" dirty="0"/>
                    </a:p>
                  </a:txBody>
                  <a:tcPr marL="36000" marR="36000" marT="0" marB="0" anchor="ctr"/>
                </a:tc>
                <a:extLst>
                  <a:ext uri="{0D108BD9-81ED-4DB2-BD59-A6C34878D82A}">
                    <a16:rowId xmlns:a16="http://schemas.microsoft.com/office/drawing/2014/main" val="10003"/>
                  </a:ext>
                </a:extLst>
              </a:tr>
              <a:tr h="111037">
                <a:tc vMerge="1">
                  <a:txBody>
                    <a:bodyPr/>
                    <a:lstStyle/>
                    <a:p>
                      <a:pPr algn="ctr"/>
                      <a:endParaRPr kumimoji="1" lang="ja-JP" altLang="en-US" sz="800" b="0" dirty="0"/>
                    </a:p>
                  </a:txBody>
                  <a:tcPr marL="36000" marR="36000" marT="0" marB="0" anchor="ctr"/>
                </a:tc>
                <a:tc>
                  <a:txBody>
                    <a:bodyPr/>
                    <a:lstStyle/>
                    <a:p>
                      <a:pPr algn="ctr"/>
                      <a:r>
                        <a:rPr kumimoji="1" lang="ja-JP" altLang="en-US" sz="800" b="0" dirty="0"/>
                        <a:t>累積売上</a:t>
                      </a:r>
                      <a:r>
                        <a:rPr kumimoji="1" lang="en-US" altLang="ja-JP" sz="800" b="0" dirty="0"/>
                        <a:t>(</a:t>
                      </a:r>
                      <a:r>
                        <a:rPr kumimoji="1" lang="ja-JP" altLang="en-US" sz="800" b="0" dirty="0"/>
                        <a:t>ｼｽﾃﾑ</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XX,XXX</a:t>
                      </a:r>
                      <a:endParaRPr kumimoji="1" lang="ja-JP" altLang="en-US" sz="800" b="0" dirty="0"/>
                    </a:p>
                  </a:txBody>
                  <a:tcPr marL="36000" marR="36000" marT="0" marB="0" anchor="ctr"/>
                </a:tc>
                <a:tc>
                  <a:txBody>
                    <a:bodyPr/>
                    <a:lstStyle/>
                    <a:p>
                      <a:pPr algn="ctr"/>
                      <a:r>
                        <a:rPr kumimoji="1" lang="en-US" altLang="ja-JP" sz="800" b="0" dirty="0"/>
                        <a:t>YYY,YYY</a:t>
                      </a:r>
                      <a:endParaRPr kumimoji="1" lang="ja-JP" altLang="en-US" sz="800" b="0" dirty="0"/>
                    </a:p>
                  </a:txBody>
                  <a:tcPr marL="36000" marR="36000" marT="0" marB="0" anchor="ctr"/>
                </a:tc>
                <a:extLst>
                  <a:ext uri="{0D108BD9-81ED-4DB2-BD59-A6C34878D82A}">
                    <a16:rowId xmlns:a16="http://schemas.microsoft.com/office/drawing/2014/main" val="10004"/>
                  </a:ext>
                </a:extLst>
              </a:tr>
              <a:tr h="123588">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t>○○機器</a:t>
                      </a:r>
                    </a:p>
                  </a:txBody>
                  <a:tcPr marL="36000" marR="36000" marT="0" marB="0" anchor="ctr">
                    <a:noFill/>
                  </a:tcPr>
                </a:tc>
                <a:tc>
                  <a:txBody>
                    <a:bodyPr/>
                    <a:lstStyle/>
                    <a:p>
                      <a:pPr algn="ctr"/>
                      <a:r>
                        <a:rPr kumimoji="1" lang="ja-JP" altLang="en-US" sz="800" b="0" dirty="0"/>
                        <a:t>市場規模</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XXX,XXX</a:t>
                      </a:r>
                      <a:endParaRPr kumimoji="1" lang="ja-JP" altLang="en-US" sz="800" b="0" dirty="0"/>
                    </a:p>
                  </a:txBody>
                  <a:tcPr marL="36000" marR="36000" marT="0" marB="0" anchor="ctr"/>
                </a:tc>
                <a:tc>
                  <a:txBody>
                    <a:bodyPr/>
                    <a:lstStyle/>
                    <a:p>
                      <a:pPr algn="ctr"/>
                      <a:r>
                        <a:rPr kumimoji="1" lang="en-US" altLang="ja-JP" sz="800" b="0" dirty="0"/>
                        <a:t>YYY,YYY</a:t>
                      </a:r>
                      <a:endParaRPr kumimoji="1" lang="ja-JP" altLang="en-US" sz="800" b="0" dirty="0"/>
                    </a:p>
                  </a:txBody>
                  <a:tcPr marL="36000" marR="36000" marT="0" marB="0" anchor="ctr"/>
                </a:tc>
                <a:extLst>
                  <a:ext uri="{0D108BD9-81ED-4DB2-BD59-A6C34878D82A}">
                    <a16:rowId xmlns:a16="http://schemas.microsoft.com/office/drawing/2014/main" val="10005"/>
                  </a:ext>
                </a:extLst>
              </a:tr>
              <a:tr h="114577">
                <a:tc vMerge="1">
                  <a:txBody>
                    <a:bodyPr/>
                    <a:lstStyle/>
                    <a:p>
                      <a:pPr algn="ctr"/>
                      <a:endParaRPr kumimoji="1" lang="ja-JP" altLang="en-US" sz="900" b="0" dirty="0"/>
                    </a:p>
                  </a:txBody>
                  <a:tcPr marL="36000" marR="36000" marT="36000" marB="36000"/>
                </a:tc>
                <a:tc>
                  <a:txBody>
                    <a:bodyPr/>
                    <a:lstStyle/>
                    <a:p>
                      <a:pPr algn="ctr"/>
                      <a:r>
                        <a:rPr kumimoji="1" lang="ja-JP" altLang="en-US" sz="800" b="0" dirty="0"/>
                        <a:t>売上</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a:t>
                      </a:r>
                      <a:endParaRPr kumimoji="1" lang="ja-JP" altLang="en-US" sz="800" b="0" dirty="0"/>
                    </a:p>
                  </a:txBody>
                  <a:tcPr marL="36000" marR="36000" marT="0" marB="0" anchor="ctr"/>
                </a:tc>
                <a:tc>
                  <a:txBody>
                    <a:bodyPr/>
                    <a:lstStyle/>
                    <a:p>
                      <a:pPr algn="ctr"/>
                      <a:r>
                        <a:rPr kumimoji="1" lang="en-US" altLang="ja-JP" sz="800" b="0" dirty="0"/>
                        <a:t>YY</a:t>
                      </a:r>
                      <a:endParaRPr kumimoji="1" lang="ja-JP" altLang="en-US" sz="800" b="0" dirty="0"/>
                    </a:p>
                  </a:txBody>
                  <a:tcPr marL="36000" marR="36000" marT="0" marB="0" anchor="ctr"/>
                </a:tc>
                <a:extLst>
                  <a:ext uri="{0D108BD9-81ED-4DB2-BD59-A6C34878D82A}">
                    <a16:rowId xmlns:a16="http://schemas.microsoft.com/office/drawing/2014/main" val="10006"/>
                  </a:ext>
                </a:extLst>
              </a:tr>
              <a:tr h="111037">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dirty="0"/>
                    </a:p>
                  </a:txBody>
                  <a:tcPr marL="36000" marR="36000" marT="0" marB="0" anchor="ctr">
                    <a:noFill/>
                  </a:tcPr>
                </a:tc>
                <a:tc>
                  <a:txBody>
                    <a:bodyPr/>
                    <a:lstStyle/>
                    <a:p>
                      <a:pPr algn="ctr"/>
                      <a:r>
                        <a:rPr kumimoji="1" lang="ja-JP" altLang="en-US" sz="800" b="0" dirty="0"/>
                        <a:t>累計売上</a:t>
                      </a:r>
                      <a:r>
                        <a:rPr kumimoji="1" lang="en-US" altLang="ja-JP" sz="800" b="0" dirty="0"/>
                        <a:t>(</a:t>
                      </a:r>
                      <a:r>
                        <a:rPr kumimoji="1" lang="ja-JP" altLang="en-US" sz="800" b="0" dirty="0"/>
                        <a:t>百万円</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X,XXX</a:t>
                      </a:r>
                      <a:endParaRPr kumimoji="1" lang="ja-JP" altLang="en-US" sz="800" b="0" dirty="0"/>
                    </a:p>
                  </a:txBody>
                  <a:tcPr marL="36000" marR="36000" marT="0" marB="0" anchor="ctr"/>
                </a:tc>
                <a:tc>
                  <a:txBody>
                    <a:bodyPr/>
                    <a:lstStyle/>
                    <a:p>
                      <a:pPr algn="ctr"/>
                      <a:r>
                        <a:rPr kumimoji="1" lang="en-US" altLang="ja-JP" sz="800" b="0" dirty="0"/>
                        <a:t>Y,YYY</a:t>
                      </a:r>
                      <a:endParaRPr kumimoji="1" lang="ja-JP" altLang="en-US" sz="800" b="0" dirty="0"/>
                    </a:p>
                  </a:txBody>
                  <a:tcPr marL="36000" marR="36000" marT="0" marB="0" anchor="ctr"/>
                </a:tc>
                <a:extLst>
                  <a:ext uri="{0D108BD9-81ED-4DB2-BD59-A6C34878D82A}">
                    <a16:rowId xmlns:a16="http://schemas.microsoft.com/office/drawing/2014/main" val="10007"/>
                  </a:ext>
                </a:extLst>
              </a:tr>
              <a:tr h="166934">
                <a:tc>
                  <a:txBody>
                    <a:bodyPr/>
                    <a:lstStyle/>
                    <a:p>
                      <a:pPr algn="ctr"/>
                      <a:r>
                        <a:rPr kumimoji="1" lang="ja-JP" altLang="en-US" sz="800" b="0" dirty="0"/>
                        <a:t>原油削減効果</a:t>
                      </a:r>
                    </a:p>
                  </a:txBody>
                  <a:tcPr marL="36000" marR="3600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t>(</a:t>
                      </a:r>
                      <a:r>
                        <a:rPr kumimoji="1" lang="ja-JP" altLang="en-US" sz="800" b="0" dirty="0"/>
                        <a:t>万</a:t>
                      </a:r>
                      <a:r>
                        <a:rPr kumimoji="1" lang="en-US" altLang="ja-JP" sz="800" b="0" dirty="0" err="1"/>
                        <a:t>kL</a:t>
                      </a:r>
                      <a:r>
                        <a:rPr kumimoji="1" lang="en-US" altLang="ja-JP" sz="800" b="0" dirty="0"/>
                        <a:t>/</a:t>
                      </a:r>
                      <a:r>
                        <a:rPr kumimoji="1" lang="en-US" altLang="ja-JP" sz="800" b="0" dirty="0" err="1"/>
                        <a:t>yr</a:t>
                      </a:r>
                      <a:r>
                        <a:rPr kumimoji="1" lang="en-US" altLang="ja-JP" sz="800" b="0" dirty="0"/>
                        <a:t>)</a:t>
                      </a:r>
                      <a:endParaRPr kumimoji="1" lang="ja-JP" altLang="en-US" sz="800" b="0" dirty="0"/>
                    </a:p>
                  </a:txBody>
                  <a:tcPr marL="0" marR="0" marT="0" marB="0" anchor="ctr"/>
                </a:tc>
                <a:tc>
                  <a:txBody>
                    <a:bodyPr/>
                    <a:lstStyle/>
                    <a:p>
                      <a:pPr algn="ctr"/>
                      <a:r>
                        <a:rPr kumimoji="1" lang="en-US" altLang="ja-JP" sz="800" b="0" dirty="0"/>
                        <a:t>XX.X</a:t>
                      </a:r>
                      <a:endParaRPr kumimoji="1" lang="ja-JP" altLang="en-US" sz="800" b="0" dirty="0"/>
                    </a:p>
                  </a:txBody>
                  <a:tcPr marL="36000" marR="36000" marT="0" marB="0" anchor="ctr"/>
                </a:tc>
                <a:tc>
                  <a:txBody>
                    <a:bodyPr/>
                    <a:lstStyle/>
                    <a:p>
                      <a:pPr algn="ctr"/>
                      <a:r>
                        <a:rPr kumimoji="1" lang="en-US" altLang="ja-JP" sz="800" b="0" dirty="0"/>
                        <a:t>YY.Y</a:t>
                      </a:r>
                      <a:endParaRPr kumimoji="1" lang="ja-JP" altLang="en-US" sz="800" b="0" dirty="0"/>
                    </a:p>
                  </a:txBody>
                  <a:tcPr marL="36000" marR="36000" marT="0" marB="0" anchor="ctr"/>
                </a:tc>
                <a:extLst>
                  <a:ext uri="{0D108BD9-81ED-4DB2-BD59-A6C34878D82A}">
                    <a16:rowId xmlns:a16="http://schemas.microsoft.com/office/drawing/2014/main" val="10008"/>
                  </a:ext>
                </a:extLst>
              </a:tr>
            </a:tbl>
          </a:graphicData>
        </a:graphic>
      </p:graphicFrame>
      <p:sp>
        <p:nvSpPr>
          <p:cNvPr id="73" name="テキスト ボックス 72">
            <a:extLst>
              <a:ext uri="{FF2B5EF4-FFF2-40B4-BE49-F238E27FC236}">
                <a16:creationId xmlns:a16="http://schemas.microsoft.com/office/drawing/2014/main" id="{17412FBE-F9A8-403D-BA50-AB447F0278E2}"/>
              </a:ext>
            </a:extLst>
          </p:cNvPr>
          <p:cNvSpPr txBox="1"/>
          <p:nvPr/>
        </p:nvSpPr>
        <p:spPr>
          <a:xfrm>
            <a:off x="1312848" y="521288"/>
            <a:ext cx="2119846" cy="230832"/>
          </a:xfrm>
          <a:prstGeom prst="rect">
            <a:avLst/>
          </a:prstGeom>
          <a:noFill/>
        </p:spPr>
        <p:txBody>
          <a:bodyPr wrap="square" rtlCol="0">
            <a:spAutoFit/>
          </a:bodyPr>
          <a:lstStyle/>
          <a:p>
            <a:r>
              <a:rPr lang="ja-JP" altLang="en-US" sz="900" dirty="0"/>
              <a:t>想定市場規模と累積売上（表例）</a:t>
            </a:r>
            <a:endParaRPr kumimoji="1" lang="ja-JP" altLang="en-US" sz="900" dirty="0"/>
          </a:p>
        </p:txBody>
      </p:sp>
      <p:pic>
        <p:nvPicPr>
          <p:cNvPr id="74" name="図 73">
            <a:extLst>
              <a:ext uri="{FF2B5EF4-FFF2-40B4-BE49-F238E27FC236}">
                <a16:creationId xmlns:a16="http://schemas.microsoft.com/office/drawing/2014/main" id="{C2BD860E-ABF8-4C1B-B75E-82287962BF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378" y="2044191"/>
            <a:ext cx="3503191" cy="1632391"/>
          </a:xfrm>
          <a:prstGeom prst="rect">
            <a:avLst/>
          </a:prstGeom>
        </p:spPr>
      </p:pic>
      <p:sp>
        <p:nvSpPr>
          <p:cNvPr id="75" name="テキスト ボックス 74">
            <a:extLst>
              <a:ext uri="{FF2B5EF4-FFF2-40B4-BE49-F238E27FC236}">
                <a16:creationId xmlns:a16="http://schemas.microsoft.com/office/drawing/2014/main" id="{8CBF6B9E-029D-4B5C-93FB-1CC19704B6B0}"/>
              </a:ext>
            </a:extLst>
          </p:cNvPr>
          <p:cNvSpPr txBox="1"/>
          <p:nvPr/>
        </p:nvSpPr>
        <p:spPr>
          <a:xfrm>
            <a:off x="1643805" y="1847512"/>
            <a:ext cx="1383975" cy="230832"/>
          </a:xfrm>
          <a:prstGeom prst="rect">
            <a:avLst/>
          </a:prstGeom>
          <a:noFill/>
        </p:spPr>
        <p:txBody>
          <a:bodyPr wrap="square" rtlCol="0">
            <a:spAutoFit/>
          </a:bodyPr>
          <a:lstStyle/>
          <a:p>
            <a:r>
              <a:rPr kumimoji="1" lang="ja-JP" altLang="en-US" sz="900" dirty="0"/>
              <a:t>売上見通し（図例）　</a:t>
            </a:r>
          </a:p>
        </p:txBody>
      </p:sp>
      <p:sp>
        <p:nvSpPr>
          <p:cNvPr id="76" name="正方形/長方形 75">
            <a:extLst>
              <a:ext uri="{FF2B5EF4-FFF2-40B4-BE49-F238E27FC236}">
                <a16:creationId xmlns:a16="http://schemas.microsoft.com/office/drawing/2014/main" id="{D9EA0765-6F11-4DD7-91EB-97F25853E740}"/>
              </a:ext>
            </a:extLst>
          </p:cNvPr>
          <p:cNvSpPr/>
          <p:nvPr/>
        </p:nvSpPr>
        <p:spPr>
          <a:xfrm>
            <a:off x="158296" y="4552881"/>
            <a:ext cx="4674322" cy="2009960"/>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実証から実証後の普及段階にかけての想定市場規模、売上見通し及び原油削減効果を記載して下さい。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上表は必須記載の</a:t>
            </a:r>
            <a:r>
              <a:rPr lang="en-US" altLang="ja-JP" sz="1000" dirty="0">
                <a:solidFill>
                  <a:srgbClr val="0000FF"/>
                </a:solidFill>
                <a:latin typeface="Meiryo UI" panose="020B0604030504040204" pitchFamily="50" charset="-128"/>
                <a:ea typeface="Meiryo UI" panose="020B0604030504040204" pitchFamily="50" charset="-128"/>
              </a:rPr>
              <a:t>2030</a:t>
            </a:r>
            <a:r>
              <a:rPr lang="ja-JP" altLang="en-US" sz="1000" dirty="0">
                <a:solidFill>
                  <a:srgbClr val="0000FF"/>
                </a:solidFill>
                <a:latin typeface="Meiryo UI" panose="020B0604030504040204" pitchFamily="50" charset="-128"/>
                <a:ea typeface="Meiryo UI" panose="020B0604030504040204" pitchFamily="50" charset="-128"/>
              </a:rPr>
              <a:t>年と</a:t>
            </a:r>
            <a:r>
              <a:rPr lang="en-US" altLang="ja-JP" sz="1000" dirty="0">
                <a:solidFill>
                  <a:srgbClr val="0000FF"/>
                </a:solidFill>
                <a:latin typeface="Meiryo UI" panose="020B0604030504040204" pitchFamily="50" charset="-128"/>
                <a:ea typeface="Meiryo UI" panose="020B0604030504040204" pitchFamily="50" charset="-128"/>
              </a:rPr>
              <a:t>2040</a:t>
            </a:r>
            <a:r>
              <a:rPr lang="ja-JP" altLang="en-US" sz="1000" dirty="0">
                <a:solidFill>
                  <a:srgbClr val="0000FF"/>
                </a:solidFill>
                <a:latin typeface="Meiryo UI" panose="020B0604030504040204" pitchFamily="50" charset="-128"/>
                <a:ea typeface="Meiryo UI" panose="020B0604030504040204" pitchFamily="50" charset="-128"/>
              </a:rPr>
              <a:t>年の単年数字記載としてください。また、可能であればグラフで実証後のビジネス計画期間内における売上見通しの記載をお願いします。グラフは、初年度及び期間については事業別に異なることは可とします。</a:t>
            </a:r>
            <a:r>
              <a:rPr lang="en-US" altLang="ja-JP" sz="1000" dirty="0">
                <a:solidFill>
                  <a:srgbClr val="0000FF"/>
                </a:solidFill>
                <a:latin typeface="Meiryo UI" panose="020B0604030504040204" pitchFamily="50" charset="-128"/>
                <a:ea typeface="Meiryo UI" panose="020B0604030504040204" pitchFamily="50" charset="-128"/>
              </a:rPr>
              <a:t>2030</a:t>
            </a:r>
            <a:r>
              <a:rPr lang="ja-JP" altLang="en-US" sz="1000" dirty="0">
                <a:solidFill>
                  <a:srgbClr val="0000FF"/>
                </a:solidFill>
                <a:latin typeface="Meiryo UI" panose="020B0604030504040204" pitchFamily="50" charset="-128"/>
                <a:ea typeface="Meiryo UI" panose="020B0604030504040204" pitchFamily="50" charset="-128"/>
              </a:rPr>
              <a:t>年時点で普及開始していない場合は、販売ゼロとして記載ください。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数字単位については基本金額とするも、事業内容に応じて代替指標でも可とします。</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原油削減効果は当該実証機器・システム自体に由来する原油削減効果を記載してください。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複数の事業が組み合わさる場合、個別事業毎に数字を記載ください。</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38006" y="445100"/>
            <a:ext cx="4809698" cy="271519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graphicFrame>
        <p:nvGraphicFramePr>
          <p:cNvPr id="78" name="表 77">
            <a:extLst>
              <a:ext uri="{FF2B5EF4-FFF2-40B4-BE49-F238E27FC236}">
                <a16:creationId xmlns:a16="http://schemas.microsoft.com/office/drawing/2014/main" id="{EDB1A0A3-6A43-41AE-9005-90A6C9F8A9FB}"/>
              </a:ext>
            </a:extLst>
          </p:cNvPr>
          <p:cNvGraphicFramePr>
            <a:graphicFrameLocks noGrp="1"/>
          </p:cNvGraphicFramePr>
          <p:nvPr>
            <p:extLst>
              <p:ext uri="{D42A27DB-BD31-4B8C-83A1-F6EECF244321}">
                <p14:modId xmlns:p14="http://schemas.microsoft.com/office/powerpoint/2010/main" val="2156642148"/>
              </p:ext>
            </p:extLst>
          </p:nvPr>
        </p:nvGraphicFramePr>
        <p:xfrm>
          <a:off x="5043394" y="524342"/>
          <a:ext cx="4598922" cy="1889760"/>
        </p:xfrm>
        <a:graphic>
          <a:graphicData uri="http://schemas.openxmlformats.org/drawingml/2006/table">
            <a:tbl>
              <a:tblPr firstRow="1" bandRow="1">
                <a:tableStyleId>{BC89EF96-8CEA-46FF-86C4-4CE0E7609802}</a:tableStyleId>
              </a:tblPr>
              <a:tblGrid>
                <a:gridCol w="793488">
                  <a:extLst>
                    <a:ext uri="{9D8B030D-6E8A-4147-A177-3AD203B41FA5}">
                      <a16:colId xmlns:a16="http://schemas.microsoft.com/office/drawing/2014/main" val="20000"/>
                    </a:ext>
                  </a:extLst>
                </a:gridCol>
                <a:gridCol w="3805434">
                  <a:extLst>
                    <a:ext uri="{9D8B030D-6E8A-4147-A177-3AD203B41FA5}">
                      <a16:colId xmlns:a16="http://schemas.microsoft.com/office/drawing/2014/main" val="20001"/>
                    </a:ext>
                  </a:extLst>
                </a:gridCol>
              </a:tblGrid>
              <a:tr h="469031">
                <a:tc>
                  <a:txBody>
                    <a:bodyPr/>
                    <a:lstStyle/>
                    <a:p>
                      <a:pPr algn="ctr"/>
                      <a:r>
                        <a:rPr kumimoji="1" lang="ja-JP" altLang="en-US" sz="1000" b="0" dirty="0">
                          <a:solidFill>
                            <a:schemeClr val="tx1"/>
                          </a:solidFill>
                        </a:rPr>
                        <a:t>市場分析</a:t>
                      </a:r>
                    </a:p>
                  </a:txBody>
                  <a:tcPr anchor="ctr">
                    <a:lnB w="12700" cap="flat" cmpd="sng" algn="ctr">
                      <a:solidFill>
                        <a:schemeClr val="tx2">
                          <a:lumMod val="60000"/>
                          <a:lumOff val="40000"/>
                        </a:schemeClr>
                      </a:solidFill>
                      <a:prstDash val="solid"/>
                      <a:round/>
                      <a:headEnd type="none" w="med" len="med"/>
                      <a:tailEnd type="none" w="med" len="med"/>
                    </a:lnB>
                  </a:tcPr>
                </a:tc>
                <a:tc>
                  <a:txBody>
                    <a:bodyPr/>
                    <a:lstStyle/>
                    <a:p>
                      <a:pPr marL="176213" indent="-176213" fontAlgn="auto">
                        <a:spcBef>
                          <a:spcPts val="0"/>
                        </a:spcBef>
                        <a:spcAft>
                          <a:spcPts val="0"/>
                        </a:spcAft>
                        <a:buFont typeface="Wingdings" pitchFamily="2" charset="2"/>
                        <a:buChar char="ü"/>
                        <a:defRPr/>
                      </a:pPr>
                      <a:r>
                        <a:rPr lang="ja-JP" altLang="en-US" sz="1000" b="0" dirty="0">
                          <a:solidFill>
                            <a:schemeClr val="tx1"/>
                          </a:solidFill>
                        </a:rPr>
                        <a:t>提供価値の明確化</a:t>
                      </a:r>
                      <a:endParaRPr lang="en-US" altLang="ja-JP" sz="1000" b="0" dirty="0">
                        <a:solidFill>
                          <a:schemeClr val="tx1"/>
                        </a:solidFill>
                      </a:endParaRPr>
                    </a:p>
                    <a:p>
                      <a:pPr marL="176213" indent="-176213" fontAlgn="auto">
                        <a:spcBef>
                          <a:spcPts val="0"/>
                        </a:spcBef>
                        <a:spcAft>
                          <a:spcPts val="0"/>
                        </a:spcAft>
                        <a:buFont typeface="Wingdings" pitchFamily="2" charset="2"/>
                        <a:buChar char="ü"/>
                        <a:defRPr/>
                      </a:pPr>
                      <a:r>
                        <a:rPr lang="ja-JP" altLang="en-US" sz="1000" b="0" dirty="0">
                          <a:solidFill>
                            <a:schemeClr val="tx1"/>
                          </a:solidFill>
                        </a:rPr>
                        <a:t>目指す市場の定義</a:t>
                      </a:r>
                      <a:endParaRPr lang="en-US" altLang="ja-JP" sz="1000" b="0" dirty="0">
                        <a:solidFill>
                          <a:schemeClr val="tx1"/>
                        </a:solidFill>
                      </a:endParaRPr>
                    </a:p>
                    <a:p>
                      <a:pPr marL="176213" indent="-176213" fontAlgn="auto">
                        <a:spcBef>
                          <a:spcPts val="0"/>
                        </a:spcBef>
                        <a:spcAft>
                          <a:spcPts val="0"/>
                        </a:spcAft>
                        <a:buFont typeface="Wingdings" pitchFamily="2" charset="2"/>
                        <a:buChar char="ü"/>
                        <a:defRPr/>
                      </a:pPr>
                      <a:r>
                        <a:rPr lang="ja-JP" altLang="en-US" sz="1000" b="0" dirty="0">
                          <a:solidFill>
                            <a:schemeClr val="tx1"/>
                          </a:solidFill>
                        </a:rPr>
                        <a:t>公共性が特に強い場合</a:t>
                      </a:r>
                      <a:endParaRPr lang="en-US" altLang="ja-JP" sz="1000" b="0" dirty="0">
                        <a:solidFill>
                          <a:schemeClr val="tx1"/>
                        </a:solidFill>
                      </a:endParaRPr>
                    </a:p>
                    <a:p>
                      <a:pPr marL="0" indent="0" fontAlgn="auto">
                        <a:spcBef>
                          <a:spcPts val="0"/>
                        </a:spcBef>
                        <a:spcAft>
                          <a:spcPts val="0"/>
                        </a:spcAft>
                        <a:buFont typeface="Wingdings" pitchFamily="2" charset="2"/>
                        <a:buNone/>
                        <a:defRPr/>
                      </a:pPr>
                      <a:r>
                        <a:rPr lang="ja-JP" altLang="en-US" sz="1000" b="0" dirty="0">
                          <a:solidFill>
                            <a:schemeClr val="tx1"/>
                          </a:solidFill>
                        </a:rPr>
                        <a:t>　　などは、個別事情記述</a:t>
                      </a:r>
                      <a:endParaRPr lang="en-US" altLang="ja-JP" sz="1000" b="0" dirty="0">
                        <a:solidFill>
                          <a:schemeClr val="tx1"/>
                        </a:solidFill>
                      </a:endParaRPr>
                    </a:p>
                  </a:txBody>
                  <a:tcPr>
                    <a:lnB w="12700"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265104">
                <a:tc>
                  <a:txBody>
                    <a:bodyPr/>
                    <a:lstStyle/>
                    <a:p>
                      <a:pPr algn="ctr"/>
                      <a:r>
                        <a:rPr kumimoji="1" lang="ja-JP" altLang="en-US" sz="1000" dirty="0">
                          <a:solidFill>
                            <a:schemeClr val="tx1"/>
                          </a:solidFill>
                        </a:rPr>
                        <a:t>競合分析</a:t>
                      </a:r>
                    </a:p>
                  </a:txBody>
                  <a:tcPr anchor="ctr">
                    <a:lnT w="12700" cap="flat" cmpd="sng" algn="ctr">
                      <a:solidFill>
                        <a:schemeClr val="tx2">
                          <a:lumMod val="60000"/>
                          <a:lumOff val="40000"/>
                        </a:schemeClr>
                      </a:solidFill>
                      <a:prstDash val="solid"/>
                      <a:round/>
                      <a:headEnd type="none" w="med" len="med"/>
                      <a:tailEnd type="none" w="med" len="med"/>
                    </a:lnT>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1" lang="ja-JP" altLang="en-US" sz="1000" b="0" i="0" u="none" strike="noStrike" kern="1200" cap="none" spc="0" normalizeH="0" baseline="0" noProof="0" dirty="0">
                          <a:ln>
                            <a:noFill/>
                          </a:ln>
                          <a:solidFill>
                            <a:schemeClr val="tx1"/>
                          </a:solidFill>
                          <a:effectLst/>
                          <a:uLnTx/>
                          <a:uFillTx/>
                          <a:latin typeface="+mn-lt"/>
                          <a:ea typeface="+mn-ea"/>
                          <a:cs typeface="+mn-cs"/>
                        </a:rPr>
                        <a:t>自社の持つ強み</a:t>
                      </a:r>
                      <a:r>
                        <a:rPr kumimoji="1" lang="en-US" altLang="ja-JP"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solidFill>
                            <a:schemeClr val="tx1"/>
                          </a:solidFill>
                          <a:effectLst/>
                          <a:uLnTx/>
                          <a:uFillTx/>
                          <a:latin typeface="+mn-lt"/>
                          <a:ea typeface="+mn-ea"/>
                          <a:cs typeface="+mn-cs"/>
                        </a:rPr>
                        <a:t>弱みの明確化</a:t>
                      </a:r>
                      <a:endParaRPr kumimoji="1" lang="en-US" altLang="ja-JP" sz="1000" b="0" i="0" u="none" strike="noStrike" kern="1200" cap="none" spc="0" normalizeH="0" baseline="0" noProof="0" dirty="0">
                        <a:ln>
                          <a:noFill/>
                        </a:ln>
                        <a:solidFill>
                          <a:schemeClr val="tx1"/>
                        </a:solidFill>
                        <a:effectLst/>
                        <a:uLnTx/>
                        <a:uFillTx/>
                        <a:latin typeface="+mn-lt"/>
                        <a:ea typeface="+mn-ea"/>
                        <a:cs typeface="+mn-cs"/>
                      </a:endParaRPr>
                    </a:p>
                    <a:p>
                      <a:pPr marL="176213" marR="0" lvl="0" indent="-176213"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1" lang="ja-JP" altLang="en-US" sz="1000" b="0" i="0" u="none" strike="noStrike" kern="1200" cap="none" spc="0" normalizeH="0" baseline="0" noProof="0" dirty="0">
                          <a:ln>
                            <a:noFill/>
                          </a:ln>
                          <a:solidFill>
                            <a:schemeClr val="tx1"/>
                          </a:solidFill>
                          <a:effectLst/>
                          <a:uLnTx/>
                          <a:uFillTx/>
                          <a:latin typeface="+mn-lt"/>
                          <a:ea typeface="+mn-ea"/>
                          <a:cs typeface="+mn-cs"/>
                        </a:rPr>
                        <a:t>競合技術に対する対応策</a:t>
                      </a:r>
                    </a:p>
                  </a:txBody>
                  <a:tcP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0001"/>
                  </a:ext>
                </a:extLst>
              </a:tr>
              <a:tr h="284589">
                <a:tc>
                  <a:txBody>
                    <a:bodyPr/>
                    <a:lstStyle/>
                    <a:p>
                      <a:pPr algn="ctr"/>
                      <a:r>
                        <a:rPr kumimoji="1" lang="ja-JP" altLang="en-US" sz="1000" dirty="0">
                          <a:solidFill>
                            <a:schemeClr val="tx1"/>
                          </a:solidFill>
                        </a:rPr>
                        <a:t>リスク管理</a:t>
                      </a:r>
                    </a:p>
                  </a:txBody>
                  <a:tcPr anchor="ctr"/>
                </a:tc>
                <a:tc>
                  <a:txBody>
                    <a:bodyPr/>
                    <a:lstStyle/>
                    <a:p>
                      <a:pPr marL="176213" marR="0" lvl="0" indent="-176213"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1" lang="ja-JP" altLang="en-US" sz="1000" b="0" i="0" u="none" strike="noStrike" kern="1200" cap="none" spc="0" normalizeH="0" baseline="0" noProof="0" dirty="0">
                          <a:ln>
                            <a:noFill/>
                          </a:ln>
                          <a:solidFill>
                            <a:schemeClr val="tx1"/>
                          </a:solidFill>
                          <a:effectLst/>
                          <a:uLnTx/>
                          <a:uFillTx/>
                          <a:latin typeface="+mn-lt"/>
                          <a:ea typeface="+mn-ea"/>
                          <a:cs typeface="+mn-cs"/>
                        </a:rPr>
                        <a:t>事業モデルにかかる主要リスクの抽出と対応策</a:t>
                      </a:r>
                      <a:endParaRPr kumimoji="1" lang="en-US" altLang="ja-JP" sz="1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ja-JP" altLang="en-US" sz="1000" b="0" i="0" u="none" strike="noStrike" kern="1200" cap="none" spc="0" normalizeH="0" baseline="0" noProof="0" dirty="0">
                        <a:ln>
                          <a:noFill/>
                        </a:ln>
                        <a:solidFill>
                          <a:schemeClr val="tx1"/>
                        </a:solidFill>
                        <a:effectLst/>
                        <a:uLnTx/>
                        <a:uFillTx/>
                        <a:latin typeface="+mn-lt"/>
                        <a:ea typeface="+mn-ea"/>
                        <a:cs typeface="+mn-cs"/>
                      </a:endParaRPr>
                    </a:p>
                  </a:txBody>
                  <a:tcPr>
                    <a:lnT w="12700" cap="flat" cmpd="sng" algn="ctr">
                      <a:solidFill>
                        <a:schemeClr val="tx2">
                          <a:lumMod val="60000"/>
                          <a:lumOff val="40000"/>
                        </a:schemeClr>
                      </a:solidFill>
                      <a:prstDash val="solid"/>
                      <a:round/>
                      <a:headEnd type="none" w="med" len="med"/>
                      <a:tailEnd type="none" w="med" len="med"/>
                    </a:lnT>
                  </a:tcPr>
                </a:tc>
                <a:extLst>
                  <a:ext uri="{0D108BD9-81ED-4DB2-BD59-A6C34878D82A}">
                    <a16:rowId xmlns:a16="http://schemas.microsoft.com/office/drawing/2014/main" val="10002"/>
                  </a:ext>
                </a:extLst>
              </a:tr>
              <a:tr h="265104">
                <a:tc>
                  <a:txBody>
                    <a:bodyPr/>
                    <a:lstStyle/>
                    <a:p>
                      <a:pPr algn="ctr"/>
                      <a:r>
                        <a:rPr kumimoji="1" lang="ja-JP" altLang="en-US" sz="1000" dirty="0">
                          <a:solidFill>
                            <a:schemeClr val="tx1"/>
                          </a:solidFill>
                        </a:rPr>
                        <a:t>実行計画</a:t>
                      </a:r>
                    </a:p>
                  </a:txBody>
                  <a:tcPr anchor="ctr">
                    <a:noFill/>
                  </a:tcPr>
                </a:tc>
                <a:tc>
                  <a:txBody>
                    <a:bodyPr/>
                    <a:lstStyle/>
                    <a:p>
                      <a:pPr marL="176213" indent="-176213" fontAlgn="auto">
                        <a:spcBef>
                          <a:spcPts val="0"/>
                        </a:spcBef>
                        <a:spcAft>
                          <a:spcPts val="0"/>
                        </a:spcAft>
                        <a:buFont typeface="Wingdings" pitchFamily="2" charset="2"/>
                        <a:buChar char="ü"/>
                        <a:defRPr/>
                      </a:pPr>
                      <a:r>
                        <a:rPr lang="ja-JP" altLang="en-US" sz="1000" dirty="0">
                          <a:solidFill>
                            <a:schemeClr val="tx1"/>
                          </a:solidFill>
                        </a:rPr>
                        <a:t>関係機関（国・州政府等）・協業先などとの合意</a:t>
                      </a:r>
                      <a:endParaRPr lang="en-US" altLang="ja-JP" sz="1000" dirty="0">
                        <a:solidFill>
                          <a:schemeClr val="tx1"/>
                        </a:solidFill>
                      </a:endParaRPr>
                    </a:p>
                    <a:p>
                      <a:pPr marL="176213" indent="-176213" fontAlgn="auto">
                        <a:spcBef>
                          <a:spcPts val="0"/>
                        </a:spcBef>
                        <a:spcAft>
                          <a:spcPts val="0"/>
                        </a:spcAft>
                        <a:buFont typeface="Wingdings" pitchFamily="2" charset="2"/>
                        <a:buChar char="ü"/>
                        <a:defRPr/>
                      </a:pPr>
                      <a:r>
                        <a:rPr lang="ja-JP" altLang="en-US" sz="1000" dirty="0">
                          <a:solidFill>
                            <a:schemeClr val="tx1"/>
                          </a:solidFill>
                        </a:rPr>
                        <a:t>現地体制（人・組織）の構築計画</a:t>
                      </a:r>
                    </a:p>
                  </a:txBody>
                  <a:tcPr>
                    <a:noFill/>
                  </a:tcPr>
                </a:tc>
                <a:extLst>
                  <a:ext uri="{0D108BD9-81ED-4DB2-BD59-A6C34878D82A}">
                    <a16:rowId xmlns:a16="http://schemas.microsoft.com/office/drawing/2014/main" val="10003"/>
                  </a:ext>
                </a:extLst>
              </a:tr>
            </a:tbl>
          </a:graphicData>
        </a:graphic>
      </p:graphicFrame>
      <p:sp>
        <p:nvSpPr>
          <p:cNvPr id="79" name="四角形吹き出し 70">
            <a:extLst>
              <a:ext uri="{FF2B5EF4-FFF2-40B4-BE49-F238E27FC236}">
                <a16:creationId xmlns:a16="http://schemas.microsoft.com/office/drawing/2014/main" id="{E0A7126D-0B57-42EF-A821-82266D0F02E3}"/>
              </a:ext>
            </a:extLst>
          </p:cNvPr>
          <p:cNvSpPr/>
          <p:nvPr/>
        </p:nvSpPr>
        <p:spPr>
          <a:xfrm>
            <a:off x="-2444555" y="231075"/>
            <a:ext cx="2252091" cy="4204108"/>
          </a:xfrm>
          <a:prstGeom prst="wedgeRectCallout">
            <a:avLst>
              <a:gd name="adj1" fmla="val 115390"/>
              <a:gd name="adj2" fmla="val -17623"/>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実証から実証後の普及段階にかけての想定市場規模、売上見通し及び原油削減効果を記載して下さい。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上表は必須記載の</a:t>
            </a:r>
            <a:r>
              <a:rPr lang="en-US" altLang="ja-JP" sz="1000" dirty="0">
                <a:solidFill>
                  <a:srgbClr val="0000FF"/>
                </a:solidFill>
                <a:latin typeface="Meiryo UI" panose="020B0604030504040204" pitchFamily="50" charset="-128"/>
                <a:ea typeface="Meiryo UI" panose="020B0604030504040204" pitchFamily="50" charset="-128"/>
              </a:rPr>
              <a:t>2030</a:t>
            </a:r>
            <a:r>
              <a:rPr lang="ja-JP" altLang="en-US" sz="1000" dirty="0">
                <a:solidFill>
                  <a:srgbClr val="0000FF"/>
                </a:solidFill>
                <a:latin typeface="Meiryo UI" panose="020B0604030504040204" pitchFamily="50" charset="-128"/>
                <a:ea typeface="Meiryo UI" panose="020B0604030504040204" pitchFamily="50" charset="-128"/>
              </a:rPr>
              <a:t>年と</a:t>
            </a:r>
            <a:r>
              <a:rPr lang="en-US" altLang="ja-JP" sz="1000" dirty="0">
                <a:solidFill>
                  <a:srgbClr val="0000FF"/>
                </a:solidFill>
                <a:latin typeface="Meiryo UI" panose="020B0604030504040204" pitchFamily="50" charset="-128"/>
                <a:ea typeface="Meiryo UI" panose="020B0604030504040204" pitchFamily="50" charset="-128"/>
              </a:rPr>
              <a:t>2040</a:t>
            </a:r>
            <a:r>
              <a:rPr lang="ja-JP" altLang="en-US" sz="1000" dirty="0">
                <a:solidFill>
                  <a:srgbClr val="0000FF"/>
                </a:solidFill>
                <a:latin typeface="Meiryo UI" panose="020B0604030504040204" pitchFamily="50" charset="-128"/>
                <a:ea typeface="Meiryo UI" panose="020B0604030504040204" pitchFamily="50" charset="-128"/>
              </a:rPr>
              <a:t>年の単年数字記載としてください。また、可能であればグラフで実証後のビジネス計画期間内における売上見通しの記載をお願いします。グラフは、初年度及び期間については事業別に異なることは可とします。</a:t>
            </a:r>
            <a:r>
              <a:rPr lang="en-US" altLang="ja-JP" sz="1000" dirty="0">
                <a:solidFill>
                  <a:srgbClr val="0000FF"/>
                </a:solidFill>
                <a:latin typeface="Meiryo UI" panose="020B0604030504040204" pitchFamily="50" charset="-128"/>
                <a:ea typeface="Meiryo UI" panose="020B0604030504040204" pitchFamily="50" charset="-128"/>
              </a:rPr>
              <a:t>2030</a:t>
            </a:r>
            <a:r>
              <a:rPr lang="ja-JP" altLang="en-US" sz="1000" dirty="0">
                <a:solidFill>
                  <a:srgbClr val="0000FF"/>
                </a:solidFill>
                <a:latin typeface="Meiryo UI" panose="020B0604030504040204" pitchFamily="50" charset="-128"/>
                <a:ea typeface="Meiryo UI" panose="020B0604030504040204" pitchFamily="50" charset="-128"/>
              </a:rPr>
              <a:t>年時点で普及開始していない場合は、販売ゼロとして記載ください。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数字単位については基本金額とするも、事業内容に応じて代替指標でも可とします。</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原油削減効果は当該実証機器・システム自体に由来する原油削減効果を記載してください。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dirty="0">
                <a:solidFill>
                  <a:srgbClr val="0000FF"/>
                </a:solidFill>
                <a:latin typeface="Meiryo UI" panose="020B0604030504040204" pitchFamily="50" charset="-128"/>
                <a:ea typeface="Meiryo UI" panose="020B0604030504040204" pitchFamily="50" charset="-128"/>
              </a:rPr>
              <a:t>複数の事業が組み合わさる場合、個別事業毎に数字を記載ください。</a:t>
            </a:r>
          </a:p>
        </p:txBody>
      </p:sp>
      <p:sp>
        <p:nvSpPr>
          <p:cNvPr id="81" name="四角形吹き出し 67">
            <a:extLst>
              <a:ext uri="{FF2B5EF4-FFF2-40B4-BE49-F238E27FC236}">
                <a16:creationId xmlns:a16="http://schemas.microsoft.com/office/drawing/2014/main" id="{4C46C654-1DFE-48C3-94E1-3616202D70A8}"/>
              </a:ext>
            </a:extLst>
          </p:cNvPr>
          <p:cNvSpPr/>
          <p:nvPr/>
        </p:nvSpPr>
        <p:spPr>
          <a:xfrm>
            <a:off x="5396921" y="2516204"/>
            <a:ext cx="3525262" cy="524727"/>
          </a:xfrm>
          <a:prstGeom prst="wedgeRectCallout">
            <a:avLst>
              <a:gd name="adj1" fmla="val -16947"/>
              <a:gd name="adj2" fmla="val -326261"/>
            </a:avLst>
          </a:prstGeom>
          <a:no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a:solidFill>
                  <a:srgbClr val="0000FF"/>
                </a:solidFill>
                <a:latin typeface="Meiryo UI" panose="020B0604030504040204" pitchFamily="50" charset="-128"/>
                <a:ea typeface="Meiryo UI" panose="020B0604030504040204" pitchFamily="50" charset="-128"/>
              </a:rPr>
              <a:t>「市場分析」、「競合分析」、「リスク管理」、「実行計画」の</a:t>
            </a:r>
            <a:r>
              <a:rPr lang="en-US" altLang="ja-JP" sz="1000">
                <a:solidFill>
                  <a:srgbClr val="0000FF"/>
                </a:solidFill>
                <a:latin typeface="Meiryo UI" panose="020B0604030504040204" pitchFamily="50" charset="-128"/>
                <a:ea typeface="Meiryo UI" panose="020B0604030504040204" pitchFamily="50" charset="-128"/>
              </a:rPr>
              <a:t>4</a:t>
            </a:r>
            <a:r>
              <a:rPr lang="ja-JP" altLang="en-US" sz="1000">
                <a:solidFill>
                  <a:srgbClr val="0000FF"/>
                </a:solidFill>
                <a:latin typeface="Meiryo UI" panose="020B0604030504040204" pitchFamily="50" charset="-128"/>
                <a:ea typeface="Meiryo UI" panose="020B0604030504040204" pitchFamily="50" charset="-128"/>
              </a:rPr>
              <a:t>項目を基本とする。これらを総括する記載を冒頭に追記することも可。</a:t>
            </a:r>
            <a:endParaRPr lang="ja-JP" altLang="en-US" sz="1000" dirty="0">
              <a:solidFill>
                <a:srgbClr val="0000FF"/>
              </a:solidFill>
              <a:latin typeface="Meiryo UI" panose="020B0604030504040204" pitchFamily="50" charset="-128"/>
              <a:ea typeface="Meiryo UI" panose="020B0604030504040204" pitchFamily="50" charset="-128"/>
            </a:endParaRPr>
          </a:p>
        </p:txBody>
      </p:sp>
      <p:grpSp>
        <p:nvGrpSpPr>
          <p:cNvPr id="82" name="グループ化 81">
            <a:extLst>
              <a:ext uri="{FF2B5EF4-FFF2-40B4-BE49-F238E27FC236}">
                <a16:creationId xmlns:a16="http://schemas.microsoft.com/office/drawing/2014/main" id="{5963FC7B-E52D-4BEE-9F7C-55283F81B7D4}"/>
              </a:ext>
            </a:extLst>
          </p:cNvPr>
          <p:cNvGrpSpPr/>
          <p:nvPr/>
        </p:nvGrpSpPr>
        <p:grpSpPr>
          <a:xfrm>
            <a:off x="7891804" y="539225"/>
            <a:ext cx="1610439" cy="637950"/>
            <a:chOff x="6725930" y="4426363"/>
            <a:chExt cx="1656032" cy="656001"/>
          </a:xfrm>
        </p:grpSpPr>
        <p:grpSp>
          <p:nvGrpSpPr>
            <p:cNvPr id="83" name="グループ化 82">
              <a:extLst>
                <a:ext uri="{FF2B5EF4-FFF2-40B4-BE49-F238E27FC236}">
                  <a16:creationId xmlns:a16="http://schemas.microsoft.com/office/drawing/2014/main" id="{E4367502-1E8C-428E-9338-C0D8C83CEDEF}"/>
                </a:ext>
              </a:extLst>
            </p:cNvPr>
            <p:cNvGrpSpPr/>
            <p:nvPr/>
          </p:nvGrpSpPr>
          <p:grpSpPr>
            <a:xfrm>
              <a:off x="6801450" y="4667693"/>
              <a:ext cx="410569" cy="412897"/>
              <a:chOff x="6998152" y="3290777"/>
              <a:chExt cx="410569" cy="412897"/>
            </a:xfrm>
          </p:grpSpPr>
          <p:cxnSp>
            <p:nvCxnSpPr>
              <p:cNvPr id="93" name="直線矢印コネクタ 92">
                <a:extLst>
                  <a:ext uri="{FF2B5EF4-FFF2-40B4-BE49-F238E27FC236}">
                    <a16:creationId xmlns:a16="http://schemas.microsoft.com/office/drawing/2014/main" id="{F5D50D55-3EB8-4EFA-B3A6-4528D0C38E53}"/>
                  </a:ext>
                </a:extLst>
              </p:cNvPr>
              <p:cNvCxnSpPr/>
              <p:nvPr/>
            </p:nvCxnSpPr>
            <p:spPr>
              <a:xfrm>
                <a:off x="6998152" y="3492795"/>
                <a:ext cx="410569" cy="0"/>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4" name="直線矢印コネクタ 93">
                <a:extLst>
                  <a:ext uri="{FF2B5EF4-FFF2-40B4-BE49-F238E27FC236}">
                    <a16:creationId xmlns:a16="http://schemas.microsoft.com/office/drawing/2014/main" id="{32F5D20F-A65C-4BA1-B84C-25E09601F025}"/>
                  </a:ext>
                </a:extLst>
              </p:cNvPr>
              <p:cNvCxnSpPr/>
              <p:nvPr/>
            </p:nvCxnSpPr>
            <p:spPr>
              <a:xfrm flipH="1">
                <a:off x="7205836" y="3290777"/>
                <a:ext cx="1772" cy="412897"/>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84" name="テキスト ボックス 83">
              <a:extLst>
                <a:ext uri="{FF2B5EF4-FFF2-40B4-BE49-F238E27FC236}">
                  <a16:creationId xmlns:a16="http://schemas.microsoft.com/office/drawing/2014/main" id="{EFD12E38-EE4D-423A-B98E-9AA82B0C03E3}"/>
                </a:ext>
              </a:extLst>
            </p:cNvPr>
            <p:cNvSpPr txBox="1"/>
            <p:nvPr/>
          </p:nvSpPr>
          <p:spPr>
            <a:xfrm>
              <a:off x="6725930" y="4426363"/>
              <a:ext cx="524517" cy="284837"/>
            </a:xfrm>
            <a:prstGeom prst="rect">
              <a:avLst/>
            </a:prstGeom>
            <a:noFill/>
          </p:spPr>
          <p:txBody>
            <a:bodyPr wrap="none" rtlCol="0">
              <a:spAutoFit/>
            </a:bodyPr>
            <a:lstStyle/>
            <a:p>
              <a:r>
                <a:rPr kumimoji="1" lang="ja-JP" altLang="en-US" sz="600" dirty="0"/>
                <a:t>セグメン</a:t>
              </a:r>
              <a:endParaRPr kumimoji="1" lang="en-US" altLang="ja-JP" sz="600" dirty="0"/>
            </a:p>
            <a:p>
              <a:r>
                <a:rPr kumimoji="1" lang="ja-JP" altLang="en-US" sz="600" dirty="0"/>
                <a:t>テーション</a:t>
              </a:r>
            </a:p>
          </p:txBody>
        </p:sp>
        <p:grpSp>
          <p:nvGrpSpPr>
            <p:cNvPr id="85" name="グループ化 84">
              <a:extLst>
                <a:ext uri="{FF2B5EF4-FFF2-40B4-BE49-F238E27FC236}">
                  <a16:creationId xmlns:a16="http://schemas.microsoft.com/office/drawing/2014/main" id="{C7308959-9F1A-4C2F-92C1-6C94D1F15DA1}"/>
                </a:ext>
              </a:extLst>
            </p:cNvPr>
            <p:cNvGrpSpPr/>
            <p:nvPr/>
          </p:nvGrpSpPr>
          <p:grpSpPr>
            <a:xfrm>
              <a:off x="7293058" y="4665921"/>
              <a:ext cx="399473" cy="412897"/>
              <a:chOff x="6853582" y="3290777"/>
              <a:chExt cx="399473" cy="412897"/>
            </a:xfrm>
          </p:grpSpPr>
          <p:cxnSp>
            <p:nvCxnSpPr>
              <p:cNvPr id="91" name="直線矢印コネクタ 90">
                <a:extLst>
                  <a:ext uri="{FF2B5EF4-FFF2-40B4-BE49-F238E27FC236}">
                    <a16:creationId xmlns:a16="http://schemas.microsoft.com/office/drawing/2014/main" id="{AF29F0B5-AD9F-4B5B-91FB-F904CB68AFA7}"/>
                  </a:ext>
                </a:extLst>
              </p:cNvPr>
              <p:cNvCxnSpPr/>
              <p:nvPr/>
            </p:nvCxnSpPr>
            <p:spPr>
              <a:xfrm>
                <a:off x="6853582" y="3492795"/>
                <a:ext cx="399473" cy="0"/>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2" name="直線矢印コネクタ 91">
                <a:extLst>
                  <a:ext uri="{FF2B5EF4-FFF2-40B4-BE49-F238E27FC236}">
                    <a16:creationId xmlns:a16="http://schemas.microsoft.com/office/drawing/2014/main" id="{85DC2C6A-7966-4B3E-B696-40F6CEA8EED9}"/>
                  </a:ext>
                </a:extLst>
              </p:cNvPr>
              <p:cNvCxnSpPr/>
              <p:nvPr/>
            </p:nvCxnSpPr>
            <p:spPr>
              <a:xfrm flipH="1">
                <a:off x="7058247" y="3290777"/>
                <a:ext cx="1772" cy="412897"/>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86" name="テキスト ボックス 85">
              <a:extLst>
                <a:ext uri="{FF2B5EF4-FFF2-40B4-BE49-F238E27FC236}">
                  <a16:creationId xmlns:a16="http://schemas.microsoft.com/office/drawing/2014/main" id="{6498E21F-7E69-4332-BEB5-079652E40859}"/>
                </a:ext>
              </a:extLst>
            </p:cNvPr>
            <p:cNvSpPr txBox="1"/>
            <p:nvPr/>
          </p:nvSpPr>
          <p:spPr>
            <a:xfrm>
              <a:off x="7212412" y="4490031"/>
              <a:ext cx="647934" cy="184666"/>
            </a:xfrm>
            <a:prstGeom prst="rect">
              <a:avLst/>
            </a:prstGeom>
            <a:noFill/>
          </p:spPr>
          <p:txBody>
            <a:bodyPr wrap="none" rtlCol="0">
              <a:spAutoFit/>
            </a:bodyPr>
            <a:lstStyle/>
            <a:p>
              <a:r>
                <a:rPr lang="ja-JP" altLang="en-US" sz="600" dirty="0"/>
                <a:t>ターゲティング</a:t>
              </a:r>
              <a:endParaRPr kumimoji="1" lang="ja-JP" altLang="en-US" sz="600" dirty="0"/>
            </a:p>
          </p:txBody>
        </p:sp>
        <p:grpSp>
          <p:nvGrpSpPr>
            <p:cNvPr id="87" name="グループ化 86">
              <a:extLst>
                <a:ext uri="{FF2B5EF4-FFF2-40B4-BE49-F238E27FC236}">
                  <a16:creationId xmlns:a16="http://schemas.microsoft.com/office/drawing/2014/main" id="{9529573A-B874-4FBD-BF2A-306472AB13A4}"/>
                </a:ext>
              </a:extLst>
            </p:cNvPr>
            <p:cNvGrpSpPr/>
            <p:nvPr/>
          </p:nvGrpSpPr>
          <p:grpSpPr>
            <a:xfrm>
              <a:off x="7785480" y="4669467"/>
              <a:ext cx="410088" cy="412897"/>
              <a:chOff x="6741729" y="3290777"/>
              <a:chExt cx="410088" cy="412897"/>
            </a:xfrm>
          </p:grpSpPr>
          <p:cxnSp>
            <p:nvCxnSpPr>
              <p:cNvPr id="89" name="直線矢印コネクタ 88">
                <a:extLst>
                  <a:ext uri="{FF2B5EF4-FFF2-40B4-BE49-F238E27FC236}">
                    <a16:creationId xmlns:a16="http://schemas.microsoft.com/office/drawing/2014/main" id="{E9A97BA6-FD5E-427D-B22C-C4C87B6B75C9}"/>
                  </a:ext>
                </a:extLst>
              </p:cNvPr>
              <p:cNvCxnSpPr/>
              <p:nvPr/>
            </p:nvCxnSpPr>
            <p:spPr>
              <a:xfrm>
                <a:off x="6741729" y="3492795"/>
                <a:ext cx="410088" cy="0"/>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823D9BDC-9EED-44ED-946D-15278A490AA9}"/>
                  </a:ext>
                </a:extLst>
              </p:cNvPr>
              <p:cNvCxnSpPr/>
              <p:nvPr/>
            </p:nvCxnSpPr>
            <p:spPr>
              <a:xfrm flipH="1">
                <a:off x="6943440" y="3290777"/>
                <a:ext cx="1772" cy="412897"/>
              </a:xfrm>
              <a:prstGeom prst="straightConnector1">
                <a:avLst/>
              </a:prstGeom>
              <a:ln w="1270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88" name="テキスト ボックス 87">
              <a:extLst>
                <a:ext uri="{FF2B5EF4-FFF2-40B4-BE49-F238E27FC236}">
                  <a16:creationId xmlns:a16="http://schemas.microsoft.com/office/drawing/2014/main" id="{BFF11EBE-27EA-488A-81E2-78632215A8A1}"/>
                </a:ext>
              </a:extLst>
            </p:cNvPr>
            <p:cNvSpPr txBox="1"/>
            <p:nvPr/>
          </p:nvSpPr>
          <p:spPr>
            <a:xfrm>
              <a:off x="7729219" y="4488109"/>
              <a:ext cx="652743" cy="184666"/>
            </a:xfrm>
            <a:prstGeom prst="rect">
              <a:avLst/>
            </a:prstGeom>
            <a:noFill/>
          </p:spPr>
          <p:txBody>
            <a:bodyPr wrap="none" rtlCol="0">
              <a:spAutoFit/>
            </a:bodyPr>
            <a:lstStyle/>
            <a:p>
              <a:r>
                <a:rPr lang="ja-JP" altLang="en-US" sz="600" dirty="0"/>
                <a:t>ポジショニング</a:t>
              </a:r>
              <a:endParaRPr kumimoji="1" lang="ja-JP" altLang="en-US" sz="600" dirty="0"/>
            </a:p>
          </p:txBody>
        </p:sp>
      </p:grpSp>
      <p:sp>
        <p:nvSpPr>
          <p:cNvPr id="96" name="Text Box 6">
            <a:extLst>
              <a:ext uri="{FF2B5EF4-FFF2-40B4-BE49-F238E27FC236}">
                <a16:creationId xmlns:a16="http://schemas.microsoft.com/office/drawing/2014/main" id="{6CC31796-7C2E-455B-8250-1E44A491EA99}"/>
              </a:ext>
            </a:extLst>
          </p:cNvPr>
          <p:cNvSpPr txBox="1">
            <a:spLocks noChangeArrowheads="1"/>
          </p:cNvSpPr>
          <p:nvPr/>
        </p:nvSpPr>
        <p:spPr bwMode="auto">
          <a:xfrm>
            <a:off x="4938006" y="3555078"/>
            <a:ext cx="4809698" cy="31505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95" name="Rectangle 9">
            <a:extLst>
              <a:ext uri="{FF2B5EF4-FFF2-40B4-BE49-F238E27FC236}">
                <a16:creationId xmlns:a16="http://schemas.microsoft.com/office/drawing/2014/main" id="{C204E92F-D0C9-4481-9655-93D62B60D992}"/>
              </a:ext>
            </a:extLst>
          </p:cNvPr>
          <p:cNvSpPr>
            <a:spLocks noChangeArrowheads="1"/>
          </p:cNvSpPr>
          <p:nvPr/>
        </p:nvSpPr>
        <p:spPr bwMode="auto">
          <a:xfrm>
            <a:off x="4918963" y="3262397"/>
            <a:ext cx="2797290" cy="339604"/>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９．実証後の具体的なビジネス体制</a:t>
            </a:r>
            <a:endParaRPr lang="en-US" altLang="ja-JP" sz="1400" dirty="0">
              <a:solidFill>
                <a:srgbClr val="000000"/>
              </a:solidFill>
              <a:latin typeface="Meiryo UI" panose="020B0604030504040204" pitchFamily="50" charset="-128"/>
              <a:ea typeface="Meiryo UI" panose="020B0604030504040204" pitchFamily="50" charset="-128"/>
            </a:endParaRPr>
          </a:p>
        </p:txBody>
      </p:sp>
      <p:pic>
        <p:nvPicPr>
          <p:cNvPr id="97" name="図 96" descr="事業モデル図書き直し4">
            <a:extLst>
              <a:ext uri="{FF2B5EF4-FFF2-40B4-BE49-F238E27FC236}">
                <a16:creationId xmlns:a16="http://schemas.microsoft.com/office/drawing/2014/main" id="{BB48D635-CEE3-4C5D-B9A8-D9F1567B658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5129" y="4637383"/>
            <a:ext cx="4517715" cy="2044154"/>
          </a:xfrm>
          <a:prstGeom prst="rect">
            <a:avLst/>
          </a:prstGeom>
          <a:noFill/>
          <a:ln>
            <a:noFill/>
          </a:ln>
        </p:spPr>
      </p:pic>
      <p:sp>
        <p:nvSpPr>
          <p:cNvPr id="98" name="テキスト ボックス 97">
            <a:extLst>
              <a:ext uri="{FF2B5EF4-FFF2-40B4-BE49-F238E27FC236}">
                <a16:creationId xmlns:a16="http://schemas.microsoft.com/office/drawing/2014/main" id="{555453AF-C328-44EA-8F49-99B8FB3471B0}"/>
              </a:ext>
            </a:extLst>
          </p:cNvPr>
          <p:cNvSpPr txBox="1"/>
          <p:nvPr/>
        </p:nvSpPr>
        <p:spPr>
          <a:xfrm>
            <a:off x="6583911" y="4514345"/>
            <a:ext cx="1091966" cy="230832"/>
          </a:xfrm>
          <a:prstGeom prst="rect">
            <a:avLst/>
          </a:prstGeom>
          <a:noFill/>
        </p:spPr>
        <p:txBody>
          <a:bodyPr wrap="none" rtlCol="0">
            <a:spAutoFit/>
          </a:bodyPr>
          <a:lstStyle/>
          <a:p>
            <a:r>
              <a:rPr kumimoji="1" lang="ja-JP" altLang="en-US" sz="900" dirty="0"/>
              <a:t>事業モデル図の例</a:t>
            </a:r>
          </a:p>
        </p:txBody>
      </p:sp>
      <p:sp>
        <p:nvSpPr>
          <p:cNvPr id="99" name="正方形/長方形 98">
            <a:extLst>
              <a:ext uri="{FF2B5EF4-FFF2-40B4-BE49-F238E27FC236}">
                <a16:creationId xmlns:a16="http://schemas.microsoft.com/office/drawing/2014/main" id="{992DC249-3F66-4C85-AF37-9235E11D533F}"/>
              </a:ext>
            </a:extLst>
          </p:cNvPr>
          <p:cNvSpPr/>
          <p:nvPr/>
        </p:nvSpPr>
        <p:spPr>
          <a:xfrm>
            <a:off x="5005694" y="3633521"/>
            <a:ext cx="4674322" cy="856780"/>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a:solidFill>
                  <a:srgbClr val="0000FF"/>
                </a:solidFill>
                <a:latin typeface="Meiryo UI" panose="020B0604030504040204" pitchFamily="50" charset="-128"/>
                <a:ea typeface="Meiryo UI" panose="020B0604030504040204" pitchFamily="50" charset="-128"/>
              </a:rPr>
              <a:t>普及段階における事業モデル図を記載して下さい。</a:t>
            </a:r>
          </a:p>
          <a:p>
            <a:pPr marL="171450" indent="-171450" eaLnBrk="1" fontAlgn="auto" hangingPunct="1">
              <a:lnSpc>
                <a:spcPct val="120000"/>
              </a:lnSpc>
              <a:spcBef>
                <a:spcPts val="0"/>
              </a:spcBef>
              <a:spcAft>
                <a:spcPts val="0"/>
              </a:spcAft>
              <a:buFont typeface="Wingdings" panose="05000000000000000000" pitchFamily="2" charset="2"/>
              <a:buChar char="ü"/>
              <a:defRPr/>
            </a:pPr>
            <a:r>
              <a:rPr lang="ja-JP" altLang="en-US" sz="1000">
                <a:solidFill>
                  <a:srgbClr val="0000FF"/>
                </a:solidFill>
                <a:latin typeface="Meiryo UI" panose="020B0604030504040204" pitchFamily="50" charset="-128"/>
                <a:ea typeface="Meiryo UI" panose="020B0604030504040204" pitchFamily="50" charset="-128"/>
              </a:rPr>
              <a:t>複数の事業が組み合わさる場合、コア事業とコア以外の事業コンポーネントを特定し、ステークホルダー毎（運営会社、</a:t>
            </a:r>
            <a:r>
              <a:rPr lang="en-US" altLang="ja-JP" sz="1000">
                <a:solidFill>
                  <a:srgbClr val="0000FF"/>
                </a:solidFill>
                <a:latin typeface="Meiryo UI" panose="020B0604030504040204" pitchFamily="50" charset="-128"/>
                <a:ea typeface="Meiryo UI" panose="020B0604030504040204" pitchFamily="50" charset="-128"/>
              </a:rPr>
              <a:t>EPC</a:t>
            </a:r>
            <a:r>
              <a:rPr lang="ja-JP" altLang="en-US" sz="1000">
                <a:solidFill>
                  <a:srgbClr val="0000FF"/>
                </a:solidFill>
                <a:latin typeface="Meiryo UI" panose="020B0604030504040204" pitchFamily="50" charset="-128"/>
                <a:ea typeface="Meiryo UI" panose="020B0604030504040204" pitchFamily="50" charset="-128"/>
              </a:rPr>
              <a:t>コントラクター、メーカー、</a:t>
            </a:r>
            <a:r>
              <a:rPr lang="en-US" altLang="ja-JP" sz="1000">
                <a:solidFill>
                  <a:srgbClr val="0000FF"/>
                </a:solidFill>
                <a:latin typeface="Meiryo UI" panose="020B0604030504040204" pitchFamily="50" charset="-128"/>
                <a:ea typeface="Meiryo UI" panose="020B0604030504040204" pitchFamily="50" charset="-128"/>
              </a:rPr>
              <a:t>O&amp;M</a:t>
            </a:r>
            <a:r>
              <a:rPr lang="ja-JP" altLang="en-US" sz="1000">
                <a:solidFill>
                  <a:srgbClr val="0000FF"/>
                </a:solidFill>
                <a:latin typeface="Meiryo UI" panose="020B0604030504040204" pitchFamily="50" charset="-128"/>
                <a:ea typeface="Meiryo UI" panose="020B0604030504040204" pitchFamily="50" charset="-128"/>
              </a:rPr>
              <a:t>会社等）の役割分担を明確に記載して下さい。</a:t>
            </a:r>
            <a:endParaRPr lang="ja-JP" altLang="en-US" sz="1000"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385470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1077</Words>
  <PresentationFormat>A4 210 x 297 mm</PresentationFormat>
  <Paragraphs>153</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HGPｺﾞｼｯｸE</vt:lpstr>
      <vt:lpstr>Meiryo UI</vt:lpstr>
      <vt:lpstr>ＭＳ Ｐゴシック</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