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82075" autoAdjust="0"/>
  </p:normalViewPr>
  <p:slideViewPr>
    <p:cSldViewPr>
      <p:cViewPr varScale="1">
        <p:scale>
          <a:sx n="114" d="100"/>
          <a:sy n="114"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notesMasters/notesMaster1.xml" Type="http://schemas.openxmlformats.org/officeDocument/2006/relationships/notesMaster"/><Relationship Id="rId19" Target="commentAuthors.xml" Type="http://schemas.openxmlformats.org/officeDocument/2006/relationships/commentAuthors"/><Relationship Id="rId2" Target="slideMasters/slideMaster2.xml" Type="http://schemas.openxmlformats.org/officeDocument/2006/relationships/slideMaster"/><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2023/1/18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2023/1/18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２０２３年４月～２０●●年●●月）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○○○百万円（初回交付期間の提案額：〇百万円）</a:t>
            </a:r>
            <a:endParaRPr kumimoji="1"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41530" y="2855232"/>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136105"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共同提案の場合、代表機関を一番左に記述し、共同提案者を続けて併記してください。委託先、共同研究先はその旨明示の上、記載ください。</a:t>
            </a:r>
            <a:endParaRPr lang="en-US" altLang="ja-JP" dirty="0">
              <a:latin typeface="+mn-ea"/>
            </a:endParaRPr>
          </a:p>
        </p:txBody>
      </p:sp>
      <p:sp>
        <p:nvSpPr>
          <p:cNvPr id="9" name="テキスト ボックス 8"/>
          <p:cNvSpPr txBox="1"/>
          <p:nvPr/>
        </p:nvSpPr>
        <p:spPr>
          <a:xfrm>
            <a:off x="3207363" y="-95810"/>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b="1" dirty="0">
                <a:latin typeface="+mn-ea"/>
              </a:rPr>
              <a:t>様式第１の注意書きの観点も参照し、提案書の概要となるように作成してください。</a:t>
            </a:r>
            <a:endParaRPr lang="en-US" altLang="ja-JP" b="1"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P.15</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811098"/>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c8</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3</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66659"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実施期間は、２０２３年４月の事業開始を想定してください。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466658"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・添付資料２（事業化計画書）のうち、１．項について要約して簡潔に記載ください。</a:t>
            </a:r>
            <a:endParaRPr lang="en-US" altLang="ja-JP" sz="1200" i="1" dirty="0">
              <a:solidFill>
                <a:schemeClr val="bg1"/>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schemeClr val="bg1"/>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184665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0000FF"/>
                </a:solidFill>
                <a:latin typeface="+mn-ea"/>
              </a:rPr>
              <a:t>※</a:t>
            </a:r>
            <a:r>
              <a:rPr lang="ja-JP" altLang="en-US" sz="1200" dirty="0">
                <a:solidFill>
                  <a:srgbClr val="0000FF"/>
                </a:solidFill>
                <a:latin typeface="+mn-ea"/>
              </a:rPr>
              <a:t>記載することが期待される内容の詳細は様式第</a:t>
            </a:r>
            <a:r>
              <a:rPr lang="en-US" altLang="ja-JP" sz="1200" dirty="0">
                <a:solidFill>
                  <a:srgbClr val="0000FF"/>
                </a:solidFill>
                <a:latin typeface="+mn-ea"/>
              </a:rPr>
              <a:t>1</a:t>
            </a:r>
            <a:r>
              <a:rPr lang="ja-JP" altLang="en-US" sz="1200" dirty="0">
                <a:solidFill>
                  <a:srgbClr val="0000FF"/>
                </a:solidFill>
                <a:latin typeface="+mn-ea"/>
              </a:rPr>
              <a:t>の添付資料２（事業化計画書）をご参照ください。</a:t>
            </a:r>
            <a:endParaRPr lang="en-US" altLang="ja-JP" sz="1200" dirty="0">
              <a:solidFill>
                <a:srgbClr val="0000FF"/>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○売上見通し（単位：百万円）</a:t>
            </a: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年度（事業終了）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○売上見通し設定の考え方（算出の基本となる製品、サービス等の予定価格等を具体的に記述すること。）</a:t>
            </a: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・（添付資料２）事業化計画書の４．売上見通しについて</a:t>
            </a:r>
            <a:r>
              <a:rPr lang="ja-JP" altLang="en-US" sz="1200" i="1" dirty="0">
                <a:solidFill>
                  <a:prstClr val="white"/>
                </a:solidFill>
                <a:latin typeface="+mn-ea"/>
              </a:rPr>
              <a:t>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276999"/>
          </a:xfrm>
          <a:prstGeom prst="rect">
            <a:avLst/>
          </a:prstGeom>
          <a:noFill/>
        </p:spPr>
        <p:txBody>
          <a:bodyPr wrap="square" rtlCol="0">
            <a:spAutoFit/>
          </a:bodyPr>
          <a:lstStyle/>
          <a:p>
            <a:r>
              <a:rPr lang="en-US" altLang="ja-JP" sz="1200" dirty="0">
                <a:solidFill>
                  <a:srgbClr val="0000FF"/>
                </a:solidFill>
              </a:rPr>
              <a:t>※</a:t>
            </a:r>
            <a:r>
              <a:rPr lang="ja-JP" altLang="en-US" sz="12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3528" y="1013159"/>
            <a:ext cx="3096344"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343800" y="993236"/>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graphicFrame>
        <p:nvGraphicFramePr>
          <p:cNvPr id="3" name="表 2">
            <a:extLst>
              <a:ext uri="{FF2B5EF4-FFF2-40B4-BE49-F238E27FC236}">
                <a16:creationId xmlns:a16="http://schemas.microsoft.com/office/drawing/2014/main" id="{A4CD0081-EE5D-8DBB-8BD2-D747AD08AA68}"/>
              </a:ext>
            </a:extLst>
          </p:cNvPr>
          <p:cNvGraphicFramePr>
            <a:graphicFrameLocks noGrp="1"/>
          </p:cNvGraphicFramePr>
          <p:nvPr>
            <p:extLst>
              <p:ext uri="{D42A27DB-BD31-4B8C-83A1-F6EECF244321}">
                <p14:modId xmlns:p14="http://schemas.microsoft.com/office/powerpoint/2010/main" val="1017461392"/>
              </p:ext>
            </p:extLst>
          </p:nvPr>
        </p:nvGraphicFramePr>
        <p:xfrm>
          <a:off x="215516" y="1464237"/>
          <a:ext cx="8604955" cy="5059674"/>
        </p:xfrm>
        <a:graphic>
          <a:graphicData uri="http://schemas.openxmlformats.org/drawingml/2006/table">
            <a:tbl>
              <a:tblPr firstRow="1" bandRow="1">
                <a:tableStyleId>{5C22544A-7EE6-4342-B048-85BDC9FD1C3A}</a:tableStyleId>
              </a:tblPr>
              <a:tblGrid>
                <a:gridCol w="2035579">
                  <a:extLst>
                    <a:ext uri="{9D8B030D-6E8A-4147-A177-3AD203B41FA5}">
                      <a16:colId xmlns:a16="http://schemas.microsoft.com/office/drawing/2014/main" val="20000"/>
                    </a:ext>
                  </a:extLst>
                </a:gridCol>
                <a:gridCol w="1387896">
                  <a:extLst>
                    <a:ext uri="{9D8B030D-6E8A-4147-A177-3AD203B41FA5}">
                      <a16:colId xmlns:a16="http://schemas.microsoft.com/office/drawing/2014/main" val="20003"/>
                    </a:ext>
                  </a:extLst>
                </a:gridCol>
                <a:gridCol w="1295370">
                  <a:extLst>
                    <a:ext uri="{9D8B030D-6E8A-4147-A177-3AD203B41FA5}">
                      <a16:colId xmlns:a16="http://schemas.microsoft.com/office/drawing/2014/main" val="20001"/>
                    </a:ext>
                  </a:extLst>
                </a:gridCol>
                <a:gridCol w="1295370">
                  <a:extLst>
                    <a:ext uri="{9D8B030D-6E8A-4147-A177-3AD203B41FA5}">
                      <a16:colId xmlns:a16="http://schemas.microsoft.com/office/drawing/2014/main" val="932572701"/>
                    </a:ext>
                  </a:extLst>
                </a:gridCol>
                <a:gridCol w="1295370">
                  <a:extLst>
                    <a:ext uri="{9D8B030D-6E8A-4147-A177-3AD203B41FA5}">
                      <a16:colId xmlns:a16="http://schemas.microsoft.com/office/drawing/2014/main" val="20002"/>
                    </a:ext>
                  </a:extLst>
                </a:gridCol>
                <a:gridCol w="1295370">
                  <a:extLst>
                    <a:ext uri="{9D8B030D-6E8A-4147-A177-3AD203B41FA5}">
                      <a16:colId xmlns:a16="http://schemas.microsoft.com/office/drawing/2014/main" val="20006"/>
                    </a:ext>
                  </a:extLst>
                </a:gridCol>
              </a:tblGrid>
              <a:tr h="384092">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2023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2024</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2025</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2026</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678759">
                <a:tc>
                  <a:txBody>
                    <a:bodyPr/>
                    <a:lstStyle/>
                    <a:p>
                      <a:r>
                        <a:rPr kumimoji="1" lang="ja-JP" altLang="en-US" dirty="0"/>
                        <a:t>（株）〇〇〇〇</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78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839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839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78759">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960231">
                <a:tc>
                  <a:txBody>
                    <a:bodyPr/>
                    <a:lstStyle/>
                    <a:p>
                      <a:r>
                        <a:rPr kumimoji="1" lang="ja-JP" altLang="en-US" dirty="0"/>
                        <a:t>助成金（</a:t>
                      </a:r>
                      <a:r>
                        <a:rPr kumimoji="1" lang="en-US" altLang="ja-JP" dirty="0"/>
                        <a:t>NEDO</a:t>
                      </a:r>
                      <a:r>
                        <a:rPr kumimoji="1" lang="ja-JP" altLang="en-US" dirty="0"/>
                        <a:t>負担分）の額</a:t>
                      </a:r>
                      <a:r>
                        <a:rPr kumimoji="1" lang="en-US" altLang="ja-JP" dirty="0"/>
                        <a:t>【</a:t>
                      </a:r>
                      <a:r>
                        <a:rPr kumimoji="1" lang="ja-JP" altLang="en-US" dirty="0">
                          <a:solidFill>
                            <a:schemeClr val="tx1"/>
                          </a:solidFill>
                        </a:rPr>
                        <a:t>助成率</a:t>
                      </a:r>
                      <a:r>
                        <a:rPr kumimoji="1" lang="en-US" altLang="ja-JP" dirty="0"/>
                        <a:t>1/</a:t>
                      </a:r>
                      <a:r>
                        <a:rPr kumimoji="1" lang="ja-JP" altLang="en-US" dirty="0"/>
                        <a:t>○</a:t>
                      </a: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2" name="テキスト ボックス 1">
            <a:extLst>
              <a:ext uri="{FF2B5EF4-FFF2-40B4-BE49-F238E27FC236}">
                <a16:creationId xmlns:a16="http://schemas.microsoft.com/office/drawing/2014/main" id="{CB4CA481-412D-311B-E088-0468BA06C036}"/>
              </a:ext>
            </a:extLst>
          </p:cNvPr>
          <p:cNvSpPr txBox="1"/>
          <p:nvPr/>
        </p:nvSpPr>
        <p:spPr>
          <a:xfrm>
            <a:off x="3275856" y="1061665"/>
            <a:ext cx="3073277" cy="261610"/>
          </a:xfrm>
          <a:prstGeom prst="rect">
            <a:avLst/>
          </a:prstGeom>
          <a:noFill/>
        </p:spPr>
        <p:txBody>
          <a:bodyPr wrap="none" rtlCol="0">
            <a:spAutoFit/>
          </a:bodyPr>
          <a:lstStyle/>
          <a:p>
            <a:r>
              <a:rPr kumimoji="1" lang="en-US" altLang="ja-JP" sz="1100" dirty="0"/>
              <a:t>※</a:t>
            </a:r>
            <a:r>
              <a:rPr kumimoji="1" lang="ja-JP" altLang="en-US" sz="1100" dirty="0"/>
              <a:t>助成金（</a:t>
            </a:r>
            <a:r>
              <a:rPr kumimoji="1" lang="en-US" altLang="ja-JP" sz="1100" dirty="0"/>
              <a:t>NEDO</a:t>
            </a:r>
            <a:r>
              <a:rPr kumimoji="1" lang="ja-JP" altLang="en-US" sz="1100" dirty="0"/>
              <a:t>負担分）の合計額を記載ください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graphicFrame>
        <p:nvGraphicFramePr>
          <p:cNvPr id="3" name="表 2">
            <a:extLst>
              <a:ext uri="{FF2B5EF4-FFF2-40B4-BE49-F238E27FC236}">
                <a16:creationId xmlns:a16="http://schemas.microsoft.com/office/drawing/2014/main" id="{FE247E5D-FC9E-08C6-F248-B22284F6925B}"/>
              </a:ext>
            </a:extLst>
          </p:cNvPr>
          <p:cNvGraphicFramePr>
            <a:graphicFrameLocks noGrp="1"/>
          </p:cNvGraphicFramePr>
          <p:nvPr>
            <p:extLst>
              <p:ext uri="{D42A27DB-BD31-4B8C-83A1-F6EECF244321}">
                <p14:modId xmlns:p14="http://schemas.microsoft.com/office/powerpoint/2010/main" val="1220424238"/>
              </p:ext>
            </p:extLst>
          </p:nvPr>
        </p:nvGraphicFramePr>
        <p:xfrm>
          <a:off x="251524" y="1403569"/>
          <a:ext cx="8676001" cy="4615903"/>
        </p:xfrm>
        <a:graphic>
          <a:graphicData uri="http://schemas.openxmlformats.org/drawingml/2006/table">
            <a:tbl>
              <a:tblPr firstRow="1" bandRow="1">
                <a:tableStyleId>{5C22544A-7EE6-4342-B048-85BDC9FD1C3A}</a:tableStyleId>
              </a:tblPr>
              <a:tblGrid>
                <a:gridCol w="2313598">
                  <a:extLst>
                    <a:ext uri="{9D8B030D-6E8A-4147-A177-3AD203B41FA5}">
                      <a16:colId xmlns:a16="http://schemas.microsoft.com/office/drawing/2014/main" val="20000"/>
                    </a:ext>
                  </a:extLst>
                </a:gridCol>
                <a:gridCol w="1373701">
                  <a:extLst>
                    <a:ext uri="{9D8B030D-6E8A-4147-A177-3AD203B41FA5}">
                      <a16:colId xmlns:a16="http://schemas.microsoft.com/office/drawing/2014/main" val="20002"/>
                    </a:ext>
                  </a:extLst>
                </a:gridCol>
                <a:gridCol w="1425905">
                  <a:extLst>
                    <a:ext uri="{9D8B030D-6E8A-4147-A177-3AD203B41FA5}">
                      <a16:colId xmlns:a16="http://schemas.microsoft.com/office/drawing/2014/main" val="3634264514"/>
                    </a:ext>
                  </a:extLst>
                </a:gridCol>
                <a:gridCol w="1187599">
                  <a:extLst>
                    <a:ext uri="{9D8B030D-6E8A-4147-A177-3AD203B41FA5}">
                      <a16:colId xmlns:a16="http://schemas.microsoft.com/office/drawing/2014/main" val="932572701"/>
                    </a:ext>
                  </a:extLst>
                </a:gridCol>
                <a:gridCol w="1187599">
                  <a:extLst>
                    <a:ext uri="{9D8B030D-6E8A-4147-A177-3AD203B41FA5}">
                      <a16:colId xmlns:a16="http://schemas.microsoft.com/office/drawing/2014/main" val="3703819195"/>
                    </a:ext>
                  </a:extLst>
                </a:gridCol>
                <a:gridCol w="1187599">
                  <a:extLst>
                    <a:ext uri="{9D8B030D-6E8A-4147-A177-3AD203B41FA5}">
                      <a16:colId xmlns:a16="http://schemas.microsoft.com/office/drawing/2014/main" val="20006"/>
                    </a:ext>
                  </a:extLst>
                </a:gridCol>
              </a:tblGrid>
              <a:tr h="380577">
                <a:tc>
                  <a:txBody>
                    <a:bodyPr/>
                    <a:lstStyle/>
                    <a:p>
                      <a:endParaRPr kumimoji="1" lang="ja-JP" altLang="en-US" dirty="0"/>
                    </a:p>
                  </a:txBody>
                  <a:tcPr/>
                </a:tc>
                <a:tc>
                  <a:txBody>
                    <a:bodyPr/>
                    <a:lstStyle/>
                    <a:p>
                      <a:pPr algn="ctr"/>
                      <a:r>
                        <a:rPr kumimoji="1" lang="ja-JP" altLang="en-US" sz="1600" dirty="0">
                          <a:latin typeface="+mn-ea"/>
                          <a:ea typeface="+mn-ea"/>
                        </a:rPr>
                        <a:t>合計</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380577">
                <a:tc>
                  <a:txBody>
                    <a:bodyPr/>
                    <a:lstStyle/>
                    <a:p>
                      <a:pPr algn="l"/>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80577">
                <a:tc>
                  <a:txBody>
                    <a:bodyPr/>
                    <a:lstStyle/>
                    <a:p>
                      <a:pPr algn="l"/>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80577">
                <a:tc>
                  <a:txBody>
                    <a:bodyPr/>
                    <a:lstStyle/>
                    <a:p>
                      <a:pPr algn="l"/>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80577">
                <a:tc>
                  <a:txBody>
                    <a:bodyPr/>
                    <a:lstStyle/>
                    <a:p>
                      <a:pPr algn="l"/>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80577">
                <a:tc>
                  <a:txBody>
                    <a:bodyPr/>
                    <a:lstStyle/>
                    <a:p>
                      <a:pPr algn="l"/>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380577">
                <a:tc>
                  <a:txBody>
                    <a:bodyPr/>
                    <a:lstStyle/>
                    <a:p>
                      <a:pPr algn="l"/>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extLst>
                  <a:ext uri="{0D108BD9-81ED-4DB2-BD59-A6C34878D82A}">
                    <a16:rowId xmlns:a16="http://schemas.microsoft.com/office/drawing/2014/main" val="10006"/>
                  </a:ext>
                </a:extLst>
              </a:tr>
              <a:tr h="656887">
                <a:tc>
                  <a:txBody>
                    <a:bodyPr/>
                    <a:lstStyle/>
                    <a:p>
                      <a:pPr algn="l"/>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80577">
                <a:tc>
                  <a:txBody>
                    <a:bodyPr/>
                    <a:lstStyle/>
                    <a:p>
                      <a:pPr algn="l"/>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879714">
                <a:tc>
                  <a:txBody>
                    <a:bodyPr/>
                    <a:lstStyle/>
                    <a:p>
                      <a:pPr algn="l"/>
                      <a:r>
                        <a:rPr kumimoji="1" lang="ja-JP" altLang="en-US" dirty="0"/>
                        <a:t>助成金（</a:t>
                      </a:r>
                      <a:r>
                        <a:rPr kumimoji="1" lang="en-US" altLang="ja-JP" dirty="0"/>
                        <a:t>NEDO</a:t>
                      </a:r>
                      <a:r>
                        <a:rPr kumimoji="1" lang="ja-JP" altLang="en-US" dirty="0"/>
                        <a:t>負担分）の額</a:t>
                      </a:r>
                      <a:r>
                        <a:rPr kumimoji="1" lang="en-US" altLang="ja-JP" dirty="0"/>
                        <a:t>【</a:t>
                      </a:r>
                      <a:r>
                        <a:rPr kumimoji="1" lang="ja-JP" altLang="en-US" dirty="0">
                          <a:solidFill>
                            <a:schemeClr val="tx1"/>
                          </a:solidFill>
                        </a:rPr>
                        <a:t>助成率</a:t>
                      </a:r>
                      <a:r>
                        <a:rPr kumimoji="1" lang="en-US" altLang="ja-JP" dirty="0"/>
                        <a:t>1/</a:t>
                      </a:r>
                      <a:r>
                        <a:rPr kumimoji="1" lang="ja-JP" altLang="en-US" dirty="0"/>
                        <a:t>○</a:t>
                      </a: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05334883"/>
                  </a:ext>
                </a:extLst>
              </a:tr>
            </a:tbl>
          </a:graphicData>
        </a:graphic>
      </p:graphicFrame>
      <p:sp>
        <p:nvSpPr>
          <p:cNvPr id="5" name="正方形/長方形 4">
            <a:extLst>
              <a:ext uri="{FF2B5EF4-FFF2-40B4-BE49-F238E27FC236}">
                <a16:creationId xmlns:a16="http://schemas.microsoft.com/office/drawing/2014/main" id="{53FEA4E3-A94C-7486-8124-9262373A91E7}"/>
              </a:ext>
            </a:extLst>
          </p:cNvPr>
          <p:cNvSpPr/>
          <p:nvPr/>
        </p:nvSpPr>
        <p:spPr>
          <a:xfrm>
            <a:off x="251524" y="6017256"/>
            <a:ext cx="6971780"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学術機関等に対する共同研究は、助成率によらず、定額助成とすることが可能です。</a:t>
            </a:r>
          </a:p>
        </p:txBody>
      </p:sp>
      <p:sp>
        <p:nvSpPr>
          <p:cNvPr id="8" name="正方形/長方形 7">
            <a:extLst>
              <a:ext uri="{FF2B5EF4-FFF2-40B4-BE49-F238E27FC236}">
                <a16:creationId xmlns:a16="http://schemas.microsoft.com/office/drawing/2014/main" id="{BA65C6D2-5C16-2898-ABB3-F1E8DAD395F0}"/>
              </a:ext>
            </a:extLst>
          </p:cNvPr>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819380166"/>
              </p:ext>
            </p:extLst>
          </p:nvPr>
        </p:nvGraphicFramePr>
        <p:xfrm>
          <a:off x="287387" y="1256102"/>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r>
                        <a:rPr kumimoji="1" lang="ja-JP" altLang="en-US" sz="1200" dirty="0">
                          <a:solidFill>
                            <a:srgbClr val="0000FF"/>
                          </a:solidFill>
                        </a:rPr>
                        <a:t>消耗品費</a:t>
                      </a:r>
                    </a:p>
                  </a:txBody>
                  <a:tcPr/>
                </a:tc>
                <a:tc>
                  <a:txBody>
                    <a:bodyPr/>
                    <a:lstStyle/>
                    <a:p>
                      <a:pPr>
                        <a:lnSpc>
                          <a:spcPts val="1200"/>
                        </a:lnSpc>
                      </a:pPr>
                      <a:r>
                        <a:rPr kumimoji="1" lang="ja-JP" altLang="en-US" sz="1200" dirty="0">
                          <a:solidFill>
                            <a:srgbClr val="0000FF"/>
                          </a:solidFill>
                        </a:rPr>
                        <a:t>○○○実験器具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○○○ボード製作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○○○ソフトウェア開発</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○○○チップ試作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r>
                        <a:rPr kumimoji="1" lang="ja-JP" altLang="en-US" sz="1200" dirty="0">
                          <a:solidFill>
                            <a:srgbClr val="0000FF"/>
                          </a:solidFill>
                        </a:rPr>
                        <a:t>委託費</a:t>
                      </a:r>
                    </a:p>
                  </a:txBody>
                  <a:tcPr/>
                </a:tc>
                <a:tc>
                  <a:txBody>
                    <a:bodyPr/>
                    <a:lstStyle/>
                    <a:p>
                      <a:pPr>
                        <a:lnSpc>
                          <a:spcPts val="1200"/>
                        </a:lnSpc>
                      </a:pPr>
                      <a:r>
                        <a:rPr kumimoji="1" lang="ja-JP" altLang="en-US" sz="1200" dirty="0">
                          <a:solidFill>
                            <a:srgbClr val="0000FF"/>
                          </a:solidFill>
                        </a:rPr>
                        <a:t>△△大学への委託費</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r>
                        <a:rPr kumimoji="1" lang="ja-JP" altLang="en-US" sz="1200" dirty="0">
                          <a:solidFill>
                            <a:srgbClr val="0000FF"/>
                          </a:solidFill>
                        </a:rPr>
                        <a:t>合計</a:t>
                      </a: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開発テーマ全体の提案事業予算（全期間）のうち、主要な支出について内容を説明ください。</a:t>
            </a:r>
            <a:endParaRPr lang="ja-JP" altLang="ja-JP" sz="1200" i="1" dirty="0">
              <a:solidFill>
                <a:prstClr val="white"/>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53200" y="6441456"/>
            <a:ext cx="2133600" cy="365125"/>
          </a:xfrm>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44624"/>
            <a:ext cx="6840759"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a:t>
            </a:r>
            <a:r>
              <a:rPr lang="ja-JP" altLang="en-US" sz="2800">
                <a:latin typeface="+mn-ea"/>
              </a:rPr>
              <a:t>の追加について</a:t>
            </a:r>
            <a:endParaRPr lang="ja-JP" altLang="en-US" sz="2800" dirty="0">
              <a:solidFill>
                <a:srgbClr val="FF0000"/>
              </a:solidFill>
              <a:latin typeface="+mn-ea"/>
            </a:endParaRP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631468"/>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・提案者が保有するコア技術の特徴、強み、新規性等について、併せて記載ください。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effectLst/>
                <a:latin typeface="+mn-ea"/>
              </a:rPr>
              <a:t>主任研究者</a:t>
            </a:r>
            <a:endParaRPr kumimoji="0" lang="en-US" altLang="ja-JP" sz="900" b="0" i="0" u="none" strike="noStrike" cap="none" normalizeH="0" baseline="0" dirty="0">
              <a:ln>
                <a:noFill/>
              </a:ln>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4610" y="1770248"/>
            <a:ext cx="0" cy="17231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4073" y="2964048"/>
            <a:ext cx="0" cy="549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36114" y="2954721"/>
            <a:ext cx="0" cy="53156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493416"/>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284984"/>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4159730"/>
            <a:ext cx="0" cy="16303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助成</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638492" y="5208766"/>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384167"/>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3" name="Text Box 15">
            <a:extLst>
              <a:ext uri="{FF2B5EF4-FFF2-40B4-BE49-F238E27FC236}">
                <a16:creationId xmlns:a16="http://schemas.microsoft.com/office/drawing/2014/main" id="{FC007568-D802-5074-5587-5C3B6207A99B}"/>
              </a:ext>
            </a:extLst>
          </p:cNvPr>
          <p:cNvSpPr txBox="1">
            <a:spLocks noChangeArrowheads="1"/>
          </p:cNvSpPr>
          <p:nvPr/>
        </p:nvSpPr>
        <p:spPr bwMode="auto">
          <a:xfrm>
            <a:off x="2353028"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○○センター（東京）</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 name="Text Box 14">
            <a:extLst>
              <a:ext uri="{FF2B5EF4-FFF2-40B4-BE49-F238E27FC236}">
                <a16:creationId xmlns:a16="http://schemas.microsoft.com/office/drawing/2014/main" id="{6B3B0CAE-D152-7BD6-BCD5-177B105EAF98}"/>
              </a:ext>
            </a:extLst>
          </p:cNvPr>
          <p:cNvSpPr txBox="1">
            <a:spLocks noChangeArrowheads="1"/>
          </p:cNvSpPr>
          <p:nvPr/>
        </p:nvSpPr>
        <p:spPr bwMode="auto">
          <a:xfrm>
            <a:off x="4270814" y="580216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 name="Line 19">
            <a:extLst>
              <a:ext uri="{FF2B5EF4-FFF2-40B4-BE49-F238E27FC236}">
                <a16:creationId xmlns:a16="http://schemas.microsoft.com/office/drawing/2014/main" id="{01C763AF-372C-6AF6-C84E-94B3469FDEE4}"/>
              </a:ext>
            </a:extLst>
          </p:cNvPr>
          <p:cNvSpPr>
            <a:spLocks noChangeShapeType="1"/>
          </p:cNvSpPr>
          <p:nvPr/>
        </p:nvSpPr>
        <p:spPr bwMode="auto">
          <a:xfrm>
            <a:off x="5104251" y="4423836"/>
            <a:ext cx="0" cy="13574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8" name="Text Box 10">
            <a:extLst>
              <a:ext uri="{FF2B5EF4-FFF2-40B4-BE49-F238E27FC236}">
                <a16:creationId xmlns:a16="http://schemas.microsoft.com/office/drawing/2014/main" id="{9BAF5A01-99D7-D531-CC2D-4ADA6974C170}"/>
              </a:ext>
            </a:extLst>
          </p:cNvPr>
          <p:cNvSpPr txBox="1">
            <a:spLocks noChangeArrowheads="1"/>
          </p:cNvSpPr>
          <p:nvPr/>
        </p:nvSpPr>
        <p:spPr bwMode="auto">
          <a:xfrm>
            <a:off x="4299085" y="5204376"/>
            <a:ext cx="1088054"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共同研究先</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2023.4</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95351" y="441532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360345" y="5513708"/>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03275" cy="300082"/>
          </a:xfrm>
          <a:prstGeom prst="rect">
            <a:avLst/>
          </a:prstGeom>
          <a:noFill/>
        </p:spPr>
        <p:txBody>
          <a:bodyPr wrap="square" rtlCol="0">
            <a:spAutoFit/>
          </a:bodyPr>
          <a:lstStyle/>
          <a:p>
            <a:r>
              <a:rPr lang="en-US" altLang="ja-JP" sz="1350" u="sng" dirty="0">
                <a:solidFill>
                  <a:prstClr val="black"/>
                </a:solidFill>
              </a:rPr>
              <a:t>2024.10</a:t>
            </a:r>
            <a:endParaRPr lang="ja-JP" altLang="en-US" sz="1350" u="sng" dirty="0">
              <a:solidFill>
                <a:prstClr val="black"/>
              </a:solidFill>
            </a:endParaRPr>
          </a:p>
        </p:txBody>
      </p:sp>
      <p:sp>
        <p:nvSpPr>
          <p:cNvPr id="46" name="テキスト ボックス 45"/>
          <p:cNvSpPr txBox="1"/>
          <p:nvPr/>
        </p:nvSpPr>
        <p:spPr>
          <a:xfrm>
            <a:off x="6180385" y="814235"/>
            <a:ext cx="919990" cy="300082"/>
          </a:xfrm>
          <a:prstGeom prst="rect">
            <a:avLst/>
          </a:prstGeom>
          <a:noFill/>
        </p:spPr>
        <p:txBody>
          <a:bodyPr wrap="square" rtlCol="0">
            <a:spAutoFit/>
          </a:bodyPr>
          <a:lstStyle/>
          <a:p>
            <a:r>
              <a:rPr lang="en-US" altLang="ja-JP" sz="1350" u="sng" dirty="0">
                <a:solidFill>
                  <a:prstClr val="black"/>
                </a:solidFill>
              </a:rPr>
              <a:t>2026.4</a:t>
            </a:r>
            <a:endParaRPr lang="ja-JP" altLang="en-US" sz="1350" u="sng" dirty="0">
              <a:solidFill>
                <a:prstClr val="black"/>
              </a:solidFill>
            </a:endParaRPr>
          </a:p>
        </p:txBody>
      </p:sp>
      <p:sp>
        <p:nvSpPr>
          <p:cNvPr id="51" name="テキスト ボックス 50"/>
          <p:cNvSpPr txBox="1"/>
          <p:nvPr/>
        </p:nvSpPr>
        <p:spPr>
          <a:xfrm>
            <a:off x="1996046" y="1191352"/>
            <a:ext cx="952651" cy="253916"/>
          </a:xfrm>
          <a:prstGeom prst="rect">
            <a:avLst/>
          </a:prstGeom>
          <a:noFill/>
        </p:spPr>
        <p:txBody>
          <a:bodyPr wrap="square" rtlCol="0">
            <a:spAutoFit/>
          </a:bodyPr>
          <a:lstStyle/>
          <a:p>
            <a:r>
              <a:rPr lang="ja-JP" altLang="en-US" sz="1050" dirty="0">
                <a:solidFill>
                  <a:srgbClr val="0000FF"/>
                </a:solidFill>
              </a:rPr>
              <a:t>◆開始</a:t>
            </a:r>
          </a:p>
        </p:txBody>
      </p:sp>
      <p:sp>
        <p:nvSpPr>
          <p:cNvPr id="52" name="テキスト ボックス 51"/>
          <p:cNvSpPr txBox="1"/>
          <p:nvPr/>
        </p:nvSpPr>
        <p:spPr>
          <a:xfrm>
            <a:off x="3836090" y="1143550"/>
            <a:ext cx="933601" cy="600164"/>
          </a:xfrm>
          <a:prstGeom prst="rect">
            <a:avLst/>
          </a:prstGeom>
          <a:noFill/>
        </p:spPr>
        <p:txBody>
          <a:bodyPr wrap="square" rtlCol="0">
            <a:spAutoFit/>
          </a:bodyPr>
          <a:lstStyle/>
          <a:p>
            <a:pPr algn="ctr"/>
            <a:r>
              <a:rPr lang="ja-JP" altLang="en-US" sz="1100" dirty="0">
                <a:solidFill>
                  <a:srgbClr val="0000FF"/>
                </a:solidFill>
              </a:rPr>
              <a:t>◆ステージ</a:t>
            </a:r>
            <a:endParaRPr lang="en-US" altLang="ja-JP" sz="1100" dirty="0">
              <a:solidFill>
                <a:srgbClr val="0000FF"/>
              </a:solidFill>
            </a:endParaRPr>
          </a:p>
          <a:p>
            <a:pPr algn="ctr"/>
            <a:r>
              <a:rPr lang="ja-JP" altLang="en-US" sz="1100" dirty="0">
                <a:solidFill>
                  <a:srgbClr val="0000FF"/>
                </a:solidFill>
              </a:rPr>
              <a:t>ゲート審査</a:t>
            </a:r>
            <a:endParaRPr lang="en-US" altLang="ja-JP" sz="1100" dirty="0">
              <a:solidFill>
                <a:srgbClr val="0000FF"/>
              </a:solidFill>
            </a:endParaRPr>
          </a:p>
          <a:p>
            <a:pPr algn="ctr"/>
            <a:r>
              <a:rPr lang="ja-JP" altLang="en-US" sz="1100" dirty="0">
                <a:solidFill>
                  <a:srgbClr val="0000FF"/>
                </a:solidFill>
              </a:rPr>
              <a:t>（</a:t>
            </a:r>
            <a:r>
              <a:rPr lang="en-US" altLang="ja-JP" sz="1100" dirty="0">
                <a:solidFill>
                  <a:srgbClr val="0000FF"/>
                </a:solidFill>
              </a:rPr>
              <a:t>1.5</a:t>
            </a:r>
            <a:r>
              <a:rPr lang="ja-JP" altLang="en-US" sz="1100" dirty="0">
                <a:solidFill>
                  <a:srgbClr val="0000FF"/>
                </a:solidFill>
              </a:rPr>
              <a:t>年後）</a:t>
            </a:r>
          </a:p>
        </p:txBody>
      </p:sp>
      <p:sp>
        <p:nvSpPr>
          <p:cNvPr id="53" name="テキスト ボックス 52"/>
          <p:cNvSpPr txBox="1"/>
          <p:nvPr/>
        </p:nvSpPr>
        <p:spPr>
          <a:xfrm>
            <a:off x="6244109" y="1215813"/>
            <a:ext cx="1491563" cy="261610"/>
          </a:xfrm>
          <a:prstGeom prst="rect">
            <a:avLst/>
          </a:prstGeom>
          <a:noFill/>
        </p:spPr>
        <p:txBody>
          <a:bodyPr wrap="square" rtlCol="0">
            <a:spAutoFit/>
          </a:bodyPr>
          <a:lstStyle/>
          <a:p>
            <a:r>
              <a:rPr lang="ja-JP" altLang="en-US" sz="110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2963044"/>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②最終目標（３年経過時点）</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785918339"/>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latin typeface="+mn-ea"/>
                          <a:ea typeface="+mn-ea"/>
                        </a:rPr>
                        <a:t>提案事業の</a:t>
                      </a:r>
                      <a:r>
                        <a:rPr lang="ja-JP" altLang="en-US" sz="1100" spc="10" dirty="0">
                          <a:effectLst/>
                          <a:latin typeface="+mn-ea"/>
                          <a:ea typeface="+mn-ea"/>
                        </a:rPr>
                        <a:t>中間目標</a:t>
                      </a:r>
                      <a:endParaRPr lang="ja-JP" altLang="ja-JP" sz="1100" spc="10" dirty="0">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latin typeface="+mn-ea"/>
                          <a:ea typeface="+mn-ea"/>
                        </a:rPr>
                        <a:t>○○○○○</a:t>
                      </a:r>
                      <a:r>
                        <a:rPr lang="ja-JP" altLang="ja-JP" sz="1100" spc="10" dirty="0">
                          <a:effectLst/>
                          <a:latin typeface="+mn-ea"/>
                          <a:ea typeface="+mn-ea"/>
                        </a:rPr>
                        <a:t>○○○○○○○○○○○○○○</a:t>
                      </a:r>
                      <a:r>
                        <a:rPr lang="ja-JP" sz="1100" spc="10" dirty="0">
                          <a:effectLst/>
                          <a:latin typeface="+mn-ea"/>
                          <a:ea typeface="+mn-ea"/>
                        </a:rPr>
                        <a:t>○○</a:t>
                      </a:r>
                      <a:r>
                        <a:rPr lang="ja-JP" altLang="ja-JP" sz="1100" spc="10" dirty="0">
                          <a:effectLst/>
                          <a:latin typeface="+mn-ea"/>
                          <a:ea typeface="+mn-ea"/>
                        </a:rPr>
                        <a:t>○○○○○○○○○○○○○○○○○○○○○○○○○○○○○○○○○○○○○○○○○○…</a:t>
                      </a:r>
                      <a:endParaRPr 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3831202184"/>
              </p:ext>
            </p:extLst>
          </p:nvPr>
        </p:nvGraphicFramePr>
        <p:xfrm>
          <a:off x="278344" y="3369553"/>
          <a:ext cx="8470120" cy="1182194"/>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591097">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経済産業省　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en-US" altLang="ja-JP" sz="11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100" spc="10" dirty="0">
                          <a:solidFill>
                            <a:schemeClr val="tx1"/>
                          </a:solidFill>
                          <a:effectLst/>
                          <a:latin typeface="+mn-ea"/>
                          <a:ea typeface="+mn-ea"/>
                        </a:rPr>
                        <a:t>※</a:t>
                      </a:r>
                      <a:r>
                        <a:rPr lang="ja-JP" altLang="en-US" sz="1100" spc="10" dirty="0">
                          <a:solidFill>
                            <a:schemeClr val="tx1"/>
                          </a:solidFill>
                          <a:effectLst/>
                          <a:latin typeface="+mn-ea"/>
                          <a:ea typeface="+mn-ea"/>
                        </a:rPr>
                        <a:t>研究開発計画の該当する開発目標をそのまま転記ください。</a:t>
                      </a:r>
                      <a:endParaRPr lang="ja-JP" altLang="ja-JP" sz="1100" spc="10" dirty="0">
                        <a:solidFill>
                          <a:schemeClr val="tx1"/>
                        </a:solidFill>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591097">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863227144"/>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2023</a:t>
                      </a:r>
                      <a:r>
                        <a:rPr lang="en-US" altLang="ja-JP" sz="900" kern="100" spc="60" dirty="0">
                          <a:solidFill>
                            <a:schemeClr val="tx1"/>
                          </a:solidFill>
                          <a:effectLst/>
                        </a:rPr>
                        <a:t>/1</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solidFill>
                            <a:schemeClr val="tx1"/>
                          </a:solidFill>
                          <a:effectLst/>
                        </a:rPr>
                        <a:t>2023/1</a:t>
                      </a:r>
                      <a:endParaRPr lang="ja-JP" alt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solidFill>
                            <a:schemeClr val="tx1"/>
                          </a:solidFill>
                          <a:effectLst/>
                        </a:rPr>
                        <a:t>2023/1</a:t>
                      </a:r>
                      <a:endParaRPr lang="ja-JP" alt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a:t>
            </a:r>
            <a:endParaRPr lang="en-US" altLang="ja-JP" strike="sngStrike" dirty="0">
              <a:solidFill>
                <a:srgbClr val="FF0000"/>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3659</Words>
  <PresentationFormat>画面に合わせる (4:3)</PresentationFormat>
  <Paragraphs>406</Paragraphs>
  <Slides>15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15</vt:i4>
      </vt:variant>
    </vt:vector>
  </HeadingPairs>
  <TitlesOfParts>
    <vt:vector size="22" baseType="lpstr">
      <vt:lpstr>ＭＳ Ｐゴシック</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