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656" r:id="rId2"/>
    <p:sldId id="611" r:id="rId3"/>
    <p:sldId id="612" r:id="rId4"/>
    <p:sldId id="613" r:id="rId5"/>
    <p:sldId id="616" r:id="rId6"/>
    <p:sldId id="617" r:id="rId7"/>
    <p:sldId id="614" r:id="rId8"/>
    <p:sldId id="615" r:id="rId9"/>
    <p:sldId id="626" r:id="rId10"/>
    <p:sldId id="627" r:id="rId11"/>
    <p:sldId id="618" r:id="rId12"/>
    <p:sldId id="619" r:id="rId13"/>
    <p:sldId id="620" r:id="rId14"/>
    <p:sldId id="605" r:id="rId15"/>
    <p:sldId id="624" r:id="rId16"/>
    <p:sldId id="606" r:id="rId17"/>
    <p:sldId id="622" r:id="rId18"/>
    <p:sldId id="672" r:id="rId19"/>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14" autoAdjust="0"/>
    <p:restoredTop sz="94687" autoAdjust="0"/>
  </p:normalViewPr>
  <p:slideViewPr>
    <p:cSldViewPr snapToGrid="0">
      <p:cViewPr varScale="1">
        <p:scale>
          <a:sx n="57" d="100"/>
          <a:sy n="57" d="100"/>
        </p:scale>
        <p:origin x="110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681973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10</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3585829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11</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69912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051662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658513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546166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16</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17</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19509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18</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514666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908798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2914093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81730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5</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804286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625788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7</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300823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8</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312823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9</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73541592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sv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0" y="-8939"/>
            <a:ext cx="7683500" cy="338554"/>
          </a:xfrm>
          <a:prstGeom prst="rect">
            <a:avLst/>
          </a:prstGeom>
          <a:noFill/>
          <a:ln w="9525">
            <a:noFill/>
            <a:miter lim="800000"/>
            <a:headEnd/>
            <a:tailEnd/>
          </a:ln>
        </p:spPr>
        <p:txBody>
          <a:bodyPr wrap="square">
            <a:spAutoFit/>
          </a:bodyPr>
          <a:lstStyle/>
          <a:p>
            <a:pPr algn="l"/>
            <a:r>
              <a:rPr lang="ja-JP" altLang="en-US" dirty="0">
                <a:solidFill>
                  <a:schemeClr val="tx1"/>
                </a:solidFill>
                <a:latin typeface="ＭＳ Ｐゴシック" pitchFamily="50" charset="-128"/>
              </a:rPr>
              <a:t>タイプ</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アルファベットを記載してください</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技術開発テーマ名を記載してください</a:t>
            </a:r>
            <a:r>
              <a:rPr lang="en-US" altLang="ja-JP" dirty="0">
                <a:solidFill>
                  <a:schemeClr val="tx1"/>
                </a:solidFill>
                <a:latin typeface="ＭＳ Ｐゴシック" pitchFamily="50" charset="-128"/>
              </a:rPr>
              <a:t>)</a:t>
            </a:r>
            <a:endParaRPr lang="ja-JP" altLang="en-US" dirty="0">
              <a:solidFill>
                <a:schemeClr val="tx1"/>
              </a:solidFill>
              <a:latin typeface="ＭＳ Ｐゴシック" pitchFamily="50" charset="-128"/>
            </a:endParaRPr>
          </a:p>
        </p:txBody>
      </p:sp>
      <p:sp>
        <p:nvSpPr>
          <p:cNvPr id="2" name="テキスト ボックス 1"/>
          <p:cNvSpPr txBox="1"/>
          <p:nvPr userDrawn="1"/>
        </p:nvSpPr>
        <p:spPr>
          <a:xfrm>
            <a:off x="5418311" y="6427954"/>
            <a:ext cx="3722689"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2023</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3" y="1001186"/>
            <a:ext cx="8469312" cy="5909310"/>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です</a:t>
            </a:r>
            <a:r>
              <a:rPr lang="ja-JP" altLang="en-US" sz="1800" dirty="0">
                <a:latin typeface="ＭＳ Ｐゴシック" pitchFamily="50" charset="-128"/>
              </a:rPr>
              <a:t>。時間内に終了するように、資料を作成してください。</a:t>
            </a:r>
            <a:endParaRPr lang="en-US" altLang="ja-JP" sz="1800" dirty="0">
              <a:latin typeface="ＭＳ Ｐゴシック" pitchFamily="50" charset="-128"/>
            </a:endParaRPr>
          </a:p>
          <a:p>
            <a:pPr marL="266700" indent="-266700" algn="l">
              <a:tabLst>
                <a:tab pos="266700" algn="l"/>
              </a:tabLst>
              <a:defRPr/>
            </a:pPr>
            <a:r>
              <a:rPr lang="ja-JP" altLang="en-US" sz="1800" dirty="0">
                <a:latin typeface="ＭＳ Ｐゴシック" pitchFamily="50" charset="-128"/>
              </a:rPr>
              <a:t>２．</a:t>
            </a:r>
            <a:r>
              <a:rPr lang="en-US" altLang="ja-JP" sz="1800" dirty="0">
                <a:latin typeface="ＭＳ Ｐゴシック" pitchFamily="50" charset="-128"/>
              </a:rPr>
              <a:t>『</a:t>
            </a:r>
            <a:r>
              <a:rPr lang="ja-JP" altLang="en-US" sz="1800" dirty="0">
                <a:latin typeface="ＭＳ Ｐゴシック" pitchFamily="50" charset="-128"/>
              </a:rPr>
              <a:t>４．省エネルギー効果量</a:t>
            </a:r>
            <a:r>
              <a:rPr lang="en-US" altLang="ja-JP" sz="1800" dirty="0">
                <a:latin typeface="ＭＳ Ｐゴシック" pitchFamily="50" charset="-128"/>
              </a:rPr>
              <a:t>』</a:t>
            </a:r>
            <a:r>
              <a:rPr lang="ja-JP" altLang="en-US" sz="1800" dirty="0">
                <a:latin typeface="ＭＳ Ｐゴシック" pitchFamily="50" charset="-128"/>
              </a:rPr>
              <a:t>の説明は丁寧にお願いします。</a:t>
            </a:r>
            <a:r>
              <a:rPr lang="ja-JP" altLang="en-US" sz="1800" b="1" u="sng" dirty="0">
                <a:solidFill>
                  <a:srgbClr val="C00000"/>
                </a:solidFill>
                <a:latin typeface="ＭＳ Ｐゴシック" pitchFamily="50" charset="-128"/>
              </a:rPr>
              <a:t>少なくとも２分以上</a:t>
            </a:r>
            <a:r>
              <a:rPr lang="en-US" altLang="ja-JP" sz="1800" b="1" u="sng" dirty="0">
                <a:solidFill>
                  <a:srgbClr val="C00000"/>
                </a:solidFill>
                <a:latin typeface="ＭＳ Ｐゴシック" pitchFamily="50" charset="-128"/>
              </a:rPr>
              <a:t>(※)</a:t>
            </a:r>
            <a:r>
              <a:rPr lang="ja-JP" altLang="en-US" sz="1800" dirty="0">
                <a:latin typeface="ＭＳ Ｐゴシック" pitchFamily="50" charset="-128"/>
              </a:rPr>
              <a:t>の時間をかけてください。</a:t>
            </a:r>
            <a:endParaRPr lang="en-US" altLang="ja-JP" sz="1800" dirty="0">
              <a:latin typeface="ＭＳ Ｐゴシック" pitchFamily="50" charset="-128"/>
            </a:endParaRPr>
          </a:p>
          <a:p>
            <a:pPr marL="266700" indent="-266700" algn="l">
              <a:tabLst>
                <a:tab pos="266700" algn="l"/>
              </a:tabLst>
              <a:defRPr/>
            </a:pPr>
            <a:r>
              <a:rPr lang="ja-JP" altLang="en-US" sz="1800" dirty="0">
                <a:latin typeface="ＭＳ Ｐゴシック" pitchFamily="50" charset="-128"/>
              </a:rPr>
              <a:t>３．補足資料を除く発表資料（</a:t>
            </a:r>
            <a:r>
              <a:rPr lang="en-US" altLang="ja-JP" sz="1800" dirty="0">
                <a:latin typeface="ＭＳ Ｐゴシック" pitchFamily="50" charset="-128"/>
              </a:rPr>
              <a:t>『</a:t>
            </a:r>
            <a:r>
              <a:rPr lang="ja-JP" altLang="en-US" sz="1800" dirty="0">
                <a:latin typeface="ＭＳ Ｐゴシック" pitchFamily="50" charset="-128"/>
              </a:rPr>
              <a:t>１．事業化の背景</a:t>
            </a:r>
            <a:r>
              <a:rPr lang="en-US" altLang="ja-JP" sz="1800" dirty="0">
                <a:latin typeface="ＭＳ Ｐゴシック" pitchFamily="50" charset="-128"/>
              </a:rPr>
              <a:t>(</a:t>
            </a:r>
            <a:r>
              <a:rPr lang="ja-JP" altLang="en-US" sz="1800" dirty="0">
                <a:latin typeface="ＭＳ Ｐゴシック" pitchFamily="50" charset="-128"/>
              </a:rPr>
              <a:t>提案の経緯・背景</a:t>
            </a:r>
            <a:r>
              <a:rPr lang="en-US" altLang="ja-JP" sz="1800" dirty="0">
                <a:latin typeface="ＭＳ Ｐゴシック" pitchFamily="50" charset="-128"/>
              </a:rPr>
              <a:t>) 』</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７．実施体制</a:t>
            </a:r>
            <a:r>
              <a:rPr lang="en-US" altLang="ja-JP" sz="1800" dirty="0">
                <a:latin typeface="ＭＳ Ｐゴシック" pitchFamily="50" charset="-128"/>
              </a:rPr>
              <a:t>』</a:t>
            </a:r>
            <a:r>
              <a:rPr lang="ja-JP" altLang="en-US" sz="1800" dirty="0">
                <a:latin typeface="ＭＳ Ｐゴシック" pitchFamily="50" charset="-128"/>
              </a:rPr>
              <a:t> ）の枚数は</a:t>
            </a:r>
            <a:r>
              <a:rPr lang="ja-JP" altLang="en-US" sz="1800" b="1" u="sng" dirty="0">
                <a:solidFill>
                  <a:srgbClr val="C00000"/>
                </a:solidFill>
                <a:latin typeface="ＭＳ Ｐゴシック" pitchFamily="50" charset="-128"/>
              </a:rPr>
              <a:t>１５枚以内</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とします。</a:t>
            </a:r>
            <a:r>
              <a:rPr lang="ja-JP" altLang="en-US" sz="1800" dirty="0">
                <a:latin typeface="ＭＳ Ｐゴシック" pitchFamily="50" charset="-128"/>
              </a:rPr>
              <a:t>なお、補足資料は質疑応答時にのみ使用可です。</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４．</a:t>
            </a:r>
            <a:r>
              <a:rPr lang="en-US" altLang="ja-JP" sz="1800" dirty="0">
                <a:latin typeface="ＭＳ Ｐゴシック" pitchFamily="50" charset="-128"/>
              </a:rPr>
              <a:t>2023</a:t>
            </a:r>
            <a:r>
              <a:rPr lang="ja-JP" altLang="en-US" sz="1800" dirty="0">
                <a:latin typeface="ＭＳ Ｐゴシック" pitchFamily="50" charset="-128"/>
              </a:rPr>
              <a:t>年度から、フォーマットが大きく変更されております。旧フォーマットでの提出は無効とみなします。</a:t>
            </a:r>
            <a:endParaRPr lang="en-US" altLang="ja-JP" sz="1800" dirty="0">
              <a:latin typeface="ＭＳ Ｐゴシック" pitchFamily="50" charset="-128"/>
            </a:endParaRPr>
          </a:p>
          <a:p>
            <a:pPr algn="l">
              <a:defRPr/>
            </a:pPr>
            <a:r>
              <a:rPr lang="ja-JP" altLang="en-US" sz="1800" dirty="0">
                <a:latin typeface="ＭＳ Ｐゴシック" pitchFamily="50" charset="-128"/>
              </a:rPr>
              <a:t>５．プレゼンテーション資料は、適宜ページを増やして作成してください。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９．赤字はコメント、あるいは、注意事項ですので、提出の際は削除してください。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１０．プレゼンテーション資料は、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r>
              <a:rPr lang="en-US" altLang="ja-JP" sz="1800" dirty="0">
                <a:latin typeface="ＭＳ Ｐゴシック" pitchFamily="50" charset="-128"/>
              </a:rPr>
              <a:t>PowerPoint</a:t>
            </a:r>
            <a:r>
              <a:rPr lang="ja-JP" altLang="en-US" sz="1800" dirty="0">
                <a:latin typeface="ＭＳ Ｐゴシック" pitchFamily="50" charset="-128"/>
              </a:rPr>
              <a:t>形式で提出してください。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１１．質疑応答含め、実施体制外の協力会社等はプレゼンテーションに参加できません。</a:t>
            </a:r>
            <a:endParaRPr lang="en-US" altLang="ja-JP" sz="1800" dirty="0">
              <a:latin typeface="ＭＳ Ｐゴシック" pitchFamily="50" charset="-128"/>
            </a:endParaRPr>
          </a:p>
          <a:p>
            <a:pPr marL="361950" indent="-361950" algn="l">
              <a:defRPr/>
            </a:pPr>
            <a:r>
              <a:rPr lang="ja-JP" altLang="en-US" sz="1800" b="1" u="sng" dirty="0">
                <a:solidFill>
                  <a:srgbClr val="C00000"/>
                </a:solidFill>
                <a:latin typeface="ＭＳ Ｐゴシック" pitchFamily="50" charset="-128"/>
              </a:rPr>
              <a:t>１２．資料提出の際には本ページ、資料中赤枠の注釈を削除してください。</a:t>
            </a:r>
            <a:endParaRPr lang="en-US" altLang="ja-JP" sz="1800" b="1" u="sng" dirty="0">
              <a:solidFill>
                <a:srgbClr val="C00000"/>
              </a:solidFill>
              <a:latin typeface="ＭＳ Ｐゴシック" pitchFamily="50" charset="-128"/>
            </a:endParaRPr>
          </a:p>
          <a:p>
            <a:pPr marL="361950" indent="-361950" algn="l">
              <a:defRPr/>
            </a:pPr>
            <a:endParaRPr lang="en-US" altLang="ja-JP" sz="1800" b="1" dirty="0">
              <a:solidFill>
                <a:srgbClr val="C00000"/>
              </a:solidFill>
              <a:latin typeface="ＭＳ Ｐゴシック" pitchFamily="50" charset="-128"/>
            </a:endParaRPr>
          </a:p>
          <a:p>
            <a:pPr marL="361950" indent="-361950" algn="l">
              <a:defRPr/>
            </a:pPr>
            <a:r>
              <a:rPr lang="en-US" altLang="ja-JP" sz="1800" dirty="0">
                <a:latin typeface="ＭＳ Ｐゴシック" pitchFamily="50" charset="-128"/>
              </a:rPr>
              <a:t>※</a:t>
            </a:r>
            <a:r>
              <a:rPr lang="ja-JP" altLang="en-US" sz="1800" dirty="0">
                <a:latin typeface="ＭＳ Ｐゴシック" pitchFamily="50" charset="-128"/>
              </a:rPr>
              <a:t>応募件数によって変更の可能性あり（その場合は事務局より別途連絡します）</a:t>
            </a:r>
          </a:p>
        </p:txBody>
      </p:sp>
      <p:sp>
        <p:nvSpPr>
          <p:cNvPr id="3075" name="テキスト ボックス 2"/>
          <p:cNvSpPr txBox="1">
            <a:spLocks noChangeArrowheads="1"/>
          </p:cNvSpPr>
          <p:nvPr/>
        </p:nvSpPr>
        <p:spPr bwMode="auto">
          <a:xfrm>
            <a:off x="175604" y="474136"/>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4" name="正方形/長方形 3">
            <a:extLst>
              <a:ext uri="{FF2B5EF4-FFF2-40B4-BE49-F238E27FC236}">
                <a16:creationId xmlns:a16="http://schemas.microsoft.com/office/drawing/2014/main" id="{FD157D39-2CDB-FA13-9AFE-93FA80396399}"/>
              </a:ext>
            </a:extLst>
          </p:cNvPr>
          <p:cNvSpPr/>
          <p:nvPr/>
        </p:nvSpPr>
        <p:spPr bwMode="auto">
          <a:xfrm>
            <a:off x="0" y="0"/>
            <a:ext cx="9143999" cy="6858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C00000"/>
              </a:solidFill>
              <a:effectLst/>
              <a:latin typeface="Times New Roman" pitchFamily="18" charset="0"/>
              <a:ea typeface="ＭＳ Ｐゴシック" pitchFamily="50" charset="-128"/>
            </a:endParaRPr>
          </a:p>
        </p:txBody>
      </p:sp>
      <p:sp>
        <p:nvSpPr>
          <p:cNvPr id="3" name="テキスト ボックス 3">
            <a:extLst>
              <a:ext uri="{FF2B5EF4-FFF2-40B4-BE49-F238E27FC236}">
                <a16:creationId xmlns:a16="http://schemas.microsoft.com/office/drawing/2014/main" id="{E8D9BA4E-5F43-C8DF-B003-BC35F4D0F459}"/>
              </a:ext>
            </a:extLst>
          </p:cNvPr>
          <p:cNvSpPr txBox="1">
            <a:spLocks noChangeArrowheads="1"/>
          </p:cNvSpPr>
          <p:nvPr/>
        </p:nvSpPr>
        <p:spPr bwMode="auto">
          <a:xfrm>
            <a:off x="1" y="0"/>
            <a:ext cx="2752078" cy="400110"/>
          </a:xfrm>
          <a:prstGeom prst="rect">
            <a:avLst/>
          </a:prstGeom>
          <a:noFill/>
          <a:ln w="9525">
            <a:solidFill>
              <a:schemeClr val="tx1"/>
            </a:solidFill>
            <a:miter lim="800000"/>
            <a:headEnd/>
            <a:tailEnd/>
          </a:ln>
        </p:spPr>
        <p:txBody>
          <a:bodyPr wrap="square">
            <a:spAutoFit/>
          </a:bodyPr>
          <a:lstStyle/>
          <a:p>
            <a:r>
              <a:rPr lang="ja-JP" altLang="en-US" sz="2000" b="1" dirty="0">
                <a:latin typeface="ＭＳ Ｐゴシック" pitchFamily="50" charset="-128"/>
              </a:rPr>
              <a:t>個別課題推進スキーム</a:t>
            </a:r>
          </a:p>
        </p:txBody>
      </p:sp>
    </p:spTree>
    <p:extLst>
      <p:ext uri="{BB962C8B-B14F-4D97-AF65-F5344CB8AC3E}">
        <p14:creationId xmlns:p14="http://schemas.microsoft.com/office/powerpoint/2010/main" val="871449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４．省エネルギー効果量（まとめ）</a:t>
            </a:r>
          </a:p>
        </p:txBody>
      </p:sp>
      <p:graphicFrame>
        <p:nvGraphicFramePr>
          <p:cNvPr id="12" name="表 11"/>
          <p:cNvGraphicFramePr>
            <a:graphicFrameLocks noGrp="1"/>
          </p:cNvGraphicFramePr>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l"/>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p>
                      <a:pPr algn="l"/>
                      <a:r>
                        <a:rPr kumimoji="1" lang="ja-JP" altLang="en-US" sz="1800" dirty="0">
                          <a:solidFill>
                            <a:schemeClr val="tx1"/>
                          </a:solidFill>
                          <a:latin typeface="+mj-ea"/>
                          <a:ea typeface="+mj-ea"/>
                        </a:rPr>
                        <a:t>　費用対効果目標量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252000" y="4684826"/>
            <a:ext cx="8640000" cy="1677382"/>
          </a:xfrm>
          <a:prstGeom prst="rect">
            <a:avLst/>
          </a:prstGeom>
          <a:solidFill>
            <a:schemeClr val="bg1"/>
          </a:solidFill>
          <a:ln w="19050">
            <a:solidFill>
              <a:srgbClr val="C00000"/>
            </a:solidFill>
            <a:prstDash val="solid"/>
            <a:miter lim="800000"/>
            <a:headEnd/>
            <a:tailEnd/>
          </a:ln>
        </p:spPr>
        <p:txBody>
          <a:bodyPr wrap="square" anchor="ctr">
            <a:spAutoFit/>
          </a:bodyPr>
          <a:lstStyle/>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国外での省エネルギー効果量</a:t>
            </a:r>
            <a:r>
              <a:rPr lang="ja-JP" altLang="en-US" sz="1400" dirty="0">
                <a:solidFill>
                  <a:srgbClr val="C00000"/>
                </a:solidFill>
              </a:rPr>
              <a:t>は</a:t>
            </a:r>
            <a:r>
              <a:rPr lang="ja-JP" altLang="ja-JP" sz="1400" dirty="0">
                <a:solidFill>
                  <a:srgbClr val="C00000"/>
                </a:solidFill>
              </a:rPr>
              <a:t>、国内分に合計せず、国外分として</a:t>
            </a:r>
            <a:r>
              <a:rPr lang="ja-JP" altLang="en-US" sz="1400" dirty="0">
                <a:solidFill>
                  <a:srgbClr val="C00000"/>
                </a:solidFill>
              </a:rPr>
              <a:t>、記載してください。</a:t>
            </a:r>
            <a:endParaRPr lang="en-US" altLang="ja-JP" sz="1400" dirty="0">
              <a:solidFill>
                <a:srgbClr val="C00000"/>
              </a:solidFill>
            </a:endParaRPr>
          </a:p>
          <a:p>
            <a:pPr algn="l">
              <a:spcBef>
                <a:spcPts val="0"/>
              </a:spcBef>
            </a:pPr>
            <a:r>
              <a:rPr lang="ja-JP" altLang="en-US" sz="1400" dirty="0">
                <a:solidFill>
                  <a:srgbClr val="C00000"/>
                </a:solidFill>
              </a:rPr>
              <a:t>　</a:t>
            </a:r>
            <a:r>
              <a:rPr lang="ja-JP" altLang="ja-JP" sz="1400" dirty="0">
                <a:solidFill>
                  <a:srgbClr val="C00000"/>
                </a:solidFill>
              </a:rPr>
              <a:t>国外での省エネルギー効果量が見込めない場合は、「</a:t>
            </a:r>
            <a:r>
              <a:rPr lang="ja-JP" altLang="en-US" sz="1400" dirty="0">
                <a:solidFill>
                  <a:srgbClr val="C00000"/>
                </a:solidFill>
              </a:rPr>
              <a:t>－</a:t>
            </a:r>
            <a:r>
              <a:rPr lang="ja-JP" altLang="ja-JP" sz="1400" dirty="0">
                <a:solidFill>
                  <a:srgbClr val="C00000"/>
                </a:solidFill>
              </a:rPr>
              <a:t>」を</a:t>
            </a:r>
            <a:r>
              <a:rPr lang="ja-JP" altLang="en-US" sz="1400" dirty="0">
                <a:solidFill>
                  <a:srgbClr val="C00000"/>
                </a:solidFill>
              </a:rPr>
              <a:t>記載してください</a:t>
            </a:r>
            <a:r>
              <a:rPr lang="ja-JP" altLang="ja-JP" sz="1400" dirty="0">
                <a:solidFill>
                  <a:srgbClr val="C00000"/>
                </a:solidFill>
              </a:rPr>
              <a:t>。</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u="sng" dirty="0">
                <a:solidFill>
                  <a:srgbClr val="C00000"/>
                </a:solidFill>
                <a:latin typeface="ＭＳ Ｐゴシック" pitchFamily="50" charset="-128"/>
              </a:rPr>
              <a:t>10</a:t>
            </a:r>
            <a:r>
              <a:rPr lang="ja-JP" altLang="en-US" sz="1400" u="sng" dirty="0">
                <a:solidFill>
                  <a:srgbClr val="C00000"/>
                </a:solidFill>
                <a:latin typeface="ＭＳ Ｐゴシック" pitchFamily="50" charset="-128"/>
              </a:rPr>
              <a:t>万</a:t>
            </a:r>
            <a:r>
              <a:rPr lang="en-US" altLang="ja-JP" sz="1400" u="sng" dirty="0" err="1">
                <a:solidFill>
                  <a:srgbClr val="C00000"/>
                </a:solidFill>
                <a:latin typeface="ＭＳ Ｐゴシック" pitchFamily="50" charset="-128"/>
              </a:rPr>
              <a:t>kL</a:t>
            </a:r>
            <a:r>
              <a:rPr lang="en-US" altLang="ja-JP" sz="1400" u="sng" dirty="0">
                <a:solidFill>
                  <a:srgbClr val="C00000"/>
                </a:solidFill>
                <a:latin typeface="ＭＳ Ｐゴシック" pitchFamily="50" charset="-128"/>
              </a:rPr>
              <a:t>/</a:t>
            </a:r>
            <a:r>
              <a:rPr lang="ja-JP" altLang="en-US" sz="1400" u="sng" dirty="0">
                <a:solidFill>
                  <a:srgbClr val="C00000"/>
                </a:solidFill>
                <a:latin typeface="ＭＳ Ｐゴシック" pitchFamily="50" charset="-128"/>
              </a:rPr>
              <a:t>年に達しない提案</a:t>
            </a:r>
            <a:r>
              <a:rPr lang="ja-JP" altLang="en-US" sz="1400" dirty="0">
                <a:solidFill>
                  <a:srgbClr val="C00000"/>
                </a:solidFill>
                <a:latin typeface="ＭＳ Ｐゴシック" pitchFamily="50" charset="-128"/>
              </a:rPr>
              <a:t>は 「費用対効果目標量」（年間技術開発費に対して必要となる省エネルギー効果量の最大値）を記載してください。</a:t>
            </a:r>
            <a:endParaRPr lang="en-US" altLang="ja-JP" sz="1400" dirty="0">
              <a:solidFill>
                <a:srgbClr val="C00000"/>
              </a:solidFill>
              <a:latin typeface="ＭＳ Ｐゴシック" pitchFamily="50" charset="-128"/>
            </a:endParaRPr>
          </a:p>
          <a:p>
            <a:pPr algn="l">
              <a:spcBef>
                <a:spcPts val="0"/>
              </a:spcBef>
            </a:pPr>
            <a:r>
              <a:rPr lang="ja-JP" altLang="en-US" sz="1400" dirty="0">
                <a:solidFill>
                  <a:srgbClr val="C00000"/>
                </a:solidFill>
                <a:latin typeface="ＭＳ Ｐゴシック" pitchFamily="50" charset="-128"/>
              </a:rPr>
              <a:t>　（例）インキュ＋実用化＋実証での提案で、年間技術開発費（最大）が実用化開発フェーズで</a:t>
            </a:r>
            <a:r>
              <a:rPr lang="en-US" altLang="ja-JP" sz="1400" dirty="0">
                <a:solidFill>
                  <a:srgbClr val="C00000"/>
                </a:solidFill>
                <a:latin typeface="ＭＳ Ｐゴシック" pitchFamily="50" charset="-128"/>
              </a:rPr>
              <a:t>1</a:t>
            </a:r>
            <a:r>
              <a:rPr lang="ja-JP" altLang="en-US" sz="1400" dirty="0">
                <a:solidFill>
                  <a:srgbClr val="C00000"/>
                </a:solidFill>
                <a:latin typeface="ＭＳ Ｐゴシック" pitchFamily="50" charset="-128"/>
              </a:rPr>
              <a:t>億円、実証開発フェーズで</a:t>
            </a:r>
            <a:r>
              <a:rPr lang="en-US" altLang="ja-JP" sz="1400" dirty="0">
                <a:solidFill>
                  <a:srgbClr val="C00000"/>
                </a:solidFill>
                <a:latin typeface="ＭＳ Ｐゴシック" pitchFamily="50" charset="-128"/>
              </a:rPr>
              <a:t>2.5</a:t>
            </a:r>
            <a:r>
              <a:rPr lang="ja-JP" altLang="en-US" sz="1400" dirty="0">
                <a:solidFill>
                  <a:srgbClr val="C00000"/>
                </a:solidFill>
                <a:latin typeface="ＭＳ Ｐゴシック" pitchFamily="50" charset="-128"/>
              </a:rPr>
              <a:t>億円の場合は、「</a:t>
            </a:r>
            <a:r>
              <a:rPr lang="en-US" altLang="ja-JP" sz="1400" dirty="0">
                <a:solidFill>
                  <a:srgbClr val="C00000"/>
                </a:solidFill>
                <a:latin typeface="ＭＳ Ｐゴシック" pitchFamily="50" charset="-128"/>
              </a:rPr>
              <a:t>5</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年」と記入。</a:t>
            </a:r>
            <a:endParaRPr lang="en-US" altLang="ja-JP" sz="1400" dirty="0">
              <a:solidFill>
                <a:srgbClr val="C00000"/>
              </a:solidFill>
              <a:latin typeface="ＭＳ Ｐゴシック" pitchFamily="50" charset="-128"/>
            </a:endParaRPr>
          </a:p>
          <a:p>
            <a:pPr algn="l">
              <a:spcBef>
                <a:spcPts val="0"/>
              </a:spcBef>
            </a:pP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10</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年を満たす場合は 「費用対効果目標量」の項目は削除してください。</a:t>
            </a:r>
          </a:p>
        </p:txBody>
      </p:sp>
    </p:spTree>
    <p:extLst>
      <p:ext uri="{BB962C8B-B14F-4D97-AF65-F5344CB8AC3E}">
        <p14:creationId xmlns:p14="http://schemas.microsoft.com/office/powerpoint/2010/main" val="925643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300241"/>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　技術開発項目（１）：</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 name="Text Box 8"/>
          <p:cNvSpPr txBox="1">
            <a:spLocks noChangeArrowheads="1"/>
          </p:cNvSpPr>
          <p:nvPr/>
        </p:nvSpPr>
        <p:spPr bwMode="auto">
          <a:xfrm>
            <a:off x="252000" y="3167057"/>
            <a:ext cx="8640000" cy="2693045"/>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５．１．１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５．１．２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1242668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300241"/>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　技術開発項目（２）： </a:t>
            </a:r>
            <a:r>
              <a:rPr lang="en-US" altLang="ja-JP" sz="2400" dirty="0">
                <a:latin typeface="ＭＳ Ｐゴシック" pitchFamily="50" charset="-128"/>
              </a:rPr>
              <a:t>(</a:t>
            </a:r>
            <a:r>
              <a:rPr lang="ja-JP" altLang="en-US" sz="2400" dirty="0">
                <a:latin typeface="ＭＳ Ｐゴシック" pitchFamily="50" charset="-128"/>
              </a:rPr>
              <a:t>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77218"/>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５．２．２　技術開発の手法</a:t>
            </a:r>
            <a:endParaRPr lang="en-US" altLang="ja-JP" sz="2400" dirty="0">
              <a:latin typeface="ＭＳ Ｐゴシック" pitchFamily="50" charset="-128"/>
            </a:endParaRPr>
          </a:p>
          <a:p>
            <a:pPr algn="l"/>
            <a:endParaRPr lang="en-US" altLang="ja-JP" sz="2000" dirty="0">
              <a:latin typeface="ＭＳ Ｐゴシック" pitchFamily="50" charset="-128"/>
            </a:endParaRPr>
          </a:p>
          <a:p>
            <a:pPr algn="l"/>
            <a:endParaRPr lang="en-US" altLang="ja-JP" sz="20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 name="Text Box 8"/>
          <p:cNvSpPr txBox="1">
            <a:spLocks noChangeArrowheads="1"/>
          </p:cNvSpPr>
          <p:nvPr/>
        </p:nvSpPr>
        <p:spPr bwMode="auto">
          <a:xfrm>
            <a:off x="252000" y="3167057"/>
            <a:ext cx="8640000" cy="3123932"/>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b="1" dirty="0">
                <a:latin typeface="ＭＳ Ｐゴシック" pitchFamily="50" charset="-128"/>
              </a:rPr>
              <a:t>◆他に技術開発項目があれば、以降、技術開発項目（３）、（４）と記述してください。</a:t>
            </a:r>
            <a:endParaRPr lang="en-US" altLang="ja-JP" sz="1400" b="1" dirty="0">
              <a:latin typeface="ＭＳ Ｐゴシック" pitchFamily="50" charset="-128"/>
            </a:endParaRPr>
          </a:p>
        </p:txBody>
      </p:sp>
    </p:spTree>
    <p:extLst>
      <p:ext uri="{BB962C8B-B14F-4D97-AF65-F5344CB8AC3E}">
        <p14:creationId xmlns:p14="http://schemas.microsoft.com/office/powerpoint/2010/main" val="2104813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extLst>
              <p:ext uri="{D42A27DB-BD31-4B8C-83A1-F6EECF244321}">
                <p14:modId xmlns:p14="http://schemas.microsoft.com/office/powerpoint/2010/main" val="688662398"/>
              </p:ext>
            </p:extLst>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2" name="Text Box 8">
            <a:extLst>
              <a:ext uri="{FF2B5EF4-FFF2-40B4-BE49-F238E27FC236}">
                <a16:creationId xmlns:a16="http://schemas.microsoft.com/office/drawing/2014/main" id="{A89C7761-8F33-45BC-077B-FEEEF57576F1}"/>
              </a:ext>
            </a:extLst>
          </p:cNvPr>
          <p:cNvSpPr txBox="1">
            <a:spLocks noChangeArrowheads="1"/>
          </p:cNvSpPr>
          <p:nvPr/>
        </p:nvSpPr>
        <p:spPr bwMode="auto">
          <a:xfrm>
            <a:off x="612000" y="2342743"/>
            <a:ext cx="7920000" cy="3323987"/>
          </a:xfrm>
          <a:prstGeom prst="rect">
            <a:avLst/>
          </a:prstGeom>
          <a:solidFill>
            <a:schemeClr val="bg1"/>
          </a:solidFill>
          <a:ln w="19050">
            <a:solidFill>
              <a:srgbClr val="C00000"/>
            </a:solidFill>
            <a:miter lim="800000"/>
            <a:headEnd/>
            <a:tailEnd/>
          </a:ln>
        </p:spPr>
        <p:txBody>
          <a:bodyPr wrap="square">
            <a:spAutoFit/>
          </a:bodyPr>
          <a:lstStyle/>
          <a:p>
            <a:pPr algn="l">
              <a:spcBef>
                <a:spcPts val="1200"/>
              </a:spcBef>
            </a:pPr>
            <a:r>
              <a:rPr lang="ja-JP" altLang="en-US" sz="1400" b="1" dirty="0">
                <a:solidFill>
                  <a:srgbClr val="C00000"/>
                </a:solidFill>
                <a:latin typeface="ＭＳ Ｐゴシック" pitchFamily="50" charset="-128"/>
              </a:rPr>
              <a:t>◆技術開発の項目、目標、達成手法を本一覧表にわかりやすくまとめてください。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C</a:t>
            </a:r>
            <a:r>
              <a:rPr lang="ja-JP" altLang="en-US" sz="1400" b="1" dirty="0">
                <a:solidFill>
                  <a:srgbClr val="C00000"/>
                </a:solidFill>
                <a:latin typeface="ＭＳ Ｐゴシック" pitchFamily="50" charset="-128"/>
              </a:rPr>
              <a:t>は、最初のフェーズについて記載してください。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◆目標は具体的かつ定量的な値で示してください。</a:t>
            </a:r>
            <a:endParaRPr lang="en-US" altLang="ja-JP" sz="1400" b="1" dirty="0">
              <a:solidFill>
                <a:srgbClr val="C00000"/>
              </a:solidFill>
              <a:latin typeface="ＭＳ Ｐゴシック" pitchFamily="50" charset="-128"/>
            </a:endParaRPr>
          </a:p>
          <a:p>
            <a:pPr marL="87313" algn="l">
              <a:spcBef>
                <a:spcPts val="12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D</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marL="87313" algn="l">
              <a:spcBef>
                <a:spcPts val="12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E,F</a:t>
            </a:r>
            <a:r>
              <a:rPr lang="ja-JP" altLang="en-US" sz="1400" dirty="0">
                <a:solidFill>
                  <a:srgbClr val="C00000"/>
                </a:solidFill>
                <a:latin typeface="ＭＳ Ｐゴシック" pitchFamily="50" charset="-128"/>
              </a:rPr>
              <a:t>については、全てのフェーズの目標について記述してください。</a:t>
            </a:r>
          </a:p>
          <a:p>
            <a:pPr marL="87313" algn="l">
              <a:spcBef>
                <a:spcPts val="1200"/>
              </a:spcBef>
            </a:pPr>
            <a:r>
              <a:rPr lang="ja-JP" altLang="en-US" sz="1400" dirty="0">
                <a:solidFill>
                  <a:srgbClr val="C0000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400"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◆技術開発項目の数によって、行を追加、削除してください。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868316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184480200"/>
              </p:ext>
            </p:extLst>
          </p:nvPr>
        </p:nvGraphicFramePr>
        <p:xfrm>
          <a:off x="205200" y="990600"/>
          <a:ext cx="8733601" cy="5012994"/>
        </p:xfrm>
        <a:graphic>
          <a:graphicData uri="http://schemas.openxmlformats.org/drawingml/2006/table">
            <a:tbl>
              <a:tblPr firstRow="1" lastRow="1" bandRow="1">
                <a:tableStyleId>{5C22544A-7EE6-4342-B048-85BDC9FD1C3A}</a:tableStyleId>
              </a:tblPr>
              <a:tblGrid>
                <a:gridCol w="2416883">
                  <a:extLst>
                    <a:ext uri="{9D8B030D-6E8A-4147-A177-3AD203B41FA5}">
                      <a16:colId xmlns:a16="http://schemas.microsoft.com/office/drawing/2014/main" val="20000"/>
                    </a:ext>
                  </a:extLst>
                </a:gridCol>
                <a:gridCol w="1387418">
                  <a:extLst>
                    <a:ext uri="{9D8B030D-6E8A-4147-A177-3AD203B41FA5}">
                      <a16:colId xmlns:a16="http://schemas.microsoft.com/office/drawing/2014/main" val="20001"/>
                    </a:ext>
                  </a:extLst>
                </a:gridCol>
                <a:gridCol w="349115">
                  <a:extLst>
                    <a:ext uri="{9D8B030D-6E8A-4147-A177-3AD203B41FA5}">
                      <a16:colId xmlns:a16="http://schemas.microsoft.com/office/drawing/2014/main" val="20006"/>
                    </a:ext>
                  </a:extLst>
                </a:gridCol>
                <a:gridCol w="349115">
                  <a:extLst>
                    <a:ext uri="{9D8B030D-6E8A-4147-A177-3AD203B41FA5}">
                      <a16:colId xmlns:a16="http://schemas.microsoft.com/office/drawing/2014/main" val="20007"/>
                    </a:ext>
                  </a:extLst>
                </a:gridCol>
                <a:gridCol w="349115">
                  <a:extLst>
                    <a:ext uri="{9D8B030D-6E8A-4147-A177-3AD203B41FA5}">
                      <a16:colId xmlns:a16="http://schemas.microsoft.com/office/drawing/2014/main" val="20008"/>
                    </a:ext>
                  </a:extLst>
                </a:gridCol>
                <a:gridCol w="349115">
                  <a:extLst>
                    <a:ext uri="{9D8B030D-6E8A-4147-A177-3AD203B41FA5}">
                      <a16:colId xmlns:a16="http://schemas.microsoft.com/office/drawing/2014/main" val="20009"/>
                    </a:ext>
                  </a:extLst>
                </a:gridCol>
                <a:gridCol w="883210">
                  <a:extLst>
                    <a:ext uri="{9D8B030D-6E8A-4147-A177-3AD203B41FA5}">
                      <a16:colId xmlns:a16="http://schemas.microsoft.com/office/drawing/2014/main" val="20010"/>
                    </a:ext>
                  </a:extLst>
                </a:gridCol>
                <a:gridCol w="883210">
                  <a:extLst>
                    <a:ext uri="{9D8B030D-6E8A-4147-A177-3AD203B41FA5}">
                      <a16:colId xmlns:a16="http://schemas.microsoft.com/office/drawing/2014/main" val="20011"/>
                    </a:ext>
                  </a:extLst>
                </a:gridCol>
                <a:gridCol w="883210">
                  <a:extLst>
                    <a:ext uri="{9D8B030D-6E8A-4147-A177-3AD203B41FA5}">
                      <a16:colId xmlns:a16="http://schemas.microsoft.com/office/drawing/2014/main" val="2565034118"/>
                    </a:ext>
                  </a:extLst>
                </a:gridCol>
                <a:gridCol w="883210">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2023FY</a:t>
                      </a:r>
                    </a:p>
                  </a:txBody>
                  <a:tcPr anchor="ctr">
                    <a:lnL w="381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2024FY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2025FY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2026FY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332F7374-716B-D5F7-8999-3DF34818CE03}"/>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本ページは４年事業（当初交付期間１年）のフォーマット例です。適宜他ページ削除の上、必要に応じ加工してお使いください。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提案書様式４（別紙５）に記載の内容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2818752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792624029"/>
              </p:ext>
            </p:extLst>
          </p:nvPr>
        </p:nvGraphicFramePr>
        <p:xfrm>
          <a:off x="205251" y="990600"/>
          <a:ext cx="8642424"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2023FY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2024FY</a:t>
                      </a:r>
                    </a:p>
                  </a:txBody>
                  <a:tcPr anchor="ct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2025</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b="0" dirty="0">
                          <a:solidFill>
                            <a:srgbClr val="FFFFFF"/>
                          </a:solidFill>
                          <a:effectLst/>
                        </a:rPr>
                        <a:t>技術開発費（単位：百万円）</a:t>
                      </a:r>
                      <a:endParaRPr kumimoji="1" lang="en-US" altLang="ja-JP" sz="1600" b="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b="0" dirty="0">
                        <a:solidFill>
                          <a:srgbClr val="FFFFFF"/>
                        </a:solidFill>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b="0" dirty="0">
                        <a:solidFill>
                          <a:srgbClr val="FFFFFF"/>
                        </a:solidFill>
                      </a:endParaRPr>
                    </a:p>
                  </a:txBody>
                  <a:tcP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b="0" dirty="0">
                        <a:solidFill>
                          <a:srgbClr val="FFFFFF"/>
                        </a:solidFill>
                        <a:effectLst>
                          <a:outerShdw blurRad="38100" dist="38100" dir="2700000" algn="tl">
                            <a:srgbClr val="000000">
                              <a:alpha val="43137"/>
                            </a:srgbClr>
                          </a:outerShdw>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b="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b="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b="0" dirty="0">
                        <a:solidFill>
                          <a:srgbClr val="FFFFFF"/>
                        </a:solidFill>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4" name="Text Box 8">
            <a:extLst>
              <a:ext uri="{FF2B5EF4-FFF2-40B4-BE49-F238E27FC236}">
                <a16:creationId xmlns:a16="http://schemas.microsoft.com/office/drawing/2014/main" id="{25843427-E9BC-37FA-8EC6-38B4ABEAABCD}"/>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本ページは５年事業（当初交付期間２年）のフォーマット例です。適宜他ページ削除の上、必要に応じ加工してお使いください。</a:t>
            </a:r>
            <a:endParaRPr lang="en-US" altLang="ja-JP" sz="1400" b="1" dirty="0">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提案書様式４（別紙５）に記載の内容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1091690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879278556"/>
              </p:ext>
            </p:extLst>
          </p:nvPr>
        </p:nvGraphicFramePr>
        <p:xfrm>
          <a:off x="205251" y="990600"/>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2023FY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2024FY</a:t>
                      </a:r>
                    </a:p>
                  </a:txBody>
                  <a:tcPr anchor="ct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2025FY</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7A7BD3A7-5AED-D548-E25E-85917A8C3BF6}"/>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本ページは５年事業（当初交付期間３年）のフォーマット例です。適宜他ページ削除の上、必要に応じ加工してお使いください。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提案書様式４（別紙５）に記載の内容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98500"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41700"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en-US" altLang="ja-JP" sz="1400" dirty="0">
                <a:latin typeface="ＭＳ Ｐゴシック" pitchFamily="50" charset="-128"/>
                <a:cs typeface="Times New Roman" pitchFamily="18" charset="0"/>
              </a:rPr>
              <a:t>(</a:t>
            </a:r>
            <a:r>
              <a:rPr lang="ja-JP" sz="1400" dirty="0">
                <a:latin typeface="ＭＳ Ｐゴシック" pitchFamily="50" charset="-128"/>
                <a:cs typeface="Times New Roman" pitchFamily="18" charset="0"/>
              </a:rPr>
              <a:t>氏名</a:t>
            </a:r>
            <a:r>
              <a:rPr lang="ja-JP" altLang="en-US" sz="1400" dirty="0">
                <a:latin typeface="ＭＳ Ｐゴシック" pitchFamily="50" charset="-128"/>
                <a:cs typeface="Times New Roman" pitchFamily="18" charset="0"/>
              </a:rPr>
              <a:t>を記載ください。</a:t>
            </a:r>
            <a:r>
              <a:rPr lang="en-US" altLang="ja-JP" sz="1400" dirty="0">
                <a:latin typeface="ＭＳ Ｐゴシック" pitchFamily="50" charset="-128"/>
                <a:cs typeface="Times New Roman" pitchFamily="18" charset="0"/>
              </a:rPr>
              <a:t>)</a:t>
            </a:r>
            <a:endParaRPr lang="ja-JP" sz="1400" dirty="0">
              <a:latin typeface="ＭＳ Ｐゴシック" pitchFamily="50" charset="-128"/>
            </a:endParaRPr>
          </a:p>
        </p:txBody>
      </p:sp>
      <p:sp>
        <p:nvSpPr>
          <p:cNvPr id="12294" name="Text Box 44"/>
          <p:cNvSpPr txBox="1">
            <a:spLocks noChangeArrowheads="1"/>
          </p:cNvSpPr>
          <p:nvPr/>
        </p:nvSpPr>
        <p:spPr bwMode="auto">
          <a:xfrm>
            <a:off x="5818020" y="3545480"/>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26208" y="3538737"/>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共同</a:t>
            </a:r>
            <a:r>
              <a:rPr lang="ja-JP" altLang="en-US" sz="1400" dirty="0">
                <a:latin typeface="ＭＳ Ｐゴシック" pitchFamily="50" charset="-128"/>
                <a:cs typeface="Times New Roman" pitchFamily="18" charset="0"/>
              </a:rPr>
              <a:t>研究先名</a:t>
            </a:r>
            <a:endParaRPr lang="en-US" altLang="ja-JP" sz="1100" dirty="0">
              <a:latin typeface="ＭＳ Ｐゴシック" pitchFamily="50" charset="-128"/>
              <a:cs typeface="Times New Roman" pitchFamily="18" charset="0"/>
            </a:endParaRPr>
          </a:p>
          <a:p>
            <a:pPr eaLnBrk="0" hangingPunct="0"/>
            <a:endParaRPr lang="en-US" altLang="ja-JP" sz="11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en-US" altLang="ja-JP" sz="1400" dirty="0">
                <a:latin typeface="ＭＳ Ｐゴシック" pitchFamily="50" charset="-128"/>
                <a:cs typeface="Times New Roman" pitchFamily="18" charset="0"/>
              </a:rPr>
              <a:t>    </a:t>
            </a:r>
            <a:r>
              <a:rPr lang="ja-JP" altLang="en-US" sz="1200" dirty="0">
                <a:latin typeface="ＭＳ Ｐゴシック" pitchFamily="50" charset="-128"/>
                <a:cs typeface="Times New Roman" pitchFamily="18" charset="0"/>
              </a:rPr>
              <a:t>・○○○○○の開発</a:t>
            </a:r>
            <a:endParaRPr lang="en-US" altLang="ja-JP" sz="1200" dirty="0">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830444"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alt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a:t>
            </a:r>
            <a:r>
              <a:rPr lang="en-US" altLang="ja-JP" sz="1200" dirty="0">
                <a:latin typeface="ＭＳ Ｐゴシック" pitchFamily="50" charset="-128"/>
                <a:cs typeface="Times New Roman" pitchFamily="18" charset="0"/>
              </a:rPr>
              <a:t>×××××</a:t>
            </a:r>
            <a:r>
              <a:rPr lang="ja-JP" altLang="en-US" sz="1200" dirty="0">
                <a:latin typeface="ＭＳ Ｐゴシック" pitchFamily="50" charset="-128"/>
                <a:cs typeface="Times New Roman" pitchFamily="18" charset="0"/>
              </a:rPr>
              <a:t>の開発</a:t>
            </a:r>
            <a:endParaRPr lang="ja-JP" altLang="en-US"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97718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・◇◇◇◇◇の評価</a:t>
            </a:r>
            <a:endParaRPr lang="ja-JP" altLang="en-US" sz="1200" dirty="0">
              <a:latin typeface="ＭＳ Ｐゴシック" pitchFamily="50" charset="-128"/>
            </a:endParaRPr>
          </a:p>
          <a:p>
            <a:pPr algn="l" eaLnBrk="0" hangingPunct="0"/>
            <a:endParaRPr lang="ja-JP" altLang="en-US" sz="1200" dirty="0">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cxnSp>
        <p:nvCxnSpPr>
          <p:cNvPr id="12301" name="直線コネクタ 48"/>
          <p:cNvCxnSpPr>
            <a:cxnSpLocks noChangeShapeType="1"/>
          </p:cNvCxnSpPr>
          <p:nvPr/>
        </p:nvCxnSpPr>
        <p:spPr bwMode="auto">
          <a:xfrm>
            <a:off x="6910444" y="3180383"/>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252000" y="5553348"/>
            <a:ext cx="8640000" cy="954107"/>
          </a:xfrm>
          <a:prstGeom prst="rect">
            <a:avLst/>
          </a:prstGeom>
          <a:solidFill>
            <a:schemeClr val="bg1"/>
          </a:solidFill>
          <a:ln w="9525">
            <a:solidFill>
              <a:srgbClr val="C00000"/>
            </a:solidFill>
            <a:miter lim="800000"/>
            <a:headEnd/>
            <a:tailEnd/>
          </a:ln>
        </p:spPr>
        <p:txBody>
          <a:bodyPr wrap="square">
            <a:spAutoFit/>
          </a:bodyPr>
          <a:lstStyle/>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提案書様式４別紙３に記載の内容</a:t>
            </a:r>
            <a:endParaRPr lang="en-US" altLang="ja-JP" sz="1400" dirty="0">
              <a:solidFill>
                <a:srgbClr val="C00000"/>
              </a:solidFill>
              <a:latin typeface="ＭＳ Ｐゴシック" pitchFamily="50" charset="-128"/>
            </a:endParaRPr>
          </a:p>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今回提案の技術開発に関係する法人を全て記載してください。</a:t>
            </a:r>
            <a:endParaRPr lang="en-US" altLang="ja-JP" sz="1400"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　 また、それぞれの主な技術開発内容、技術開発費を記載してください。</a:t>
            </a:r>
            <a:endParaRPr lang="en-US" altLang="ja-JP" sz="1400"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上記は記載例です。適宜、枠や線は追加・削除ください。</a:t>
            </a:r>
            <a:endParaRPr lang="en-US" altLang="ja-JP" sz="1400" dirty="0">
              <a:solidFill>
                <a:srgbClr val="C00000"/>
              </a:solidFill>
              <a:latin typeface="ＭＳ Ｐゴシック" pitchFamily="50" charset="-128"/>
            </a:endParaRPr>
          </a:p>
        </p:txBody>
      </p:sp>
      <p:sp>
        <p:nvSpPr>
          <p:cNvPr id="12304" name="テキスト ボックス 6"/>
          <p:cNvSpPr txBox="1">
            <a:spLocks noChangeArrowheads="1"/>
          </p:cNvSpPr>
          <p:nvPr/>
        </p:nvSpPr>
        <p:spPr bwMode="auto">
          <a:xfrm>
            <a:off x="5634356" y="5068921"/>
            <a:ext cx="2691764"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a:t>
            </a:r>
            <a:r>
              <a:rPr lang="en-US" altLang="ja-JP" sz="1400" dirty="0">
                <a:latin typeface="ＭＳ Ｐゴシック" pitchFamily="50" charset="-128"/>
              </a:rPr>
              <a:t>※</a:t>
            </a:r>
            <a:r>
              <a:rPr lang="ja-JP" altLang="en-US" sz="1400" dirty="0">
                <a:latin typeface="ＭＳ Ｐゴシック" pitchFamily="50" charset="-128"/>
              </a:rPr>
              <a:t>１）実証開発フェーズから参画</a:t>
            </a:r>
          </a:p>
        </p:txBody>
      </p:sp>
      <p:sp>
        <p:nvSpPr>
          <p:cNvPr id="12305" name="テキスト ボックス 6"/>
          <p:cNvSpPr txBox="1">
            <a:spLocks noChangeArrowheads="1"/>
          </p:cNvSpPr>
          <p:nvPr/>
        </p:nvSpPr>
        <p:spPr bwMode="auto">
          <a:xfrm>
            <a:off x="936015" y="3203204"/>
            <a:ext cx="90281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共同研究</a:t>
            </a:r>
            <a:endParaRPr lang="en-US" altLang="ja-JP" sz="1400" dirty="0">
              <a:latin typeface="ＭＳ Ｐゴシック" pitchFamily="50" charset="-128"/>
            </a:endParaRPr>
          </a:p>
        </p:txBody>
      </p:sp>
      <p:sp>
        <p:nvSpPr>
          <p:cNvPr id="12306" name="テキスト ボックス 6"/>
          <p:cNvSpPr txBox="1">
            <a:spLocks noChangeArrowheads="1"/>
          </p:cNvSpPr>
          <p:nvPr/>
        </p:nvSpPr>
        <p:spPr bwMode="auto">
          <a:xfrm>
            <a:off x="6987649" y="3203204"/>
            <a:ext cx="1026243"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r>
              <a:rPr lang="en-US" altLang="ja-JP" sz="1400" dirty="0">
                <a:latin typeface="ＭＳ Ｐゴシック" pitchFamily="50" charset="-128"/>
              </a:rPr>
              <a:t>※</a:t>
            </a:r>
            <a:r>
              <a:rPr lang="ja-JP" altLang="en-US" sz="1400" dirty="0">
                <a:latin typeface="ＭＳ Ｐゴシック" pitchFamily="50" charset="-128"/>
              </a:rPr>
              <a:t>１）</a:t>
            </a:r>
          </a:p>
        </p:txBody>
      </p:sp>
      <p:sp>
        <p:nvSpPr>
          <p:cNvPr id="2" name="Text Box 42">
            <a:extLst>
              <a:ext uri="{FF2B5EF4-FFF2-40B4-BE49-F238E27FC236}">
                <a16:creationId xmlns:a16="http://schemas.microsoft.com/office/drawing/2014/main" id="{ADBE3103-C3E9-7BC2-F39F-7907A50F1C98}"/>
              </a:ext>
            </a:extLst>
          </p:cNvPr>
          <p:cNvSpPr txBox="1">
            <a:spLocks noChangeArrowheads="1"/>
          </p:cNvSpPr>
          <p:nvPr/>
        </p:nvSpPr>
        <p:spPr bwMode="auto">
          <a:xfrm>
            <a:off x="3150428" y="3538737"/>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alt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4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altLang="ja-JP" sz="1200" dirty="0">
              <a:latin typeface="ＭＳ Ｐゴシック" pitchFamily="50" charset="-128"/>
            </a:endParaRPr>
          </a:p>
        </p:txBody>
      </p:sp>
      <p:cxnSp>
        <p:nvCxnSpPr>
          <p:cNvPr id="4" name="コネクタ: カギ線 3">
            <a:extLst>
              <a:ext uri="{FF2B5EF4-FFF2-40B4-BE49-F238E27FC236}">
                <a16:creationId xmlns:a16="http://schemas.microsoft.com/office/drawing/2014/main" id="{542995FD-1B3C-5412-321A-7EB17DC547AF}"/>
              </a:ext>
            </a:extLst>
          </p:cNvPr>
          <p:cNvCxnSpPr>
            <a:stCxn id="12297" idx="2"/>
            <a:endCxn id="2" idx="0"/>
          </p:cNvCxnSpPr>
          <p:nvPr/>
        </p:nvCxnSpPr>
        <p:spPr bwMode="auto">
          <a:xfrm rot="16200000" flipH="1">
            <a:off x="3464629" y="2772938"/>
            <a:ext cx="358354" cy="1173243"/>
          </a:xfrm>
          <a:prstGeom prst="bentConnector3">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E9DCAEE2-9100-4B31-CB7A-67B65BC3A7C2}"/>
              </a:ext>
            </a:extLst>
          </p:cNvPr>
          <p:cNvSpPr txBox="1">
            <a:spLocks noChangeArrowheads="1"/>
          </p:cNvSpPr>
          <p:nvPr/>
        </p:nvSpPr>
        <p:spPr bwMode="auto">
          <a:xfrm>
            <a:off x="4396959" y="3203204"/>
            <a:ext cx="543739"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p>
        </p:txBody>
      </p:sp>
      <p:cxnSp>
        <p:nvCxnSpPr>
          <p:cNvPr id="9" name="コネクタ: カギ線 8">
            <a:extLst>
              <a:ext uri="{FF2B5EF4-FFF2-40B4-BE49-F238E27FC236}">
                <a16:creationId xmlns:a16="http://schemas.microsoft.com/office/drawing/2014/main" id="{46860CAE-71F2-5620-DD8D-86186477FCCC}"/>
              </a:ext>
            </a:extLst>
          </p:cNvPr>
          <p:cNvCxnSpPr>
            <a:cxnSpLocks/>
            <a:stCxn id="12297" idx="2"/>
            <a:endCxn id="12295" idx="0"/>
          </p:cNvCxnSpPr>
          <p:nvPr/>
        </p:nvCxnSpPr>
        <p:spPr bwMode="auto">
          <a:xfrm rot="5400000">
            <a:off x="2302520" y="2784072"/>
            <a:ext cx="358354" cy="1150977"/>
          </a:xfrm>
          <a:prstGeom prst="bentConnector3">
            <a:avLst>
              <a:gd name="adj1" fmla="val 50000"/>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583070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2849872"/>
            <a:ext cx="7772400" cy="641350"/>
          </a:xfrm>
          <a:prstGeom prst="rect">
            <a:avLst/>
          </a:prstGeom>
          <a:noFill/>
          <a:ln>
            <a:miter lim="800000"/>
            <a:headEnd/>
            <a:tailEnd/>
          </a:ln>
        </p:spPr>
        <p:txBody>
          <a:bodyPr/>
          <a:lstStyle/>
          <a:p>
            <a:pPr>
              <a:defRPr/>
            </a:pPr>
            <a:r>
              <a:rPr lang="ja-JP" altLang="en-US" sz="4400" u="sng" kern="0" dirty="0">
                <a:solidFill>
                  <a:schemeClr val="tx2"/>
                </a:solidFill>
                <a:latin typeface="ＭＳ Ｐゴシック" pitchFamily="50" charset="-128"/>
                <a:cs typeface="+mj-cs"/>
              </a:rPr>
              <a:t>以降　補足資料</a:t>
            </a: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Tree>
    <p:extLst>
      <p:ext uri="{BB962C8B-B14F-4D97-AF65-F5344CB8AC3E}">
        <p14:creationId xmlns:p14="http://schemas.microsoft.com/office/powerpoint/2010/main" val="2117410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個別課題推進スキーム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委託先：</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共同研究先：</a:t>
            </a:r>
            <a:endParaRPr lang="en-US" altLang="ja-JP" sz="2400" b="1" dirty="0">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技術開発テーマ名を記載する</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タイプ</a:t>
            </a:r>
            <a:r>
              <a:rPr lang="en-US" altLang="ja-JP" sz="2800" b="1" dirty="0">
                <a:solidFill>
                  <a:schemeClr val="tx1"/>
                </a:solidFill>
                <a:latin typeface="ＭＳ Ｐゴシック" pitchFamily="50" charset="-128"/>
              </a:rPr>
              <a:t>(</a:t>
            </a:r>
            <a:r>
              <a:rPr lang="ja-JP" altLang="en-US" sz="2800" b="1" dirty="0">
                <a:solidFill>
                  <a:schemeClr val="tx1"/>
                </a:solidFill>
                <a:latin typeface="ＭＳ Ｐゴシック" pitchFamily="50" charset="-128"/>
              </a:rPr>
              <a:t>アルファベットを記載する</a:t>
            </a:r>
            <a:r>
              <a:rPr lang="en-US" altLang="ja-JP" sz="2800" b="1" dirty="0">
                <a:solidFill>
                  <a:schemeClr val="tx1"/>
                </a:solidFill>
                <a:latin typeface="ＭＳ Ｐゴシック" pitchFamily="50" charset="-128"/>
              </a:rPr>
              <a:t>)</a:t>
            </a:r>
            <a:r>
              <a:rPr lang="ja-JP" altLang="en-US" sz="2800" b="1" dirty="0">
                <a:solidFill>
                  <a:schemeClr val="tx1"/>
                </a:solidFill>
                <a:latin typeface="ＭＳ Ｐゴシック" pitchFamily="50" charset="-128"/>
              </a:rPr>
              <a:t>／インキュベーション研究開発フェーズ＋実用化開発フェーズ＋実証開発フェーズ</a:t>
            </a:r>
            <a:endParaRPr lang="ja-JP" altLang="en-US" sz="2000" dirty="0">
              <a:solidFill>
                <a:schemeClr val="tx1"/>
              </a:solidFill>
              <a:latin typeface="ＭＳ Ｐゴシック" pitchFamily="50" charset="-128"/>
            </a:endParaRPr>
          </a:p>
        </p:txBody>
      </p:sp>
      <p:sp>
        <p:nvSpPr>
          <p:cNvPr id="6" name="Text Box 8"/>
          <p:cNvSpPr txBox="1">
            <a:spLocks noChangeArrowheads="1"/>
          </p:cNvSpPr>
          <p:nvPr/>
        </p:nvSpPr>
        <p:spPr bwMode="auto">
          <a:xfrm>
            <a:off x="5474317" y="4269955"/>
            <a:ext cx="3553568" cy="2246769"/>
          </a:xfrm>
          <a:prstGeom prst="rect">
            <a:avLst/>
          </a:prstGeom>
          <a:noFill/>
          <a:ln w="19050">
            <a:solidFill>
              <a:srgbClr val="C00000"/>
            </a:solidFill>
            <a:miter lim="800000"/>
            <a:headEnd/>
            <a:tailEnd/>
          </a:ln>
        </p:spPr>
        <p:txBody>
          <a:bodyPr wrap="square">
            <a:spAutoFit/>
          </a:bodyPr>
          <a:lstStyle/>
          <a:p>
            <a:pPr algn="l"/>
            <a:r>
              <a:rPr lang="ja-JP" altLang="en-US" sz="1400" b="1" kern="0" dirty="0">
                <a:solidFill>
                  <a:srgbClr val="C00000"/>
                </a:solidFill>
                <a:latin typeface="ＭＳ Ｐゴシック" pitchFamily="50" charset="-128"/>
                <a:cs typeface="+mj-cs"/>
              </a:rPr>
              <a:t>・このページに記載する情報は、提案書に記載した情報と一致させてください。</a:t>
            </a:r>
            <a:endParaRPr lang="en-US" altLang="ja-JP" sz="1400" b="1" kern="0" dirty="0">
              <a:solidFill>
                <a:srgbClr val="C00000"/>
              </a:solidFill>
              <a:latin typeface="ＭＳ Ｐゴシック" pitchFamily="50" charset="-128"/>
              <a:cs typeface="+mj-cs"/>
            </a:endParaRPr>
          </a:p>
          <a:p>
            <a:pPr algn="l"/>
            <a:r>
              <a:rPr lang="ja-JP" altLang="en-US" sz="1400" b="1" dirty="0">
                <a:solidFill>
                  <a:srgbClr val="C00000"/>
                </a:solidFill>
                <a:latin typeface="ＭＳ Ｐゴシック" pitchFamily="50" charset="-128"/>
              </a:rPr>
              <a:t>・画面左上のタイプ名、技術開発テーマ名は「スライドマスター」から編集してください。</a:t>
            </a:r>
            <a:endParaRPr lang="en-US" altLang="ja-JP" sz="1400" b="1" dirty="0">
              <a:solidFill>
                <a:srgbClr val="C00000"/>
              </a:solidFill>
              <a:latin typeface="ＭＳ Ｐゴシック" pitchFamily="50" charset="-128"/>
            </a:endParaRPr>
          </a:p>
          <a:p>
            <a:pPr algn="l"/>
            <a:r>
              <a:rPr lang="ja-JP" altLang="en-US" sz="1400" b="1" kern="0" dirty="0">
                <a:solidFill>
                  <a:srgbClr val="C00000"/>
                </a:solidFill>
                <a:latin typeface="ＭＳ Ｐゴシック" pitchFamily="50" charset="-128"/>
                <a:cs typeface="+mj-cs"/>
              </a:rPr>
              <a:t>・開発フェーズは、次フェーズ以降含めて全て記載してください。</a:t>
            </a:r>
            <a:r>
              <a:rPr lang="en-US" altLang="ja-JP" sz="1400" b="1" kern="0" dirty="0">
                <a:solidFill>
                  <a:srgbClr val="C00000"/>
                </a:solidFill>
                <a:latin typeface="ＭＳ Ｐゴシック" pitchFamily="50" charset="-128"/>
                <a:cs typeface="+mj-cs"/>
              </a:rPr>
              <a:t>(</a:t>
            </a:r>
            <a:r>
              <a:rPr lang="ja-JP" altLang="en-US" sz="1400" b="1" kern="0" dirty="0">
                <a:solidFill>
                  <a:srgbClr val="C00000"/>
                </a:solidFill>
                <a:latin typeface="ＭＳ Ｐゴシック" pitchFamily="50" charset="-128"/>
                <a:cs typeface="+mj-cs"/>
              </a:rPr>
              <a:t>不要なフェーズを削除してください</a:t>
            </a:r>
            <a:r>
              <a:rPr lang="en-US" altLang="ja-JP" sz="1400" b="1" kern="0" dirty="0">
                <a:solidFill>
                  <a:srgbClr val="C00000"/>
                </a:solidFill>
                <a:latin typeface="ＭＳ Ｐゴシック" pitchFamily="50" charset="-128"/>
                <a:cs typeface="+mj-cs"/>
              </a:rPr>
              <a:t>)</a:t>
            </a:r>
          </a:p>
          <a:p>
            <a:pPr algn="l"/>
            <a:r>
              <a:rPr lang="ja-JP" altLang="en-US" sz="1400" b="1" dirty="0">
                <a:solidFill>
                  <a:srgbClr val="C00000"/>
                </a:solidFill>
                <a:latin typeface="ＭＳ Ｐゴシック" pitchFamily="50" charset="-128"/>
              </a:rPr>
              <a:t>・提案法人名、委託先、共同研究先は正式名称にてご記載ください。連名提案であればそれぞれ全社ご記載ください。</a:t>
            </a:r>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320960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705"/>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r>
              <a:rPr lang="en-US" altLang="ja-JP" sz="3200" dirty="0">
                <a:latin typeface="ＭＳ Ｐゴシック" pitchFamily="50" charset="-128"/>
              </a:rPr>
              <a:t>(</a:t>
            </a:r>
            <a:r>
              <a:rPr lang="ja-JP" altLang="en-US" sz="3200" dirty="0">
                <a:latin typeface="ＭＳ Ｐゴシック" pitchFamily="50" charset="-128"/>
              </a:rPr>
              <a:t>提案の経緯・背景</a:t>
            </a:r>
            <a:r>
              <a:rPr lang="en-US" altLang="ja-JP" sz="3200" dirty="0">
                <a:latin typeface="ＭＳ Ｐゴシック" pitchFamily="50" charset="-128"/>
              </a:rPr>
              <a:t>)</a:t>
            </a:r>
          </a:p>
          <a:p>
            <a:pPr marL="609600" indent="-609600" algn="l">
              <a:lnSpc>
                <a:spcPts val="3000"/>
              </a:lnSpc>
              <a:spcBef>
                <a:spcPct val="50000"/>
              </a:spcBef>
            </a:pPr>
            <a:r>
              <a:rPr lang="ja-JP" altLang="en-US" sz="3200" dirty="0">
                <a:latin typeface="ＭＳ Ｐゴシック" pitchFamily="50" charset="-128"/>
              </a:rPr>
              <a:t>２．技術の内容・課題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４．省エネルギー効果量</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７．実施体制</a:t>
            </a: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1816691" y="5922963"/>
            <a:ext cx="3722494" cy="307777"/>
          </a:xfrm>
          <a:prstGeom prst="rect">
            <a:avLst/>
          </a:prstGeom>
          <a:solidFill>
            <a:schemeClr val="bg1"/>
          </a:solidFill>
          <a:ln w="19050">
            <a:solidFill>
              <a:srgbClr val="C00000"/>
            </a:solidFill>
            <a:miter lim="800000"/>
            <a:headEnd/>
            <a:tailEnd/>
          </a:ln>
        </p:spPr>
        <p:txBody>
          <a:bodyPr wrap="none">
            <a:spAutoFit/>
          </a:bodyPr>
          <a:lstStyle/>
          <a:p>
            <a:r>
              <a:rPr lang="ja-JP" altLang="en-US" sz="1400" b="1" dirty="0">
                <a:solidFill>
                  <a:srgbClr val="C00000"/>
                </a:solidFill>
                <a:latin typeface="ＭＳ Ｐゴシック" pitchFamily="50" charset="-128"/>
              </a:rPr>
              <a:t>発表の際、本ページの説明は必要ありません。</a:t>
            </a:r>
          </a:p>
        </p:txBody>
      </p:sp>
    </p:spTree>
    <p:extLst>
      <p:ext uri="{BB962C8B-B14F-4D97-AF65-F5344CB8AC3E}">
        <p14:creationId xmlns:p14="http://schemas.microsoft.com/office/powerpoint/2010/main" val="3366590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１．事業化の背景</a:t>
            </a:r>
            <a:r>
              <a:rPr lang="en-US" altLang="ja-JP" sz="3200" u="sng" dirty="0">
                <a:latin typeface="ＭＳ Ｐゴシック" pitchFamily="50" charset="-128"/>
              </a:rPr>
              <a:t>(</a:t>
            </a:r>
            <a:r>
              <a:rPr lang="ja-JP" altLang="en-US" sz="3200" u="sng" dirty="0">
                <a:latin typeface="ＭＳ Ｐゴシック" pitchFamily="50" charset="-128"/>
              </a:rPr>
              <a:t>提案の経緯・背景</a:t>
            </a:r>
            <a:r>
              <a:rPr lang="en-US" altLang="ja-JP" sz="3200" u="sng" dirty="0">
                <a:latin typeface="ＭＳ Ｐゴシック" pitchFamily="50" charset="-128"/>
              </a:rPr>
              <a:t>)</a:t>
            </a:r>
            <a:br>
              <a:rPr lang="en-US" altLang="ja-JP" sz="3200" u="sng" dirty="0">
                <a:latin typeface="ＭＳ Ｐゴシック" pitchFamily="50" charset="-128"/>
              </a:rPr>
            </a:br>
            <a:endParaRPr lang="ja-JP" altLang="en-US" sz="3200" u="sng" dirty="0">
              <a:latin typeface="ＭＳ Ｐゴシック" pitchFamily="50" charset="-128"/>
            </a:endParaRPr>
          </a:p>
        </p:txBody>
      </p:sp>
      <p:sp>
        <p:nvSpPr>
          <p:cNvPr id="6149" name="テキスト ボックス 5"/>
          <p:cNvSpPr txBox="1">
            <a:spLocks noChangeArrowheads="1"/>
          </p:cNvSpPr>
          <p:nvPr/>
        </p:nvSpPr>
        <p:spPr bwMode="auto">
          <a:xfrm>
            <a:off x="213978" y="1513283"/>
            <a:ext cx="7078662" cy="1200329"/>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213978" y="864949"/>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2" name="テキスト ボックス 5"/>
          <p:cNvSpPr txBox="1">
            <a:spLocks noChangeArrowheads="1"/>
          </p:cNvSpPr>
          <p:nvPr/>
        </p:nvSpPr>
        <p:spPr bwMode="auto">
          <a:xfrm>
            <a:off x="213978" y="2302633"/>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1" name="Text Box 8"/>
          <p:cNvSpPr txBox="1">
            <a:spLocks noChangeArrowheads="1"/>
          </p:cNvSpPr>
          <p:nvPr/>
        </p:nvSpPr>
        <p:spPr bwMode="auto">
          <a:xfrm>
            <a:off x="252000" y="3136420"/>
            <a:ext cx="8640000" cy="321626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１．１　狙う市場とその状況、課題</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市場ニーズを含めて記述してください。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１．２　国内外の既存技術</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課題を含めて記述してください。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spcBef>
                <a:spcPts val="600"/>
              </a:spcBef>
            </a:pP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１．３　提案技術の概要</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提案技術の独自性、優位性、革新性をポイントのみ簡潔に記述してください。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412921265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7" name="テキスト ボックス 5"/>
          <p:cNvSpPr txBox="1">
            <a:spLocks noChangeArrowheads="1"/>
          </p:cNvSpPr>
          <p:nvPr/>
        </p:nvSpPr>
        <p:spPr bwMode="auto">
          <a:xfrm>
            <a:off x="213978" y="863107"/>
            <a:ext cx="7910100"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２．１　提案技術の独自性・優位性・革新性</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en-US" altLang="ja-JP" sz="2400" dirty="0">
              <a:latin typeface="ＭＳ Ｐゴシック" pitchFamily="50" charset="-128"/>
            </a:endParaRPr>
          </a:p>
        </p:txBody>
      </p:sp>
      <p:sp>
        <p:nvSpPr>
          <p:cNvPr id="6" name="Text Box 8"/>
          <p:cNvSpPr txBox="1">
            <a:spLocks noChangeArrowheads="1"/>
          </p:cNvSpPr>
          <p:nvPr/>
        </p:nvSpPr>
        <p:spPr bwMode="auto">
          <a:xfrm>
            <a:off x="252000" y="2780327"/>
            <a:ext cx="8640000" cy="1969770"/>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２．１　提案技術の独自性・優位性・革新性</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・技術開発のポイントを示す概念図を示すとともに、国内外の競合技術との比較についても記述してください。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・概念図中、技術開発の対象とする範囲が限定される場合は、その範囲を明示してください。</a:t>
            </a:r>
            <a:endParaRPr lang="en-US" altLang="ja-JP" sz="1400" dirty="0">
              <a:solidFill>
                <a:srgbClr val="C00000"/>
              </a:solidFill>
              <a:latin typeface="ＭＳ Ｐゴシック" pitchFamily="50" charset="-128"/>
            </a:endParaRPr>
          </a:p>
          <a:p>
            <a:pPr algn="l">
              <a:spcBef>
                <a:spcPts val="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114400157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8" name="テキスト ボックス 5"/>
          <p:cNvSpPr txBox="1">
            <a:spLocks noChangeArrowheads="1"/>
          </p:cNvSpPr>
          <p:nvPr/>
        </p:nvSpPr>
        <p:spPr bwMode="auto">
          <a:xfrm>
            <a:off x="213978" y="863107"/>
            <a:ext cx="838017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２．２　技術開発の課題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5" name="Text Box 8">
            <a:extLst>
              <a:ext uri="{FF2B5EF4-FFF2-40B4-BE49-F238E27FC236}">
                <a16:creationId xmlns:a16="http://schemas.microsoft.com/office/drawing/2014/main" id="{E61AD781-BBD8-AD1C-FD34-A0767FDED186}"/>
              </a:ext>
            </a:extLst>
          </p:cNvPr>
          <p:cNvSpPr txBox="1">
            <a:spLocks noChangeArrowheads="1"/>
          </p:cNvSpPr>
          <p:nvPr/>
        </p:nvSpPr>
        <p:spPr bwMode="auto">
          <a:xfrm>
            <a:off x="252000" y="2789932"/>
            <a:ext cx="8640000" cy="1831271"/>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２．２　技術開発の課題</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・開発フェーズの選定理由を含め、技術開発の課題とそれを解決する時期を記述してください。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は、全技術開発フェーズで実施する内容を記述してください。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23454514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5"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３．１　技術開発成果の</a:t>
            </a:r>
            <a:r>
              <a:rPr lang="ja-JP" altLang="en-US" sz="2400" dirty="0">
                <a:solidFill>
                  <a:schemeClr val="tx2"/>
                </a:solidFill>
                <a:latin typeface="ＭＳ Ｐゴシック" pitchFamily="50" charset="-128"/>
              </a:rPr>
              <a:t>製品イメージ</a:t>
            </a:r>
            <a:endParaRPr lang="en-US" altLang="ja-JP" sz="2400" dirty="0">
              <a:solidFill>
                <a:schemeClr val="tx2"/>
              </a:solidFill>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0" name="テキスト ボックス 5">
            <a:extLst>
              <a:ext uri="{FF2B5EF4-FFF2-40B4-BE49-F238E27FC236}">
                <a16:creationId xmlns:a16="http://schemas.microsoft.com/office/drawing/2014/main" id="{E1D0FA47-696D-405B-B1A5-06D305E8682E}"/>
              </a:ext>
            </a:extLst>
          </p:cNvPr>
          <p:cNvSpPr txBox="1">
            <a:spLocks noChangeArrowheads="1"/>
          </p:cNvSpPr>
          <p:nvPr/>
        </p:nvSpPr>
        <p:spPr bwMode="auto">
          <a:xfrm>
            <a:off x="213978" y="1541850"/>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３．２　</a:t>
            </a:r>
            <a:r>
              <a:rPr lang="ja-JP" altLang="en-US" sz="2400" dirty="0">
                <a:solidFill>
                  <a:schemeClr val="tx2"/>
                </a:solidFill>
                <a:latin typeface="ＭＳ Ｐゴシック" pitchFamily="50" charset="-128"/>
              </a:rPr>
              <a:t>事業化の時期と方法</a:t>
            </a:r>
            <a:endParaRPr lang="en-US" altLang="ja-JP" sz="2400" dirty="0">
              <a:solidFill>
                <a:schemeClr val="tx2"/>
              </a:solidFill>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1" name="Text Box 8"/>
          <p:cNvSpPr txBox="1">
            <a:spLocks noChangeArrowheads="1"/>
          </p:cNvSpPr>
          <p:nvPr/>
        </p:nvSpPr>
        <p:spPr bwMode="auto">
          <a:xfrm>
            <a:off x="252000" y="2239583"/>
            <a:ext cx="8640000" cy="3123932"/>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４．２指標</a:t>
            </a:r>
            <a:r>
              <a:rPr lang="en-US" altLang="ja-JP" sz="1400" b="1" u="sng" dirty="0">
                <a:solidFill>
                  <a:srgbClr val="C00000"/>
                </a:solidFill>
                <a:latin typeface="ＭＳ Ｐゴシック" pitchFamily="50" charset="-128"/>
              </a:rPr>
              <a:t>B</a:t>
            </a:r>
            <a:r>
              <a:rPr lang="ja-JP" altLang="en-US" sz="1400" b="1" u="sng" dirty="0">
                <a:solidFill>
                  <a:srgbClr val="C00000"/>
                </a:solidFill>
                <a:latin typeface="ＭＳ Ｐゴシック" pitchFamily="50" charset="-128"/>
              </a:rPr>
              <a:t>：２０４０年度時点の市場導入（普及）量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u="sng"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技術開発成果の製品イメージ</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・技術開発の対象とする範囲がわかるイメージ図を含め記述してください。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・イメージ図中、技術開発の対象が限定される場合は、その範囲を明示してください。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事業化の時期と方法</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・事業化する時期と方法を記述してください。事業化に不可欠なプレイヤー（自社事業部や他社）やそのプレイヤーとの連携方法と時期も記載すること。</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・製品化までの計画とあわせて、</a:t>
            </a:r>
            <a:r>
              <a:rPr lang="en-US" altLang="ja-JP" sz="1400" dirty="0">
                <a:solidFill>
                  <a:srgbClr val="C00000"/>
                </a:solidFill>
                <a:latin typeface="ＭＳ Ｐゴシック" pitchFamily="50" charset="-128"/>
              </a:rPr>
              <a:t>2040</a:t>
            </a:r>
            <a:r>
              <a:rPr lang="ja-JP" altLang="en-US" sz="1400" dirty="0">
                <a:solidFill>
                  <a:srgbClr val="C00000"/>
                </a:solidFill>
                <a:latin typeface="ＭＳ Ｐゴシック" pitchFamily="50" charset="-128"/>
              </a:rPr>
              <a:t>年までの見込みについても表などを用いて時系列的に記述してください。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229373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7"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３．３　</a:t>
            </a:r>
            <a:r>
              <a:rPr lang="ja-JP" altLang="en-US" sz="2400" dirty="0">
                <a:solidFill>
                  <a:schemeClr val="tx2"/>
                </a:solidFill>
                <a:latin typeface="ＭＳ Ｐゴシック" pitchFamily="50" charset="-128"/>
              </a:rPr>
              <a:t>経済性</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2300428035"/>
              </p:ext>
            </p:extLst>
          </p:nvPr>
        </p:nvGraphicFramePr>
        <p:xfrm>
          <a:off x="71999" y="1942738"/>
          <a:ext cx="9000003" cy="2721704"/>
        </p:xfrm>
        <a:graphic>
          <a:graphicData uri="http://schemas.openxmlformats.org/drawingml/2006/table">
            <a:tbl>
              <a:tblPr firstRow="1" firstCol="1" bandRow="1">
                <a:tableStyleId>{5C22544A-7EE6-4342-B048-85BDC9FD1C3A}</a:tableStyleId>
              </a:tblPr>
              <a:tblGrid>
                <a:gridCol w="1133489">
                  <a:extLst>
                    <a:ext uri="{9D8B030D-6E8A-4147-A177-3AD203B41FA5}">
                      <a16:colId xmlns:a16="http://schemas.microsoft.com/office/drawing/2014/main" val="4186902048"/>
                    </a:ext>
                  </a:extLst>
                </a:gridCol>
                <a:gridCol w="1033214">
                  <a:extLst>
                    <a:ext uri="{9D8B030D-6E8A-4147-A177-3AD203B41FA5}">
                      <a16:colId xmlns:a16="http://schemas.microsoft.com/office/drawing/2014/main" val="3758569285"/>
                    </a:ext>
                  </a:extLst>
                </a:gridCol>
                <a:gridCol w="469643">
                  <a:extLst>
                    <a:ext uri="{9D8B030D-6E8A-4147-A177-3AD203B41FA5}">
                      <a16:colId xmlns:a16="http://schemas.microsoft.com/office/drawing/2014/main" val="24300351"/>
                    </a:ext>
                  </a:extLst>
                </a:gridCol>
                <a:gridCol w="1021975">
                  <a:extLst>
                    <a:ext uri="{9D8B030D-6E8A-4147-A177-3AD203B41FA5}">
                      <a16:colId xmlns:a16="http://schemas.microsoft.com/office/drawing/2014/main" val="2409383262"/>
                    </a:ext>
                  </a:extLst>
                </a:gridCol>
                <a:gridCol w="1172834">
                  <a:extLst>
                    <a:ext uri="{9D8B030D-6E8A-4147-A177-3AD203B41FA5}">
                      <a16:colId xmlns:a16="http://schemas.microsoft.com/office/drawing/2014/main" val="1385353597"/>
                    </a:ext>
                  </a:extLst>
                </a:gridCol>
                <a:gridCol w="1042212">
                  <a:extLst>
                    <a:ext uri="{9D8B030D-6E8A-4147-A177-3AD203B41FA5}">
                      <a16:colId xmlns:a16="http://schemas.microsoft.com/office/drawing/2014/main" val="2137925437"/>
                    </a:ext>
                  </a:extLst>
                </a:gridCol>
                <a:gridCol w="1042212">
                  <a:extLst>
                    <a:ext uri="{9D8B030D-6E8A-4147-A177-3AD203B41FA5}">
                      <a16:colId xmlns:a16="http://schemas.microsoft.com/office/drawing/2014/main" val="2308553311"/>
                    </a:ext>
                  </a:extLst>
                </a:gridCol>
                <a:gridCol w="1042212">
                  <a:extLst>
                    <a:ext uri="{9D8B030D-6E8A-4147-A177-3AD203B41FA5}">
                      <a16:colId xmlns:a16="http://schemas.microsoft.com/office/drawing/2014/main" val="3490330223"/>
                    </a:ext>
                  </a:extLst>
                </a:gridCol>
                <a:gridCol w="1042212">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１年間当たり</a:t>
                      </a:r>
                      <a:endParaRPr lang="ja-JP" sz="1200" kern="100" dirty="0">
                        <a:effectLst/>
                      </a:endParaRPr>
                    </a:p>
                    <a:p>
                      <a:pPr algn="ctr"/>
                      <a:r>
                        <a:rPr lang="ja-JP" sz="1200" u="sng" kern="100" dirty="0">
                          <a:effectLst/>
                        </a:rPr>
                        <a:t>のコスト①</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その他コスト②</a:t>
                      </a:r>
                      <a:endParaRPr lang="ja-JP" sz="1200" kern="100" dirty="0">
                        <a:effectLst/>
                      </a:endParaRPr>
                    </a:p>
                    <a:p>
                      <a:pPr algn="ctr"/>
                      <a:r>
                        <a:rPr lang="ja-JP" sz="1200" u="sng" kern="100" dirty="0">
                          <a:effectLst/>
                        </a:rPr>
                        <a:t>（人件費等）</a:t>
                      </a:r>
                      <a:endParaRPr lang="ja-JP" sz="1200" kern="100" dirty="0">
                        <a:effectLst/>
                      </a:endParaRPr>
                    </a:p>
                    <a:p>
                      <a:pPr algn="ctr"/>
                      <a:r>
                        <a:rPr lang="ja-JP" sz="1200" u="sng" kern="100" dirty="0">
                          <a:effectLst/>
                        </a:rPr>
                        <a:t>※あれば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年間エネルギー消費量</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エネルギー単価</a:t>
                      </a:r>
                      <a:r>
                        <a:rPr lang="ja-JP" sz="1200" kern="100" baseline="30000" dirty="0">
                          <a:effectLst/>
                        </a:rPr>
                        <a:t>※２</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年間エネルギーコスト③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トータルコスト①＋②＋③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extLst>
                  <a:ext uri="{0D108BD9-81ED-4DB2-BD59-A6C34878D82A}">
                    <a16:rowId xmlns:a16="http://schemas.microsoft.com/office/drawing/2014/main" val="3228356566"/>
                  </a:ext>
                </a:extLst>
              </a:tr>
              <a:tr h="835684">
                <a:tc>
                  <a:txBody>
                    <a:bodyPr/>
                    <a:lstStyle/>
                    <a:p>
                      <a:pPr algn="just"/>
                      <a:r>
                        <a:rPr lang="en-US" sz="1200" kern="100" dirty="0">
                          <a:effectLst/>
                        </a:rPr>
                        <a:t>(A)</a:t>
                      </a:r>
                      <a:r>
                        <a:rPr lang="ja-JP" sz="1200" kern="100" dirty="0">
                          <a:effectLst/>
                        </a:rPr>
                        <a:t>技術開発成果物</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endParaRPr lang="ja-JP" sz="1200" kern="100" dirty="0">
                        <a:solidFill>
                          <a:schemeClr val="tx1"/>
                        </a:solidFill>
                        <a:effectLst/>
                      </a:endParaRPr>
                    </a:p>
                    <a:p>
                      <a:pPr algn="r"/>
                      <a:r>
                        <a:rPr lang="ja-JP" sz="1200" kern="100" dirty="0">
                          <a:solidFill>
                            <a:schemeClr val="tx1"/>
                          </a:solidFill>
                          <a:effectLst/>
                        </a:rPr>
                        <a:t>（価格目標）</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×年</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年</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solidFill>
                            <a:schemeClr val="tx1"/>
                          </a:solidFill>
                          <a:effectLst/>
                        </a:rPr>
                        <a:t>××</a:t>
                      </a:r>
                      <a:r>
                        <a:rPr lang="en-US" sz="1200" kern="100">
                          <a:solidFill>
                            <a:schemeClr val="tx1"/>
                          </a:solidFill>
                          <a:effectLst/>
                        </a:rPr>
                        <a:t>[</a:t>
                      </a:r>
                      <a:r>
                        <a:rPr lang="ja-JP" sz="1200" kern="100">
                          <a:solidFill>
                            <a:schemeClr val="tx1"/>
                          </a:solidFill>
                          <a:effectLst/>
                        </a:rPr>
                        <a:t>円</a:t>
                      </a:r>
                      <a:r>
                        <a:rPr lang="en-US" sz="1200" kern="100">
                          <a:solidFill>
                            <a:schemeClr val="tx1"/>
                          </a:solidFill>
                          <a:effectLst/>
                        </a:rPr>
                        <a:t>/</a:t>
                      </a:r>
                      <a:r>
                        <a:rPr lang="ja-JP" sz="1200" kern="100">
                          <a:solidFill>
                            <a:schemeClr val="tx1"/>
                          </a:solidFill>
                          <a:effectLst/>
                        </a:rPr>
                        <a:t>○○</a:t>
                      </a:r>
                      <a:r>
                        <a:rPr lang="en-US" sz="1200"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dirty="0">
                          <a:effectLst/>
                        </a:rPr>
                        <a:t>(B) </a:t>
                      </a:r>
                      <a:r>
                        <a:rPr lang="ja-JP" sz="1200" kern="100" dirty="0">
                          <a:effectLst/>
                        </a:rPr>
                        <a:t>競合する製品・サービス等（●年後想定）</a:t>
                      </a:r>
                      <a:r>
                        <a:rPr lang="ja-JP" altLang="en-US" sz="1200" kern="100" dirty="0">
                          <a:effectLst/>
                        </a:rPr>
                        <a:t>／</a:t>
                      </a:r>
                      <a:r>
                        <a:rPr lang="en-US" altLang="ja-JP" sz="1200" kern="100" dirty="0">
                          <a:effectLst/>
                        </a:rPr>
                        <a:t>(B)</a:t>
                      </a:r>
                      <a:r>
                        <a:rPr lang="ja-JP" altLang="en-US" sz="1200" kern="100" dirty="0">
                          <a:effectLst/>
                        </a:rPr>
                        <a:t>現状</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solidFill>
                            <a:schemeClr val="tx1"/>
                          </a:solidFill>
                          <a:effectLst/>
                        </a:rPr>
                        <a:t>　××</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solidFill>
                            <a:schemeClr val="tx1"/>
                          </a:solidFill>
                          <a:effectLst/>
                        </a:rPr>
                        <a:t>×年</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年</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dirty="0">
                          <a:solidFill>
                            <a:schemeClr val="tx1"/>
                          </a:solidFill>
                          <a:effectLst/>
                        </a:rPr>
                        <a:t> </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a:t>
                      </a:r>
                      <a:r>
                        <a:rPr lang="ja-JP" sz="1200" u="sng" kern="100" dirty="0">
                          <a:solidFill>
                            <a:schemeClr val="tx1"/>
                          </a:solidFill>
                          <a:effectLst/>
                        </a:rPr>
                        <a:t>）―（</a:t>
                      </a:r>
                      <a:r>
                        <a:rPr lang="en-US" sz="1200" u="sng" kern="100" dirty="0">
                          <a:solidFill>
                            <a:schemeClr val="tx1"/>
                          </a:solidFill>
                          <a:effectLst/>
                        </a:rPr>
                        <a:t>B</a:t>
                      </a:r>
                      <a:r>
                        <a:rPr lang="ja-JP"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　××</a:t>
                      </a:r>
                      <a:r>
                        <a:rPr lang="en-US" sz="1200" u="sng" kern="100" dirty="0">
                          <a:solidFill>
                            <a:schemeClr val="tx1"/>
                          </a:solidFill>
                          <a:effectLst/>
                        </a:rPr>
                        <a:t>[</a:t>
                      </a:r>
                      <a:r>
                        <a:rPr lang="ja-JP" sz="1200" u="sng" kern="100" dirty="0">
                          <a:solidFill>
                            <a:schemeClr val="tx1"/>
                          </a:solidFill>
                          <a:effectLst/>
                        </a:rPr>
                        <a:t>円</a:t>
                      </a:r>
                      <a:r>
                        <a:rPr lang="en-US" altLang="ja-JP"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3" name="正方形/長方形 2">
            <a:extLst>
              <a:ext uri="{FF2B5EF4-FFF2-40B4-BE49-F238E27FC236}">
                <a16:creationId xmlns:a16="http://schemas.microsoft.com/office/drawing/2014/main" id="{703F603E-019E-4B60-BF00-60696116D94D}"/>
              </a:ext>
            </a:extLst>
          </p:cNvPr>
          <p:cNvSpPr/>
          <p:nvPr/>
        </p:nvSpPr>
        <p:spPr>
          <a:xfrm>
            <a:off x="62403" y="1599263"/>
            <a:ext cx="8761557" cy="338554"/>
          </a:xfrm>
          <a:prstGeom prst="rect">
            <a:avLst/>
          </a:prstGeom>
        </p:spPr>
        <p:txBody>
          <a:bodyPr wrap="square">
            <a:spAutoFit/>
          </a:bodyPr>
          <a:lstStyle/>
          <a:p>
            <a:pPr indent="133350" algn="just"/>
            <a:r>
              <a:rPr lang="ja-JP" altLang="en-US" kern="100" dirty="0">
                <a:latin typeface="ＭＳ 明朝" panose="02020609040205080304" pitchFamily="17" charset="-128"/>
                <a:cs typeface="Courier New" panose="02070309020205020404" pitchFamily="49" charset="0"/>
              </a:rPr>
              <a:t>○価格目標</a:t>
            </a:r>
            <a:endParaRPr lang="en-US" altLang="ja-JP" kern="100" dirty="0">
              <a:latin typeface="ＭＳ 明朝" panose="02020609040205080304" pitchFamily="17" charset="-128"/>
              <a:cs typeface="Courier New" panose="02070309020205020404" pitchFamily="49" charset="0"/>
            </a:endParaRPr>
          </a:p>
        </p:txBody>
      </p:sp>
      <p:sp>
        <p:nvSpPr>
          <p:cNvPr id="4" name="Text Box 8">
            <a:extLst>
              <a:ext uri="{FF2B5EF4-FFF2-40B4-BE49-F238E27FC236}">
                <a16:creationId xmlns:a16="http://schemas.microsoft.com/office/drawing/2014/main" id="{506AAC8C-A850-168F-5B27-4447A9AC0ED7}"/>
              </a:ext>
            </a:extLst>
          </p:cNvPr>
          <p:cNvSpPr txBox="1">
            <a:spLocks noChangeArrowheads="1"/>
          </p:cNvSpPr>
          <p:nvPr/>
        </p:nvSpPr>
        <p:spPr bwMode="auto">
          <a:xfrm>
            <a:off x="252000" y="4106592"/>
            <a:ext cx="8640000" cy="2416046"/>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dirty="0">
                <a:latin typeface="ＭＳ Ｐゴシック" pitchFamily="50" charset="-128"/>
              </a:rPr>
              <a:t>※</a:t>
            </a:r>
            <a:r>
              <a:rPr lang="ja-JP" altLang="en-US" sz="1400" dirty="0">
                <a:latin typeface="ＭＳ Ｐゴシック" pitchFamily="50" charset="-128"/>
              </a:rPr>
              <a:t>本表は</a:t>
            </a:r>
            <a:r>
              <a:rPr lang="ja-JP" altLang="en-US" sz="1400" kern="100" dirty="0">
                <a:latin typeface="ＭＳ 明朝" panose="02020609040205080304" pitchFamily="17" charset="-128"/>
                <a:cs typeface="Courier New" panose="02070309020205020404" pitchFamily="49" charset="0"/>
              </a:rPr>
              <a:t>適宜加工ください。</a:t>
            </a:r>
            <a:endParaRPr lang="en-US" altLang="ja-JP" sz="1400" dirty="0">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３．３　経済性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・経済性、コスト試算を記述してください。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D</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F)</a:t>
            </a:r>
            <a:r>
              <a:rPr lang="ja-JP" altLang="en-US" sz="1400" dirty="0">
                <a:solidFill>
                  <a:srgbClr val="C00000"/>
                </a:solidFill>
                <a:latin typeface="ＭＳ Ｐゴシック" pitchFamily="50" charset="-128"/>
              </a:rPr>
              <a:t>価格目標、それらの根拠を表を用いて記述してください。</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は、</a:t>
            </a:r>
            <a:r>
              <a:rPr lang="ja-JP" altLang="ja-JP" sz="1400" kern="100" dirty="0">
                <a:solidFill>
                  <a:srgbClr val="C00000"/>
                </a:solidFill>
                <a:effectLst/>
              </a:rPr>
              <a:t>競合する製品・サービス等</a:t>
            </a:r>
            <a:r>
              <a:rPr lang="ja-JP" altLang="en-US" sz="1400" kern="100" dirty="0">
                <a:solidFill>
                  <a:srgbClr val="C00000"/>
                </a:solidFill>
              </a:rPr>
              <a:t>もしくは現状の内、どちらかを選択し削除してください。</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価格目標の図は削除してください。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・普及に至るまでの環境整備（標準化や規制対策）などがある場合は、それを含めて記述してください。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894340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４．省エネルギー効果量</a:t>
            </a:r>
          </a:p>
        </p:txBody>
      </p:sp>
      <p:sp>
        <p:nvSpPr>
          <p:cNvPr id="14377" name="テキスト ボックス 5"/>
          <p:cNvSpPr txBox="1">
            <a:spLocks noChangeArrowheads="1"/>
          </p:cNvSpPr>
          <p:nvPr/>
        </p:nvSpPr>
        <p:spPr bwMode="auto">
          <a:xfrm>
            <a:off x="209231" y="863107"/>
            <a:ext cx="8241032"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４．１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a:p>
            <a:pPr algn="l"/>
            <a:endParaRPr lang="en-US" altLang="ja-JP" sz="2400" dirty="0">
              <a:latin typeface="ＭＳ Ｐゴシック" pitchFamily="50" charset="-128"/>
            </a:endParaRPr>
          </a:p>
          <a:p>
            <a:pPr algn="l"/>
            <a:endParaRPr lang="ja-JP" altLang="en-US" sz="2400" dirty="0">
              <a:latin typeface="ＭＳ Ｐゴシック" pitchFamily="50" charset="-128"/>
            </a:endParaRPr>
          </a:p>
        </p:txBody>
      </p:sp>
      <p:sp>
        <p:nvSpPr>
          <p:cNvPr id="14379" name="テキスト ボックス 5"/>
          <p:cNvSpPr txBox="1">
            <a:spLocks noChangeArrowheads="1"/>
          </p:cNvSpPr>
          <p:nvPr/>
        </p:nvSpPr>
        <p:spPr bwMode="auto">
          <a:xfrm>
            <a:off x="213978" y="2871421"/>
            <a:ext cx="8241032"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４．２　指標</a:t>
            </a:r>
            <a:r>
              <a:rPr lang="en-US" altLang="ja-JP" sz="2400" dirty="0">
                <a:latin typeface="ＭＳ Ｐゴシック" pitchFamily="50" charset="-128"/>
              </a:rPr>
              <a:t>B</a:t>
            </a:r>
            <a:r>
              <a:rPr lang="ja-JP" altLang="en-US" sz="2400" dirty="0">
                <a:latin typeface="ＭＳ Ｐゴシック" pitchFamily="50" charset="-128"/>
              </a:rPr>
              <a:t>：２０４０年度時点の市場導入（普及）量</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ja-JP" altLang="en-US" sz="2400" dirty="0">
              <a:latin typeface="ＭＳ Ｐゴシック" pitchFamily="50" charset="-128"/>
            </a:endParaRPr>
          </a:p>
        </p:txBody>
      </p:sp>
      <p:sp>
        <p:nvSpPr>
          <p:cNvPr id="4" name="Text Box 8">
            <a:extLst>
              <a:ext uri="{FF2B5EF4-FFF2-40B4-BE49-F238E27FC236}">
                <a16:creationId xmlns:a16="http://schemas.microsoft.com/office/drawing/2014/main" id="{695C0D0E-5273-922B-C48E-EE9F36C40AB1}"/>
              </a:ext>
            </a:extLst>
          </p:cNvPr>
          <p:cNvSpPr txBox="1">
            <a:spLocks noChangeArrowheads="1"/>
          </p:cNvSpPr>
          <p:nvPr/>
        </p:nvSpPr>
        <p:spPr bwMode="auto">
          <a:xfrm>
            <a:off x="252000" y="3724801"/>
            <a:ext cx="8640000" cy="255454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dirty="0">
                <a:solidFill>
                  <a:srgbClr val="C00000"/>
                </a:solidFill>
                <a:latin typeface="ＭＳ Ｐゴシック" pitchFamily="50" charset="-128"/>
              </a:rPr>
              <a:t>４．１　指標</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：単位当たりの省エネルギー効果量</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・今回提案の技術開発成果による、成果品（技術）１つあたりのエネルギー削減量です。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提案書様式４（別紙２）．に記載の内容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４．２　指標</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：２０４０年度時点の市場導入（普及）量</a:t>
            </a:r>
          </a:p>
          <a:p>
            <a:pPr algn="l">
              <a:spcBef>
                <a:spcPts val="600"/>
              </a:spcBef>
            </a:pPr>
            <a:r>
              <a:rPr lang="ja-JP" altLang="en-US" sz="1400" dirty="0">
                <a:solidFill>
                  <a:srgbClr val="C00000"/>
                </a:solidFill>
                <a:latin typeface="ＭＳ Ｐゴシック" pitchFamily="50" charset="-128"/>
              </a:rPr>
              <a:t>・適用可能な対象市場自体の大きさに対する市場占有率から算出してください。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提案書様式４（別紙２） ．に記載の内容</a:t>
            </a:r>
            <a:endParaRPr lang="en-US" altLang="ja-JP" sz="1400" dirty="0">
              <a:solidFill>
                <a:srgbClr val="C00000"/>
              </a:solidFill>
              <a:latin typeface="ＭＳ Ｐゴシック" pitchFamily="50" charset="-128"/>
            </a:endParaRPr>
          </a:p>
          <a:p>
            <a:pPr algn="l"/>
            <a:endParaRPr lang="ja-JP" altLang="en-US" sz="1400" dirty="0">
              <a:solidFill>
                <a:srgbClr val="C00000"/>
              </a:solidFill>
              <a:latin typeface="ＭＳ Ｐゴシック" pitchFamily="50" charset="-128"/>
            </a:endParaRPr>
          </a:p>
        </p:txBody>
      </p:sp>
    </p:spTree>
    <p:extLst>
      <p:ext uri="{BB962C8B-B14F-4D97-AF65-F5344CB8AC3E}">
        <p14:creationId xmlns:p14="http://schemas.microsoft.com/office/powerpoint/2010/main" val="95949631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2824</Words>
  <PresentationFormat>画面に合わせる (4:3)</PresentationFormat>
  <Paragraphs>365</Paragraphs>
  <Slides>18</Slides>
  <Notes>18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ＭＳ 明朝</vt:lpstr>
      <vt:lpstr>游ゴシック</vt:lpstr>
      <vt:lpstr>Calibri</vt:lpstr>
      <vt:lpstr>Times New Roman</vt:lpstr>
      <vt:lpstr>標準デザイン</vt:lpstr>
      <vt:lpstr>PowerPoint プレゼンテーション</vt:lpstr>
      <vt:lpstr>＜(技術開発テーマ名を記載する)＞ タイプ(アルファベットを記載する)／インキュベーション研究開発フェーズ＋実用化開発フェーズ＋実証開発フェーズ</vt:lpstr>
      <vt:lpstr>発表内容</vt:lpstr>
      <vt:lpstr>１．事業化の背景(提案の経緯・背景) </vt:lpstr>
      <vt:lpstr>２．技術の内容・課題</vt:lpstr>
      <vt:lpstr>２．技術の内容・課題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