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39" r:id="rId2"/>
    <p:sldId id="657" r:id="rId3"/>
    <p:sldId id="641" r:id="rId4"/>
    <p:sldId id="642" r:id="rId5"/>
    <p:sldId id="643" r:id="rId6"/>
    <p:sldId id="646" r:id="rId7"/>
    <p:sldId id="572" r:id="rId8"/>
    <p:sldId id="644" r:id="rId9"/>
    <p:sldId id="645" r:id="rId10"/>
    <p:sldId id="653" r:id="rId11"/>
    <p:sldId id="654" r:id="rId12"/>
    <p:sldId id="647" r:id="rId13"/>
    <p:sldId id="648" r:id="rId14"/>
    <p:sldId id="649" r:id="rId15"/>
    <p:sldId id="651" r:id="rId16"/>
    <p:sldId id="652" r:id="rId17"/>
    <p:sldId id="650" r:id="rId18"/>
    <p:sldId id="673"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14" autoAdjust="0"/>
    <p:restoredTop sz="94687" autoAdjust="0"/>
  </p:normalViewPr>
  <p:slideViewPr>
    <p:cSldViewPr snapToGrid="0">
      <p:cViewPr varScale="1">
        <p:scale>
          <a:sx n="57" d="100"/>
          <a:sy n="57" d="100"/>
        </p:scale>
        <p:origin x="110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131857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11</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247937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17714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0447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9</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タイプ</a:t>
            </a:r>
            <a:r>
              <a:rPr lang="en-US" altLang="ja-JP" dirty="0">
                <a:solidFill>
                  <a:schemeClr val="tx1"/>
                </a:solidFill>
                <a:latin typeface="ＭＳ Ｐゴシック" pitchFamily="50" charset="-128"/>
              </a:rPr>
              <a:t>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2" name="テキスト ボックス 1"/>
          <p:cNvSpPr txBox="1"/>
          <p:nvPr userDrawn="1"/>
        </p:nvSpPr>
        <p:spPr>
          <a:xfrm>
            <a:off x="5418311" y="6427954"/>
            <a:ext cx="3722689"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2023</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2"/>
          <p:cNvSpPr txBox="1">
            <a:spLocks noChangeArrowheads="1"/>
          </p:cNvSpPr>
          <p:nvPr/>
        </p:nvSpPr>
        <p:spPr bwMode="auto">
          <a:xfrm>
            <a:off x="175604" y="474136"/>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 name="正方形/長方形 2">
            <a:extLst>
              <a:ext uri="{FF2B5EF4-FFF2-40B4-BE49-F238E27FC236}">
                <a16:creationId xmlns:a16="http://schemas.microsoft.com/office/drawing/2014/main" id="{E62429FF-DC74-1A89-5145-CFBC848AFDEE}"/>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B7BF732A-79F1-BAA3-51BD-C9D467DA35AA}"/>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重点課題推進スキーム</a:t>
            </a:r>
          </a:p>
        </p:txBody>
      </p:sp>
      <p:sp>
        <p:nvSpPr>
          <p:cNvPr id="2" name="Text Box 8">
            <a:extLst>
              <a:ext uri="{FF2B5EF4-FFF2-40B4-BE49-F238E27FC236}">
                <a16:creationId xmlns:a16="http://schemas.microsoft.com/office/drawing/2014/main" id="{ECE3EC00-6B35-1890-749D-6519ADCC6D36}"/>
              </a:ext>
            </a:extLst>
          </p:cNvPr>
          <p:cNvSpPr txBox="1">
            <a:spLocks noChangeArrowheads="1"/>
          </p:cNvSpPr>
          <p:nvPr/>
        </p:nvSpPr>
        <p:spPr bwMode="auto">
          <a:xfrm>
            <a:off x="448285" y="1005591"/>
            <a:ext cx="8469312" cy="5909310"/>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１７分間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５．省エネルギー効果量</a:t>
            </a:r>
            <a:r>
              <a:rPr lang="en-US" altLang="ja-JP" sz="1800" dirty="0">
                <a:latin typeface="ＭＳ Ｐゴシック" pitchFamily="50" charset="-128"/>
              </a:rPr>
              <a:t>』</a:t>
            </a:r>
            <a:r>
              <a:rPr lang="ja-JP" altLang="en-US" sz="1800" dirty="0">
                <a:latin typeface="ＭＳ Ｐゴシック" pitchFamily="50" charset="-128"/>
              </a:rPr>
              <a:t>の説明は丁寧にお願いします。</a:t>
            </a:r>
            <a:r>
              <a:rPr lang="ja-JP" altLang="en-US" sz="1800" b="1" u="sng" dirty="0">
                <a:solidFill>
                  <a:srgbClr val="C00000"/>
                </a:solidFill>
                <a:latin typeface="ＭＳ Ｐゴシック" pitchFamily="50" charset="-128"/>
              </a:rPr>
              <a:t>少なくとも２分以上</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の時間をかけてください。</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３．補足資料を除く発表資料（</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８．実施体制</a:t>
            </a:r>
            <a:r>
              <a:rPr lang="en-US" altLang="ja-JP" sz="1800" dirty="0">
                <a:latin typeface="ＭＳ Ｐゴシック" pitchFamily="50" charset="-128"/>
              </a:rPr>
              <a:t>』</a:t>
            </a:r>
            <a:r>
              <a:rPr lang="ja-JP" altLang="en-US" sz="1800" dirty="0">
                <a:latin typeface="ＭＳ Ｐゴシック" pitchFamily="50" charset="-128"/>
              </a:rPr>
              <a:t> ）の枚数は</a:t>
            </a:r>
            <a:r>
              <a:rPr lang="ja-JP" altLang="en-US" sz="1800" b="1" u="sng" dirty="0">
                <a:solidFill>
                  <a:srgbClr val="C00000"/>
                </a:solidFill>
                <a:latin typeface="ＭＳ Ｐゴシック" pitchFamily="50" charset="-128"/>
              </a:rPr>
              <a:t>２０枚以内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とします。</a:t>
            </a:r>
            <a:r>
              <a:rPr lang="ja-JP" altLang="en-US" sz="1800" dirty="0">
                <a:latin typeface="ＭＳ Ｐゴシック" pitchFamily="50" charset="-128"/>
              </a:rPr>
              <a:t>なお、補足資料は質疑応答時にのみ使用可です。</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４．</a:t>
            </a:r>
            <a:r>
              <a:rPr lang="en-US" altLang="ja-JP" sz="1800">
                <a:latin typeface="ＭＳ Ｐゴシック" pitchFamily="50" charset="-128"/>
              </a:rPr>
              <a:t>2023</a:t>
            </a:r>
            <a:r>
              <a:rPr lang="ja-JP" altLang="en-US" sz="1800" dirty="0">
                <a:latin typeface="ＭＳ Ｐゴシック" pitchFamily="50" charset="-128"/>
              </a:rPr>
              <a:t>年度から、フォーマットが大きく変更されております。旧フォーマットでの提出は無効とみなします。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５．プレゼンテーション資料は、適宜ページを増やして作成してください。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９．赤字はコメント、あるいは、注意事項ですので、提出の際は削除してください。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１０．プレゼンテーション資料は、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r>
              <a:rPr lang="en-US" altLang="ja-JP" sz="1800" dirty="0">
                <a:latin typeface="ＭＳ Ｐゴシック" pitchFamily="50" charset="-128"/>
              </a:rPr>
              <a:t>PowerPoint</a:t>
            </a:r>
            <a:r>
              <a:rPr lang="ja-JP" altLang="en-US" sz="1800" dirty="0">
                <a:latin typeface="ＭＳ Ｐゴシック" pitchFamily="50" charset="-128"/>
              </a:rPr>
              <a:t>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１１．質疑応答含め、実施体制外の協力会社等はプレゼンテーションに参加できません。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１２．資料提出の際には本ページ、資料中赤枠の注釈を削除してください。</a:t>
            </a:r>
            <a:endParaRPr lang="en-US" altLang="ja-JP" sz="1800" b="1" u="sng" dirty="0">
              <a:solidFill>
                <a:srgbClr val="C00000"/>
              </a:solidFill>
              <a:latin typeface="ＭＳ Ｐゴシック" pitchFamily="50" charset="-128"/>
            </a:endParaRPr>
          </a:p>
          <a:p>
            <a:pPr marL="361950" indent="-361950" algn="l">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p>
        </p:txBody>
      </p:sp>
    </p:spTree>
    <p:extLst>
      <p:ext uri="{BB962C8B-B14F-4D97-AF65-F5344CB8AC3E}">
        <p14:creationId xmlns:p14="http://schemas.microsoft.com/office/powerpoint/2010/main" val="136790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a:t>
            </a:r>
          </a:p>
        </p:txBody>
      </p:sp>
      <p:sp>
        <p:nvSpPr>
          <p:cNvPr id="14377" name="テキスト ボックス 5"/>
          <p:cNvSpPr txBox="1">
            <a:spLocks noChangeArrowheads="1"/>
          </p:cNvSpPr>
          <p:nvPr/>
        </p:nvSpPr>
        <p:spPr bwMode="auto">
          <a:xfrm>
            <a:off x="213978" y="86310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14379" name="テキスト ボックス 5"/>
          <p:cNvSpPr txBox="1">
            <a:spLocks noChangeArrowheads="1"/>
          </p:cNvSpPr>
          <p:nvPr/>
        </p:nvSpPr>
        <p:spPr bwMode="auto">
          <a:xfrm>
            <a:off x="213978" y="305608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2" name="Text Box 8">
            <a:extLst>
              <a:ext uri="{FF2B5EF4-FFF2-40B4-BE49-F238E27FC236}">
                <a16:creationId xmlns:a16="http://schemas.microsoft.com/office/drawing/2014/main" id="{4C3CC58F-18E8-996A-6237-2CE158FF22BD}"/>
              </a:ext>
            </a:extLst>
          </p:cNvPr>
          <p:cNvSpPr txBox="1">
            <a:spLocks noChangeArrowheads="1"/>
          </p:cNvSpPr>
          <p:nvPr/>
        </p:nvSpPr>
        <p:spPr bwMode="auto">
          <a:xfrm>
            <a:off x="252000" y="3922811"/>
            <a:ext cx="8640000" cy="233910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５．１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提案書様式４（別紙２） ．に記載の内容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５．省エネルギー効果量（まとめ）</a:t>
            </a:r>
          </a:p>
        </p:txBody>
      </p:sp>
      <p:graphicFrame>
        <p:nvGraphicFramePr>
          <p:cNvPr id="12" name="表 11"/>
          <p:cNvGraphicFramePr>
            <a:graphicFrameLocks noGrp="1"/>
          </p:cNvGraphicFramePr>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5261907"/>
            <a:ext cx="8640000" cy="523220"/>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292662"/>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76F2E244-CE1B-4333-D829-1C34B26FB717}"/>
              </a:ext>
            </a:extLst>
          </p:cNvPr>
          <p:cNvSpPr txBox="1">
            <a:spLocks noChangeArrowheads="1"/>
          </p:cNvSpPr>
          <p:nvPr/>
        </p:nvSpPr>
        <p:spPr bwMode="auto">
          <a:xfrm>
            <a:off x="252000" y="3791453"/>
            <a:ext cx="8640000" cy="2400657"/>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10245" name="テキスト ボックス 5"/>
          <p:cNvSpPr txBox="1">
            <a:spLocks noChangeArrowheads="1"/>
          </p:cNvSpPr>
          <p:nvPr/>
        </p:nvSpPr>
        <p:spPr bwMode="auto">
          <a:xfrm>
            <a:off x="213978" y="863107"/>
            <a:ext cx="8803187"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　技術開発項目（２）：</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10246" name="テキスト ボックス 5"/>
          <p:cNvSpPr txBox="1">
            <a:spLocks noChangeArrowheads="1"/>
          </p:cNvSpPr>
          <p:nvPr/>
        </p:nvSpPr>
        <p:spPr bwMode="auto">
          <a:xfrm>
            <a:off x="213978" y="2150570"/>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248" name="テキスト ボックス 5"/>
          <p:cNvSpPr txBox="1">
            <a:spLocks noChangeArrowheads="1"/>
          </p:cNvSpPr>
          <p:nvPr/>
        </p:nvSpPr>
        <p:spPr bwMode="auto">
          <a:xfrm>
            <a:off x="213978" y="1222524"/>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FCDC775F-6A0F-EB7A-7CB9-F7D10661F959}"/>
              </a:ext>
            </a:extLst>
          </p:cNvPr>
          <p:cNvSpPr txBox="1">
            <a:spLocks noChangeArrowheads="1"/>
          </p:cNvSpPr>
          <p:nvPr/>
        </p:nvSpPr>
        <p:spPr bwMode="auto">
          <a:xfrm>
            <a:off x="252000" y="3786233"/>
            <a:ext cx="8640000" cy="2616101"/>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６．技術開発項目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1615026479"/>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CD001F44-AA27-D485-FE92-F72F0A152699}"/>
              </a:ext>
            </a:extLst>
          </p:cNvPr>
          <p:cNvSpPr txBox="1">
            <a:spLocks noChangeArrowheads="1"/>
          </p:cNvSpPr>
          <p:nvPr/>
        </p:nvSpPr>
        <p:spPr bwMode="auto">
          <a:xfrm>
            <a:off x="612000" y="2619375"/>
            <a:ext cx="7920000" cy="2215991"/>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marL="180975" algn="l">
              <a:spcBef>
                <a:spcPts val="1200"/>
              </a:spcBef>
            </a:pPr>
            <a:r>
              <a:rPr lang="ja-JP" altLang="en-US" sz="1400" dirty="0">
                <a:solidFill>
                  <a:srgbClr val="C00000"/>
                </a:solidFill>
                <a:latin typeface="ＭＳ Ｐゴシック" pitchFamily="50" charset="-128"/>
              </a:rPr>
              <a:t>・３・４年事業の場合は、最終目標（３・４年目終了時点）に加え、中間目標（２年目終了時点）も記述してください。５年事業の場合は、最終目標（５年目終了時点）に加え、中間目標（３年目終了時点）も記述してください。</a:t>
            </a:r>
            <a:endParaRPr lang="en-US" altLang="ja-JP" sz="1400"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90045133"/>
              </p:ext>
            </p:extLst>
          </p:nvPr>
        </p:nvGraphicFramePr>
        <p:xfrm>
          <a:off x="204661" y="990600"/>
          <a:ext cx="8734087" cy="5012994"/>
        </p:xfrm>
        <a:graphic>
          <a:graphicData uri="http://schemas.openxmlformats.org/drawingml/2006/table">
            <a:tbl>
              <a:tblPr firstRow="1" lastRow="1" bandRow="1">
                <a:tableStyleId>{5C22544A-7EE6-4342-B048-85BDC9FD1C3A}</a:tableStyleId>
              </a:tblPr>
              <a:tblGrid>
                <a:gridCol w="2282861">
                  <a:extLst>
                    <a:ext uri="{9D8B030D-6E8A-4147-A177-3AD203B41FA5}">
                      <a16:colId xmlns:a16="http://schemas.microsoft.com/office/drawing/2014/main" val="20000"/>
                    </a:ext>
                  </a:extLst>
                </a:gridCol>
                <a:gridCol w="1310481">
                  <a:extLst>
                    <a:ext uri="{9D8B030D-6E8A-4147-A177-3AD203B41FA5}">
                      <a16:colId xmlns:a16="http://schemas.microsoft.com/office/drawing/2014/main" val="20001"/>
                    </a:ext>
                  </a:extLst>
                </a:gridCol>
                <a:gridCol w="329755">
                  <a:extLst>
                    <a:ext uri="{9D8B030D-6E8A-4147-A177-3AD203B41FA5}">
                      <a16:colId xmlns:a16="http://schemas.microsoft.com/office/drawing/2014/main" val="20002"/>
                    </a:ext>
                  </a:extLst>
                </a:gridCol>
                <a:gridCol w="329755">
                  <a:extLst>
                    <a:ext uri="{9D8B030D-6E8A-4147-A177-3AD203B41FA5}">
                      <a16:colId xmlns:a16="http://schemas.microsoft.com/office/drawing/2014/main" val="20003"/>
                    </a:ext>
                  </a:extLst>
                </a:gridCol>
                <a:gridCol w="329755">
                  <a:extLst>
                    <a:ext uri="{9D8B030D-6E8A-4147-A177-3AD203B41FA5}">
                      <a16:colId xmlns:a16="http://schemas.microsoft.com/office/drawing/2014/main" val="20004"/>
                    </a:ext>
                  </a:extLst>
                </a:gridCol>
                <a:gridCol w="329755">
                  <a:extLst>
                    <a:ext uri="{9D8B030D-6E8A-4147-A177-3AD203B41FA5}">
                      <a16:colId xmlns:a16="http://schemas.microsoft.com/office/drawing/2014/main" val="20005"/>
                    </a:ext>
                  </a:extLst>
                </a:gridCol>
                <a:gridCol w="329755">
                  <a:extLst>
                    <a:ext uri="{9D8B030D-6E8A-4147-A177-3AD203B41FA5}">
                      <a16:colId xmlns:a16="http://schemas.microsoft.com/office/drawing/2014/main" val="20006"/>
                    </a:ext>
                  </a:extLst>
                </a:gridCol>
                <a:gridCol w="329755">
                  <a:extLst>
                    <a:ext uri="{9D8B030D-6E8A-4147-A177-3AD203B41FA5}">
                      <a16:colId xmlns:a16="http://schemas.microsoft.com/office/drawing/2014/main" val="20007"/>
                    </a:ext>
                  </a:extLst>
                </a:gridCol>
                <a:gridCol w="329755">
                  <a:extLst>
                    <a:ext uri="{9D8B030D-6E8A-4147-A177-3AD203B41FA5}">
                      <a16:colId xmlns:a16="http://schemas.microsoft.com/office/drawing/2014/main" val="20008"/>
                    </a:ext>
                  </a:extLst>
                </a:gridCol>
                <a:gridCol w="329755">
                  <a:extLst>
                    <a:ext uri="{9D8B030D-6E8A-4147-A177-3AD203B41FA5}">
                      <a16:colId xmlns:a16="http://schemas.microsoft.com/office/drawing/2014/main" val="20009"/>
                    </a:ext>
                  </a:extLst>
                </a:gridCol>
                <a:gridCol w="834235">
                  <a:extLst>
                    <a:ext uri="{9D8B030D-6E8A-4147-A177-3AD203B41FA5}">
                      <a16:colId xmlns:a16="http://schemas.microsoft.com/office/drawing/2014/main" val="20010"/>
                    </a:ext>
                  </a:extLst>
                </a:gridCol>
                <a:gridCol w="834235">
                  <a:extLst>
                    <a:ext uri="{9D8B030D-6E8A-4147-A177-3AD203B41FA5}">
                      <a16:colId xmlns:a16="http://schemas.microsoft.com/office/drawing/2014/main" val="20011"/>
                    </a:ext>
                  </a:extLst>
                </a:gridCol>
                <a:gridCol w="834235">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2025</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238A526B-5A3E-CDC0-57D7-18C4F658741C}"/>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本ページは４年事業（当初交付期間２年）のフォーマット例です。適宜他ページ削除の上、必要に応じ加工してお使いください。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93800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105912449"/>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2023FY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2024FY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3" name="Text Box 8">
            <a:extLst>
              <a:ext uri="{FF2B5EF4-FFF2-40B4-BE49-F238E27FC236}">
                <a16:creationId xmlns:a16="http://schemas.microsoft.com/office/drawing/2014/main" id="{93BE380A-ECCE-0B1B-FA90-7A6E89958D5A}"/>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提案書様式４（別紙５）に記載の内容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3438666"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0"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2023</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2024</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2304" name="テキスト ボックス 6"/>
          <p:cNvSpPr txBox="1">
            <a:spLocks noChangeArrowheads="1"/>
          </p:cNvSpPr>
          <p:nvPr/>
        </p:nvSpPr>
        <p:spPr bwMode="auto">
          <a:xfrm>
            <a:off x="5964381" y="4684873"/>
            <a:ext cx="2085828"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a:t>
            </a:r>
            <a:r>
              <a:rPr lang="en-US" altLang="ja-JP" sz="1400" dirty="0">
                <a:latin typeface="ＭＳ Ｐゴシック" pitchFamily="50" charset="-128"/>
              </a:rPr>
              <a:t>202X</a:t>
            </a:r>
            <a:r>
              <a:rPr lang="ja-JP" altLang="en-US" sz="1400" dirty="0">
                <a:latin typeface="ＭＳ Ｐゴシック" pitchFamily="50" charset="-128"/>
              </a:rPr>
              <a:t>年度から参画</a:t>
            </a:r>
          </a:p>
        </p:txBody>
      </p:sp>
      <p:sp>
        <p:nvSpPr>
          <p:cNvPr id="12305" name="テキスト ボックス 6"/>
          <p:cNvSpPr txBox="1">
            <a:spLocks noChangeArrowheads="1"/>
          </p:cNvSpPr>
          <p:nvPr/>
        </p:nvSpPr>
        <p:spPr bwMode="auto">
          <a:xfrm>
            <a:off x="909129" y="3449471"/>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4608295" y="3449471"/>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18" name="Text Box 37"/>
          <p:cNvSpPr txBox="1">
            <a:spLocks noChangeArrowheads="1"/>
          </p:cNvSpPr>
          <p:nvPr/>
        </p:nvSpPr>
        <p:spPr bwMode="auto">
          <a:xfrm>
            <a:off x="6114336"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a:latin typeface="ＭＳ Ｐゴシック" pitchFamily="50" charset="-128"/>
                <a:cs typeface="Times New Roman" pitchFamily="18" charset="0"/>
              </a:rPr>
              <a:t>組織・団体</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eaLnBrk="0" hangingPunct="0"/>
            <a:r>
              <a:rPr lang="ja-JP" altLang="en-US" sz="1200" dirty="0">
                <a:latin typeface="ＭＳ Ｐゴシック" pitchFamily="50" charset="-128"/>
                <a:cs typeface="Times New Roman" pitchFamily="18" charset="0"/>
              </a:rPr>
              <a:t>・△△△△△の普及</a:t>
            </a:r>
            <a:endParaRPr lang="en-US" altLang="ja-JP" sz="1200" dirty="0">
              <a:latin typeface="ＭＳ Ｐゴシック" pitchFamily="50" charset="-128"/>
              <a:cs typeface="Times New Roman" pitchFamily="18" charset="0"/>
            </a:endParaRPr>
          </a:p>
        </p:txBody>
      </p:sp>
      <p:sp>
        <p:nvSpPr>
          <p:cNvPr id="2" name="Text Box 1068">
            <a:extLst>
              <a:ext uri="{FF2B5EF4-FFF2-40B4-BE49-F238E27FC236}">
                <a16:creationId xmlns:a16="http://schemas.microsoft.com/office/drawing/2014/main" id="{CAA32E65-F400-EFC9-053E-362C7E2E2AAD}"/>
              </a:ext>
            </a:extLst>
          </p:cNvPr>
          <p:cNvSpPr txBox="1">
            <a:spLocks noChangeArrowheads="1"/>
          </p:cNvSpPr>
          <p:nvPr/>
        </p:nvSpPr>
        <p:spPr bwMode="auto">
          <a:xfrm>
            <a:off x="252000" y="5585033"/>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b="1" dirty="0">
                <a:solidFill>
                  <a:srgbClr val="C00000"/>
                </a:solidFill>
                <a:latin typeface="ＭＳ Ｐゴシック" pitchFamily="50" charset="-128"/>
              </a:rPr>
              <a:t>※</a:t>
            </a:r>
            <a:r>
              <a:rPr lang="ja-JP" altLang="en-US" sz="1400" b="1" dirty="0">
                <a:solidFill>
                  <a:srgbClr val="C00000"/>
                </a:solidFill>
                <a:latin typeface="ＭＳ Ｐゴシック" pitchFamily="50" charset="-128"/>
              </a:rPr>
              <a:t>今回提案の技術開発に関係する法人を全て記載してください。</a:t>
            </a:r>
            <a:endParaRPr lang="en-US" altLang="ja-JP" sz="1400" b="1" dirty="0">
              <a:solidFill>
                <a:srgbClr val="C00000"/>
              </a:solidFill>
              <a:latin typeface="ＭＳ Ｐゴシック" pitchFamily="50" charset="-128"/>
            </a:endParaRPr>
          </a:p>
          <a:p>
            <a:pPr algn="l">
              <a:defRPr/>
            </a:pPr>
            <a:r>
              <a:rPr lang="ja-JP" altLang="en-US" sz="1400" b="1" dirty="0">
                <a:solidFill>
                  <a:srgbClr val="C00000"/>
                </a:solidFill>
                <a:latin typeface="ＭＳ Ｐゴシック" pitchFamily="50" charset="-128"/>
              </a:rPr>
              <a:t>　 また、それぞれの主な技術開発内容、技術開発費を記載してください。</a:t>
            </a:r>
            <a:endParaRPr lang="en-US" altLang="ja-JP" sz="1400" b="1"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提案書様式４別紙３に記載の内容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Tree>
    <p:extLst>
      <p:ext uri="{BB962C8B-B14F-4D97-AF65-F5344CB8AC3E}">
        <p14:creationId xmlns:p14="http://schemas.microsoft.com/office/powerpoint/2010/main" val="46592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重点課題推進スキーム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技術開発テーマ名記載</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Ⅰ</a:t>
            </a: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Ⅱ</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0794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kern="0" dirty="0">
              <a:solidFill>
                <a:srgbClr val="C00000"/>
              </a:solidFill>
              <a:latin typeface="ＭＳ Ｐゴシック" pitchFamily="50" charset="-128"/>
              <a:cs typeface="+mj-cs"/>
            </a:endParaRPr>
          </a:p>
          <a:p>
            <a:pPr algn="l"/>
            <a:r>
              <a:rPr lang="ja-JP" altLang="en-US" sz="1400" dirty="0">
                <a:solidFill>
                  <a:srgbClr val="C00000"/>
                </a:solidFill>
                <a:latin typeface="ＭＳ Ｐゴシック" pitchFamily="50" charset="-128"/>
              </a:rPr>
              <a:t>・画面左上のタイプ名、技術開発テーマ名は「スライドマスター」から編集してください。</a:t>
            </a:r>
            <a:endParaRPr lang="en-US" altLang="ja-JP" sz="1400" dirty="0">
              <a:solidFill>
                <a:srgbClr val="C00000"/>
              </a:solidFill>
              <a:latin typeface="ＭＳ Ｐゴシック" pitchFamily="50" charset="-128"/>
            </a:endParaRPr>
          </a:p>
          <a:p>
            <a:pPr algn="l"/>
            <a:r>
              <a:rPr lang="ja-JP" altLang="en-US" sz="1400" kern="0" dirty="0">
                <a:solidFill>
                  <a:srgbClr val="C00000"/>
                </a:solidFill>
                <a:latin typeface="ＭＳ Ｐゴシック" pitchFamily="50" charset="-128"/>
                <a:cs typeface="+mj-cs"/>
              </a:rPr>
              <a:t>・開発フェーズは、次フェーズ以降含めて全て記載してください。</a:t>
            </a:r>
            <a:r>
              <a:rPr lang="en-US" altLang="ja-JP" sz="1400" kern="0" dirty="0">
                <a:solidFill>
                  <a:srgbClr val="C00000"/>
                </a:solidFill>
                <a:latin typeface="ＭＳ Ｐゴシック" pitchFamily="50" charset="-128"/>
                <a:cs typeface="+mj-cs"/>
              </a:rPr>
              <a:t>(</a:t>
            </a:r>
            <a:r>
              <a:rPr lang="ja-JP" altLang="en-US" sz="1400" kern="0" dirty="0">
                <a:solidFill>
                  <a:srgbClr val="C00000"/>
                </a:solidFill>
                <a:latin typeface="ＭＳ Ｐゴシック" pitchFamily="50" charset="-128"/>
                <a:cs typeface="+mj-cs"/>
              </a:rPr>
              <a:t>不要なフェーズを削除してください</a:t>
            </a:r>
            <a:r>
              <a:rPr lang="en-US" altLang="ja-JP" sz="1400" kern="0" dirty="0">
                <a:solidFill>
                  <a:srgbClr val="C00000"/>
                </a:solidFill>
                <a:latin typeface="ＭＳ Ｐゴシック" pitchFamily="50" charset="-128"/>
                <a:cs typeface="+mj-cs"/>
              </a:rPr>
              <a:t>)</a:t>
            </a:r>
          </a:p>
          <a:p>
            <a:pPr algn="l"/>
            <a:r>
              <a:rPr lang="ja-JP" altLang="en-US" sz="1400"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16617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980323" y="1381392"/>
            <a:ext cx="8163677" cy="4418517"/>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１．事業化の背景</a:t>
            </a:r>
            <a:r>
              <a:rPr lang="en-US" altLang="ja-JP" sz="2400" dirty="0">
                <a:latin typeface="ＭＳ Ｐゴシック" pitchFamily="50" charset="-128"/>
              </a:rPr>
              <a:t>(</a:t>
            </a:r>
            <a:r>
              <a:rPr lang="ja-JP" altLang="en-US" sz="2400" dirty="0">
                <a:latin typeface="ＭＳ Ｐゴシック" pitchFamily="50" charset="-128"/>
              </a:rPr>
              <a:t>提案の経緯・背景</a:t>
            </a:r>
            <a:r>
              <a:rPr lang="en-US" altLang="ja-JP" sz="2400" dirty="0">
                <a:latin typeface="ＭＳ Ｐゴシック" pitchFamily="50" charset="-128"/>
              </a:rPr>
              <a:t>)</a:t>
            </a:r>
            <a:endParaRPr lang="en-US" altLang="ja-JP" sz="2400" dirty="0">
              <a:solidFill>
                <a:srgbClr val="FF0000"/>
              </a:solidFill>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２．「重点課題推進スキーム」の対象である説明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３．技術の内容・課題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４．事業化シナリオ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５．省エネルギー効果量</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６．技術開発項目</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７．技術開発スケジュール</a:t>
            </a:r>
          </a:p>
          <a:p>
            <a:pPr marL="609600" indent="-609600" algn="l">
              <a:lnSpc>
                <a:spcPts val="3000"/>
              </a:lnSpc>
              <a:spcBef>
                <a:spcPct val="50000"/>
              </a:spcBef>
            </a:pPr>
            <a:r>
              <a:rPr lang="ja-JP" altLang="en-US" sz="2400" dirty="0">
                <a:latin typeface="ＭＳ Ｐゴシック" pitchFamily="50" charset="-128"/>
              </a:rPr>
              <a:t>８．実施体制</a:t>
            </a:r>
            <a:endParaRPr lang="en-US" altLang="ja-JP" sz="24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23619" y="5899150"/>
            <a:ext cx="3722494" cy="307777"/>
          </a:xfrm>
          <a:prstGeom prst="rect">
            <a:avLst/>
          </a:prstGeom>
          <a:no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639158"/>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0"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41520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3BD7DA70-8689-0A73-01A0-5546A1515009}"/>
              </a:ext>
            </a:extLst>
          </p:cNvPr>
          <p:cNvSpPr txBox="1">
            <a:spLocks noChangeArrowheads="1"/>
          </p:cNvSpPr>
          <p:nvPr/>
        </p:nvSpPr>
        <p:spPr bwMode="auto">
          <a:xfrm>
            <a:off x="252000" y="3057734"/>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２．「重点課題推進スキーム」の</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3" name="テキスト ボックス 5"/>
          <p:cNvSpPr txBox="1">
            <a:spLocks noChangeArrowheads="1"/>
          </p:cNvSpPr>
          <p:nvPr/>
        </p:nvSpPr>
        <p:spPr bwMode="auto">
          <a:xfrm>
            <a:off x="213978" y="2737793"/>
            <a:ext cx="8690309" cy="138499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成果の普及に関し、今回の提案のとりまとめ組織、団体等の</a:t>
            </a:r>
            <a:endParaRPr lang="en-US" altLang="ja-JP" sz="2400" dirty="0">
              <a:latin typeface="ＭＳ Ｐゴシック" pitchFamily="50" charset="-128"/>
            </a:endParaRPr>
          </a:p>
          <a:p>
            <a:pPr algn="l"/>
            <a:r>
              <a:rPr lang="ja-JP" altLang="en-US" sz="2400" dirty="0">
                <a:latin typeface="ＭＳ Ｐゴシック" pitchFamily="50" charset="-128"/>
              </a:rPr>
              <a:t>　　　　果たす役割</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1333278"/>
            <a:ext cx="8690308" cy="954107"/>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今回の提案が「重点課題推進スキーム」の対象である説明</a:t>
            </a:r>
            <a:endParaRPr lang="en-US" altLang="ja-JP" sz="2400" dirty="0">
              <a:latin typeface="ＭＳ Ｐゴシック" pitchFamily="50" charset="-128"/>
            </a:endParaRPr>
          </a:p>
          <a:p>
            <a:pPr algn="l"/>
            <a:endParaRPr lang="en-US" altLang="ja-JP" dirty="0">
              <a:latin typeface="ＭＳ Ｐゴシック" pitchFamily="50" charset="-128"/>
            </a:endParaRPr>
          </a:p>
          <a:p>
            <a:pPr algn="l"/>
            <a:endParaRPr lang="en-US" altLang="ja-JP" dirty="0">
              <a:latin typeface="ＭＳ Ｐゴシック" pitchFamily="50" charset="-128"/>
            </a:endParaRPr>
          </a:p>
        </p:txBody>
      </p:sp>
      <p:sp>
        <p:nvSpPr>
          <p:cNvPr id="8" name="Text Box 8"/>
          <p:cNvSpPr txBox="1">
            <a:spLocks noChangeArrowheads="1"/>
          </p:cNvSpPr>
          <p:nvPr/>
        </p:nvSpPr>
        <p:spPr bwMode="auto">
          <a:xfrm>
            <a:off x="252000" y="3841898"/>
            <a:ext cx="8640000" cy="138499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今回の提案が「重点課題推進スキーム」の対象である説明</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　</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成果の普及に関し、今回の提案のとりまとめ組織、団体等の果たす役割</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・具体的に記載してください。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 name="Text Box 8"/>
          <p:cNvSpPr txBox="1">
            <a:spLocks noChangeArrowheads="1"/>
          </p:cNvSpPr>
          <p:nvPr/>
        </p:nvSpPr>
        <p:spPr bwMode="auto">
          <a:xfrm>
            <a:off x="252000" y="2536684"/>
            <a:ext cx="8640000" cy="2262158"/>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提案技術の独自性・優位性・革新性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業界の共通課題及び異業種に跨る課題の解決に繋げる革新的な技術開発</a:t>
            </a:r>
            <a:r>
              <a:rPr lang="en-US" altLang="ja-JP" sz="1400" dirty="0">
                <a:solidFill>
                  <a:srgbClr val="C00000"/>
                </a:solidFill>
              </a:rPr>
              <a:t> </a:t>
            </a:r>
            <a:r>
              <a:rPr lang="ja-JP" altLang="ja-JP" sz="1400" dirty="0">
                <a:solidFill>
                  <a:srgbClr val="C00000"/>
                </a:solidFill>
              </a:rPr>
              <a:t>または新技術に関する統一的な評価手法の開発であることを示してください。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３．技術の内容・課題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2D9E3A6B-3F6C-F273-4C70-F88211EAA0B5}"/>
              </a:ext>
            </a:extLst>
          </p:cNvPr>
          <p:cNvSpPr txBox="1">
            <a:spLocks noChangeArrowheads="1"/>
          </p:cNvSpPr>
          <p:nvPr/>
        </p:nvSpPr>
        <p:spPr bwMode="auto">
          <a:xfrm>
            <a:off x="251999" y="2972633"/>
            <a:ext cx="8640000" cy="1969770"/>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・全技術開発期間について記述してください。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3" name="テキスト ボックス 5"/>
          <p:cNvSpPr txBox="1">
            <a:spLocks noChangeArrowheads="1"/>
          </p:cNvSpPr>
          <p:nvPr/>
        </p:nvSpPr>
        <p:spPr bwMode="auto">
          <a:xfrm>
            <a:off x="213978" y="2422674"/>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p:txBody>
      </p:sp>
      <p:sp>
        <p:nvSpPr>
          <p:cNvPr id="11" name="Text Box 8"/>
          <p:cNvSpPr txBox="1">
            <a:spLocks noChangeArrowheads="1"/>
          </p:cNvSpPr>
          <p:nvPr/>
        </p:nvSpPr>
        <p:spPr bwMode="auto">
          <a:xfrm>
            <a:off x="252000" y="3287803"/>
            <a:ext cx="8470589" cy="2985433"/>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・事業化する時期と方法を記述してください。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・事業化に不可欠なプレイヤー（自社事業部や他社）やそのプレイヤーとの連携方法と時期も記載してください。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76345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7" name="テキスト ボックス 5"/>
          <p:cNvSpPr txBox="1">
            <a:spLocks noChangeArrowheads="1"/>
          </p:cNvSpPr>
          <p:nvPr/>
        </p:nvSpPr>
        <p:spPr bwMode="auto">
          <a:xfrm>
            <a:off x="213978" y="863107"/>
            <a:ext cx="7078662" cy="461665"/>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3492247458"/>
              </p:ext>
            </p:extLst>
          </p:nvPr>
        </p:nvGraphicFramePr>
        <p:xfrm>
          <a:off x="72000" y="2034540"/>
          <a:ext cx="9000000"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3">
                  <a:extLst>
                    <a:ext uri="{9D8B030D-6E8A-4147-A177-3AD203B41FA5}">
                      <a16:colId xmlns:a16="http://schemas.microsoft.com/office/drawing/2014/main" val="3758569285"/>
                    </a:ext>
                  </a:extLst>
                </a:gridCol>
                <a:gridCol w="469642">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3">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en-US" altLang="ja-JP" sz="1200" kern="100" dirty="0">
                        <a:effectLst/>
                      </a:endParaRPr>
                    </a:p>
                  </a:txBody>
                  <a:tcPr marL="68580" marR="68580" marT="0" marB="0" anchor="ctr">
                    <a:solidFill>
                      <a:srgbClr val="00B050"/>
                    </a:solidFill>
                  </a:tcP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a:t>
                      </a:r>
                      <a:r>
                        <a:rPr lang="en-US" altLang="ja-JP"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4" name="Text Box 8">
            <a:extLst>
              <a:ext uri="{FF2B5EF4-FFF2-40B4-BE49-F238E27FC236}">
                <a16:creationId xmlns:a16="http://schemas.microsoft.com/office/drawing/2014/main" id="{52130D4B-22BC-64F5-72BA-352C837B032D}"/>
              </a:ext>
            </a:extLst>
          </p:cNvPr>
          <p:cNvSpPr txBox="1">
            <a:spLocks noChangeArrowheads="1"/>
          </p:cNvSpPr>
          <p:nvPr/>
        </p:nvSpPr>
        <p:spPr bwMode="auto">
          <a:xfrm>
            <a:off x="252000" y="4776068"/>
            <a:ext cx="8640000" cy="1908215"/>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・経済性、コスト試算、価格目標やそれらの根拠を記述してください。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提案書本文</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
        <p:nvSpPr>
          <p:cNvPr id="6" name="正方形/長方形 5">
            <a:extLst>
              <a:ext uri="{FF2B5EF4-FFF2-40B4-BE49-F238E27FC236}">
                <a16:creationId xmlns:a16="http://schemas.microsoft.com/office/drawing/2014/main" id="{5E072F92-758D-8E57-B18D-0615EE9724D0}"/>
              </a:ext>
            </a:extLst>
          </p:cNvPr>
          <p:cNvSpPr/>
          <p:nvPr/>
        </p:nvSpPr>
        <p:spPr>
          <a:xfrm>
            <a:off x="62403" y="16754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ja-JP" altLang="ja-JP" kern="100" dirty="0">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3579729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2550</Words>
  <PresentationFormat>画面に合わせる (4:3)</PresentationFormat>
  <Paragraphs>336</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明朝</vt:lpstr>
      <vt:lpstr>游ゴシック</vt:lpstr>
      <vt:lpstr>Calibri</vt:lpstr>
      <vt:lpstr>Times New Roman</vt:lpstr>
      <vt:lpstr>標準デザイン</vt:lpstr>
      <vt:lpstr>PowerPoint プレゼンテーション</vt:lpstr>
      <vt:lpstr>＜(技術開発テーマ名記載)＞ フェーズⅠ＋フェーズⅡ</vt:lpstr>
      <vt:lpstr>発表内容</vt:lpstr>
      <vt:lpstr>１．事業化の背景(提案の経緯・背景) </vt:lpstr>
      <vt:lpstr>PowerPoint プレゼンテーション</vt:lpstr>
      <vt:lpstr>２．技術の内容・課題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