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06" r:id="rId1"/>
  </p:sldMasterIdLst>
  <p:notesMasterIdLst>
    <p:notesMasterId r:id="rId6"/>
  </p:notesMasterIdLst>
  <p:sldIdLst>
    <p:sldId id="323" r:id="rId2"/>
    <p:sldId id="656" r:id="rId3"/>
    <p:sldId id="657" r:id="rId4"/>
    <p:sldId id="322" r:id="rId5"/>
  </p:sldIdLst>
  <p:sldSz cx="9144000" cy="6858000" type="screen4x3"/>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9"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73" autoAdjust="0"/>
    <p:restoredTop sz="94660"/>
  </p:normalViewPr>
  <p:slideViewPr>
    <p:cSldViewPr snapToGrid="0">
      <p:cViewPr varScale="1">
        <p:scale>
          <a:sx n="111" d="100"/>
          <a:sy n="111" d="100"/>
        </p:scale>
        <p:origin x="2034" y="114"/>
      </p:cViewPr>
      <p:guideLst>
        <p:guide orient="horz" pos="2069"/>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6C9BD6A7-4A1F-4330-9715-F36688A33AE7}" type="datetimeFigureOut">
              <a:rPr kumimoji="1" lang="ja-JP" altLang="en-US" smtClean="0"/>
              <a:t>2023/2/9</a:t>
            </a:fld>
            <a:endParaRPr kumimoji="1" lang="ja-JP" altLang="en-US"/>
          </a:p>
        </p:txBody>
      </p:sp>
      <p:sp>
        <p:nvSpPr>
          <p:cNvPr id="4" name="スライド イメージ プレースホルダー 3"/>
          <p:cNvSpPr>
            <a:spLocks noGrp="1" noRot="1" noChangeAspect="1"/>
          </p:cNvSpPr>
          <p:nvPr>
            <p:ph type="sldImg" idx="2"/>
          </p:nvPr>
        </p:nvSpPr>
        <p:spPr>
          <a:xfrm>
            <a:off x="1247775" y="1279525"/>
            <a:ext cx="4603750" cy="3454400"/>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BB6B87EB-6EF6-4EEE-B19B-3CCD9F0F7394}" type="slidenum">
              <a:rPr kumimoji="1" lang="ja-JP" altLang="en-US" smtClean="0"/>
              <a:t>‹#›</a:t>
            </a:fld>
            <a:endParaRPr kumimoji="1" lang="ja-JP" altLang="en-US"/>
          </a:p>
        </p:txBody>
      </p:sp>
    </p:spTree>
    <p:extLst>
      <p:ext uri="{BB962C8B-B14F-4D97-AF65-F5344CB8AC3E}">
        <p14:creationId xmlns:p14="http://schemas.microsoft.com/office/powerpoint/2010/main" val="9579207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00548486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28855165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299146380"/>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ED284B25-18A0-FE70-3EE6-2EB02CCD3998}"/>
              </a:ext>
            </a:extLst>
          </p:cNvPr>
          <p:cNvSpPr/>
          <p:nvPr userDrawn="1"/>
        </p:nvSpPr>
        <p:spPr>
          <a:xfrm>
            <a:off x="12700" y="6532563"/>
            <a:ext cx="9144000" cy="338137"/>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100" baseline="30000" dirty="0">
                <a:solidFill>
                  <a:prstClr val="white"/>
                </a:solidFill>
              </a:rPr>
              <a:t>©</a:t>
            </a:r>
            <a:r>
              <a:rPr lang="en-US" altLang="ja-JP" sz="1100" dirty="0">
                <a:solidFill>
                  <a:prstClr val="white"/>
                </a:solidFill>
              </a:rPr>
              <a:t>NEDO</a:t>
            </a:r>
            <a:r>
              <a:rPr lang="ja-JP" altLang="en-US" sz="1100" dirty="0">
                <a:solidFill>
                  <a:prstClr val="white"/>
                </a:solidFill>
              </a:rPr>
              <a:t>　　燃料電池等利用の飛躍的拡大に向けた共通課題解決型産学官連携研究開発事業／</a:t>
            </a:r>
            <a:r>
              <a:rPr lang="en-US" altLang="ja-JP" sz="1100" dirty="0">
                <a:solidFill>
                  <a:prstClr val="white"/>
                </a:solidFill>
              </a:rPr>
              <a:t>2023</a:t>
            </a:r>
            <a:r>
              <a:rPr lang="ja-JP" altLang="en-US" sz="1100" dirty="0">
                <a:solidFill>
                  <a:prstClr val="white"/>
                </a:solidFill>
              </a:rPr>
              <a:t>年度公募　　禁複製　　　</a:t>
            </a:r>
            <a:r>
              <a:rPr lang="en-US" altLang="ja-JP" sz="1100" dirty="0">
                <a:solidFill>
                  <a:prstClr val="white"/>
                </a:solidFill>
              </a:rPr>
              <a:t>CONFIDENTIAL</a:t>
            </a:r>
          </a:p>
        </p:txBody>
      </p:sp>
      <p:sp>
        <p:nvSpPr>
          <p:cNvPr id="3" name="Slide Number Placeholder 5">
            <a:extLst>
              <a:ext uri="{FF2B5EF4-FFF2-40B4-BE49-F238E27FC236}">
                <a16:creationId xmlns:a16="http://schemas.microsoft.com/office/drawing/2014/main" id="{E25CBDBB-19C2-F142-3175-27208E2AC11F}"/>
              </a:ext>
            </a:extLst>
          </p:cNvPr>
          <p:cNvSpPr>
            <a:spLocks noGrp="1"/>
          </p:cNvSpPr>
          <p:nvPr>
            <p:ph type="sldNum" sz="quarter" idx="10"/>
          </p:nvPr>
        </p:nvSpPr>
        <p:spPr>
          <a:xfrm>
            <a:off x="7083425" y="6505575"/>
            <a:ext cx="2057400" cy="365125"/>
          </a:xfrm>
        </p:spPr>
        <p:txBody>
          <a:bodyPr/>
          <a:lstStyle>
            <a:lvl1pPr>
              <a:defRPr>
                <a:solidFill>
                  <a:srgbClr val="FFFFFF"/>
                </a:solidFill>
              </a:defRPr>
            </a:lvl1pPr>
          </a:lstStyle>
          <a:p>
            <a:pPr>
              <a:defRPr/>
            </a:pPr>
            <a:fld id="{109B40A9-4975-448A-993E-CDB42F79F417}" type="slidenum">
              <a:rPr lang="ja-JP" altLang="en-US"/>
              <a:pPr>
                <a:defRPr/>
              </a:pPr>
              <a:t>‹#›</a:t>
            </a:fld>
            <a:endParaRPr lang="ja-JP" altLang="en-US" dirty="0"/>
          </a:p>
        </p:txBody>
      </p:sp>
      <p:cxnSp>
        <p:nvCxnSpPr>
          <p:cNvPr id="5" name="直線コネクタ 4">
            <a:extLst>
              <a:ext uri="{FF2B5EF4-FFF2-40B4-BE49-F238E27FC236}">
                <a16:creationId xmlns:a16="http://schemas.microsoft.com/office/drawing/2014/main" id="{F3C83980-F250-6D6A-ACC8-802A1462803D}"/>
              </a:ext>
            </a:extLst>
          </p:cNvPr>
          <p:cNvCxnSpPr/>
          <p:nvPr userDrawn="1"/>
        </p:nvCxnSpPr>
        <p:spPr>
          <a:xfrm>
            <a:off x="191193" y="598516"/>
            <a:ext cx="874498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1096897"/>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14952920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14999399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pPr>
              <a:defRPr/>
            </a:pPr>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09829132"/>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pPr>
              <a:defRPr/>
            </a:pPr>
            <a:endParaRPr lang="ja-JP" altLang="en-US"/>
          </a:p>
        </p:txBody>
      </p:sp>
      <p:sp>
        <p:nvSpPr>
          <p:cNvPr id="8" name="Footer Placeholder 7"/>
          <p:cNvSpPr>
            <a:spLocks noGrp="1"/>
          </p:cNvSpPr>
          <p:nvPr>
            <p:ph type="ftr" sz="quarter" idx="11"/>
          </p:nvPr>
        </p:nvSpPr>
        <p:spPr/>
        <p:txBody>
          <a:bodyPr/>
          <a:lstStyle/>
          <a:p>
            <a:pPr>
              <a:defRPr/>
            </a:pPr>
            <a:endParaRPr lang="ja-JP" altLang="en-US"/>
          </a:p>
        </p:txBody>
      </p:sp>
      <p:sp>
        <p:nvSpPr>
          <p:cNvPr id="9" name="Slide Number Placeholder 8"/>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1382589182"/>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pPr>
              <a:defRPr/>
            </a:pPr>
            <a:endParaRPr lang="ja-JP" altLang="en-US"/>
          </a:p>
        </p:txBody>
      </p:sp>
      <p:sp>
        <p:nvSpPr>
          <p:cNvPr id="4" name="Footer Placeholder 3"/>
          <p:cNvSpPr>
            <a:spLocks noGrp="1"/>
          </p:cNvSpPr>
          <p:nvPr>
            <p:ph type="ftr" sz="quarter" idx="11"/>
          </p:nvPr>
        </p:nvSpPr>
        <p:spPr/>
        <p:txBody>
          <a:bodyPr/>
          <a:lstStyle/>
          <a:p>
            <a:pPr>
              <a:defRPr/>
            </a:pPr>
            <a:endParaRPr lang="ja-JP" altLang="en-US"/>
          </a:p>
        </p:txBody>
      </p:sp>
      <p:sp>
        <p:nvSpPr>
          <p:cNvPr id="5" name="Slide Number Placeholder 4"/>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22984950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ja-JP" altLang="en-US"/>
          </a:p>
        </p:txBody>
      </p:sp>
      <p:sp>
        <p:nvSpPr>
          <p:cNvPr id="3" name="Footer Placeholder 2"/>
          <p:cNvSpPr>
            <a:spLocks noGrp="1"/>
          </p:cNvSpPr>
          <p:nvPr>
            <p:ph type="ftr" sz="quarter" idx="11"/>
          </p:nvPr>
        </p:nvSpPr>
        <p:spPr/>
        <p:txBody>
          <a:bodyPr/>
          <a:lstStyle/>
          <a:p>
            <a:pPr>
              <a:defRPr/>
            </a:pPr>
            <a:endParaRPr lang="ja-JP" altLang="en-US"/>
          </a:p>
        </p:txBody>
      </p:sp>
      <p:sp>
        <p:nvSpPr>
          <p:cNvPr id="4" name="Slide Number Placeholder 3"/>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2703372883"/>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a:defRPr/>
            </a:pPr>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2246030546"/>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a:defRPr/>
            </a:pPr>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1256234770"/>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209533373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8865494B-B35E-9627-79F1-5891BDF844C8}"/>
              </a:ext>
            </a:extLst>
          </p:cNvPr>
          <p:cNvSpPr txBox="1"/>
          <p:nvPr/>
        </p:nvSpPr>
        <p:spPr>
          <a:xfrm>
            <a:off x="139148" y="18831"/>
            <a:ext cx="6464313" cy="646331"/>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　研究開発項目</a:t>
            </a:r>
            <a:r>
              <a:rPr kumimoji="1" lang="en-US" altLang="ja-JP" dirty="0">
                <a:latin typeface="Meiryo UI" panose="020B0604030504040204" pitchFamily="50" charset="-128"/>
                <a:ea typeface="Meiryo UI" panose="020B0604030504040204" pitchFamily="50" charset="-128"/>
              </a:rPr>
              <a:t>Ⅰ</a:t>
            </a:r>
            <a:r>
              <a:rPr kumimoji="1" lang="ja-JP" altLang="en-US" dirty="0">
                <a:latin typeface="Meiryo UI" panose="020B0604030504040204" pitchFamily="50" charset="-128"/>
                <a:ea typeface="Meiryo UI" panose="020B0604030504040204" pitchFamily="50" charset="-128"/>
              </a:rPr>
              <a:t>　共通課題解決型基盤技術開発　－</a:t>
            </a:r>
          </a:p>
          <a:p>
            <a:r>
              <a:rPr kumimoji="1" lang="ja-JP" altLang="en-US" dirty="0">
                <a:latin typeface="Meiryo UI" panose="020B0604030504040204" pitchFamily="50" charset="-128"/>
                <a:ea typeface="Meiryo UI" panose="020B0604030504040204" pitchFamily="50" charset="-128"/>
              </a:rPr>
              <a:t>－　研究開発項目</a:t>
            </a:r>
            <a:r>
              <a:rPr kumimoji="1" lang="en-US" altLang="ja-JP" dirty="0">
                <a:latin typeface="Meiryo UI" panose="020B0604030504040204" pitchFamily="50" charset="-128"/>
                <a:ea typeface="Meiryo UI" panose="020B0604030504040204" pitchFamily="50" charset="-128"/>
              </a:rPr>
              <a:t>Ⅱ</a:t>
            </a:r>
            <a:r>
              <a:rPr kumimoji="1" lang="ja-JP" altLang="en-US" dirty="0">
                <a:latin typeface="Meiryo UI" panose="020B0604030504040204" pitchFamily="50" charset="-128"/>
                <a:ea typeface="Meiryo UI" panose="020B0604030504040204" pitchFamily="50" charset="-128"/>
              </a:rPr>
              <a:t>　水素利用等高度化先端技術開発　－</a:t>
            </a:r>
            <a:endParaRPr kumimoji="1" lang="en-US" altLang="ja-JP" dirty="0">
              <a:latin typeface="Meiryo UI" panose="020B0604030504040204" pitchFamily="50" charset="-128"/>
              <a:ea typeface="Meiryo UI" panose="020B0604030504040204" pitchFamily="50" charset="-128"/>
            </a:endParaRPr>
          </a:p>
        </p:txBody>
      </p:sp>
      <p:sp>
        <p:nvSpPr>
          <p:cNvPr id="7" name="AutoShape 17">
            <a:extLst>
              <a:ext uri="{FF2B5EF4-FFF2-40B4-BE49-F238E27FC236}">
                <a16:creationId xmlns:a16="http://schemas.microsoft.com/office/drawing/2014/main" id="{AA1C6491-43D5-07AC-DA8F-4ABF9A3BD36A}"/>
              </a:ext>
            </a:extLst>
          </p:cNvPr>
          <p:cNvSpPr>
            <a:spLocks noChangeArrowheads="1"/>
          </p:cNvSpPr>
          <p:nvPr/>
        </p:nvSpPr>
        <p:spPr bwMode="auto">
          <a:xfrm>
            <a:off x="348872" y="1104742"/>
            <a:ext cx="4333462" cy="354330"/>
          </a:xfrm>
          <a:prstGeom prst="wedgeRoundRectCallout">
            <a:avLst>
              <a:gd name="adj1" fmla="val 27851"/>
              <a:gd name="adj2" fmla="val -165352"/>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sz="1200" b="1" i="1" kern="100" dirty="0">
                <a:solidFill>
                  <a:srgbClr val="000000"/>
                </a:solidFill>
                <a:effectLst/>
                <a:latin typeface="TmsRmn"/>
                <a:ea typeface="ＭＳ ゴシック" panose="020B0609070205080204" pitchFamily="49" charset="-128"/>
                <a:cs typeface="Times New Roman" panose="02020603050405020304" pitchFamily="18" charset="0"/>
              </a:rPr>
              <a:t>該当する研究開発項目のみ記載し、他は削除ください</a:t>
            </a:r>
            <a:endParaRPr lang="ja-JP" sz="1200" kern="100" dirty="0">
              <a:effectLst/>
              <a:latin typeface="TmsRmn"/>
              <a:ea typeface="ＭＳ 明朝" panose="02020609040205080304" pitchFamily="17" charset="-128"/>
              <a:cs typeface="Times New Roman" panose="02020603050405020304" pitchFamily="18" charset="0"/>
            </a:endParaRPr>
          </a:p>
        </p:txBody>
      </p:sp>
      <p:sp>
        <p:nvSpPr>
          <p:cNvPr id="8" name="テキスト ボックス 7">
            <a:extLst>
              <a:ext uri="{FF2B5EF4-FFF2-40B4-BE49-F238E27FC236}">
                <a16:creationId xmlns:a16="http://schemas.microsoft.com/office/drawing/2014/main" id="{15FB967E-C3EE-796F-C1B9-03CEAE64A125}"/>
              </a:ext>
            </a:extLst>
          </p:cNvPr>
          <p:cNvSpPr txBox="1"/>
          <p:nvPr/>
        </p:nvSpPr>
        <p:spPr>
          <a:xfrm>
            <a:off x="678639" y="2724029"/>
            <a:ext cx="7786722" cy="707886"/>
          </a:xfrm>
          <a:prstGeom prst="rect">
            <a:avLst/>
          </a:prstGeom>
          <a:noFill/>
        </p:spPr>
        <p:txBody>
          <a:bodyPr wrap="square" rtlCol="0">
            <a:spAutoFit/>
          </a:bodyPr>
          <a:lstStyle/>
          <a:p>
            <a:pPr algn="ctr"/>
            <a:r>
              <a:rPr kumimoji="1" lang="ja-JP" altLang="en-US" sz="4000" dirty="0">
                <a:latin typeface="Meiryo UI" panose="020B0604030504040204" pitchFamily="50" charset="-128"/>
                <a:ea typeface="Meiryo UI" panose="020B0604030504040204" pitchFamily="50" charset="-128"/>
              </a:rPr>
              <a:t>○○○○○の研究開発</a:t>
            </a:r>
          </a:p>
        </p:txBody>
      </p:sp>
      <p:sp>
        <p:nvSpPr>
          <p:cNvPr id="9" name="テキスト ボックス 8">
            <a:extLst>
              <a:ext uri="{FF2B5EF4-FFF2-40B4-BE49-F238E27FC236}">
                <a16:creationId xmlns:a16="http://schemas.microsoft.com/office/drawing/2014/main" id="{FFF6F9CE-C155-44CF-7D5F-5A9697D7D1F7}"/>
              </a:ext>
            </a:extLst>
          </p:cNvPr>
          <p:cNvSpPr txBox="1"/>
          <p:nvPr/>
        </p:nvSpPr>
        <p:spPr>
          <a:xfrm>
            <a:off x="2028277" y="4308311"/>
            <a:ext cx="5087446" cy="707886"/>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国立大学法人○○○大学</a:t>
            </a:r>
            <a:r>
              <a:rPr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○○○○株式会社　　</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026FF16-C844-DF07-53A5-19BD52A8C463}"/>
              </a:ext>
            </a:extLst>
          </p:cNvPr>
          <p:cNvSpPr txBox="1"/>
          <p:nvPr/>
        </p:nvSpPr>
        <p:spPr>
          <a:xfrm>
            <a:off x="7418057" y="899441"/>
            <a:ext cx="148093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2023</a:t>
            </a:r>
            <a:r>
              <a:rPr kumimoji="1" lang="ja-JP" altLang="en-US" sz="1200" dirty="0">
                <a:latin typeface="Meiryo UI" panose="020B0604030504040204" pitchFamily="50" charset="-128"/>
                <a:ea typeface="Meiryo UI" panose="020B0604030504040204" pitchFamily="50" charset="-128"/>
              </a:rPr>
              <a:t>年</a:t>
            </a: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月○○日</a:t>
            </a:r>
            <a:endParaRPr kumimoji="1" lang="en-US" altLang="ja-JP" sz="12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91069D62-2828-DFA0-C442-9E9F36A491F0}"/>
              </a:ext>
            </a:extLst>
          </p:cNvPr>
          <p:cNvSpPr txBox="1"/>
          <p:nvPr/>
        </p:nvSpPr>
        <p:spPr>
          <a:xfrm>
            <a:off x="5639046" y="116481"/>
            <a:ext cx="2953354" cy="369332"/>
          </a:xfrm>
          <a:prstGeom prst="rect">
            <a:avLst/>
          </a:prstGeom>
          <a:noFill/>
        </p:spPr>
        <p:txBody>
          <a:bodyPr wrap="square" rtlCol="0">
            <a:spAutoFit/>
          </a:bodyPr>
          <a:lstStyle/>
          <a:p>
            <a:pPr algn="ctr"/>
            <a:r>
              <a:rPr kumimoji="1" lang="ja-JP" altLang="en-US" dirty="0">
                <a:latin typeface="Meiryo UI" panose="020B0604030504040204" pitchFamily="50" charset="-128"/>
                <a:ea typeface="Meiryo UI" panose="020B0604030504040204" pitchFamily="50" charset="-128"/>
              </a:rPr>
              <a:t>に対する提案書　補足資料</a:t>
            </a:r>
          </a:p>
        </p:txBody>
      </p:sp>
      <p:sp>
        <p:nvSpPr>
          <p:cNvPr id="20" name="AutoShape 17">
            <a:extLst>
              <a:ext uri="{FF2B5EF4-FFF2-40B4-BE49-F238E27FC236}">
                <a16:creationId xmlns:a16="http://schemas.microsoft.com/office/drawing/2014/main" id="{031D8254-DCD9-F312-3BF2-A8E9B830E614}"/>
              </a:ext>
            </a:extLst>
          </p:cNvPr>
          <p:cNvSpPr>
            <a:spLocks noChangeArrowheads="1"/>
          </p:cNvSpPr>
          <p:nvPr/>
        </p:nvSpPr>
        <p:spPr bwMode="auto">
          <a:xfrm>
            <a:off x="6603461" y="5474121"/>
            <a:ext cx="655227" cy="354330"/>
          </a:xfrm>
          <a:prstGeom prst="wedgeRoundRectCallout">
            <a:avLst>
              <a:gd name="adj1" fmla="val -60737"/>
              <a:gd name="adj2" fmla="val -153515"/>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sz="1200" b="1" i="1" kern="100" dirty="0">
                <a:solidFill>
                  <a:srgbClr val="000000"/>
                </a:solidFill>
                <a:effectLst/>
                <a:latin typeface="TmsRmn"/>
                <a:ea typeface="ＭＳ ゴシック" panose="020B0609070205080204" pitchFamily="49" charset="-128"/>
                <a:cs typeface="Times New Roman" panose="02020603050405020304" pitchFamily="18" charset="0"/>
              </a:rPr>
              <a:t>氏名</a:t>
            </a:r>
            <a:endParaRPr lang="en-US" altLang="ja-JP" sz="1200" b="1" i="1" kern="100" dirty="0">
              <a:solidFill>
                <a:srgbClr val="000000"/>
              </a:solidFill>
              <a:effectLst/>
              <a:latin typeface="TmsRmn"/>
              <a:ea typeface="ＭＳ ゴシック" panose="020B0609070205080204" pitchFamily="49" charset="-128"/>
              <a:cs typeface="Times New Roman" panose="02020603050405020304" pitchFamily="18" charset="0"/>
            </a:endParaRPr>
          </a:p>
        </p:txBody>
      </p:sp>
      <p:sp>
        <p:nvSpPr>
          <p:cNvPr id="3" name="AutoShape 17">
            <a:extLst>
              <a:ext uri="{FF2B5EF4-FFF2-40B4-BE49-F238E27FC236}">
                <a16:creationId xmlns:a16="http://schemas.microsoft.com/office/drawing/2014/main" id="{5E875600-CAD5-6F68-BC00-88FBE3EC74FA}"/>
              </a:ext>
            </a:extLst>
          </p:cNvPr>
          <p:cNvSpPr>
            <a:spLocks noChangeArrowheads="1"/>
          </p:cNvSpPr>
          <p:nvPr/>
        </p:nvSpPr>
        <p:spPr bwMode="auto">
          <a:xfrm>
            <a:off x="307609" y="1670467"/>
            <a:ext cx="4634261" cy="520279"/>
          </a:xfrm>
          <a:prstGeom prst="wedgeRoundRectCallout">
            <a:avLst>
              <a:gd name="adj1" fmla="val 25480"/>
              <a:gd name="adj2" fmla="val 52118"/>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sz="1200" b="1" i="1" kern="100" dirty="0">
                <a:solidFill>
                  <a:srgbClr val="000000"/>
                </a:solidFill>
                <a:effectLst/>
                <a:latin typeface="TmsRmn"/>
                <a:ea typeface="ＭＳ ゴシック" panose="020B0609070205080204" pitchFamily="49" charset="-128"/>
                <a:cs typeface="Times New Roman" panose="02020603050405020304" pitchFamily="18" charset="0"/>
              </a:rPr>
              <a:t>本スライドの斜体で記述されたテキストボックスは説明文です。</a:t>
            </a:r>
            <a:endParaRPr lang="en-US" altLang="ja-JP" sz="1200" b="1" i="1" kern="100" dirty="0">
              <a:solidFill>
                <a:srgbClr val="000000"/>
              </a:solidFill>
              <a:effectLst/>
              <a:latin typeface="TmsRmn"/>
              <a:ea typeface="ＭＳ ゴシック" panose="020B0609070205080204" pitchFamily="49" charset="-128"/>
              <a:cs typeface="Times New Roman" panose="02020603050405020304" pitchFamily="18" charset="0"/>
            </a:endParaRPr>
          </a:p>
          <a:p>
            <a:pPr algn="just"/>
            <a:r>
              <a:rPr lang="ja-JP" altLang="en-US" sz="1200" b="1" i="1" kern="100" dirty="0">
                <a:solidFill>
                  <a:srgbClr val="000000"/>
                </a:solidFill>
                <a:effectLst/>
                <a:latin typeface="TmsRmn"/>
                <a:ea typeface="ＭＳ ゴシック" panose="020B0609070205080204" pitchFamily="49" charset="-128"/>
                <a:cs typeface="Times New Roman" panose="02020603050405020304" pitchFamily="18" charset="0"/>
              </a:rPr>
              <a:t>スライド作成時に削除願います。</a:t>
            </a:r>
            <a:endParaRPr lang="en-US" altLang="ja-JP" sz="1200" b="1" i="1" kern="100" dirty="0">
              <a:solidFill>
                <a:srgbClr val="000000"/>
              </a:solidFill>
              <a:effectLst/>
              <a:latin typeface="TmsRmn"/>
              <a:ea typeface="ＭＳ ゴシック" panose="020B0609070205080204" pitchFamily="49"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366925F2-6344-C685-BD3F-1BF525701752}"/>
              </a:ext>
            </a:extLst>
          </p:cNvPr>
          <p:cNvSpPr txBox="1"/>
          <p:nvPr/>
        </p:nvSpPr>
        <p:spPr>
          <a:xfrm>
            <a:off x="8387542" y="18831"/>
            <a:ext cx="708543" cy="276999"/>
          </a:xfrm>
          <a:prstGeom prst="rect">
            <a:avLst/>
          </a:prstGeom>
          <a:noFill/>
          <a:ln>
            <a:solidFill>
              <a:schemeClr val="tx1"/>
            </a:solidFill>
          </a:ln>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別添</a:t>
            </a:r>
            <a:r>
              <a:rPr kumimoji="1" lang="en-US" altLang="ja-JP" sz="1200" dirty="0">
                <a:latin typeface="Meiryo UI" panose="020B0604030504040204" pitchFamily="50" charset="-128"/>
                <a:ea typeface="Meiryo UI" panose="020B0604030504040204" pitchFamily="50" charset="-128"/>
              </a:rPr>
              <a:t>12</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89740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1C73DF2-61AC-43C7-9A0C-9A33CC4375A0}"/>
              </a:ext>
            </a:extLst>
          </p:cNvPr>
          <p:cNvSpPr txBox="1"/>
          <p:nvPr/>
        </p:nvSpPr>
        <p:spPr>
          <a:xfrm>
            <a:off x="225767" y="93817"/>
            <a:ext cx="3570208" cy="400110"/>
          </a:xfrm>
          <a:prstGeom prst="rect">
            <a:avLst/>
          </a:prstGeom>
          <a:noFill/>
        </p:spPr>
        <p:txBody>
          <a:bodyPr wrap="none" rtlCol="0">
            <a:spAutoFit/>
          </a:bodyPr>
          <a:lstStyle/>
          <a:p>
            <a:r>
              <a:rPr kumimoji="1" lang="ja-JP" altLang="en-US" sz="2000" dirty="0">
                <a:latin typeface="Meiryo UI" panose="020B0604030504040204" pitchFamily="50" charset="-128"/>
                <a:ea typeface="Meiryo UI" panose="020B0604030504040204" pitchFamily="50" charset="-128"/>
              </a:rPr>
              <a:t>１　提案の目的・概要・コンセプト</a:t>
            </a:r>
            <a:endParaRPr kumimoji="1" lang="en-US" altLang="ja-JP" sz="2000" dirty="0">
              <a:latin typeface="Meiryo UI" panose="020B0604030504040204" pitchFamily="50" charset="-128"/>
              <a:ea typeface="Meiryo UI" panose="020B0604030504040204" pitchFamily="50" charset="-128"/>
            </a:endParaRPr>
          </a:p>
        </p:txBody>
      </p:sp>
      <p:sp>
        <p:nvSpPr>
          <p:cNvPr id="17" name="AutoShape 17">
            <a:extLst>
              <a:ext uri="{FF2B5EF4-FFF2-40B4-BE49-F238E27FC236}">
                <a16:creationId xmlns:a16="http://schemas.microsoft.com/office/drawing/2014/main" id="{A085BB27-3BDA-B43E-54D6-BB4B23D02CE2}"/>
              </a:ext>
            </a:extLst>
          </p:cNvPr>
          <p:cNvSpPr>
            <a:spLocks noChangeArrowheads="1"/>
          </p:cNvSpPr>
          <p:nvPr/>
        </p:nvSpPr>
        <p:spPr bwMode="auto">
          <a:xfrm>
            <a:off x="580956" y="1307055"/>
            <a:ext cx="6292455" cy="747775"/>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提案の概要を視覚的にわかりやすく、ポンチ絵等を用い、</a:t>
            </a:r>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ja-JP" altLang="en-US" b="1" i="1" kern="100" dirty="0">
                <a:latin typeface="ＭＳ ゴシック" panose="020B0609070205080204" pitchFamily="49" charset="-128"/>
                <a:ea typeface="ＭＳ ゴシック" panose="020B0609070205080204" pitchFamily="49" charset="-128"/>
                <a:cs typeface="Times New Roman" panose="02020603050405020304" pitchFamily="18" charset="0"/>
              </a:rPr>
              <a:t>１スライドで</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記載ください。</a:t>
            </a:r>
            <a:endParaRPr 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3512529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1C73DF2-61AC-43C7-9A0C-9A33CC4375A0}"/>
              </a:ext>
            </a:extLst>
          </p:cNvPr>
          <p:cNvSpPr txBox="1"/>
          <p:nvPr/>
        </p:nvSpPr>
        <p:spPr>
          <a:xfrm>
            <a:off x="225767" y="93817"/>
            <a:ext cx="1846980" cy="400110"/>
          </a:xfrm>
          <a:prstGeom prst="rect">
            <a:avLst/>
          </a:prstGeom>
          <a:noFill/>
        </p:spPr>
        <p:txBody>
          <a:bodyPr wrap="none" rtlCol="0">
            <a:spAutoFit/>
          </a:bodyPr>
          <a:lstStyle/>
          <a:p>
            <a:r>
              <a:rPr kumimoji="1" lang="ja-JP" altLang="en-US" sz="2000" dirty="0">
                <a:latin typeface="Meiryo UI" panose="020B0604030504040204" pitchFamily="50" charset="-128"/>
                <a:ea typeface="Meiryo UI" panose="020B0604030504040204" pitchFamily="50" charset="-128"/>
              </a:rPr>
              <a:t>２　提案の目標</a:t>
            </a:r>
            <a:endParaRPr kumimoji="1" lang="en-US" altLang="ja-JP" sz="2000" dirty="0">
              <a:latin typeface="Meiryo UI" panose="020B0604030504040204" pitchFamily="50" charset="-128"/>
              <a:ea typeface="Meiryo UI" panose="020B0604030504040204" pitchFamily="50" charset="-128"/>
            </a:endParaRPr>
          </a:p>
        </p:txBody>
      </p:sp>
      <p:sp>
        <p:nvSpPr>
          <p:cNvPr id="17" name="AutoShape 17">
            <a:extLst>
              <a:ext uri="{FF2B5EF4-FFF2-40B4-BE49-F238E27FC236}">
                <a16:creationId xmlns:a16="http://schemas.microsoft.com/office/drawing/2014/main" id="{A085BB27-3BDA-B43E-54D6-BB4B23D02CE2}"/>
              </a:ext>
            </a:extLst>
          </p:cNvPr>
          <p:cNvSpPr>
            <a:spLocks noChangeArrowheads="1"/>
          </p:cNvSpPr>
          <p:nvPr/>
        </p:nvSpPr>
        <p:spPr bwMode="auto">
          <a:xfrm>
            <a:off x="580956" y="1307055"/>
            <a:ext cx="7989466" cy="1469396"/>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提案の目標と目標設定の考え方を説明してください。</a:t>
            </a:r>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endParaRPr lang="en-US" altLang="ja-JP" b="1" i="1" kern="100" dirty="0">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目標が多岐にわたる場合も、テーマの大目標に絞って簡潔に１スライドで記載ください。</a:t>
            </a:r>
            <a:endParaRPr 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3344504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1C73DF2-61AC-43C7-9A0C-9A33CC4375A0}"/>
              </a:ext>
            </a:extLst>
          </p:cNvPr>
          <p:cNvSpPr txBox="1"/>
          <p:nvPr/>
        </p:nvSpPr>
        <p:spPr>
          <a:xfrm>
            <a:off x="225767" y="93817"/>
            <a:ext cx="3001143" cy="400110"/>
          </a:xfrm>
          <a:prstGeom prst="rect">
            <a:avLst/>
          </a:prstGeom>
          <a:noFill/>
        </p:spPr>
        <p:txBody>
          <a:bodyPr wrap="none" rtlCol="0">
            <a:spAutoFit/>
          </a:bodyPr>
          <a:lstStyle/>
          <a:p>
            <a:r>
              <a:rPr kumimoji="1" lang="ja-JP" altLang="en-US" sz="2000" dirty="0">
                <a:latin typeface="Meiryo UI" panose="020B0604030504040204" pitchFamily="50" charset="-128"/>
                <a:ea typeface="Meiryo UI" panose="020B0604030504040204" pitchFamily="50" charset="-128"/>
              </a:rPr>
              <a:t>３　提案の独自性・優位性</a:t>
            </a:r>
            <a:endParaRPr kumimoji="1" lang="en-US" altLang="ja-JP" sz="2000" dirty="0">
              <a:latin typeface="Meiryo UI" panose="020B0604030504040204" pitchFamily="50" charset="-128"/>
              <a:ea typeface="Meiryo UI" panose="020B0604030504040204" pitchFamily="50" charset="-128"/>
            </a:endParaRPr>
          </a:p>
        </p:txBody>
      </p:sp>
      <p:sp>
        <p:nvSpPr>
          <p:cNvPr id="4" name="AutoShape 17">
            <a:extLst>
              <a:ext uri="{FF2B5EF4-FFF2-40B4-BE49-F238E27FC236}">
                <a16:creationId xmlns:a16="http://schemas.microsoft.com/office/drawing/2014/main" id="{FF8A7B72-3FC9-2842-ECB0-4333355AB6F6}"/>
              </a:ext>
            </a:extLst>
          </p:cNvPr>
          <p:cNvSpPr>
            <a:spLocks noChangeArrowheads="1"/>
          </p:cNvSpPr>
          <p:nvPr/>
        </p:nvSpPr>
        <p:spPr bwMode="auto">
          <a:xfrm>
            <a:off x="335560" y="1130085"/>
            <a:ext cx="8472879" cy="1654679"/>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提案の独自性や優位性について、実験データ等のエビデンスや科学に立脚した仮説、これまでの実績等に基づき説明してください。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（適宜図表も活用ください）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endParaRPr lang="en-US" altLang="ja-JP" b="1" i="1" kern="100" dirty="0">
              <a:solidFill>
                <a:srgbClr val="000000"/>
              </a:solidFill>
              <a:latin typeface="Meiryo UIMeiryo UI"/>
              <a:ea typeface="ＭＳ ゴシック" panose="020B0609070205080204" pitchFamily="49" charset="-128"/>
              <a:cs typeface="Times New Roman" panose="02020603050405020304" pitchFamily="18" charset="0"/>
            </a:endParaRPr>
          </a:p>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特に訴求すべき内容に絞って２スライド以内で記載ください。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779213319"/>
      </p:ext>
    </p:extLst>
  </p:cSld>
  <p:clrMapOvr>
    <a:masterClrMapping/>
  </p:clrMapOvr>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217</Words>
  <Application>Microsoft Office PowerPoint</Application>
  <PresentationFormat>画面に合わせる (4:3)</PresentationFormat>
  <Paragraphs>24</Paragraphs>
  <Slides>4</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vt:i4>
      </vt:variant>
    </vt:vector>
  </HeadingPairs>
  <TitlesOfParts>
    <vt:vector size="12" baseType="lpstr">
      <vt:lpstr>Meiryo UI</vt:lpstr>
      <vt:lpstr>Meiryo UIMeiryo UI</vt:lpstr>
      <vt:lpstr>ＭＳ ゴシック</vt:lpstr>
      <vt:lpstr>TmsRmn</vt:lpstr>
      <vt:lpstr>Arial</vt:lpstr>
      <vt:lpstr>Calibri</vt:lpstr>
      <vt:lpstr>Calibri Light</vt:lpstr>
      <vt:lpstr>Office Theme</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2023-02-09T00:34:36Z</dcterms:created>
  <dcterms:modified xsi:type="dcterms:W3CDTF">2023-02-09T00:34:44Z</dcterms:modified>
</cp:coreProperties>
</file>