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1"/>
  </p:notesMasterIdLst>
  <p:sldIdLst>
    <p:sldId id="262" r:id="rId2"/>
    <p:sldId id="362" r:id="rId3"/>
    <p:sldId id="271" r:id="rId4"/>
    <p:sldId id="264" r:id="rId5"/>
    <p:sldId id="272" r:id="rId6"/>
    <p:sldId id="269" r:id="rId7"/>
    <p:sldId id="267" r:id="rId8"/>
    <p:sldId id="276" r:id="rId9"/>
    <p:sldId id="27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3" autoAdjust="0"/>
    <p:restoredTop sz="94660"/>
  </p:normalViewPr>
  <p:slideViewPr>
    <p:cSldViewPr snapToGrid="0">
      <p:cViewPr varScale="1">
        <p:scale>
          <a:sx n="114" d="100"/>
          <a:sy n="114" d="100"/>
        </p:scale>
        <p:origin x="2100" y="8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notesMasters/notesMaster1.xml" Type="http://schemas.openxmlformats.org/officeDocument/2006/relationships/notesMaster"/><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1D71C3-C458-4577-B12B-F462FAF828C0}" type="datetimeFigureOut">
              <a:rPr kumimoji="1" lang="ja-JP" altLang="en-US" smtClean="0"/>
              <a:t>2023/3/10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DFDDC0-9804-4DD5-807C-E1448A30BB63}" type="slidenum">
              <a:rPr kumimoji="1" lang="ja-JP" altLang="en-US" smtClean="0"/>
              <a:t>‹#›</a:t>
            </a:fld>
            <a:endParaRPr kumimoji="1" lang="ja-JP" altLang="en-US"/>
          </a:p>
        </p:txBody>
      </p:sp>
    </p:spTree>
    <p:extLst>
      <p:ext uri="{BB962C8B-B14F-4D97-AF65-F5344CB8AC3E}">
        <p14:creationId xmlns:p14="http://schemas.microsoft.com/office/powerpoint/2010/main" val="22023027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8F454-B155-4B05-B90D-609CAA5441C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5347DF-8913-4325-AA4E-E47D044EE22F}" type="datetime1">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65639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4B8CF0-11E6-43AC-8E07-C8F94B4BC5B2}" type="datetime1">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709183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71CAF2-CBC6-4585-8619-B8DCBCEE950F}" type="datetime1">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408402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136347-0E06-42CE-BED1-142253846785}" type="datetime1">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85162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E6D94-4F2F-4B11-A693-3B06FA91213E}" type="datetime1">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913916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867467-5588-4379-A262-34B41C76A655}" type="datetime1">
              <a:rPr kumimoji="1" lang="ja-JP" altLang="en-US" smtClean="0"/>
              <a:t>2023/3/10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36454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CFE513E-C795-4B88-B482-71E8EFF59F94}" type="datetime1">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1556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3F17E9-8997-4C62-8B5B-C37101885C72}" type="datetime1">
              <a:rPr kumimoji="1" lang="ja-JP" altLang="en-US" smtClean="0"/>
              <a:t>2023/3/10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075400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7CC46-D22E-4CF8-B608-505C825E93A1}" type="datetime1">
              <a:rPr kumimoji="1" lang="ja-JP" altLang="en-US" smtClean="0"/>
              <a:t>2023/3/10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03212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AD010E-DA49-4588-879B-ECC366C2E8F8}" type="datetime1">
              <a:rPr kumimoji="1" lang="ja-JP" altLang="en-US" smtClean="0"/>
              <a:t>2023/3/10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99439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171B2E-1D09-4364-AD9F-D338DE2AC402}" type="datetime1">
              <a:rPr kumimoji="1" lang="ja-JP" altLang="en-US" smtClean="0"/>
              <a:t>2023/3/10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350450560"/>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C738B-257E-401D-AC85-F31887EAC496}" type="datetime1">
              <a:rPr kumimoji="1" lang="ja-JP" altLang="en-US" smtClean="0"/>
              <a:t>2023/3/10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522746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5220" y="1616863"/>
            <a:ext cx="6737334" cy="3269572"/>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a:t>
            </a:r>
            <a:r>
              <a:rPr lang="ja-JP" altLang="en-US" sz="2400" b="1" dirty="0">
                <a:latin typeface="ＭＳ Ｐゴシック" panose="020B0600070205080204" pitchFamily="50" charset="-128"/>
                <a:ea typeface="ＭＳ Ｐゴシック" panose="020B0600070205080204" pitchFamily="50" charset="-128"/>
              </a:rPr>
              <a:t>バイオジェット燃料生産技術開発事業</a:t>
            </a:r>
            <a:br>
              <a:rPr lang="en-US" altLang="ja-JP" sz="2400" b="1" dirty="0">
                <a:latin typeface="ＭＳ Ｐゴシック" panose="020B0600070205080204" pitchFamily="50" charset="-128"/>
                <a:ea typeface="ＭＳ Ｐゴシック" panose="020B0600070205080204" pitchFamily="50" charset="-128"/>
              </a:rPr>
            </a:br>
            <a:r>
              <a:rPr lang="ja-JP" altLang="en-US" sz="2400" b="1" dirty="0">
                <a:latin typeface="ＭＳ Ｐゴシック" panose="020B0600070205080204" pitchFamily="50" charset="-128"/>
                <a:ea typeface="ＭＳ Ｐゴシック" panose="020B0600070205080204" pitchFamily="50" charset="-128"/>
              </a:rPr>
              <a:t>　　</a:t>
            </a:r>
            <a:br>
              <a:rPr lang="en-US" altLang="ja-JP" sz="2400" b="1" dirty="0">
                <a:latin typeface="ＭＳ Ｐゴシック" panose="020B0600070205080204" pitchFamily="50" charset="-128"/>
                <a:ea typeface="ＭＳ Ｐゴシック" panose="020B0600070205080204" pitchFamily="50" charset="-128"/>
              </a:rPr>
            </a:br>
            <a:r>
              <a:rPr lang="ja-JP" altLang="en-US" sz="2400" b="1" dirty="0">
                <a:latin typeface="ＭＳ Ｐゴシック" panose="020B0600070205080204" pitchFamily="50" charset="-128"/>
                <a:ea typeface="ＭＳ Ｐゴシック" panose="020B0600070205080204" pitchFamily="50" charset="-128"/>
              </a:rPr>
              <a:t>　　実証を通じたサプライチェーンモデルの構築</a:t>
            </a:r>
            <a:br>
              <a:rPr lang="en-US" altLang="ja-JP" sz="2400" b="1" dirty="0">
                <a:latin typeface="ＭＳ Ｐゴシック" panose="020B0600070205080204" pitchFamily="50" charset="-128"/>
                <a:ea typeface="ＭＳ Ｐゴシック" panose="020B0600070205080204" pitchFamily="50" charset="-128"/>
              </a:rPr>
            </a:br>
            <a:r>
              <a:rPr lang="ja-JP" altLang="en-US" sz="2400" b="1" dirty="0">
                <a:latin typeface="ＭＳ Ｐゴシック" panose="020B0600070205080204" pitchFamily="50" charset="-128"/>
                <a:ea typeface="ＭＳ Ｐゴシック" panose="020B0600070205080204" pitchFamily="50" charset="-128"/>
              </a:rPr>
              <a:t>　　　　</a:t>
            </a:r>
            <a:br>
              <a:rPr lang="en-US" altLang="ja-JP" sz="2400" b="1" dirty="0">
                <a:latin typeface="ＭＳ Ｐゴシック" panose="020B0600070205080204" pitchFamily="50" charset="-128"/>
                <a:ea typeface="ＭＳ Ｐゴシック" panose="020B0600070205080204" pitchFamily="50" charset="-128"/>
              </a:rPr>
            </a:br>
            <a:r>
              <a:rPr lang="ja-JP" altLang="en-US" sz="2400" b="1" dirty="0">
                <a:latin typeface="ＭＳ Ｐゴシック" panose="020B0600070205080204" pitchFamily="50" charset="-128"/>
                <a:ea typeface="ＭＳ Ｐゴシック" panose="020B0600070205080204" pitchFamily="50" charset="-128"/>
              </a:rPr>
              <a:t>　　</a:t>
            </a:r>
            <a:br>
              <a:rPr lang="en-US" altLang="ja-JP" sz="2400" b="1" dirty="0">
                <a:latin typeface="ＭＳ Ｐゴシック" panose="020B0600070205080204" pitchFamily="50" charset="-128"/>
                <a:ea typeface="ＭＳ Ｐゴシック" panose="020B0600070205080204" pitchFamily="50" charset="-128"/>
              </a:rPr>
            </a:br>
            <a:r>
              <a:rPr lang="ja-JP" altLang="en-US" sz="2400" b="1" dirty="0">
                <a:latin typeface="ＭＳ Ｐゴシック" panose="020B0600070205080204" pitchFamily="50" charset="-128"/>
                <a:ea typeface="ＭＳ Ｐゴシック" panose="020B0600070205080204" pitchFamily="50" charset="-128"/>
              </a:rPr>
              <a:t>　　　　　　　テーマ名　○○○</a:t>
            </a:r>
            <a:br>
              <a:rPr lang="en-US" altLang="ja-JP" sz="2400" b="1" dirty="0">
                <a:latin typeface="ＭＳ Ｐゴシック" panose="020B0600070205080204" pitchFamily="50" charset="-128"/>
              </a:rPr>
            </a:br>
            <a:r>
              <a:rPr lang="ja-JP" altLang="en-US" sz="2400" b="1" dirty="0">
                <a:latin typeface="ＭＳ Ｐゴシック" panose="020B0600070205080204" pitchFamily="50" charset="-128"/>
              </a:rPr>
              <a:t>　　　　　　　　　　　　　　 </a:t>
            </a:r>
            <a:r>
              <a:rPr lang="ja-JP" altLang="en-US" sz="24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提案される企業名を記載してください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共同提案の場合、代表機関を一番上に記述し、共同提案者を下に併記してください（委託先、共同研究先は記載不要です）</a:t>
            </a:r>
          </a:p>
        </p:txBody>
      </p:sp>
      <p:sp>
        <p:nvSpPr>
          <p:cNvPr id="9" name="テキスト ボックス 8"/>
          <p:cNvSpPr txBox="1"/>
          <p:nvPr/>
        </p:nvSpPr>
        <p:spPr>
          <a:xfrm>
            <a:off x="3776179" y="579488"/>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本ひな形に従い、提案する研究開発の概要説明資料を作成してください。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採択審査委員会におけるヒアリング審査において、本資料を用いた説明を依頼する場合がございます</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青字の説明書きを参考に記載してください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作成時は説明書きを削除してください</a:t>
            </a:r>
            <a:endPar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en-US" altLang="ja-JP"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20</a:t>
            </a:r>
            <a:r>
              <a:rPr kumimoji="1" lang="ja-JP" altLang="en-US" sz="12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ページを目安として資料を作成ください。</a:t>
            </a: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（ひな形）</a:t>
            </a:r>
            <a:r>
              <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研究開発テーマ説明資料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1</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提案事業者：</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（委託先：○○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）、（共同研究先：△△大学）</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テーマ名</a:t>
            </a:r>
            <a:endPar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90450" y="849833"/>
            <a:ext cx="8963101" cy="5882272"/>
          </a:xfrm>
          <a:prstGeom prst="rect">
            <a:avLst/>
          </a:prstGeom>
          <a:noFill/>
          <a:ln w="9525">
            <a:solidFill>
              <a:schemeClr val="tx1"/>
            </a:solidFill>
            <a:miter lim="800000"/>
            <a:headEnd/>
            <a:tailEnd/>
          </a:ln>
        </p:spPr>
        <p:txBody>
          <a:bodyPr wrap="square" tIns="144000" anchor="ctr" anchorCtr="0"/>
          <a:lstStyle/>
          <a:p>
            <a:pPr marL="61913" marR="0" lvl="0" indent="-61913"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311713" y="962730"/>
            <a:ext cx="1160331"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marL="0" marR="0" lvl="0" indent="0" algn="ctr" defTabSz="446088"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p>
        </p:txBody>
      </p:sp>
      <p:sp>
        <p:nvSpPr>
          <p:cNvPr id="16" name="Rectangle 9"/>
          <p:cNvSpPr>
            <a:spLocks noChangeArrowheads="1"/>
          </p:cNvSpPr>
          <p:nvPr/>
        </p:nvSpPr>
        <p:spPr bwMode="auto">
          <a:xfrm>
            <a:off x="389299" y="4731628"/>
            <a:ext cx="8365402" cy="1870106"/>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SAF</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サプライチェーン全体において、</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提案事業内にて想定する実証範囲について、図でお示しください。</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626413"/>
            <a:ext cx="3041581" cy="830997"/>
          </a:xfrm>
          <a:prstGeom prst="rect">
            <a:avLst/>
          </a:prstGeom>
          <a:solidFill>
            <a:schemeClr val="accent6">
              <a:lumMod val="60000"/>
              <a:lumOff val="4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1"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提案概要資料を１～２ページで作成してください。</a:t>
            </a:r>
            <a:r>
              <a:rPr kumimoji="1" lang="ja-JP" altLang="en-US" sz="1200" b="1" i="1"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（簡潔に要点を絞って記載ください。）</a:t>
            </a:r>
            <a:endParaRPr kumimoji="1" lang="en-US" altLang="ja-JP" sz="1200" b="1" i="1"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200" b="1"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同様の内容であれば以下のフォーマットに限定しません。</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
        <p:nvSpPr>
          <p:cNvPr id="2" name="テキスト ボックス 1">
            <a:extLst>
              <a:ext uri="{FF2B5EF4-FFF2-40B4-BE49-F238E27FC236}">
                <a16:creationId xmlns:a16="http://schemas.microsoft.com/office/drawing/2014/main" id="{33BAD95C-0FD2-EB78-69A3-DE440EBEAFF7}"/>
              </a:ext>
            </a:extLst>
          </p:cNvPr>
          <p:cNvSpPr txBox="1"/>
          <p:nvPr/>
        </p:nvSpPr>
        <p:spPr>
          <a:xfrm>
            <a:off x="407404" y="1198841"/>
            <a:ext cx="8374455" cy="1492716"/>
          </a:xfrm>
          <a:prstGeom prst="rect">
            <a:avLst/>
          </a:prstGeom>
          <a:noFill/>
          <a:ln>
            <a:solidFill>
              <a:schemeClr val="tx1"/>
            </a:solidFill>
          </a:ln>
        </p:spPr>
        <p:txBody>
          <a:bodyPr wrap="square" rtlCol="0">
            <a:spAutoFit/>
          </a:bodyPr>
          <a:lstStyle/>
          <a:p>
            <a:r>
              <a:rPr kumimoji="1" lang="ja-JP" altLang="en-US" sz="1300" dirty="0"/>
              <a:t>・〇〇〇</a:t>
            </a:r>
            <a:endParaRPr kumimoji="1" lang="en-US" altLang="ja-JP" sz="1300" dirty="0"/>
          </a:p>
          <a:p>
            <a:r>
              <a:rPr kumimoji="1" lang="ja-JP" altLang="en-US" sz="1300" dirty="0"/>
              <a:t>→対象とする①原料（原料種、想定調達量、調達場所、調達確度、調達先等）について簡単に記載ください。　</a:t>
            </a:r>
            <a:endParaRPr kumimoji="1" lang="en-US" altLang="ja-JP" sz="1300" dirty="0"/>
          </a:p>
          <a:p>
            <a:r>
              <a:rPr kumimoji="1" lang="ja-JP" altLang="en-US" sz="1300" dirty="0"/>
              <a:t>・○○○</a:t>
            </a:r>
            <a:endParaRPr kumimoji="1" lang="en-US" altLang="ja-JP" sz="1300" dirty="0"/>
          </a:p>
          <a:p>
            <a:r>
              <a:rPr kumimoji="1" lang="ja-JP" altLang="en-US" sz="1300" dirty="0"/>
              <a:t>→対象とする①</a:t>
            </a:r>
            <a:r>
              <a:rPr kumimoji="1" lang="en-US" altLang="ja-JP" sz="1300" dirty="0"/>
              <a:t>SAF</a:t>
            </a:r>
            <a:r>
              <a:rPr kumimoji="1" lang="ja-JP" altLang="en-US" sz="1300" dirty="0"/>
              <a:t>製造プロセス（前処理等を含む）について、取り扱う変換技術や触媒技術、また技術の独自性や新規性があればその点も記載ください。</a:t>
            </a:r>
            <a:endParaRPr kumimoji="1" lang="en-US" altLang="ja-JP" sz="1300" dirty="0"/>
          </a:p>
          <a:p>
            <a:r>
              <a:rPr kumimoji="1" lang="ja-JP" altLang="en-US" sz="1300" dirty="0"/>
              <a:t>・ ○○○</a:t>
            </a:r>
            <a:endParaRPr kumimoji="1" lang="en-US" altLang="ja-JP" sz="1300" dirty="0"/>
          </a:p>
          <a:p>
            <a:r>
              <a:rPr kumimoji="1" lang="ja-JP" altLang="en-US" sz="1300" dirty="0"/>
              <a:t>→ニート</a:t>
            </a:r>
            <a:r>
              <a:rPr kumimoji="1" lang="en-US" altLang="ja-JP" sz="1300" dirty="0"/>
              <a:t>SAF</a:t>
            </a:r>
            <a:r>
              <a:rPr kumimoji="1" lang="ja-JP" altLang="en-US" sz="1300" dirty="0"/>
              <a:t>後の空港納入までの事業想定（</a:t>
            </a:r>
            <a:r>
              <a:rPr kumimoji="1" lang="en-US" altLang="ja-JP" sz="1300" dirty="0"/>
              <a:t>ASTM</a:t>
            </a:r>
            <a:r>
              <a:rPr kumimoji="1" lang="ja-JP" altLang="en-US" sz="1300" dirty="0"/>
              <a:t>／</a:t>
            </a:r>
            <a:r>
              <a:rPr kumimoji="1" lang="en-US" altLang="ja-JP" sz="1300" dirty="0"/>
              <a:t>CORSIA</a:t>
            </a:r>
            <a:r>
              <a:rPr kumimoji="1" lang="ja-JP" altLang="en-US" sz="1300" dirty="0"/>
              <a:t>等の各種認証見通し等）について記載ください。</a:t>
            </a:r>
            <a:endParaRPr kumimoji="1" lang="en-US" altLang="ja-JP" sz="1300" dirty="0"/>
          </a:p>
        </p:txBody>
      </p:sp>
      <p:sp>
        <p:nvSpPr>
          <p:cNvPr id="3" name="テキスト ボックス 2">
            <a:extLst>
              <a:ext uri="{FF2B5EF4-FFF2-40B4-BE49-F238E27FC236}">
                <a16:creationId xmlns:a16="http://schemas.microsoft.com/office/drawing/2014/main" id="{C2760C8E-9B62-6144-D464-BCA98372875F}"/>
              </a:ext>
            </a:extLst>
          </p:cNvPr>
          <p:cNvSpPr txBox="1"/>
          <p:nvPr/>
        </p:nvSpPr>
        <p:spPr>
          <a:xfrm>
            <a:off x="398352" y="3039650"/>
            <a:ext cx="8374455" cy="1492716"/>
          </a:xfrm>
          <a:prstGeom prst="rect">
            <a:avLst/>
          </a:prstGeom>
          <a:noFill/>
          <a:ln>
            <a:solidFill>
              <a:schemeClr val="tx1"/>
            </a:solidFill>
          </a:ln>
        </p:spPr>
        <p:txBody>
          <a:bodyPr wrap="square" rtlCol="0">
            <a:spAutoFit/>
          </a:bodyPr>
          <a:lstStyle/>
          <a:p>
            <a:r>
              <a:rPr kumimoji="1" lang="ja-JP" altLang="en-US" sz="1300" dirty="0"/>
              <a:t>＜事業内目標＞</a:t>
            </a:r>
            <a:endParaRPr kumimoji="1" lang="en-US" altLang="ja-JP" sz="1300" dirty="0"/>
          </a:p>
          <a:p>
            <a:r>
              <a:rPr kumimoji="1" lang="ja-JP" altLang="en-US" sz="1300" dirty="0"/>
              <a:t>　→最終目標に向けた事業年度毎の定量的な目標を簡単に記載ください。</a:t>
            </a:r>
            <a:endParaRPr kumimoji="1" lang="en-US" altLang="ja-JP" sz="1300" dirty="0"/>
          </a:p>
          <a:p>
            <a:r>
              <a:rPr kumimoji="1" lang="ja-JP" altLang="en-US" sz="1300" dirty="0"/>
              <a:t>　</a:t>
            </a:r>
            <a:r>
              <a:rPr kumimoji="1" lang="en-US" altLang="ja-JP" sz="1300" dirty="0"/>
              <a:t>2023</a:t>
            </a:r>
            <a:r>
              <a:rPr kumimoji="1" lang="ja-JP" altLang="en-US" sz="1300" dirty="0"/>
              <a:t>年度 ：〇〇〇</a:t>
            </a:r>
            <a:endParaRPr kumimoji="1" lang="en-US" altLang="ja-JP" sz="1300" dirty="0"/>
          </a:p>
          <a:p>
            <a:r>
              <a:rPr kumimoji="1" lang="ja-JP" altLang="en-US" sz="1300" dirty="0"/>
              <a:t>　</a:t>
            </a:r>
            <a:r>
              <a:rPr kumimoji="1" lang="en-US" altLang="ja-JP" sz="1300" dirty="0"/>
              <a:t>2024</a:t>
            </a:r>
            <a:r>
              <a:rPr kumimoji="1" lang="ja-JP" altLang="en-US" sz="1300" dirty="0"/>
              <a:t>年度 ：〇〇〇</a:t>
            </a:r>
            <a:endParaRPr kumimoji="1" lang="en-US" altLang="ja-JP" sz="1300" dirty="0"/>
          </a:p>
          <a:p>
            <a:r>
              <a:rPr kumimoji="1" lang="ja-JP" altLang="en-US" sz="1300" dirty="0"/>
              <a:t>＜将来目標＞</a:t>
            </a:r>
            <a:endParaRPr kumimoji="1" lang="en-US" altLang="ja-JP" sz="1300" dirty="0"/>
          </a:p>
          <a:p>
            <a:r>
              <a:rPr kumimoji="1" lang="ja-JP" altLang="en-US" sz="1300" dirty="0"/>
              <a:t>　  〇〇〇 </a:t>
            </a:r>
            <a:endParaRPr kumimoji="1" lang="en-US" altLang="ja-JP" sz="1300" dirty="0"/>
          </a:p>
          <a:p>
            <a:r>
              <a:rPr kumimoji="1" lang="en-US" altLang="ja-JP" sz="1300" dirty="0"/>
              <a:t>   </a:t>
            </a:r>
            <a:r>
              <a:rPr kumimoji="1" lang="ja-JP" altLang="en-US" sz="1300" dirty="0"/>
              <a:t>→事業終了後の</a:t>
            </a:r>
            <a:r>
              <a:rPr kumimoji="1" lang="en-US" altLang="ja-JP" sz="1300" dirty="0"/>
              <a:t>SAF</a:t>
            </a:r>
            <a:r>
              <a:rPr kumimoji="1" lang="ja-JP" altLang="en-US" sz="1300" dirty="0"/>
              <a:t>製造に係る定量的な目標（ニート</a:t>
            </a:r>
            <a:r>
              <a:rPr kumimoji="1" lang="en-US" altLang="ja-JP" sz="1300" dirty="0"/>
              <a:t>SAF</a:t>
            </a:r>
            <a:r>
              <a:rPr kumimoji="1" lang="ja-JP" altLang="en-US" sz="1300" dirty="0"/>
              <a:t>製造量や原料調達・</a:t>
            </a:r>
            <a:r>
              <a:rPr kumimoji="1" lang="en-US" altLang="ja-JP" sz="1300" dirty="0"/>
              <a:t>SAF</a:t>
            </a:r>
            <a:r>
              <a:rPr kumimoji="1" lang="ja-JP" altLang="en-US" sz="1300" dirty="0"/>
              <a:t>製造技術到達点等）</a:t>
            </a:r>
            <a:endParaRPr kumimoji="1" lang="en-US" altLang="ja-JP" sz="1300" dirty="0"/>
          </a:p>
        </p:txBody>
      </p:sp>
      <p:sp>
        <p:nvSpPr>
          <p:cNvPr id="6" name="Rectangle 11">
            <a:extLst>
              <a:ext uri="{FF2B5EF4-FFF2-40B4-BE49-F238E27FC236}">
                <a16:creationId xmlns:a16="http://schemas.microsoft.com/office/drawing/2014/main" id="{72869EA8-1F91-EB6B-0090-E55D9494BFD4}"/>
              </a:ext>
            </a:extLst>
          </p:cNvPr>
          <p:cNvSpPr>
            <a:spLocks noChangeArrowheads="1"/>
          </p:cNvSpPr>
          <p:nvPr/>
        </p:nvSpPr>
        <p:spPr bwMode="auto">
          <a:xfrm>
            <a:off x="311713" y="2812605"/>
            <a:ext cx="1160331"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marL="0" marR="0" lvl="0" indent="0" algn="ctr" defTabSz="446088" rtl="0" eaLnBrk="1" fontAlgn="auto" latinLnBrk="0" hangingPunct="1">
              <a:lnSpc>
                <a:spcPct val="100000"/>
              </a:lnSpc>
              <a:spcBef>
                <a:spcPct val="0"/>
              </a:spcBef>
              <a:spcAft>
                <a:spcPts val="0"/>
              </a:spcAft>
              <a:buClrTx/>
              <a:buSzTx/>
              <a:buFontTx/>
              <a:buNone/>
              <a:tabLst/>
              <a:defRPr/>
            </a:pPr>
            <a:r>
              <a:rPr kumimoji="1"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11">
            <a:extLst>
              <a:ext uri="{FF2B5EF4-FFF2-40B4-BE49-F238E27FC236}">
                <a16:creationId xmlns:a16="http://schemas.microsoft.com/office/drawing/2014/main" id="{FC30F7A8-E453-9B60-891A-F27781C9B4E7}"/>
              </a:ext>
            </a:extLst>
          </p:cNvPr>
          <p:cNvSpPr>
            <a:spLocks noChangeArrowheads="1"/>
          </p:cNvSpPr>
          <p:nvPr/>
        </p:nvSpPr>
        <p:spPr bwMode="auto">
          <a:xfrm>
            <a:off x="198875" y="4662973"/>
            <a:ext cx="1657086"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marL="0" marR="0" lvl="0" indent="0" algn="ctr" defTabSz="446088"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想定するサプライチェーン</a:t>
            </a: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882326"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事業目標に向かって解決すべき課題</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61236" y="980728"/>
            <a:ext cx="7010526" cy="923330"/>
          </a:xfrm>
          <a:prstGeom prst="rect">
            <a:avLst/>
          </a:prstGeom>
        </p:spPr>
        <p:txBody>
          <a:bodyPr wrap="square">
            <a:spAutoFit/>
          </a:bodyPr>
          <a:lstStyle/>
          <a:p>
            <a:r>
              <a:rPr lang="en-US" altLang="ja-JP" i="1" kern="100" dirty="0">
                <a:solidFill>
                  <a:srgbClr val="0000FF"/>
                </a:solidFill>
                <a:latin typeface="+mj-ea"/>
                <a:ea typeface="+mj-ea"/>
                <a:cs typeface="Times New Roman" panose="02020603050405020304" pitchFamily="18" charset="0"/>
              </a:rPr>
              <a:t>p2</a:t>
            </a:r>
            <a:r>
              <a:rPr lang="ja-JP" altLang="en-US" i="1" kern="100" dirty="0">
                <a:solidFill>
                  <a:srgbClr val="0000FF"/>
                </a:solidFill>
                <a:latin typeface="+mj-ea"/>
                <a:ea typeface="+mj-ea"/>
                <a:cs typeface="Times New Roman" panose="02020603050405020304" pitchFamily="18" charset="0"/>
              </a:rPr>
              <a:t>「提案概要」にて記載いただいた目標（将来目標ならびに事業内目標）</a:t>
            </a:r>
            <a:r>
              <a:rPr lang="ja-JP" altLang="ja-JP" i="1" kern="100" dirty="0">
                <a:solidFill>
                  <a:srgbClr val="0000FF"/>
                </a:solidFill>
                <a:latin typeface="+mj-ea"/>
                <a:ea typeface="+mj-ea"/>
                <a:cs typeface="Times New Roman" panose="02020603050405020304" pitchFamily="18" charset="0"/>
              </a:rPr>
              <a:t>に向かって</a:t>
            </a:r>
            <a:r>
              <a:rPr lang="ja-JP" altLang="en-US" i="1" kern="100" dirty="0">
                <a:solidFill>
                  <a:srgbClr val="0000FF"/>
                </a:solidFill>
                <a:latin typeface="+mj-ea"/>
                <a:ea typeface="+mj-ea"/>
                <a:cs typeface="Times New Roman" panose="02020603050405020304" pitchFamily="18" charset="0"/>
              </a:rPr>
              <a:t>、</a:t>
            </a:r>
            <a:r>
              <a:rPr lang="ja-JP" altLang="ja-JP" i="1" kern="100" dirty="0">
                <a:solidFill>
                  <a:srgbClr val="0000FF"/>
                </a:solidFill>
                <a:latin typeface="+mj-ea"/>
                <a:ea typeface="+mj-ea"/>
                <a:cs typeface="Times New Roman" panose="02020603050405020304" pitchFamily="18" charset="0"/>
              </a:rPr>
              <a:t>解決すべき課題を明確</a:t>
            </a:r>
            <a:r>
              <a:rPr lang="ja-JP" altLang="en-US" i="1" kern="100" dirty="0">
                <a:solidFill>
                  <a:srgbClr val="0000FF"/>
                </a:solidFill>
                <a:latin typeface="+mj-ea"/>
                <a:ea typeface="+mj-ea"/>
                <a:cs typeface="Times New Roman" panose="02020603050405020304" pitchFamily="18" charset="0"/>
              </a:rPr>
              <a:t>かつ簡潔</a:t>
            </a:r>
            <a:r>
              <a:rPr lang="ja-JP" altLang="ja-JP" i="1" kern="100" dirty="0">
                <a:solidFill>
                  <a:srgbClr val="0000FF"/>
                </a:solidFill>
                <a:latin typeface="+mj-ea"/>
                <a:ea typeface="+mj-ea"/>
                <a:cs typeface="Times New Roman" panose="02020603050405020304" pitchFamily="18" charset="0"/>
              </a:rPr>
              <a:t>に</a:t>
            </a:r>
            <a:r>
              <a:rPr lang="ja-JP" altLang="en-US" i="1" kern="100" dirty="0">
                <a:solidFill>
                  <a:srgbClr val="0000FF"/>
                </a:solidFill>
                <a:latin typeface="+mj-ea"/>
                <a:ea typeface="+mj-ea"/>
                <a:cs typeface="Times New Roman" panose="02020603050405020304" pitchFamily="18" charset="0"/>
              </a:rPr>
              <a:t>説明</a:t>
            </a:r>
            <a:r>
              <a:rPr lang="ja-JP" altLang="ja-JP" i="1" kern="100" dirty="0">
                <a:solidFill>
                  <a:srgbClr val="0000FF"/>
                </a:solidFill>
                <a:latin typeface="+mj-ea"/>
                <a:ea typeface="+mj-ea"/>
                <a:cs typeface="Times New Roman" panose="02020603050405020304" pitchFamily="18" charset="0"/>
              </a:rPr>
              <a:t>し</a:t>
            </a:r>
            <a:r>
              <a:rPr lang="ja-JP" altLang="en-US" i="1" kern="100" dirty="0">
                <a:solidFill>
                  <a:srgbClr val="0000FF"/>
                </a:solidFill>
                <a:latin typeface="+mj-ea"/>
                <a:ea typeface="+mj-ea"/>
                <a:cs typeface="Times New Roman" panose="02020603050405020304" pitchFamily="18" charset="0"/>
              </a:rPr>
              <a:t>てください。</a:t>
            </a:r>
            <a:endParaRPr lang="en-US" altLang="ja-JP" i="1" kern="100" dirty="0">
              <a:solidFill>
                <a:srgbClr val="0000FF"/>
              </a:solidFill>
              <a:latin typeface="+mj-ea"/>
              <a:ea typeface="+mj-ea"/>
              <a:cs typeface="Times New Roman" panose="02020603050405020304" pitchFamily="18" charset="0"/>
            </a:endParaRPr>
          </a:p>
          <a:p>
            <a:r>
              <a:rPr lang="ja-JP" altLang="en-US" i="1" dirty="0">
                <a:solidFill>
                  <a:srgbClr val="0000FF"/>
                </a:solidFill>
                <a:latin typeface="+mj-ea"/>
                <a:ea typeface="+mj-ea"/>
              </a:rPr>
              <a:t>（必要に応じて表などで示していただいても構いません。）</a:t>
            </a:r>
          </a:p>
        </p:txBody>
      </p:sp>
      <p:graphicFrame>
        <p:nvGraphicFramePr>
          <p:cNvPr id="5" name="表 5">
            <a:extLst>
              <a:ext uri="{FF2B5EF4-FFF2-40B4-BE49-F238E27FC236}">
                <a16:creationId xmlns:a16="http://schemas.microsoft.com/office/drawing/2014/main" id="{7393C1B2-1A1E-0D1A-FC5C-C0A89CCFBB2E}"/>
              </a:ext>
            </a:extLst>
          </p:cNvPr>
          <p:cNvGraphicFramePr>
            <a:graphicFrameLocks noGrp="1"/>
          </p:cNvGraphicFramePr>
          <p:nvPr>
            <p:extLst>
              <p:ext uri="{D42A27DB-BD31-4B8C-83A1-F6EECF244321}">
                <p14:modId xmlns:p14="http://schemas.microsoft.com/office/powerpoint/2010/main" val="2244924538"/>
              </p:ext>
            </p:extLst>
          </p:nvPr>
        </p:nvGraphicFramePr>
        <p:xfrm>
          <a:off x="1080939" y="2872739"/>
          <a:ext cx="6479357" cy="2868996"/>
        </p:xfrm>
        <a:graphic>
          <a:graphicData uri="http://schemas.openxmlformats.org/drawingml/2006/table">
            <a:tbl>
              <a:tblPr firstRow="1" bandRow="1">
                <a:tableStyleId>{5C22544A-7EE6-4342-B048-85BDC9FD1C3A}</a:tableStyleId>
              </a:tblPr>
              <a:tblGrid>
                <a:gridCol w="2548325">
                  <a:extLst>
                    <a:ext uri="{9D8B030D-6E8A-4147-A177-3AD203B41FA5}">
                      <a16:colId xmlns:a16="http://schemas.microsoft.com/office/drawing/2014/main" val="1193978439"/>
                    </a:ext>
                  </a:extLst>
                </a:gridCol>
                <a:gridCol w="1866563">
                  <a:extLst>
                    <a:ext uri="{9D8B030D-6E8A-4147-A177-3AD203B41FA5}">
                      <a16:colId xmlns:a16="http://schemas.microsoft.com/office/drawing/2014/main" val="4278491888"/>
                    </a:ext>
                  </a:extLst>
                </a:gridCol>
                <a:gridCol w="2064469">
                  <a:extLst>
                    <a:ext uri="{9D8B030D-6E8A-4147-A177-3AD203B41FA5}">
                      <a16:colId xmlns:a16="http://schemas.microsoft.com/office/drawing/2014/main" val="2616538516"/>
                    </a:ext>
                  </a:extLst>
                </a:gridCol>
              </a:tblGrid>
              <a:tr h="717249">
                <a:tc>
                  <a:txBody>
                    <a:bodyPr/>
                    <a:lstStyle/>
                    <a:p>
                      <a:r>
                        <a:rPr kumimoji="1" lang="ja-JP" altLang="en-US" dirty="0"/>
                        <a:t>事業目標</a:t>
                      </a:r>
                    </a:p>
                  </a:txBody>
                  <a:tcPr/>
                </a:tc>
                <a:tc>
                  <a:txBody>
                    <a:bodyPr/>
                    <a:lstStyle/>
                    <a:p>
                      <a:r>
                        <a:rPr kumimoji="1" lang="ja-JP" altLang="en-US" dirty="0"/>
                        <a:t>課題（開発要素）</a:t>
                      </a:r>
                    </a:p>
                  </a:txBody>
                  <a:tcPr/>
                </a:tc>
                <a:tc>
                  <a:txBody>
                    <a:bodyPr/>
                    <a:lstStyle/>
                    <a:p>
                      <a:r>
                        <a:rPr kumimoji="1" lang="ja-JP" altLang="en-US" dirty="0"/>
                        <a:t>解決方針</a:t>
                      </a:r>
                    </a:p>
                  </a:txBody>
                  <a:tcPr/>
                </a:tc>
                <a:extLst>
                  <a:ext uri="{0D108BD9-81ED-4DB2-BD59-A6C34878D82A}">
                    <a16:rowId xmlns:a16="http://schemas.microsoft.com/office/drawing/2014/main" val="2519467312"/>
                  </a:ext>
                </a:extLst>
              </a:tr>
              <a:tr h="717249">
                <a:tc>
                  <a:txBody>
                    <a:bodyPr/>
                    <a:lstStyle/>
                    <a:p>
                      <a:r>
                        <a:rPr kumimoji="1" lang="en-US" altLang="ja-JP" dirty="0"/>
                        <a:t>【</a:t>
                      </a:r>
                      <a:r>
                        <a:rPr kumimoji="1" lang="ja-JP" altLang="en-US" dirty="0"/>
                        <a:t>事業内目標（</a:t>
                      </a:r>
                      <a:r>
                        <a:rPr kumimoji="1" lang="en-US" altLang="ja-JP" dirty="0"/>
                        <a:t>2023</a:t>
                      </a:r>
                      <a:r>
                        <a:rPr kumimoji="1" lang="ja-JP" altLang="en-US" dirty="0"/>
                        <a:t>）</a:t>
                      </a:r>
                      <a:r>
                        <a:rPr kumimoji="1" lang="en-US" altLang="ja-JP" dirty="0"/>
                        <a:t>】</a:t>
                      </a:r>
                    </a:p>
                    <a:p>
                      <a:r>
                        <a:rPr kumimoji="1" lang="ja-JP" altLang="en-US" dirty="0"/>
                        <a:t>○○</a:t>
                      </a:r>
                      <a:endParaRPr kumimoji="1" lang="en-US" altLang="ja-JP" dirty="0"/>
                    </a:p>
                  </a:txBody>
                  <a:tcPr/>
                </a:tc>
                <a:tc>
                  <a:txBody>
                    <a:bodyPr/>
                    <a:lstStyle/>
                    <a:p>
                      <a:r>
                        <a:rPr kumimoji="1" lang="ja-JP" altLang="en-US" dirty="0"/>
                        <a:t>・○○</a:t>
                      </a:r>
                      <a:endParaRPr kumimoji="1" lang="en-US" altLang="ja-JP" dirty="0"/>
                    </a:p>
                    <a:p>
                      <a:r>
                        <a:rPr kumimoji="1" lang="ja-JP" altLang="en-US" dirty="0"/>
                        <a:t>・○○</a:t>
                      </a:r>
                      <a:endParaRPr kumimoji="1" lang="en-US" altLang="ja-JP" dirty="0"/>
                    </a:p>
                  </a:txBody>
                  <a:tcPr/>
                </a:tc>
                <a:tc>
                  <a:txBody>
                    <a:bodyPr/>
                    <a:lstStyle/>
                    <a:p>
                      <a:r>
                        <a:rPr kumimoji="1" lang="ja-JP" altLang="en-US" dirty="0"/>
                        <a:t>・○○</a:t>
                      </a:r>
                      <a:endParaRPr kumimoji="1" lang="en-US" altLang="ja-JP" dirty="0"/>
                    </a:p>
                    <a:p>
                      <a:r>
                        <a:rPr kumimoji="1" lang="ja-JP" altLang="en-US" dirty="0"/>
                        <a:t>・○○</a:t>
                      </a:r>
                    </a:p>
                  </a:txBody>
                  <a:tcPr/>
                </a:tc>
                <a:extLst>
                  <a:ext uri="{0D108BD9-81ED-4DB2-BD59-A6C34878D82A}">
                    <a16:rowId xmlns:a16="http://schemas.microsoft.com/office/drawing/2014/main" val="2566247791"/>
                  </a:ext>
                </a:extLst>
              </a:tr>
              <a:tr h="717249">
                <a:tc>
                  <a:txBody>
                    <a:bodyPr/>
                    <a:lstStyle/>
                    <a:p>
                      <a:r>
                        <a:rPr kumimoji="1" lang="en-US" altLang="ja-JP" dirty="0"/>
                        <a:t>【</a:t>
                      </a:r>
                      <a:r>
                        <a:rPr kumimoji="1" lang="ja-JP" altLang="en-US" dirty="0"/>
                        <a:t>事業内目標</a:t>
                      </a:r>
                      <a:r>
                        <a:rPr kumimoji="1" lang="en-US" altLang="ja-JP" dirty="0"/>
                        <a:t>(2024)】</a:t>
                      </a:r>
                    </a:p>
                    <a:p>
                      <a:r>
                        <a:rPr kumimoji="1" lang="ja-JP" altLang="en-US" dirty="0"/>
                        <a:t>○○</a:t>
                      </a:r>
                    </a:p>
                  </a:txBody>
                  <a:tcPr/>
                </a:tc>
                <a:tc>
                  <a:txBody>
                    <a:bodyPr/>
                    <a:lstStyle/>
                    <a:p>
                      <a:r>
                        <a:rPr kumimoji="1" lang="ja-JP" altLang="en-US" dirty="0"/>
                        <a:t>・○○</a:t>
                      </a:r>
                      <a:endParaRPr kumimoji="1" lang="en-US" altLang="ja-JP" dirty="0"/>
                    </a:p>
                    <a:p>
                      <a:r>
                        <a:rPr kumimoji="1" lang="ja-JP" altLang="en-US" dirty="0"/>
                        <a:t>・○○</a:t>
                      </a:r>
                    </a:p>
                  </a:txBody>
                  <a:tcPr/>
                </a:tc>
                <a:tc>
                  <a:txBody>
                    <a:bodyPr/>
                    <a:lstStyle/>
                    <a:p>
                      <a:r>
                        <a:rPr kumimoji="1" lang="ja-JP" altLang="en-US" dirty="0"/>
                        <a:t>・○○</a:t>
                      </a:r>
                      <a:endParaRPr kumimoji="1" lang="en-US" altLang="ja-JP" dirty="0"/>
                    </a:p>
                    <a:p>
                      <a:r>
                        <a:rPr kumimoji="1" lang="ja-JP" altLang="en-US" dirty="0"/>
                        <a:t>・○○</a:t>
                      </a:r>
                    </a:p>
                  </a:txBody>
                  <a:tcPr/>
                </a:tc>
                <a:extLst>
                  <a:ext uri="{0D108BD9-81ED-4DB2-BD59-A6C34878D82A}">
                    <a16:rowId xmlns:a16="http://schemas.microsoft.com/office/drawing/2014/main" val="2912478832"/>
                  </a:ext>
                </a:extLst>
              </a:tr>
              <a:tr h="717249">
                <a:tc>
                  <a:txBody>
                    <a:bodyPr/>
                    <a:lstStyle/>
                    <a:p>
                      <a:r>
                        <a:rPr kumimoji="1" lang="en-US" altLang="ja-JP" dirty="0"/>
                        <a:t>【</a:t>
                      </a:r>
                      <a:r>
                        <a:rPr kumimoji="1" lang="ja-JP" altLang="en-US" dirty="0"/>
                        <a:t>将来目標</a:t>
                      </a:r>
                      <a:r>
                        <a:rPr kumimoji="1" lang="en-US" altLang="ja-JP" dirty="0"/>
                        <a:t>】</a:t>
                      </a:r>
                    </a:p>
                    <a:p>
                      <a:r>
                        <a:rPr kumimoji="1" lang="ja-JP" altLang="en-US" dirty="0"/>
                        <a:t>○○</a:t>
                      </a:r>
                    </a:p>
                  </a:txBody>
                  <a:tcPr/>
                </a:tc>
                <a:tc>
                  <a:txBody>
                    <a:bodyPr/>
                    <a:lstStyle/>
                    <a:p>
                      <a:r>
                        <a:rPr kumimoji="1" lang="ja-JP" altLang="en-US" dirty="0"/>
                        <a:t>・○○</a:t>
                      </a:r>
                      <a:endParaRPr kumimoji="1" lang="en-US" altLang="ja-JP" dirty="0"/>
                    </a:p>
                    <a:p>
                      <a:r>
                        <a:rPr kumimoji="1" lang="ja-JP" altLang="en-US" dirty="0"/>
                        <a:t>・○○</a:t>
                      </a:r>
                    </a:p>
                  </a:txBody>
                  <a:tcPr/>
                </a:tc>
                <a:tc>
                  <a:txBody>
                    <a:bodyPr/>
                    <a:lstStyle/>
                    <a:p>
                      <a:r>
                        <a:rPr kumimoji="1" lang="ja-JP" altLang="en-US" dirty="0"/>
                        <a:t>・○○</a:t>
                      </a:r>
                      <a:endParaRPr kumimoji="1" lang="en-US" altLang="ja-JP" dirty="0"/>
                    </a:p>
                    <a:p>
                      <a:r>
                        <a:rPr kumimoji="1" lang="ja-JP" altLang="en-US" dirty="0"/>
                        <a:t>・○○</a:t>
                      </a:r>
                    </a:p>
                  </a:txBody>
                  <a:tcPr/>
                </a:tc>
                <a:extLst>
                  <a:ext uri="{0D108BD9-81ED-4DB2-BD59-A6C34878D82A}">
                    <a16:rowId xmlns:a16="http://schemas.microsoft.com/office/drawing/2014/main" val="1294210128"/>
                  </a:ext>
                </a:extLst>
              </a:tr>
            </a:tbl>
          </a:graphicData>
        </a:graphic>
      </p:graphicFrame>
      <p:sp>
        <p:nvSpPr>
          <p:cNvPr id="7" name="テキスト ボックス 6">
            <a:extLst>
              <a:ext uri="{FF2B5EF4-FFF2-40B4-BE49-F238E27FC236}">
                <a16:creationId xmlns:a16="http://schemas.microsoft.com/office/drawing/2014/main" id="{4F038323-EB97-C79D-BF51-16E2B283DB19}"/>
              </a:ext>
            </a:extLst>
          </p:cNvPr>
          <p:cNvSpPr txBox="1"/>
          <p:nvPr/>
        </p:nvSpPr>
        <p:spPr>
          <a:xfrm>
            <a:off x="1080940" y="2456526"/>
            <a:ext cx="1140643" cy="369332"/>
          </a:xfrm>
          <a:prstGeom prst="rect">
            <a:avLst/>
          </a:prstGeom>
          <a:noFill/>
        </p:spPr>
        <p:txBody>
          <a:bodyPr wrap="square" rtlCol="0">
            <a:spAutoFit/>
          </a:bodyPr>
          <a:lstStyle/>
          <a:p>
            <a:r>
              <a:rPr kumimoji="1" lang="ja-JP" altLang="en-US" dirty="0"/>
              <a:t>例：</a:t>
            </a:r>
          </a:p>
        </p:txBody>
      </p:sp>
    </p:spTree>
    <p:extLst>
      <p:ext uri="{BB962C8B-B14F-4D97-AF65-F5344CB8AC3E}">
        <p14:creationId xmlns:p14="http://schemas.microsoft.com/office/powerpoint/2010/main" val="108064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1" y="4199"/>
            <a:ext cx="507922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提案事業の内容・達成レベル</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4</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
        <p:nvSpPr>
          <p:cNvPr id="3" name="正方形/長方形 2"/>
          <p:cNvSpPr/>
          <p:nvPr/>
        </p:nvSpPr>
        <p:spPr>
          <a:xfrm>
            <a:off x="276245" y="711572"/>
            <a:ext cx="8070802" cy="2031325"/>
          </a:xfrm>
          <a:prstGeom prst="rect">
            <a:avLst/>
          </a:prstGeom>
        </p:spPr>
        <p:txBody>
          <a:bodyPr wrap="square">
            <a:spAutoFit/>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・研究開発項目ごとの研究内容・</a:t>
            </a:r>
            <a:r>
              <a:rPr kumimoji="1" lang="ja-JP" altLang="en-US" i="1" dirty="0">
                <a:solidFill>
                  <a:srgbClr val="0000FF"/>
                </a:solidFill>
                <a:latin typeface="Calibri" panose="020F0502020204030204"/>
                <a:ea typeface="ＭＳ Ｐゴシック" panose="020B0600070205080204" pitchFamily="50" charset="-128"/>
              </a:rPr>
              <a:t>達成レベル</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を簡潔に記載してください。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a:t>
            </a:r>
            <a:r>
              <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p3</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「事業目標に向かって解決すべき課題」にて記載いただいた課題に対する、</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具体的な解決手法をわかりやすく示してください。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（適宜ページを追加ください。）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→図表などを用いて概要を冒頭で簡潔に示していただき、その後に内容詳細を記載ください。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sp>
        <p:nvSpPr>
          <p:cNvPr id="9" name="正方形/長方形 8"/>
          <p:cNvSpPr/>
          <p:nvPr/>
        </p:nvSpPr>
        <p:spPr>
          <a:xfrm>
            <a:off x="608266" y="5856393"/>
            <a:ext cx="8818729" cy="646331"/>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提案する研究開発の</a:t>
            </a:r>
            <a:r>
              <a:rPr kumimoji="1" lang="ja-JP" altLang="en-US" i="1" dirty="0">
                <a:solidFill>
                  <a:srgbClr val="0000FF"/>
                </a:solidFill>
                <a:latin typeface="Calibri" panose="020F0502020204030204"/>
                <a:ea typeface="ＭＳ Ｐゴシック" panose="020B0600070205080204" pitchFamily="50" charset="-128"/>
              </a:rPr>
              <a:t>達成レベル</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を具体的かつ</a:t>
            </a:r>
            <a:r>
              <a:rPr kumimoji="1" lang="ja-JP" altLang="en-US" sz="1800" b="1" i="1" u="sng"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定量的に</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　（極力、目標仕様等の具体的な数値を記載してください）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graphicFrame>
        <p:nvGraphicFramePr>
          <p:cNvPr id="5" name="表 5">
            <a:extLst>
              <a:ext uri="{FF2B5EF4-FFF2-40B4-BE49-F238E27FC236}">
                <a16:creationId xmlns:a16="http://schemas.microsoft.com/office/drawing/2014/main" id="{4E2D725B-7FB1-FEA2-0E0F-2E5E35EC67B7}"/>
              </a:ext>
            </a:extLst>
          </p:cNvPr>
          <p:cNvGraphicFramePr>
            <a:graphicFrameLocks noGrp="1"/>
          </p:cNvGraphicFramePr>
          <p:nvPr>
            <p:extLst>
              <p:ext uri="{D42A27DB-BD31-4B8C-83A1-F6EECF244321}">
                <p14:modId xmlns:p14="http://schemas.microsoft.com/office/powerpoint/2010/main" val="2463395682"/>
              </p:ext>
            </p:extLst>
          </p:nvPr>
        </p:nvGraphicFramePr>
        <p:xfrm>
          <a:off x="734502" y="2765014"/>
          <a:ext cx="7260205" cy="2872216"/>
        </p:xfrm>
        <a:graphic>
          <a:graphicData uri="http://schemas.openxmlformats.org/drawingml/2006/table">
            <a:tbl>
              <a:tblPr firstRow="1" bandRow="1">
                <a:tableStyleId>{5C22544A-7EE6-4342-B048-85BDC9FD1C3A}</a:tableStyleId>
              </a:tblPr>
              <a:tblGrid>
                <a:gridCol w="1740250">
                  <a:extLst>
                    <a:ext uri="{9D8B030D-6E8A-4147-A177-3AD203B41FA5}">
                      <a16:colId xmlns:a16="http://schemas.microsoft.com/office/drawing/2014/main" val="4278491888"/>
                    </a:ext>
                  </a:extLst>
                </a:gridCol>
                <a:gridCol w="3688732">
                  <a:extLst>
                    <a:ext uri="{9D8B030D-6E8A-4147-A177-3AD203B41FA5}">
                      <a16:colId xmlns:a16="http://schemas.microsoft.com/office/drawing/2014/main" val="2616538516"/>
                    </a:ext>
                  </a:extLst>
                </a:gridCol>
                <a:gridCol w="1831223">
                  <a:extLst>
                    <a:ext uri="{9D8B030D-6E8A-4147-A177-3AD203B41FA5}">
                      <a16:colId xmlns:a16="http://schemas.microsoft.com/office/drawing/2014/main" val="2916780971"/>
                    </a:ext>
                  </a:extLst>
                </a:gridCol>
              </a:tblGrid>
              <a:tr h="625257">
                <a:tc>
                  <a:txBody>
                    <a:bodyPr/>
                    <a:lstStyle/>
                    <a:p>
                      <a:r>
                        <a:rPr kumimoji="1" lang="ja-JP" altLang="en-US" dirty="0"/>
                        <a:t>研究開発項目</a:t>
                      </a:r>
                    </a:p>
                  </a:txBody>
                  <a:tcPr/>
                </a:tc>
                <a:tc>
                  <a:txBody>
                    <a:bodyPr/>
                    <a:lstStyle/>
                    <a:p>
                      <a:r>
                        <a:rPr kumimoji="1" lang="ja-JP" altLang="en-US" dirty="0"/>
                        <a:t>研究内容</a:t>
                      </a:r>
                    </a:p>
                  </a:txBody>
                  <a:tcPr/>
                </a:tc>
                <a:tc>
                  <a:txBody>
                    <a:bodyPr/>
                    <a:lstStyle/>
                    <a:p>
                      <a:r>
                        <a:rPr kumimoji="1" lang="ja-JP" altLang="en-US" dirty="0"/>
                        <a:t>達成レベル</a:t>
                      </a:r>
                      <a:r>
                        <a:rPr kumimoji="1" lang="en-US" altLang="ja-JP" dirty="0"/>
                        <a:t>※</a:t>
                      </a:r>
                      <a:endParaRPr kumimoji="1" lang="ja-JP" altLang="en-US" dirty="0"/>
                    </a:p>
                  </a:txBody>
                  <a:tcPr/>
                </a:tc>
                <a:extLst>
                  <a:ext uri="{0D108BD9-81ED-4DB2-BD59-A6C34878D82A}">
                    <a16:rowId xmlns:a16="http://schemas.microsoft.com/office/drawing/2014/main" val="2519467312"/>
                  </a:ext>
                </a:extLst>
              </a:tr>
              <a:tr h="342388">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extLst>
                  <a:ext uri="{0D108BD9-81ED-4DB2-BD59-A6C34878D82A}">
                    <a16:rowId xmlns:a16="http://schemas.microsoft.com/office/drawing/2014/main" val="492531804"/>
                  </a:ext>
                </a:extLst>
              </a:tr>
              <a:tr h="342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tc>
                <a:extLst>
                  <a:ext uri="{0D108BD9-81ED-4DB2-BD59-A6C34878D82A}">
                    <a16:rowId xmlns:a16="http://schemas.microsoft.com/office/drawing/2014/main" val="1785242224"/>
                  </a:ext>
                </a:extLst>
              </a:tr>
              <a:tr h="342388">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extLst>
                  <a:ext uri="{0D108BD9-81ED-4DB2-BD59-A6C34878D82A}">
                    <a16:rowId xmlns:a16="http://schemas.microsoft.com/office/drawing/2014/main" val="2566247791"/>
                  </a:ext>
                </a:extLst>
              </a:tr>
              <a:tr h="342388">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extLst>
                  <a:ext uri="{0D108BD9-81ED-4DB2-BD59-A6C34878D82A}">
                    <a16:rowId xmlns:a16="http://schemas.microsoft.com/office/drawing/2014/main" val="3791099022"/>
                  </a:ext>
                </a:extLst>
              </a:tr>
              <a:tr h="342388">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extLst>
                  <a:ext uri="{0D108BD9-81ED-4DB2-BD59-A6C34878D82A}">
                    <a16:rowId xmlns:a16="http://schemas.microsoft.com/office/drawing/2014/main" val="1527155342"/>
                  </a:ext>
                </a:extLst>
              </a:tr>
              <a:tr h="418159">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tc>
                  <a:txBody>
                    <a:bodyPr/>
                    <a:lstStyle/>
                    <a:p>
                      <a:r>
                        <a:rPr kumimoji="1" lang="ja-JP" altLang="en-US" dirty="0"/>
                        <a:t>・○○</a:t>
                      </a:r>
                      <a:endParaRPr kumimoji="1" lang="en-US" altLang="ja-JP" dirty="0"/>
                    </a:p>
                  </a:txBody>
                  <a:tcPr/>
                </a:tc>
                <a:extLst>
                  <a:ext uri="{0D108BD9-81ED-4DB2-BD59-A6C34878D82A}">
                    <a16:rowId xmlns:a16="http://schemas.microsoft.com/office/drawing/2014/main" val="2912478832"/>
                  </a:ext>
                </a:extLst>
              </a:tr>
            </a:tbl>
          </a:graphicData>
        </a:graphic>
      </p:graphicFrame>
      <p:sp>
        <p:nvSpPr>
          <p:cNvPr id="6" name="テキスト ボックス 5">
            <a:extLst>
              <a:ext uri="{FF2B5EF4-FFF2-40B4-BE49-F238E27FC236}">
                <a16:creationId xmlns:a16="http://schemas.microsoft.com/office/drawing/2014/main" id="{366BBDAF-6FFB-4712-D7DD-A381BECC0DAE}"/>
              </a:ext>
            </a:extLst>
          </p:cNvPr>
          <p:cNvSpPr txBox="1"/>
          <p:nvPr/>
        </p:nvSpPr>
        <p:spPr>
          <a:xfrm>
            <a:off x="939535" y="2428245"/>
            <a:ext cx="1140643" cy="369332"/>
          </a:xfrm>
          <a:prstGeom prst="rect">
            <a:avLst/>
          </a:prstGeom>
          <a:noFill/>
        </p:spPr>
        <p:txBody>
          <a:bodyPr wrap="square" rtlCol="0">
            <a:spAutoFit/>
          </a:bodyPr>
          <a:lstStyle/>
          <a:p>
            <a:r>
              <a:rPr kumimoji="1" lang="ja-JP" altLang="en-US" dirty="0"/>
              <a:t>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3722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プロセスや技術の優位性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6786" y="719827"/>
            <a:ext cx="8249669" cy="923330"/>
          </a:xfrm>
          <a:prstGeom prst="rect">
            <a:avLst/>
          </a:prstGeom>
        </p:spPr>
        <p:txBody>
          <a:bodyPr wrap="square">
            <a:spAutoFit/>
          </a:bodyPr>
          <a:lstStyle/>
          <a:p>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効率化・低コスト化・安定性・持続可能性等、提案するサプライチェーンモデルにおけるプロセスや技術の優位性を示してください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6</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ja-JP" sz="6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br>
              <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br>
            <a:endPar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7" name="正方形/長方形 16"/>
          <p:cNvSpPr/>
          <p:nvPr/>
        </p:nvSpPr>
        <p:spPr>
          <a:xfrm>
            <a:off x="220046" y="646917"/>
            <a:ext cx="8703908" cy="1477328"/>
          </a:xfrm>
          <a:prstGeom prst="rect">
            <a:avLst/>
          </a:prstGeom>
        </p:spPr>
        <p:txBody>
          <a:bodyPr wrap="square">
            <a:spAutoFit/>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・提案する研究開発を実施する体制とそれぞれの役割を下図のように記載してください。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・航空機の所有者又は使用者への燃料供給（製造～給油）を想定する具体的な体制を示してください。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・本事業に関与する</a:t>
            </a:r>
            <a:r>
              <a:rPr kumimoji="1" lang="ja-JP" altLang="ja-JP"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航空機の所有者又は使用者、副生物（ＳＡＦ及びその他併産品）の利用者</a:t>
            </a:r>
            <a:r>
              <a:rPr kumimoji="1" lang="ja-JP" altLang="en-US" sz="1800" b="0" i="1" u="none" strike="noStrike" kern="1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等</a:t>
            </a:r>
            <a:r>
              <a:rPr kumimoji="1" lang="ja-JP" altLang="en-US" i="1" dirty="0">
                <a:solidFill>
                  <a:srgbClr val="0000FF"/>
                </a:solidFill>
                <a:latin typeface="Calibri" panose="020F0502020204030204"/>
                <a:ea typeface="ＭＳ Ｐゴシック" panose="020B0600070205080204" pitchFamily="50" charset="-128"/>
              </a:rPr>
              <a:t>がいる場合は、</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協力事業者として記載してください。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grpSp>
        <p:nvGrpSpPr>
          <p:cNvPr id="30" name="グループ化 29">
            <a:extLst>
              <a:ext uri="{FF2B5EF4-FFF2-40B4-BE49-F238E27FC236}">
                <a16:creationId xmlns:a16="http://schemas.microsoft.com/office/drawing/2014/main" id="{AA1D237F-96F3-1AF9-A755-2A85EF52AFAA}"/>
              </a:ext>
            </a:extLst>
          </p:cNvPr>
          <p:cNvGrpSpPr/>
          <p:nvPr/>
        </p:nvGrpSpPr>
        <p:grpSpPr>
          <a:xfrm>
            <a:off x="426082" y="2129901"/>
            <a:ext cx="8109140" cy="4638225"/>
            <a:chOff x="284677" y="2045058"/>
            <a:chExt cx="8109140" cy="4638225"/>
          </a:xfrm>
        </p:grpSpPr>
        <p:grpSp>
          <p:nvGrpSpPr>
            <p:cNvPr id="8" name="Group 2734">
              <a:extLst>
                <a:ext uri="{FF2B5EF4-FFF2-40B4-BE49-F238E27FC236}">
                  <a16:creationId xmlns:a16="http://schemas.microsoft.com/office/drawing/2014/main" id="{DC4296A7-B19D-41D5-8EBC-78A6572652DB}"/>
                </a:ext>
              </a:extLst>
            </p:cNvPr>
            <p:cNvGrpSpPr>
              <a:grpSpLocks/>
            </p:cNvGrpSpPr>
            <p:nvPr/>
          </p:nvGrpSpPr>
          <p:grpSpPr bwMode="auto">
            <a:xfrm>
              <a:off x="494714" y="2322503"/>
              <a:ext cx="7899103" cy="4360780"/>
              <a:chOff x="4636" y="9861"/>
              <a:chExt cx="6786" cy="3980"/>
            </a:xfrm>
          </p:grpSpPr>
          <p:sp>
            <p:nvSpPr>
              <p:cNvPr id="9" name="Text Box 914">
                <a:extLst>
                  <a:ext uri="{FF2B5EF4-FFF2-40B4-BE49-F238E27FC236}">
                    <a16:creationId xmlns:a16="http://schemas.microsoft.com/office/drawing/2014/main" id="{C3456751-C27F-4DC4-AB62-9E70E88F8603}"/>
                  </a:ext>
                </a:extLst>
              </p:cNvPr>
              <p:cNvSpPr txBox="1">
                <a:spLocks noChangeArrowheads="1"/>
              </p:cNvSpPr>
              <p:nvPr/>
            </p:nvSpPr>
            <p:spPr bwMode="auto">
              <a:xfrm>
                <a:off x="4636" y="10889"/>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○○○株式会社</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実施場所：</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研究項目：</a:t>
                </a: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10" name="AutoShape 907">
                <a:extLst>
                  <a:ext uri="{FF2B5EF4-FFF2-40B4-BE49-F238E27FC236}">
                    <a16:creationId xmlns:a16="http://schemas.microsoft.com/office/drawing/2014/main" id="{B10902B3-1281-4BDE-91E6-7A5854E65E58}"/>
                  </a:ext>
                </a:extLst>
              </p:cNvPr>
              <p:cNvSpPr>
                <a:spLocks/>
              </p:cNvSpPr>
              <p:nvPr/>
            </p:nvSpPr>
            <p:spPr bwMode="auto">
              <a:xfrm>
                <a:off x="7262" y="10221"/>
                <a:ext cx="1134" cy="2512"/>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 name="Text Box 908">
                <a:extLst>
                  <a:ext uri="{FF2B5EF4-FFF2-40B4-BE49-F238E27FC236}">
                    <a16:creationId xmlns:a16="http://schemas.microsoft.com/office/drawing/2014/main" id="{B51307BA-1836-42D6-983C-01CB36255E8E}"/>
                  </a:ext>
                </a:extLst>
              </p:cNvPr>
              <p:cNvSpPr txBox="1">
                <a:spLocks noChangeArrowheads="1"/>
              </p:cNvSpPr>
              <p:nvPr/>
            </p:nvSpPr>
            <p:spPr bwMode="auto">
              <a:xfrm>
                <a:off x="8577" y="10584"/>
                <a:ext cx="2070"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12" name="Text Box 909">
                <a:extLst>
                  <a:ext uri="{FF2B5EF4-FFF2-40B4-BE49-F238E27FC236}">
                    <a16:creationId xmlns:a16="http://schemas.microsoft.com/office/drawing/2014/main" id="{0D0109C0-7340-4DD5-BEC7-FF972130FD5A}"/>
                  </a:ext>
                </a:extLst>
              </p:cNvPr>
              <p:cNvSpPr txBox="1">
                <a:spLocks noChangeArrowheads="1"/>
              </p:cNvSpPr>
              <p:nvPr/>
            </p:nvSpPr>
            <p:spPr bwMode="auto">
              <a:xfrm>
                <a:off x="8666" y="11866"/>
                <a:ext cx="2070"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13" name="Text Box 910">
                <a:extLst>
                  <a:ext uri="{FF2B5EF4-FFF2-40B4-BE49-F238E27FC236}">
                    <a16:creationId xmlns:a16="http://schemas.microsoft.com/office/drawing/2014/main" id="{B2B42718-141F-4A1D-8DB6-93B223A3064D}"/>
                  </a:ext>
                </a:extLst>
              </p:cNvPr>
              <p:cNvSpPr txBox="1">
                <a:spLocks noChangeArrowheads="1"/>
              </p:cNvSpPr>
              <p:nvPr/>
            </p:nvSpPr>
            <p:spPr bwMode="auto">
              <a:xfrm>
                <a:off x="9162" y="13251"/>
                <a:ext cx="2260" cy="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cxnSp>
            <p:nvCxnSpPr>
              <p:cNvPr id="14" name="Line 911">
                <a:extLst>
                  <a:ext uri="{FF2B5EF4-FFF2-40B4-BE49-F238E27FC236}">
                    <a16:creationId xmlns:a16="http://schemas.microsoft.com/office/drawing/2014/main" id="{AA3E79CC-CF30-462B-9D23-C19AF5728DB0}"/>
                  </a:ext>
                </a:extLst>
              </p:cNvPr>
              <p:cNvCxnSpPr>
                <a:cxnSpLocks noChangeShapeType="1"/>
              </p:cNvCxnSpPr>
              <p:nvPr/>
            </p:nvCxnSpPr>
            <p:spPr bwMode="auto">
              <a:xfrm flipH="1">
                <a:off x="7768" y="11479"/>
                <a:ext cx="626"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15" name="Text Box 912">
                <a:extLst>
                  <a:ext uri="{FF2B5EF4-FFF2-40B4-BE49-F238E27FC236}">
                    <a16:creationId xmlns:a16="http://schemas.microsoft.com/office/drawing/2014/main" id="{836571FB-3668-4217-9B1B-DAA77B9EBC95}"/>
                  </a:ext>
                </a:extLst>
              </p:cNvPr>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△△△株式会社</a:t>
                </a:r>
                <a:endParaRPr kumimoji="1" lang="en-US" altLang="ja-JP" sz="1050" kern="100" dirty="0">
                  <a:solidFill>
                    <a:prstClr val="black"/>
                  </a:solidFill>
                  <a:latin typeface="TmsRmn"/>
                  <a:ea typeface="ＭＳ 明朝" panose="02020609040205080304" pitchFamily="17" charset="-128"/>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（○○○○を委託）</a:t>
                </a:r>
                <a:endParaRPr kumimoji="1" lang="en-US" altLang="ja-JP" sz="1050" kern="100" dirty="0">
                  <a:solidFill>
                    <a:prstClr val="black"/>
                  </a:solidFill>
                  <a:latin typeface="TmsRmn"/>
                  <a:ea typeface="ＭＳ 明朝" panose="02020609040205080304" pitchFamily="17" charset="-128"/>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実施場所：</a:t>
                </a:r>
                <a:endParaRPr kumimoji="1" lang="en-US" altLang="ja-JP" sz="1050" kern="100" dirty="0">
                  <a:solidFill>
                    <a:prstClr val="black"/>
                  </a:solidFill>
                  <a:latin typeface="TmsRmn"/>
                  <a:ea typeface="ＭＳ 明朝" panose="02020609040205080304" pitchFamily="17" charset="-128"/>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研究項目：</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16" name="Text Box 913">
                <a:extLst>
                  <a:ext uri="{FF2B5EF4-FFF2-40B4-BE49-F238E27FC236}">
                    <a16:creationId xmlns:a16="http://schemas.microsoft.com/office/drawing/2014/main" id="{160FDFE4-3EDD-494C-ACAF-AA6D306A867F}"/>
                  </a:ext>
                </a:extLst>
              </p:cNvPr>
              <p:cNvSpPr txBox="1">
                <a:spLocks noChangeArrowheads="1"/>
              </p:cNvSpPr>
              <p:nvPr/>
            </p:nvSpPr>
            <p:spPr bwMode="auto">
              <a:xfrm>
                <a:off x="8396" y="11112"/>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国立大学法人□□□大学</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（○○○○を委託）</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実施場所：</a:t>
                </a:r>
                <a:endPar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研究項目：</a:t>
                </a:r>
                <a:endParaRPr kumimoji="1" lang="ja-JP"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133350" algn="just"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18" name="Text Box 915">
                <a:extLst>
                  <a:ext uri="{FF2B5EF4-FFF2-40B4-BE49-F238E27FC236}">
                    <a16:creationId xmlns:a16="http://schemas.microsoft.com/office/drawing/2014/main" id="{79AC1060-0B02-4467-8B87-A6D10F2FB262}"/>
                  </a:ext>
                </a:extLst>
              </p:cNvPr>
              <p:cNvSpPr txBox="1">
                <a:spLocks noChangeArrowheads="1"/>
              </p:cNvSpPr>
              <p:nvPr/>
            </p:nvSpPr>
            <p:spPr bwMode="auto">
              <a:xfrm>
                <a:off x="8421" y="12499"/>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TmsRmn"/>
                    <a:ea typeface="ＭＳ Ｐ明朝" panose="02020600040205080304" pitchFamily="18" charset="-128"/>
                    <a:cs typeface="Times New Roman" panose="02020603050405020304" pitchFamily="18" charset="0"/>
                  </a:rPr>
                  <a:t>     国立研究開発法人▽▽▽</a:t>
                </a:r>
                <a:endParaRPr kumimoji="1" lang="en-US" altLang="ja-JP" sz="1000" b="0" i="0" u="none" strike="noStrike" kern="0" cap="none" spc="0" normalizeH="0" baseline="0" noProof="0" dirty="0">
                  <a:ln>
                    <a:noFill/>
                  </a:ln>
                  <a:solidFill>
                    <a:prstClr val="black"/>
                  </a:solidFill>
                  <a:effectLst/>
                  <a:uLnTx/>
                  <a:uFillTx/>
                  <a:latin typeface="TmsRmn"/>
                  <a:ea typeface="ＭＳ Ｐ明朝" panose="02020600040205080304"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（○○○を共同研究）</a:t>
                </a:r>
                <a:endParaRPr kumimoji="1" lang="en-US" altLang="ja-JP" sz="1050" kern="100" dirty="0">
                  <a:solidFill>
                    <a:prstClr val="black"/>
                  </a:solidFill>
                  <a:latin typeface="TmsRmn"/>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実施場所：</a:t>
                </a:r>
                <a:endParaRPr kumimoji="1" lang="en-US" altLang="ja-JP" sz="1050" kern="100" dirty="0">
                  <a:solidFill>
                    <a:prstClr val="black"/>
                  </a:solidFill>
                  <a:latin typeface="TmsRmn"/>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kern="100" dirty="0">
                    <a:solidFill>
                      <a:prstClr val="black"/>
                    </a:solidFill>
                    <a:latin typeface="TmsRmn"/>
                    <a:ea typeface="ＭＳ 明朝" panose="02020609040205080304" pitchFamily="17" charset="-128"/>
                    <a:cs typeface="Times New Roman" panose="02020603050405020304" pitchFamily="18" charset="0"/>
                  </a:rPr>
                  <a:t>  </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　 研究項目：</a:t>
                </a:r>
                <a:endParaRPr kumimoji="1" lang="ja-JP"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grpSp>
        <p:sp>
          <p:nvSpPr>
            <p:cNvPr id="19" name="テキスト ボックス 37">
              <a:extLst>
                <a:ext uri="{FF2B5EF4-FFF2-40B4-BE49-F238E27FC236}">
                  <a16:creationId xmlns:a16="http://schemas.microsoft.com/office/drawing/2014/main" id="{AE0A3008-8801-4B50-90A5-4DB8CD30A62A}"/>
                </a:ext>
              </a:extLst>
            </p:cNvPr>
            <p:cNvSpPr txBox="1"/>
            <p:nvPr/>
          </p:nvSpPr>
          <p:spPr>
            <a:xfrm>
              <a:off x="284677" y="3149032"/>
              <a:ext cx="1057275"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助成先</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sp>
          <p:nvSpPr>
            <p:cNvPr id="20" name="テキスト ボックス 37">
              <a:extLst>
                <a:ext uri="{FF2B5EF4-FFF2-40B4-BE49-F238E27FC236}">
                  <a16:creationId xmlns:a16="http://schemas.microsoft.com/office/drawing/2014/main" id="{B44653E0-896C-4E1C-95F1-F1521CADAD4B}"/>
                </a:ext>
              </a:extLst>
            </p:cNvPr>
            <p:cNvSpPr txBox="1"/>
            <p:nvPr/>
          </p:nvSpPr>
          <p:spPr>
            <a:xfrm>
              <a:off x="4724704" y="4953730"/>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共同研究先</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sp>
          <p:nvSpPr>
            <p:cNvPr id="21" name="テキスト ボックス 37">
              <a:extLst>
                <a:ext uri="{FF2B5EF4-FFF2-40B4-BE49-F238E27FC236}">
                  <a16:creationId xmlns:a16="http://schemas.microsoft.com/office/drawing/2014/main" id="{5D8566CA-70F3-402D-B5DE-1B66A2B289E1}"/>
                </a:ext>
              </a:extLst>
            </p:cNvPr>
            <p:cNvSpPr txBox="1"/>
            <p:nvPr/>
          </p:nvSpPr>
          <p:spPr>
            <a:xfrm>
              <a:off x="4633032" y="2045058"/>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委託先</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sp>
          <p:nvSpPr>
            <p:cNvPr id="3" name="テキスト ボックス 2">
              <a:extLst>
                <a:ext uri="{FF2B5EF4-FFF2-40B4-BE49-F238E27FC236}">
                  <a16:creationId xmlns:a16="http://schemas.microsoft.com/office/drawing/2014/main" id="{A1F5394D-D10A-4310-A216-8BA0E72FF101}"/>
                </a:ext>
              </a:extLst>
            </p:cNvPr>
            <p:cNvSpPr txBox="1"/>
            <p:nvPr/>
          </p:nvSpPr>
          <p:spPr>
            <a:xfrm>
              <a:off x="747325" y="5627915"/>
              <a:ext cx="3035789" cy="577081"/>
            </a:xfrm>
            <a:prstGeom prst="rect">
              <a:avLst/>
            </a:prstGeom>
            <a:no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○○株式会社</a:t>
              </a: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2" name="テキスト ボックス 37">
              <a:extLst>
                <a:ext uri="{FF2B5EF4-FFF2-40B4-BE49-F238E27FC236}">
                  <a16:creationId xmlns:a16="http://schemas.microsoft.com/office/drawing/2014/main" id="{6D78FD52-C855-4FC3-AAF8-A4A80ECBB175}"/>
                </a:ext>
              </a:extLst>
            </p:cNvPr>
            <p:cNvSpPr txBox="1"/>
            <p:nvPr/>
          </p:nvSpPr>
          <p:spPr>
            <a:xfrm>
              <a:off x="503309" y="5365439"/>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協力事業者</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grpSp>
      <p:sp>
        <p:nvSpPr>
          <p:cNvPr id="24" name="Text Box 910">
            <a:extLst>
              <a:ext uri="{FF2B5EF4-FFF2-40B4-BE49-F238E27FC236}">
                <a16:creationId xmlns:a16="http://schemas.microsoft.com/office/drawing/2014/main" id="{09BCA124-D377-3388-3611-F77A87003955}"/>
              </a:ext>
            </a:extLst>
          </p:cNvPr>
          <p:cNvSpPr txBox="1">
            <a:spLocks noChangeArrowheads="1"/>
          </p:cNvSpPr>
          <p:nvPr/>
        </p:nvSpPr>
        <p:spPr bwMode="auto">
          <a:xfrm>
            <a:off x="882094" y="6362584"/>
            <a:ext cx="1938495" cy="162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（○○の利用実績報告）</a:t>
            </a:r>
            <a:endParaRPr kumimoji="1" lang="ja-JP"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endParaRPr>
          </a:p>
        </p:txBody>
      </p:sp>
      <p:sp>
        <p:nvSpPr>
          <p:cNvPr id="32" name="テキスト ボックス 37">
            <a:extLst>
              <a:ext uri="{FF2B5EF4-FFF2-40B4-BE49-F238E27FC236}">
                <a16:creationId xmlns:a16="http://schemas.microsoft.com/office/drawing/2014/main" id="{84CAEF77-CD93-3E45-DFDA-539A54D96C2D}"/>
              </a:ext>
            </a:extLst>
          </p:cNvPr>
          <p:cNvSpPr txBox="1"/>
          <p:nvPr/>
        </p:nvSpPr>
        <p:spPr>
          <a:xfrm>
            <a:off x="4738299" y="3545492"/>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r>
              <a:rPr kumimoji="1" lang="ja-JP" altLang="en-US"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委託先</a:t>
            </a:r>
            <a:r>
              <a:rPr kumimoji="1" lang="en-US" altLang="ja-JP" sz="1050" b="0" i="0" u="none" strike="noStrike" kern="100" cap="none" spc="0" normalizeH="0" baseline="0" noProof="0" dirty="0">
                <a:ln>
                  <a:noFill/>
                </a:ln>
                <a:solidFill>
                  <a:prstClr val="black"/>
                </a:solidFill>
                <a:effectLst/>
                <a:uLnTx/>
                <a:uFillTx/>
                <a:latin typeface="TmsRmn"/>
                <a:ea typeface="ＭＳ 明朝" panose="02020609040205080304" pitchFamily="17" charset="-128"/>
                <a:cs typeface="Times New Roman" panose="02020603050405020304"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2066354214"/>
              </p:ext>
            </p:extLst>
          </p:nvPr>
        </p:nvGraphicFramePr>
        <p:xfrm>
          <a:off x="280616" y="2030226"/>
          <a:ext cx="8313273" cy="4375418"/>
        </p:xfrm>
        <a:graphic>
          <a:graphicData uri="http://schemas.openxmlformats.org/drawingml/2006/table">
            <a:tbl>
              <a:tblPr>
                <a:tableStyleId>{5940675A-B579-460E-94D1-54222C63F5DA}</a:tableStyleId>
              </a:tblPr>
              <a:tblGrid>
                <a:gridCol w="1541939">
                  <a:extLst>
                    <a:ext uri="{9D8B030D-6E8A-4147-A177-3AD203B41FA5}">
                      <a16:colId xmlns:a16="http://schemas.microsoft.com/office/drawing/2014/main" val="20000"/>
                    </a:ext>
                  </a:extLst>
                </a:gridCol>
                <a:gridCol w="847914">
                  <a:extLst>
                    <a:ext uri="{9D8B030D-6E8A-4147-A177-3AD203B41FA5}">
                      <a16:colId xmlns:a16="http://schemas.microsoft.com/office/drawing/2014/main" val="20002"/>
                    </a:ext>
                  </a:extLst>
                </a:gridCol>
                <a:gridCol w="973181">
                  <a:extLst>
                    <a:ext uri="{9D8B030D-6E8A-4147-A177-3AD203B41FA5}">
                      <a16:colId xmlns:a16="http://schemas.microsoft.com/office/drawing/2014/main" val="1639391860"/>
                    </a:ext>
                  </a:extLst>
                </a:gridCol>
                <a:gridCol w="940271">
                  <a:extLst>
                    <a:ext uri="{9D8B030D-6E8A-4147-A177-3AD203B41FA5}">
                      <a16:colId xmlns:a16="http://schemas.microsoft.com/office/drawing/2014/main" val="1150642642"/>
                    </a:ext>
                  </a:extLst>
                </a:gridCol>
                <a:gridCol w="853140">
                  <a:extLst>
                    <a:ext uri="{9D8B030D-6E8A-4147-A177-3AD203B41FA5}">
                      <a16:colId xmlns:a16="http://schemas.microsoft.com/office/drawing/2014/main" val="2303307756"/>
                    </a:ext>
                  </a:extLst>
                </a:gridCol>
                <a:gridCol w="808704">
                  <a:extLst>
                    <a:ext uri="{9D8B030D-6E8A-4147-A177-3AD203B41FA5}">
                      <a16:colId xmlns:a16="http://schemas.microsoft.com/office/drawing/2014/main" val="2218961941"/>
                    </a:ext>
                  </a:extLst>
                </a:gridCol>
                <a:gridCol w="868218">
                  <a:extLst>
                    <a:ext uri="{9D8B030D-6E8A-4147-A177-3AD203B41FA5}">
                      <a16:colId xmlns:a16="http://schemas.microsoft.com/office/drawing/2014/main" val="1217483094"/>
                    </a:ext>
                  </a:extLst>
                </a:gridCol>
                <a:gridCol w="752857">
                  <a:extLst>
                    <a:ext uri="{9D8B030D-6E8A-4147-A177-3AD203B41FA5}">
                      <a16:colId xmlns:a16="http://schemas.microsoft.com/office/drawing/2014/main" val="2105664890"/>
                    </a:ext>
                  </a:extLst>
                </a:gridCol>
                <a:gridCol w="727049">
                  <a:extLst>
                    <a:ext uri="{9D8B030D-6E8A-4147-A177-3AD203B41FA5}">
                      <a16:colId xmlns:a16="http://schemas.microsoft.com/office/drawing/2014/main" val="926557766"/>
                    </a:ext>
                  </a:extLst>
                </a:gridCol>
              </a:tblGrid>
              <a:tr h="380956">
                <a:tc>
                  <a:txBody>
                    <a:bodyPr/>
                    <a:lstStyle/>
                    <a:p>
                      <a:pPr algn="ctr" fontAlgn="ctr"/>
                      <a:endParaRPr lang="en-US" sz="1600" b="0" i="0" u="none" strike="noStrike" dirty="0">
                        <a:solidFill>
                          <a:srgbClr val="000000"/>
                        </a:solidFill>
                        <a:latin typeface="ＭＳ Ｐゴシック"/>
                      </a:endParaRPr>
                    </a:p>
                  </a:txBody>
                  <a:tcPr marL="0" marR="0" marT="0" marB="0" anchor="ctr"/>
                </a:tc>
                <a:tc gridSpan="4">
                  <a:txBody>
                    <a:bodyPr/>
                    <a:lstStyle/>
                    <a:p>
                      <a:pPr algn="ctr" fontAlgn="ctr"/>
                      <a:r>
                        <a:rPr lang="en-US" altLang="ja-JP" sz="1600" u="none" strike="noStrike" dirty="0"/>
                        <a:t>2023FY</a:t>
                      </a:r>
                      <a:endParaRPr lang="en-US" sz="1600" u="none" strike="noStrike" dirty="0"/>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1600" u="none" strike="noStrike" dirty="0"/>
                        <a:t>2024FY</a:t>
                      </a: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75803">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sz="1600" u="none" strike="noStrike" dirty="0"/>
                        <a:t>Q1</a:t>
                      </a:r>
                    </a:p>
                  </a:txBody>
                  <a:tcPr marL="0" marR="0" marT="0" marB="0" anchor="ctr"/>
                </a:tc>
                <a:tc>
                  <a:txBody>
                    <a:bodyPr/>
                    <a:lstStyle/>
                    <a:p>
                      <a:pPr algn="ctr" fontAlgn="ctr"/>
                      <a:r>
                        <a:rPr lang="en-US" sz="1600" u="none" strike="noStrike" dirty="0"/>
                        <a:t>Q2</a:t>
                      </a:r>
                    </a:p>
                  </a:txBody>
                  <a:tcPr marL="0" marR="0" marT="0" marB="0" anchor="ctr"/>
                </a:tc>
                <a:tc>
                  <a:txBody>
                    <a:bodyPr/>
                    <a:lstStyle/>
                    <a:p>
                      <a:pPr algn="ctr" fontAlgn="ctr"/>
                      <a:r>
                        <a:rPr lang="en-US" sz="1600" u="none" strike="noStrike" dirty="0"/>
                        <a:t>Q3</a:t>
                      </a:r>
                    </a:p>
                  </a:txBody>
                  <a:tcPr marL="0" marR="0" marT="0" marB="0" anchor="ctr"/>
                </a:tc>
                <a:tc>
                  <a:txBody>
                    <a:bodyPr/>
                    <a:lstStyle/>
                    <a:p>
                      <a:pPr algn="ctr" fontAlgn="ctr"/>
                      <a:r>
                        <a:rPr lang="en-US" sz="1600" u="none" strike="noStrike" dirty="0"/>
                        <a:t>Q4</a:t>
                      </a:r>
                    </a:p>
                  </a:txBody>
                  <a:tcPr marL="0" marR="0" marT="0" marB="0" anchor="ctr"/>
                </a:tc>
                <a:tc>
                  <a:txBody>
                    <a:bodyPr/>
                    <a:lstStyle/>
                    <a:p>
                      <a:pPr algn="ctr" fontAlgn="ctr"/>
                      <a:r>
                        <a:rPr lang="en-US" sz="1600" u="none" strike="noStrike" dirty="0"/>
                        <a:t>Q1</a:t>
                      </a:r>
                    </a:p>
                  </a:txBody>
                  <a:tcPr marL="0" marR="0" marT="0" marB="0" anchor="ctr"/>
                </a:tc>
                <a:tc>
                  <a:txBody>
                    <a:bodyPr/>
                    <a:lstStyle/>
                    <a:p>
                      <a:pPr algn="ctr" fontAlgn="ctr"/>
                      <a:r>
                        <a:rPr lang="en-US" sz="1600" u="none" strike="noStrike" dirty="0"/>
                        <a:t>Q2</a:t>
                      </a:r>
                    </a:p>
                  </a:txBody>
                  <a:tcPr marL="0" marR="0" marT="0" marB="0" anchor="ctr"/>
                </a:tc>
                <a:tc>
                  <a:txBody>
                    <a:bodyPr/>
                    <a:lstStyle/>
                    <a:p>
                      <a:pPr algn="ctr" fontAlgn="ctr"/>
                      <a:r>
                        <a:rPr lang="en-US" sz="1600" u="none" strike="noStrike" dirty="0"/>
                        <a:t>Q3</a:t>
                      </a:r>
                    </a:p>
                  </a:txBody>
                  <a:tcPr marL="0" marR="0" marT="0" marB="0" anchor="ctr"/>
                </a:tc>
                <a:tc>
                  <a:txBody>
                    <a:bodyPr/>
                    <a:lstStyle/>
                    <a:p>
                      <a:pPr algn="ctr" fontAlgn="ctr"/>
                      <a:r>
                        <a:rPr lang="en-US" sz="1600" u="none" strike="noStrike" dirty="0"/>
                        <a:t>Q4</a:t>
                      </a:r>
                    </a:p>
                  </a:txBody>
                  <a:tcPr marL="0" marR="0" marT="0" marB="0" anchor="ctr"/>
                </a:tc>
                <a:extLst>
                  <a:ext uri="{0D108BD9-81ED-4DB2-BD59-A6C34878D82A}">
                    <a16:rowId xmlns:a16="http://schemas.microsoft.com/office/drawing/2014/main" val="2989247766"/>
                  </a:ext>
                </a:extLst>
              </a:tr>
              <a:tr h="985631">
                <a:tc>
                  <a:txBody>
                    <a:bodyPr/>
                    <a:lstStyle/>
                    <a:p>
                      <a:pPr algn="ctr" fontAlgn="ctr"/>
                      <a:r>
                        <a:rPr lang="ja-JP" altLang="en-US" sz="1600" b="0" i="0" u="none" strike="noStrike" dirty="0">
                          <a:solidFill>
                            <a:srgbClr val="0000FF"/>
                          </a:solidFill>
                          <a:latin typeface="ＭＳ Ｐゴシック"/>
                        </a:rPr>
                        <a:t>●●の開発・実証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tc>
                  <a:txBody>
                    <a:bodyPr/>
                    <a:lstStyle/>
                    <a:p>
                      <a:endParaRPr kumimoji="1" lang="ja-JP" altLang="en-US" dirty="0"/>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gridSpan="4">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bl>
          </a:graphicData>
        </a:graphic>
      </p:graphicFrame>
      <p:sp>
        <p:nvSpPr>
          <p:cNvPr id="25" name="ホームベース 24"/>
          <p:cNvSpPr/>
          <p:nvPr/>
        </p:nvSpPr>
        <p:spPr>
          <a:xfrm>
            <a:off x="4572000" y="4419395"/>
            <a:ext cx="3260436" cy="38741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26" name="ホームベース 25"/>
          <p:cNvSpPr/>
          <p:nvPr/>
        </p:nvSpPr>
        <p:spPr>
          <a:xfrm>
            <a:off x="5430982" y="3880510"/>
            <a:ext cx="1654571" cy="455389"/>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a:t>
            </a:r>
            <a:r>
              <a:rPr kumimoji="1" lang="ja-JP" altLang="en-US" sz="1600" dirty="0">
                <a:solidFill>
                  <a:srgbClr val="0000FF"/>
                </a:solidFill>
                <a:latin typeface="Calibri" panose="020F0502020204030204"/>
                <a:ea typeface="ＭＳ Ｐゴシック" panose="020B0600070205080204" pitchFamily="50" charset="-128"/>
              </a:rPr>
              <a:t>実証</a:t>
            </a:r>
            <a:endPar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sp>
        <p:nvSpPr>
          <p:cNvPr id="27" name="ホームベース 26"/>
          <p:cNvSpPr/>
          <p:nvPr/>
        </p:nvSpPr>
        <p:spPr>
          <a:xfrm>
            <a:off x="2663871" y="3899317"/>
            <a:ext cx="2767111" cy="38741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7</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sp>
        <p:nvSpPr>
          <p:cNvPr id="19" name="ホームベース 18"/>
          <p:cNvSpPr/>
          <p:nvPr/>
        </p:nvSpPr>
        <p:spPr>
          <a:xfrm>
            <a:off x="6248553" y="3207624"/>
            <a:ext cx="2345336" cy="38741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●●の実証</a:t>
            </a:r>
          </a:p>
        </p:txBody>
      </p:sp>
      <p:sp>
        <p:nvSpPr>
          <p:cNvPr id="15" name="ホームベース 14"/>
          <p:cNvSpPr/>
          <p:nvPr/>
        </p:nvSpPr>
        <p:spPr>
          <a:xfrm>
            <a:off x="2663871" y="2789899"/>
            <a:ext cx="1908129" cy="38741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3" name="正方形/長方形 2"/>
          <p:cNvSpPr/>
          <p:nvPr/>
        </p:nvSpPr>
        <p:spPr>
          <a:xfrm>
            <a:off x="156003" y="670982"/>
            <a:ext cx="8987997" cy="923330"/>
          </a:xfrm>
          <a:prstGeom prst="rect">
            <a:avLst/>
          </a:prstGeom>
        </p:spPr>
        <p:txBody>
          <a:bodyPr wrap="square">
            <a:spAutoFit/>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・研究開発のスケジュールを下表のような線表にて記載してください。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・同様の内容であれば下表のフォーマットに限定しません。</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・予算は</a:t>
            </a:r>
            <a:r>
              <a:rPr kumimoji="1" lang="en-US" altLang="ja-JP" sz="1800" b="1" i="1"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NEDO</a:t>
            </a:r>
            <a:r>
              <a:rPr kumimoji="1" lang="ja-JP" altLang="en-US" sz="1800" b="1" i="1"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負担額</a:t>
            </a:r>
            <a:r>
              <a:rPr kumimoji="1" lang="ja-JP" altLang="en-US"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を記載ください。</a:t>
            </a:r>
            <a:endParaRPr kumimoji="1" lang="en-US" altLang="ja-JP" sz="1800" b="0" i="1"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sp>
        <p:nvSpPr>
          <p:cNvPr id="4" name="ホームベース 14">
            <a:extLst>
              <a:ext uri="{FF2B5EF4-FFF2-40B4-BE49-F238E27FC236}">
                <a16:creationId xmlns:a16="http://schemas.microsoft.com/office/drawing/2014/main" id="{46280B77-2706-7BF5-F86D-521E5D68B2A2}"/>
              </a:ext>
            </a:extLst>
          </p:cNvPr>
          <p:cNvSpPr/>
          <p:nvPr/>
        </p:nvSpPr>
        <p:spPr>
          <a:xfrm>
            <a:off x="4572000" y="3207624"/>
            <a:ext cx="1676553" cy="38741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○○の開発</a:t>
            </a:r>
          </a:p>
        </p:txBody>
      </p:sp>
      <p:sp>
        <p:nvSpPr>
          <p:cNvPr id="5" name="ホームベース 25">
            <a:extLst>
              <a:ext uri="{FF2B5EF4-FFF2-40B4-BE49-F238E27FC236}">
                <a16:creationId xmlns:a16="http://schemas.microsoft.com/office/drawing/2014/main" id="{E2053835-1BEF-AA58-47A6-FAB239E911BF}"/>
              </a:ext>
            </a:extLst>
          </p:cNvPr>
          <p:cNvSpPr/>
          <p:nvPr/>
        </p:nvSpPr>
        <p:spPr>
          <a:xfrm>
            <a:off x="6248553" y="5061523"/>
            <a:ext cx="2345336" cy="455389"/>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rPr>
              <a:t>●●の</a:t>
            </a:r>
            <a:r>
              <a:rPr kumimoji="1" lang="ja-JP" altLang="en-US" sz="1600" dirty="0">
                <a:solidFill>
                  <a:srgbClr val="0000FF"/>
                </a:solidFill>
                <a:latin typeface="Calibri" panose="020F0502020204030204"/>
                <a:ea typeface="ＭＳ Ｐゴシック" panose="020B0600070205080204" pitchFamily="50" charset="-128"/>
              </a:rPr>
              <a:t>実証</a:t>
            </a:r>
            <a:endParaRPr kumimoji="1" lang="ja-JP" altLang="en-US" sz="1600" b="0" i="0" u="none" strike="noStrike" kern="1200" cap="none" spc="0" normalizeH="0" baseline="0" noProof="0" dirty="0">
              <a:ln>
                <a:noFill/>
              </a:ln>
              <a:solidFill>
                <a:srgbClr val="0000FF"/>
              </a:solidFill>
              <a:effectLst/>
              <a:uLnTx/>
              <a:uFillTx/>
              <a:latin typeface="Calibri" panose="020F0502020204030204"/>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36321BD6-B96C-9167-177F-A727264A7B0F}"/>
              </a:ext>
            </a:extLst>
          </p:cNvPr>
          <p:cNvSpPr txBox="1"/>
          <p:nvPr/>
        </p:nvSpPr>
        <p:spPr>
          <a:xfrm>
            <a:off x="280616" y="1594312"/>
            <a:ext cx="1140643" cy="369332"/>
          </a:xfrm>
          <a:prstGeom prst="rect">
            <a:avLst/>
          </a:prstGeom>
          <a:noFill/>
        </p:spPr>
        <p:txBody>
          <a:bodyPr wrap="square" rtlCol="0">
            <a:spAutoFit/>
          </a:bodyPr>
          <a:lstStyle/>
          <a:p>
            <a:r>
              <a:rPr kumimoji="1" lang="ja-JP" altLang="en-US" dirty="0"/>
              <a:t>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研究開発予算内訳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marL="0" marR="0" lvl="0" indent="0" algn="r" defTabSz="884238" rtl="0" eaLnBrk="1" fontAlgn="auto" latinLnBrk="0" hangingPunct="1">
              <a:lnSpc>
                <a:spcPct val="100000"/>
              </a:lnSpc>
              <a:spcBef>
                <a:spcPts val="0"/>
              </a:spcBef>
              <a:spcAft>
                <a:spcPts val="0"/>
              </a:spcAft>
              <a:buClrTx/>
              <a:buSzTx/>
              <a:buFontTx/>
              <a:buNone/>
              <a:tabLst/>
              <a:defRPr/>
            </a:pPr>
            <a:fld id="{EA2B00DA-5D16-46F6-9962-BFDA19D88E74}" type="slidenum">
              <a:rPr kumimoji="1" lang="en-US" altLang="ja-JP" sz="1800" b="0" i="0" u="none" strike="noStrike" kern="1200" cap="none" spc="0" normalizeH="0" baseline="0" noProof="0">
                <a:ln>
                  <a:noFill/>
                </a:ln>
                <a:solidFill>
                  <a:prstClr val="black"/>
                </a:solidFill>
                <a:effectLst/>
                <a:uLnTx/>
                <a:uFillTx/>
                <a:latin typeface="メイリオ" pitchFamily="50" charset="-128"/>
                <a:ea typeface="メイリオ" pitchFamily="50" charset="-128"/>
                <a:cs typeface="メイリオ" pitchFamily="50" charset="-128"/>
              </a:rPr>
              <a:pPr marL="0" marR="0" lvl="0" indent="0" algn="r" defTabSz="884238" rtl="0" eaLnBrk="1" fontAlgn="auto" latinLnBrk="0" hangingPunct="1">
                <a:lnSpc>
                  <a:spcPct val="100000"/>
                </a:lnSpc>
                <a:spcBef>
                  <a:spcPts val="0"/>
                </a:spcBef>
                <a:spcAft>
                  <a:spcPts val="0"/>
                </a:spcAft>
                <a:buClrTx/>
                <a:buSzTx/>
                <a:buFontTx/>
                <a:buNone/>
                <a:tabLst/>
                <a:defRPr/>
              </a:pPr>
              <a:t>8</a:t>
            </a:fld>
            <a:endParaRPr kumimoji="1" lang="en-US" altLang="ja-JP"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06487017"/>
              </p:ext>
            </p:extLst>
          </p:nvPr>
        </p:nvGraphicFramePr>
        <p:xfrm>
          <a:off x="748146" y="1434012"/>
          <a:ext cx="7481455" cy="3989976"/>
        </p:xfrm>
        <a:graphic>
          <a:graphicData uri="http://schemas.openxmlformats.org/drawingml/2006/table">
            <a:tbl>
              <a:tblPr>
                <a:tableStyleId>{5940675A-B579-460E-94D1-54222C63F5DA}</a:tableStyleId>
              </a:tblPr>
              <a:tblGrid>
                <a:gridCol w="1648017">
                  <a:extLst>
                    <a:ext uri="{9D8B030D-6E8A-4147-A177-3AD203B41FA5}">
                      <a16:colId xmlns:a16="http://schemas.microsoft.com/office/drawing/2014/main" val="20000"/>
                    </a:ext>
                  </a:extLst>
                </a:gridCol>
                <a:gridCol w="2296555">
                  <a:extLst>
                    <a:ext uri="{9D8B030D-6E8A-4147-A177-3AD203B41FA5}">
                      <a16:colId xmlns:a16="http://schemas.microsoft.com/office/drawing/2014/main" val="20001"/>
                    </a:ext>
                  </a:extLst>
                </a:gridCol>
                <a:gridCol w="1143182">
                  <a:extLst>
                    <a:ext uri="{9D8B030D-6E8A-4147-A177-3AD203B41FA5}">
                      <a16:colId xmlns:a16="http://schemas.microsoft.com/office/drawing/2014/main" val="3393626504"/>
                    </a:ext>
                  </a:extLst>
                </a:gridCol>
                <a:gridCol w="1143182">
                  <a:extLst>
                    <a:ext uri="{9D8B030D-6E8A-4147-A177-3AD203B41FA5}">
                      <a16:colId xmlns:a16="http://schemas.microsoft.com/office/drawing/2014/main" val="3094482981"/>
                    </a:ext>
                  </a:extLst>
                </a:gridCol>
                <a:gridCol w="1250519">
                  <a:extLst>
                    <a:ext uri="{9D8B030D-6E8A-4147-A177-3AD203B41FA5}">
                      <a16:colId xmlns:a16="http://schemas.microsoft.com/office/drawing/2014/main" val="20007"/>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sz="1600" b="0" i="0" u="none" strike="noStrike" dirty="0">
                          <a:solidFill>
                            <a:schemeClr val="tx1"/>
                          </a:solidFill>
                          <a:latin typeface="ＭＳ Ｐゴシック"/>
                        </a:rPr>
                        <a:t>2023FY</a:t>
                      </a:r>
                    </a:p>
                  </a:txBody>
                  <a:tcPr marL="0" marR="0" marT="0" marB="0" anchor="ctr"/>
                </a:tc>
                <a:tc>
                  <a:txBody>
                    <a:bodyPr/>
                    <a:lstStyle/>
                    <a:p>
                      <a:pPr algn="ctr" fontAlgn="ctr"/>
                      <a:r>
                        <a:rPr lang="en-US" sz="1600" b="0" i="0" u="none" strike="noStrike" dirty="0">
                          <a:solidFill>
                            <a:schemeClr val="tx1"/>
                          </a:solidFill>
                          <a:latin typeface="ＭＳ Ｐゴシック"/>
                        </a:rPr>
                        <a:t>2024FY</a:t>
                      </a:r>
                    </a:p>
                  </a:txBody>
                  <a:tcPr marL="0" marR="0" marT="0" marB="0" anchor="ctr"/>
                </a:tc>
                <a:tc>
                  <a:txBody>
                    <a:bodyPr/>
                    <a:lstStyle/>
                    <a:p>
                      <a:pPr algn="ctr" fontAlgn="ctr"/>
                      <a:r>
                        <a:rPr lang="ja-JP" altLang="en-US" sz="1600" b="0" i="0" u="none" strike="noStrike" dirty="0">
                          <a:solidFill>
                            <a:schemeClr val="tx1"/>
                          </a:solidFill>
                          <a:latin typeface="ＭＳ Ｐゴシック"/>
                        </a:rPr>
                        <a:t>期間合計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1600" b="0" i="0" u="none" strike="noStrike" dirty="0">
                          <a:solidFill>
                            <a:schemeClr val="tx1"/>
                          </a:solidFill>
                          <a:latin typeface="ＭＳ Ｐゴシック"/>
                        </a:rPr>
                        <a:t>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○○大学〇〇研究室</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744066">
                <a:tc gridSpan="2">
                  <a:txBody>
                    <a:bodyPr/>
                    <a:lstStyle/>
                    <a:p>
                      <a:pPr algn="ctr" fontAlgn="ctr"/>
                      <a:r>
                        <a:rPr lang="ja-JP" altLang="en-US" sz="1600" b="0" i="0" u="none" strike="noStrike" dirty="0">
                          <a:solidFill>
                            <a:schemeClr val="tx1"/>
                          </a:solidFill>
                          <a:latin typeface="ＭＳ Ｐゴシック"/>
                        </a:rPr>
                        <a:t>助成対象額の合計</a:t>
                      </a:r>
                      <a:endParaRPr lang="en-US" altLang="ja-JP" sz="1600" b="0" i="0" u="none" strike="noStrike" dirty="0">
                        <a:solidFill>
                          <a:schemeClr val="tx1"/>
                        </a:solidFill>
                        <a:latin typeface="ＭＳ Ｐゴシック"/>
                      </a:endParaRPr>
                    </a:p>
                    <a:p>
                      <a:pPr algn="ctr" fontAlgn="ct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 （）内は内数として取り扱う </a:t>
                      </a:r>
                      <a:r>
                        <a:rPr lang="en-US" altLang="ja-JP" sz="1600" b="0" i="0" u="none" strike="noStrike" dirty="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1600" b="0" i="0" u="none" strike="noStrike" dirty="0">
                          <a:solidFill>
                            <a:schemeClr val="tx1"/>
                          </a:solidFill>
                          <a:latin typeface="ＭＳ Ｐゴシック"/>
                        </a:rPr>
                        <a:t>ＮＥＤＯ負担総額</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企業化計画</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3416320"/>
          </a:xfrm>
          <a:prstGeom prst="rect">
            <a:avLst/>
          </a:prstGeom>
        </p:spPr>
        <p:txBody>
          <a:bodyPr wrap="square">
            <a:spAutoFit/>
          </a:bodyPr>
          <a:lstStyle/>
          <a:p>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　提案事業において実証・開発する技術やサプライチェーンの成果に関する</a:t>
            </a:r>
            <a:r>
              <a:rPr lang="ja-JP" altLang="en-US" sz="1800" i="1" u="none" strike="noStrike" baseline="0" dirty="0">
                <a:solidFill>
                  <a:srgbClr val="0000FF"/>
                </a:solidFill>
                <a:latin typeface="ＭＳ Ｐゴシック" panose="020B0600070205080204" pitchFamily="50" charset="-128"/>
                <a:ea typeface="ＭＳ Ｐゴシック" panose="020B0600070205080204" pitchFamily="50" charset="-128"/>
              </a:rPr>
              <a:t>新規性（新規な開発又は事業への取組）、市場創出効果（知財・標準化等の戦略によるもの含む</a:t>
            </a:r>
            <a:r>
              <a:rPr lang="ja-JP" altLang="en-US" sz="1800" i="1" u="none" strike="noStrike" baseline="0" dirty="0">
                <a:solidFill>
                  <a:srgbClr val="0000FF"/>
                </a:solidFill>
                <a:latin typeface="+mj-ea"/>
                <a:ea typeface="+mj-ea"/>
              </a:rPr>
              <a:t>）などに関して</a:t>
            </a:r>
            <a:r>
              <a:rPr lang="ja-JP" altLang="en-US" i="1" dirty="0">
                <a:solidFill>
                  <a:srgbClr val="0000FF"/>
                </a:solidFill>
                <a:latin typeface="+mj-ea"/>
                <a:ea typeface="+mj-ea"/>
              </a:rPr>
              <a:t>、</a:t>
            </a:r>
            <a:r>
              <a:rPr lang="ja-JP" altLang="en-US" i="1" dirty="0">
                <a:solidFill>
                  <a:srgbClr val="0000FF"/>
                </a:solidFill>
              </a:rPr>
              <a:t>適宜図表等を用いて簡潔に記載ください。（原料調達種や調達量の拡大、ニートＳＡＦ製造量や価格競争力、持続可能性等）</a:t>
            </a:r>
            <a:endParaRPr lang="en-US" altLang="ja-JP" i="1" dirty="0">
              <a:solidFill>
                <a:srgbClr val="0000FF"/>
              </a:solidFill>
            </a:endParaRPr>
          </a:p>
          <a:p>
            <a:pPr marL="87313" indent="-87313">
              <a:buFont typeface="Arial" pitchFamily="34" charset="0"/>
              <a:buChar char="•"/>
            </a:pP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　企業化時点で想定する原料調達種・量やニート</a:t>
            </a:r>
            <a:r>
              <a:rPr lang="en-US" altLang="ja-JP" i="1" dirty="0">
                <a:solidFill>
                  <a:srgbClr val="0000FF"/>
                </a:solidFill>
              </a:rPr>
              <a:t>SAF</a:t>
            </a:r>
            <a:r>
              <a:rPr lang="ja-JP" altLang="en-US" i="1" dirty="0">
                <a:solidFill>
                  <a:srgbClr val="0000FF"/>
                </a:solidFill>
              </a:rPr>
              <a:t>製造量、販売コスト（ニート</a:t>
            </a:r>
            <a:r>
              <a:rPr lang="en-US" altLang="ja-JP" i="1" dirty="0">
                <a:solidFill>
                  <a:srgbClr val="0000FF"/>
                </a:solidFill>
              </a:rPr>
              <a:t>SAF</a:t>
            </a:r>
            <a:r>
              <a:rPr lang="ja-JP" altLang="en-US" i="1" dirty="0">
                <a:solidFill>
                  <a:srgbClr val="0000FF"/>
                </a:solidFill>
              </a:rPr>
              <a:t>）、各種認証（</a:t>
            </a:r>
            <a:r>
              <a:rPr lang="en-US" altLang="ja-JP" i="1" dirty="0">
                <a:solidFill>
                  <a:srgbClr val="0000FF"/>
                </a:solidFill>
              </a:rPr>
              <a:t>ASTM</a:t>
            </a:r>
            <a:r>
              <a:rPr lang="ja-JP" altLang="en-US" i="1" dirty="0">
                <a:solidFill>
                  <a:srgbClr val="0000FF"/>
                </a:solidFill>
              </a:rPr>
              <a:t>、</a:t>
            </a:r>
            <a:r>
              <a:rPr lang="en-US" altLang="ja-JP" i="1" dirty="0">
                <a:solidFill>
                  <a:srgbClr val="0000FF"/>
                </a:solidFill>
              </a:rPr>
              <a:t>CORSIA</a:t>
            </a:r>
            <a:r>
              <a:rPr lang="ja-JP" altLang="en-US" i="1" dirty="0">
                <a:solidFill>
                  <a:srgbClr val="0000FF"/>
                </a:solidFill>
              </a:rPr>
              <a:t>）等の見通しについて簡潔に記載ください。</a:t>
            </a:r>
            <a:endParaRPr lang="en-US" altLang="ja-JP" i="1" dirty="0">
              <a:solidFill>
                <a:srgbClr val="0000FF"/>
              </a:solidFill>
            </a:endParaRPr>
          </a:p>
          <a:p>
            <a:pPr marL="87313" indent="-87313">
              <a:buFont typeface="Arial" pitchFamily="34" charset="0"/>
              <a:buChar char="•"/>
            </a:pP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また、企業化のスケジュールを線表にて示してください。</a:t>
            </a:r>
            <a:endParaRPr lang="en-US" altLang="ja-JP" i="1" dirty="0">
              <a:solidFill>
                <a:srgbClr val="0000FF"/>
              </a:solidFill>
            </a:endParaRPr>
          </a:p>
          <a:p>
            <a:pPr marL="87313" indent="-87313">
              <a:buFont typeface="Arial" pitchFamily="34" charset="0"/>
              <a:buChar char="•"/>
            </a:pPr>
            <a:endParaRPr lang="en-US" altLang="ja-JP" i="1" dirty="0">
              <a:solidFill>
                <a:srgbClr val="0000FF"/>
              </a:solidFill>
            </a:endParaRPr>
          </a:p>
          <a:p>
            <a:r>
              <a:rPr lang="ja-JP" altLang="en-US" i="1" dirty="0">
                <a:solidFill>
                  <a:srgbClr val="0000FF"/>
                </a:solidFill>
              </a:rPr>
              <a:t>→上記について</a:t>
            </a:r>
            <a:r>
              <a:rPr lang="en-US" altLang="ja-JP" i="1" dirty="0">
                <a:solidFill>
                  <a:srgbClr val="0000FF"/>
                </a:solidFill>
              </a:rPr>
              <a:t>1</a:t>
            </a:r>
            <a:r>
              <a:rPr lang="ja-JP" altLang="en-US" i="1" dirty="0">
                <a:solidFill>
                  <a:srgbClr val="0000FF"/>
                </a:solidFill>
              </a:rPr>
              <a:t>～</a:t>
            </a:r>
            <a:r>
              <a:rPr lang="en-US" altLang="ja-JP" i="1" dirty="0">
                <a:solidFill>
                  <a:srgbClr val="0000FF"/>
                </a:solidFill>
              </a:rPr>
              <a:t>2</a:t>
            </a:r>
            <a:r>
              <a:rPr lang="ja-JP" altLang="en-US" i="1" dirty="0">
                <a:solidFill>
                  <a:srgbClr val="0000FF"/>
                </a:solidFill>
              </a:rPr>
              <a:t>ページに要約ください。</a:t>
            </a:r>
            <a:endParaRPr lang="en-US" altLang="ja-JP" i="1" dirty="0">
              <a:solidFill>
                <a:srgbClr val="0000FF"/>
              </a:solidFill>
            </a:endParaRPr>
          </a:p>
        </p:txBody>
      </p:sp>
    </p:spTree>
    <p:extLst>
      <p:ext uri="{BB962C8B-B14F-4D97-AF65-F5344CB8AC3E}">
        <p14:creationId xmlns:p14="http://schemas.microsoft.com/office/powerpoint/2010/main" val="180328300"/>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1274</Words>
  <PresentationFormat>画面に合わせる (4:3)</PresentationFormat>
  <Paragraphs>202</Paragraphs>
  <Slides>9</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Meiryo UI</vt:lpstr>
      <vt:lpstr>ＭＳ Ｐゴシック</vt:lpstr>
      <vt:lpstr>TmsRmn</vt:lpstr>
      <vt:lpstr>メイリオ</vt:lpstr>
      <vt:lpstr>游ゴシック</vt:lpstr>
      <vt:lpstr>Arial</vt:lpstr>
      <vt:lpstr>Calibri</vt:lpstr>
      <vt:lpstr>Calibri Light</vt:lpstr>
      <vt:lpstr>1_Office テーマ</vt:lpstr>
      <vt:lpstr>　　　　　バイオジェット燃料生産技術開発事業 　　 　　実証を通じたサプライチェーンモデルの構築 　　　　 　　 　　　　　　　テーマ名　○○○ 　　　　　　　　　　　　　　 　　　 　　　　</vt:lpstr>
      <vt:lpstr>提案概要</vt:lpstr>
      <vt:lpstr>事業目標に向かって解決すべき課題</vt:lpstr>
      <vt:lpstr>提案事業の内容・達成レベル</vt:lpstr>
      <vt:lpstr>プロセスや技術の優位性</vt:lpstr>
      <vt:lpstr>実施体制・役割</vt:lpstr>
      <vt:lpstr>研究開発スケジュール</vt:lpstr>
      <vt:lpstr>研究開発予算内訳</vt:lpstr>
      <vt:lpstr>企業化計画</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