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0" r:id="rId2"/>
    <p:sldId id="324" r:id="rId3"/>
    <p:sldId id="321" r:id="rId4"/>
    <p:sldId id="328" r:id="rId5"/>
    <p:sldId id="329" r:id="rId6"/>
    <p:sldId id="33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01" d="100"/>
          <a:sy n="101" d="100"/>
        </p:scale>
        <p:origin x="414" y="114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notesMasters/notesMaster1.xml" Type="http://schemas.openxmlformats.org/officeDocument/2006/relationships/notesMaster"/><Relationship Id="rId9" Target="handoutMasters/handoutMaster1.xml" Type="http://schemas.openxmlformats.org/officeDocument/2006/relationships/handout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77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08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770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 6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です。記載事項が無い場合は、無し、と記載して下さい。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 dirty="0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 dirty="0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開発事業」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2026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2023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年●月●日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815295" y="2922458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71881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/>
              <a:t>研究開発成果イメージ</a:t>
            </a:r>
            <a:r>
              <a:rPr lang="ja-JP" altLang="en-US" sz="4000" b="1" dirty="0">
                <a:solidFill>
                  <a:prstClr val="black"/>
                </a:solidFill>
              </a:rPr>
              <a:t>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66" y="1267968"/>
            <a:ext cx="11844068" cy="5224907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エグゼクティブサマリー（</a:t>
            </a:r>
            <a:r>
              <a:rPr lang="ja-JP" altLang="en-US" sz="2400" b="1" dirty="0"/>
              <a:t>実現したい生産システム等</a:t>
            </a:r>
            <a:r>
              <a:rPr lang="ja-JP" altLang="en-US" sz="2400" b="1" dirty="0">
                <a:solidFill>
                  <a:prstClr val="black"/>
                </a:solidFill>
              </a:rPr>
              <a:t>の要点をまとめたもの）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原則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2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，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枚で以下について整理して下さい。図解を併用する場合は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4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枚程度として下さい。</a:t>
            </a:r>
            <a:b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800" dirty="0"/>
              <a:t>　・事業立ち上げ経緯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製造現場のダイナミック・ケイパビリティ強化について以下の観点から、記載下さい</a:t>
            </a:r>
            <a:endParaRPr lang="en-US" altLang="ja-JP" sz="16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457200" lvl="1" indent="0">
              <a:lnSpc>
                <a:spcPct val="0"/>
              </a:lnSpc>
              <a:spcBef>
                <a:spcPts val="0"/>
              </a:spcBef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①我が国の製造現場が抱える課題に関する認識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②その課題の解決に当たって必要と認識する事項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③助成を希望する事業の実施により実現できる内容と②との関係性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④具体的な技術課題と技術課題の克服手段となる技術開発要素等　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　　</a:t>
            </a:r>
            <a:endParaRPr lang="en-US" altLang="ja-JP" sz="16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 dirty="0"/>
              <a:t>　・目指している生産システム等のイメージ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図解する場合は、全体構想のうち、どの部分を研究開発の対象とするか明記下さい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	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製造現場のダイナミック・ケイパビリティの強化及び省エネの推進、社会目標達成評価への貢献について記載下さい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</a:rPr>
            </a:br>
            <a:r>
              <a:rPr lang="ja-JP" altLang="en-US" sz="1800" dirty="0"/>
              <a:t>　・重要成功要因</a:t>
            </a:r>
            <a:br>
              <a:rPr lang="en-US" altLang="ja-JP" sz="1800" dirty="0"/>
            </a:br>
            <a:r>
              <a:rPr lang="ja-JP" altLang="en-US" sz="1800" dirty="0"/>
              <a:t>　・成果の実用化計画</a:t>
            </a:r>
            <a:br>
              <a:rPr lang="en-US" altLang="ja-JP" sz="1800" dirty="0">
                <a:solidFill>
                  <a:srgbClr val="0056A8"/>
                </a:solidFill>
              </a:rPr>
            </a:br>
            <a:r>
              <a:rPr lang="ja-JP" altLang="en-US" sz="1800" dirty="0"/>
              <a:t>　・開発終了後の事業化計画　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           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期間は問いませんが、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年以上を目安としてください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　　　　   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研究開発終了後のビジネス展開</a:t>
            </a:r>
            <a:r>
              <a:rPr lang="ja-JP" altLang="en-US" sz="1600" i="1">
                <a:solidFill>
                  <a:srgbClr val="0056A8"/>
                </a:solidFill>
                <a:latin typeface="+mn-ea"/>
                <a:ea typeface="+mn-ea"/>
              </a:rPr>
              <a:t>戦略や事業化ロードマップ、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既存の類似サービスとの差別化についても記載下さい　</a:t>
            </a:r>
            <a:endParaRPr lang="en-US" altLang="ja-JP" sz="1600" i="1" dirty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研究開発計画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以下、各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1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</a:t>
            </a:r>
            <a:endParaRPr lang="en-US" altLang="ja-JP" sz="18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・研究開発計画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計画にはユーザ企業における実証実験の計画を含めて下さい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　</a:t>
            </a:r>
            <a:r>
              <a:rPr lang="ja-JP" altLang="en-US" sz="1800" dirty="0"/>
              <a:t>・</a:t>
            </a:r>
            <a:r>
              <a:rPr lang="ja-JP" altLang="en-US" sz="1800" dirty="0">
                <a:solidFill>
                  <a:prstClr val="black"/>
                </a:solidFill>
              </a:rPr>
              <a:t>達成目標・水準・指標の設定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定量的、具体的に記載して下さい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エグゼクティブサマリーで記載の内容を実現するための研究開発要素視点は以下の３点を意識して下さい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何を研究開発し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どのように解決する（あるべき姿に近づける）するのか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いつまでにどのような成果を達成するのか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ja-JP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60623"/>
            <a:ext cx="5574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提案書（実施計画書）記載項目を箇条書き等で、わかりやすく説明して下さい。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5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59405"/>
              </p:ext>
            </p:extLst>
          </p:nvPr>
        </p:nvGraphicFramePr>
        <p:xfrm>
          <a:off x="874712" y="1845456"/>
          <a:ext cx="10357732" cy="36881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4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848327821"/>
                    </a:ext>
                  </a:extLst>
                </a:gridCol>
                <a:gridCol w="152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2023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2024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2025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％動作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477642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開発・評価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％以下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％出力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時期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baseline="0" dirty="0">
                          <a:solidFill>
                            <a:schemeClr val="accent5"/>
                          </a:solidFill>
                        </a:rPr>
                        <a:t>FY2024.3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前ページの研究開発スケジュールをわかりやすく示して下さい。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「実施項目」、「実施時期」、「達成目標」、「実施項目毎の助成金の額及び助成対象経費」、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「主要外注先とその費用（もしあれば）」、「実証実験先とその費用」、「開発成果の導入時期」、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「各年度末時点の業務完了要件」は、必ず記載して下さい。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本助成事業期間内で完了しない実施項目があれば記載して下さい。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5864088" y="3886930"/>
            <a:ext cx="99027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748923" y="3990657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7692887" y="5246998"/>
            <a:ext cx="63039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384586" y="4497373"/>
            <a:ext cx="258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実ライン評価</a:t>
            </a:r>
            <a:endParaRPr lang="en-US" altLang="ja-JP" sz="1200" i="1" dirty="0"/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（実証実験先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開発計画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5353802" y="5616680"/>
            <a:ext cx="1643267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2024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・●●ｼｽﾃﾑ開発完了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7" name="線吹き出し 1 (枠付き) 20">
            <a:extLst>
              <a:ext uri="{FF2B5EF4-FFF2-40B4-BE49-F238E27FC236}">
                <a16:creationId xmlns:a16="http://schemas.microsoft.com/office/drawing/2014/main" id="{E10F9326-89E5-42B7-B200-16CF78277C6C}"/>
              </a:ext>
            </a:extLst>
          </p:cNvPr>
          <p:cNvSpPr/>
          <p:nvPr/>
        </p:nvSpPr>
        <p:spPr>
          <a:xfrm>
            <a:off x="7069620" y="5616679"/>
            <a:ext cx="1458154" cy="1026291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2025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・●●実ﾗｲﾝ評価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BF58DE2-8AF8-4B71-A986-784A0E8FAA07}"/>
              </a:ext>
            </a:extLst>
          </p:cNvPr>
          <p:cNvCxnSpPr>
            <a:cxnSpLocks/>
          </p:cNvCxnSpPr>
          <p:nvPr/>
        </p:nvCxnSpPr>
        <p:spPr>
          <a:xfrm>
            <a:off x="4227386" y="2649878"/>
            <a:ext cx="68644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54D04BD-11D6-49D0-A860-C441699CBE40}"/>
              </a:ext>
            </a:extLst>
          </p:cNvPr>
          <p:cNvSpPr txBox="1"/>
          <p:nvPr/>
        </p:nvSpPr>
        <p:spPr>
          <a:xfrm>
            <a:off x="4072677" y="2689921"/>
            <a:ext cx="8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要件定義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設計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8C96F54-D656-478F-87F6-B8F72CE0C8FC}"/>
              </a:ext>
            </a:extLst>
          </p:cNvPr>
          <p:cNvSpPr txBox="1"/>
          <p:nvPr/>
        </p:nvSpPr>
        <p:spPr>
          <a:xfrm>
            <a:off x="4443744" y="3335033"/>
            <a:ext cx="142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開発・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動作検証</a:t>
            </a:r>
          </a:p>
        </p:txBody>
      </p:sp>
      <p:sp>
        <p:nvSpPr>
          <p:cNvPr id="12" name="線吹き出し 1 (枠付き) 11"/>
          <p:cNvSpPr/>
          <p:nvPr/>
        </p:nvSpPr>
        <p:spPr>
          <a:xfrm>
            <a:off x="3319669" y="5608685"/>
            <a:ext cx="1961581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2023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・モデル開発完了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D3DDCEF-2C77-4CCD-8CCF-1DE739CF23DA}"/>
              </a:ext>
            </a:extLst>
          </p:cNvPr>
          <p:cNvCxnSpPr>
            <a:cxnSpLocks/>
          </p:cNvCxnSpPr>
          <p:nvPr/>
        </p:nvCxnSpPr>
        <p:spPr>
          <a:xfrm>
            <a:off x="4868193" y="3259483"/>
            <a:ext cx="52536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54D1BF5-64CA-4250-8CED-1B1343DAAC71}"/>
              </a:ext>
            </a:extLst>
          </p:cNvPr>
          <p:cNvCxnSpPr>
            <a:cxnSpLocks/>
          </p:cNvCxnSpPr>
          <p:nvPr/>
        </p:nvCxnSpPr>
        <p:spPr>
          <a:xfrm>
            <a:off x="7016948" y="4472200"/>
            <a:ext cx="67593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Words>1035</Words>
  <PresentationFormat>ワイド画面</PresentationFormat>
  <Paragraphs>99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「●●開発事業」</vt:lpstr>
      <vt:lpstr>事業計画【研究開発成果イメージの説明】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