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0"/>
  </p:notesMasterIdLst>
  <p:handoutMasterIdLst>
    <p:handoutMasterId r:id="rId31"/>
  </p:handoutMasterIdLst>
  <p:sldIdLst>
    <p:sldId id="2145705059" r:id="rId2"/>
    <p:sldId id="2145705070" r:id="rId3"/>
    <p:sldId id="2145705137" r:id="rId4"/>
    <p:sldId id="2145705124" r:id="rId5"/>
    <p:sldId id="267" r:id="rId6"/>
    <p:sldId id="2145705125" r:id="rId7"/>
    <p:sldId id="2145705018" r:id="rId8"/>
    <p:sldId id="2145705061" r:id="rId9"/>
    <p:sldId id="2145705263" r:id="rId10"/>
    <p:sldId id="2145705060" r:id="rId11"/>
    <p:sldId id="2145705136" r:id="rId12"/>
    <p:sldId id="2145705129" r:id="rId13"/>
    <p:sldId id="2145705130" r:id="rId14"/>
    <p:sldId id="2145705014" r:id="rId15"/>
    <p:sldId id="2145704965" r:id="rId16"/>
    <p:sldId id="2145705131" r:id="rId17"/>
    <p:sldId id="2145705116" r:id="rId18"/>
    <p:sldId id="2145704977" r:id="rId19"/>
    <p:sldId id="2145705264" r:id="rId20"/>
    <p:sldId id="2145705052" r:id="rId21"/>
    <p:sldId id="2145705109" r:id="rId22"/>
    <p:sldId id="2145705260" r:id="rId23"/>
    <p:sldId id="2145705132" r:id="rId24"/>
    <p:sldId id="2145705146" r:id="rId25"/>
    <p:sldId id="2145705147" r:id="rId26"/>
    <p:sldId id="2145705071" r:id="rId27"/>
    <p:sldId id="2145705262" r:id="rId28"/>
    <p:sldId id="2145705135" r:id="rId29"/>
  </p:sldIdLst>
  <p:sldSz cx="12192000" cy="6858000"/>
  <p:notesSz cx="6735763" cy="9866313"/>
  <p:custShowLst>
    <p:custShow name="Format Guide Workshop" id="0">
      <p:sldLst/>
    </p:custShow>
  </p:custShowLst>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30" autoAdjust="0"/>
    <p:restoredTop sz="94796" autoAdjust="0"/>
  </p:normalViewPr>
  <p:slideViewPr>
    <p:cSldViewPr snapToGrid="0">
      <p:cViewPr varScale="1">
        <p:scale>
          <a:sx n="110" d="100"/>
          <a:sy n="110" d="100"/>
        </p:scale>
        <p:origin x="372" y="108"/>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3/23/2023</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3/23/2023</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join/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dirty="0">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23738792"/>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solidFill>
                            <a:schemeClr val="tx1"/>
                          </a:solidFill>
                          <a:latin typeface="Meiryo UI" panose="020B0604030504040204" pitchFamily="50" charset="-128"/>
                          <a:ea typeface="Meiryo UI" panose="020B0604030504040204" pitchFamily="50" charset="-128"/>
                        </a:rPr>
                        <a:t>N15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設備投資費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633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（特に大学、研究機関等のみで提案する場合、この記載は必須。）</a:t>
            </a: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rgbClr val="FF0000"/>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rgbClr val="FF0000"/>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400">
                <a:latin typeface="Meiryo UI" panose="020B0604030504040204" pitchFamily="50" charset="-128"/>
                <a:ea typeface="Meiryo UI" panose="020B0604030504040204" pitchFamily="50" charset="-128"/>
                <a:cs typeface="Times New Roman" panose="02020603050405020304" pitchFamily="18" charset="0"/>
              </a:rPr>
              <a:t>共同提案者以外</a:t>
            </a: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の本プロジェクトにおける他実施者等との連携が想定される場合、その連携内容が具体的にわかるように記載すること。特に★マークがある研究開発内容について、大学、研究機関等のみで提案する場合は、実施企業等の取組（社会実装等）に必要となる共通基盤技術の開発等に取り組むものとして、採択後に想定される本プロジェクトの他の研究開発内容の実施企業等との連携内容が具体的にわかるように記載することを必須とする。</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FF0000"/>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38314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3" name="Group 81">
            <a:extLst>
              <a:ext uri="{FF2B5EF4-FFF2-40B4-BE49-F238E27FC236}">
                <a16:creationId xmlns:a16="http://schemas.microsoft.com/office/drawing/2014/main" id="{5ED7152C-01AC-3D91-F793-9CD70DA8FA58}"/>
              </a:ext>
            </a:extLst>
          </p:cNvPr>
          <p:cNvGrpSpPr/>
          <p:nvPr/>
        </p:nvGrpSpPr>
        <p:grpSpPr>
          <a:xfrm>
            <a:off x="637126" y="23369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06653"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7458" y="53835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a:endCxn id="14" idx="0"/>
          </p:cNvCxnSpPr>
          <p:nvPr/>
        </p:nvCxnSpPr>
        <p:spPr>
          <a:xfrm rot="10800000" flipV="1">
            <a:off x="947451" y="3679274"/>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189205" y="2696396"/>
            <a:ext cx="590648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社会実装</a:t>
            </a:r>
            <a:r>
              <a:rPr lang="en-US" altLang="ja-JP" sz="1400" dirty="0">
                <a:ea typeface="Meiryo UI" panose="020B0604030504040204" pitchFamily="50" charset="-128"/>
              </a:rPr>
              <a:t>/</a:t>
            </a:r>
            <a:r>
              <a:rPr lang="ja-JP" altLang="en-US" sz="1400" dirty="0">
                <a:ea typeface="Meiryo UI" panose="020B0604030504040204" pitchFamily="50" charset="-128"/>
              </a:rPr>
              <a:t>標準化戦略担当</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7944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9006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6405" y="3900672"/>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a:endCxn id="13" idx="0"/>
          </p:cNvCxnSpPr>
          <p:nvPr/>
        </p:nvCxnSpPr>
        <p:spPr>
          <a:xfrm rot="5400000">
            <a:off x="3147803" y="36792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2102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70637" y="4545429"/>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a:off x="3370637" y="5104740"/>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635816" y="4648756"/>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826621" y="4648756"/>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40192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54089"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flipH="1">
            <a:off x="927268" y="4542110"/>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5424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3598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219365" y="2344480"/>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903991"/>
            <a:ext cx="1230619"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（標準化担当）</a:t>
            </a:r>
            <a:endParaRPr lang="en-US" altLang="ja-JP" sz="1050" dirty="0">
              <a:latin typeface="Trebuchet MS" panose="020B0603020202020204" pitchFamily="34" charset="0"/>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a:endCxn id="32" idx="0"/>
          </p:cNvCxnSpPr>
          <p:nvPr/>
        </p:nvCxnSpPr>
        <p:spPr>
          <a:xfrm>
            <a:off x="3380459" y="3677615"/>
            <a:ext cx="1852091" cy="226376"/>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2137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9939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87065" y="1147243"/>
            <a:ext cx="11022158" cy="111573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kumimoji="0" lang="ja-JP" altLang="en-US" sz="12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・確実な社会実装を実現する上で、事業化戦略（標準化戦略）を研究開発段階から見据えて取り組むことが求められるため、事業化（標準化）担当部門と連携した実施体制を構築し、体制図</a:t>
            </a:r>
            <a:r>
              <a:rPr lang="ja-JP" altLang="en-US" sz="1200">
                <a:latin typeface="Meiryo UI" panose="020B0604030504040204" pitchFamily="50" charset="-128"/>
                <a:ea typeface="Meiryo UI" panose="020B0604030504040204" pitchFamily="50" charset="-128"/>
              </a:rPr>
              <a:t>に</a:t>
            </a:r>
            <a:r>
              <a:rPr kumimoji="0"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Tree>
    <p:extLst>
      <p:ext uri="{BB962C8B-B14F-4D97-AF65-F5344CB8AC3E}">
        <p14:creationId xmlns:p14="http://schemas.microsoft.com/office/powerpoint/2010/main" val="3686580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また、★マークがある研究開発内容について、</a:t>
            </a:r>
            <a:r>
              <a:rPr lang="ja-JP" altLang="en-US" sz="1400" dirty="0">
                <a:ea typeface="Meiryo UI" panose="020B0604030504040204" pitchFamily="50" charset="-128"/>
                <a:cs typeface="ＭＳ 明朝" panose="02020609040205080304" pitchFamily="17" charset="-128"/>
              </a:rPr>
              <a:t>大学や研究機関等のみによる応募の場合、研究開発責任者やチームリーダー等中心的人物が何らかの理由でプロジェクトに参画出来なくなった場合、組織としてどう継続性を担保するかについて記載</a:t>
            </a: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02511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2855103486"/>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2083"/>
              <a:gd name="adj2" fmla="val 91487"/>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7770</Words>
  <Application>Microsoft Office PowerPoint</Application>
  <PresentationFormat>ワイド画面</PresentationFormat>
  <Paragraphs>953</Paragraphs>
  <Slides>28</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28</vt:i4>
      </vt:variant>
      <vt:variant>
        <vt:lpstr>目的別スライド ショー</vt:lpstr>
      </vt:variant>
      <vt:variant>
        <vt:i4>1</vt:i4>
      </vt:variant>
    </vt:vector>
  </HeadingPairs>
  <TitlesOfParts>
    <vt:vector size="36" baseType="lpstr">
      <vt:lpstr>Meiryo UI</vt:lpstr>
      <vt:lpstr>Meiryo</vt:lpstr>
      <vt:lpstr>Meiryo</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2023-03-15T04:04:22Z</dcterms:created>
  <dcterms:modified xsi:type="dcterms:W3CDTF">2023-03-23T12:58:57Z</dcterms:modified>
</cp:coreProperties>
</file>