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5117" r:id="rId1"/>
  </p:sldMasterIdLst>
  <p:notesMasterIdLst>
    <p:notesMasterId r:id="rId18"/>
  </p:notesMasterIdLst>
  <p:handoutMasterIdLst>
    <p:handoutMasterId r:id="rId19"/>
  </p:handoutMasterIdLst>
  <p:sldIdLst>
    <p:sldId id="2145705138" r:id="rId2"/>
    <p:sldId id="2145705070" r:id="rId3"/>
    <p:sldId id="2145705156" r:id="rId4"/>
    <p:sldId id="2145705140" r:id="rId5"/>
    <p:sldId id="2145705155" r:id="rId6"/>
    <p:sldId id="2145705157" r:id="rId7"/>
    <p:sldId id="2145705143" r:id="rId8"/>
    <p:sldId id="2145705144" r:id="rId9"/>
    <p:sldId id="2145705158" r:id="rId10"/>
    <p:sldId id="2145705149" r:id="rId11"/>
    <p:sldId id="2145705148" r:id="rId12"/>
    <p:sldId id="2145705145" r:id="rId13"/>
    <p:sldId id="2145705160" r:id="rId14"/>
    <p:sldId id="2145705159" r:id="rId15"/>
    <p:sldId id="2145705161" r:id="rId16"/>
    <p:sldId id="2145705151" r:id="rId17"/>
  </p:sldIdLst>
  <p:sldSz cx="12192000" cy="6858000"/>
  <p:notesSz cx="6735763" cy="9866313"/>
  <p:custShowLst>
    <p:custShow name="Format Guide Workshop" id="0">
      <p:sldLst/>
    </p:custShow>
  </p:custShowLst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6666"/>
    <a:srgbClr val="009999"/>
    <a:srgbClr val="BFBFBF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94796" autoAdjust="0"/>
  </p:normalViewPr>
  <p:slideViewPr>
    <p:cSldViewPr>
      <p:cViewPr varScale="1">
        <p:scale>
          <a:sx n="114" d="100"/>
          <a:sy n="114" d="100"/>
        </p:scale>
        <p:origin x="294" y="96"/>
      </p:cViewPr>
      <p:guideLst>
        <p:guide orient="horz" pos="43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24"/>
    </p:cViewPr>
  </p:sorterViewPr>
  <p:notesViewPr>
    <p:cSldViewPr>
      <p:cViewPr>
        <p:scale>
          <a:sx n="75" d="100"/>
          <a:sy n="75" d="100"/>
        </p:scale>
        <p:origin x="2574" y="4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3/28/2023</a:t>
            </a:fld>
            <a:endParaRPr lang="en-U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6213" y="614363"/>
            <a:ext cx="7070726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 dirty="0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3/28/2023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57D87-18B7-DEF2-FBDE-8EF3951E83D7}"/>
              </a:ext>
            </a:extLst>
          </p:cNvPr>
          <p:cNvSpPr txBox="1"/>
          <p:nvPr userDrawn="1"/>
        </p:nvSpPr>
        <p:spPr>
          <a:xfrm>
            <a:off x="3215680" y="1772816"/>
            <a:ext cx="144016" cy="288031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err="1">
              <a:solidFill>
                <a:srgbClr val="575757"/>
              </a:solidFill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599E1129-850B-B3F0-4AC7-AEEA79069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505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332399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206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33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092" r:id="rId2"/>
    <p:sldLayoutId id="2147485119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Font typeface="Arial" panose="020B0604020202020204" pitchFamily="34" charset="0"/>
        <a:buChar char="​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​"/>
        <a:defRPr lang="en-US" sz="16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Font typeface="Arial" panose="020B0604020202020204" pitchFamily="34" charset="0"/>
        <a:buChar char="​"/>
        <a:defRPr lang="en-US" sz="1600" b="1" kern="120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Font typeface="Arial" panose="020B0604020202020204" pitchFamily="34" charset="0"/>
        <a:buChar char="​"/>
        <a:defRPr lang="en-US" sz="4400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Font typeface="Arial" panose="020B0604020202020204" pitchFamily="34" charset="0"/>
        <a:buChar char="​"/>
        <a:defRPr lang="en-US" sz="5400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​"/>
        <a:defRPr lang="en-US" sz="240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 userDrawn="1">
          <p15:clr>
            <a:srgbClr val="F26B43"/>
          </p15:clr>
        </p15:guide>
        <p15:guide id="2" pos="396" userDrawn="1">
          <p15:clr>
            <a:srgbClr val="F26B43"/>
          </p15:clr>
        </p15:guide>
        <p15:guide id="3" pos="7284" userDrawn="1">
          <p15:clr>
            <a:srgbClr val="F26B43"/>
          </p15:clr>
        </p15:guide>
        <p15:guide id="4" orient="horz" pos="38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09A2DE-34FC-ECC1-5A2D-C6A9BD46CC6E}"/>
              </a:ext>
            </a:extLst>
          </p:cNvPr>
          <p:cNvSpPr txBox="1"/>
          <p:nvPr/>
        </p:nvSpPr>
        <p:spPr>
          <a:xfrm>
            <a:off x="551384" y="736248"/>
            <a:ext cx="7416824" cy="89255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2023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年度ＳＢＩＲ推進プログラム（フェーズ１）</a:t>
            </a:r>
            <a:endParaRPr lang="en-US" altLang="ja-JP" sz="2000" b="1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助成事業</a:t>
            </a:r>
            <a:r>
              <a:rPr lang="ja-JP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実施計画書</a:t>
            </a:r>
            <a:endParaRPr lang="ja-JP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9EC023-A66B-76C4-8CD7-0B61BF41F074}"/>
              </a:ext>
            </a:extLst>
          </p:cNvPr>
          <p:cNvSpPr txBox="1"/>
          <p:nvPr/>
        </p:nvSpPr>
        <p:spPr>
          <a:xfrm>
            <a:off x="551384" y="3854269"/>
            <a:ext cx="11318844" cy="1158907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研究開発課題番号：</a:t>
            </a:r>
            <a:endParaRPr lang="en-US" altLang="ja-JP" sz="2000" b="1" kern="100" dirty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提案テーマ名：</a:t>
            </a:r>
            <a:endParaRPr lang="en-US" altLang="ja-JP" sz="2000" b="1" kern="100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提案者名：</a:t>
            </a:r>
            <a:endParaRPr lang="ja-JP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05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114535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５．事業化における課題及びその解決方法｜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A523C856-F39D-E890-0A21-F745BB2093C2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014060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６．技術的課題及びその解決方法｜事業化までに解決すべき重要な技術的課題とその解決方法</a:t>
            </a:r>
            <a:endParaRPr kumimoji="1" lang="en-US" altLang="ja-JP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07C1E37-AC11-6BBA-B626-AD0A3A452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909237"/>
              </p:ext>
            </p:extLst>
          </p:nvPr>
        </p:nvGraphicFramePr>
        <p:xfrm>
          <a:off x="156701" y="2267254"/>
          <a:ext cx="11878599" cy="3033954"/>
        </p:xfrm>
        <a:graphic>
          <a:graphicData uri="http://schemas.openxmlformats.org/drawingml/2006/table">
            <a:tbl>
              <a:tblPr firstRow="1" bandRow="1"/>
              <a:tblGrid>
                <a:gridCol w="2227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0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研究開発項目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目標（値）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実施担当者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①○○○の検討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②○○の開発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○○（株）、□□（株）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③ビジネスプランの作成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○○（株）、◇◇大学△△学部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□□（株）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④○○○○委員会の開催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02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6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７．開発スケジュール｜（１）事業化までの開発スケジュール（長期）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F4AFA643-9F2C-5DF1-E718-7A152C924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675848"/>
              </p:ext>
            </p:extLst>
          </p:nvPr>
        </p:nvGraphicFramePr>
        <p:xfrm>
          <a:off x="74057" y="1481374"/>
          <a:ext cx="12043887" cy="3892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048676" imgH="2924175" progId="Excel.Sheet.12">
                  <p:embed/>
                </p:oleObj>
              </mc:Choice>
              <mc:Fallback>
                <p:oleObj name="Worksheet" r:id="rId2" imgW="9048676" imgH="29241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057" y="1481374"/>
                        <a:ext cx="12043887" cy="3892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92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７．開発スケジュール｜（２）本事業における開発スケジュール（短期）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49F34B46-46AC-D799-3AA2-B0105D8F60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207227"/>
              </p:ext>
            </p:extLst>
          </p:nvPr>
        </p:nvGraphicFramePr>
        <p:xfrm>
          <a:off x="680942" y="1191678"/>
          <a:ext cx="10830117" cy="5261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724547" imgH="3267075" progId="Excel.Sheet.12">
                  <p:embed/>
                </p:oleObj>
              </mc:Choice>
              <mc:Fallback>
                <p:oleObj name="Worksheet" r:id="rId2" imgW="6724547" imgH="32670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0942" y="1191678"/>
                        <a:ext cx="10830117" cy="52616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146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4654C8D5-D367-BF9D-80BE-266DFA085E1F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D46290F-85C9-DCA4-C1AB-5DEC3970D793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081EAFD8-421E-548E-E1B9-E1CC1506D9D1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８．類似技術の状況及び知財戦略｜競合する類似プロダクツや代替ソリューションとの比較及び知財戦略</a:t>
            </a:r>
          </a:p>
        </p:txBody>
      </p:sp>
    </p:spTree>
    <p:extLst>
      <p:ext uri="{BB962C8B-B14F-4D97-AF65-F5344CB8AC3E}">
        <p14:creationId xmlns:p14="http://schemas.microsoft.com/office/powerpoint/2010/main" val="34709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439670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９．事業として成功すると考えた理由｜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98DC75E5-DF31-B549-8EA0-9DEB57CE2CC5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491480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200" dirty="0">
                <a:solidFill>
                  <a:schemeClr val="tx1"/>
                </a:solidFill>
              </a:rPr>
              <a:t>10</a:t>
            </a:r>
            <a:r>
              <a:rPr lang="ja-JP" altLang="en-US" sz="2200" dirty="0">
                <a:solidFill>
                  <a:schemeClr val="tx1"/>
                </a:solidFill>
              </a:rPr>
              <a:t>．支出計画｜本事業における資金計画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76951EBE-9A50-88DA-B771-3458C3C94B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553378"/>
              </p:ext>
            </p:extLst>
          </p:nvPr>
        </p:nvGraphicFramePr>
        <p:xfrm>
          <a:off x="2435225" y="1251223"/>
          <a:ext cx="73199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848879" imgH="8029575" progId="Excel.Sheet.12">
                  <p:embed/>
                </p:oleObj>
              </mc:Choice>
              <mc:Fallback>
                <p:oleObj name="Worksheet" r:id="rId2" imgW="10848879" imgH="8029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5225" y="1251223"/>
                        <a:ext cx="73199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9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4317DD1-E762-45B1-9691-5A67488955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54498" y="735211"/>
            <a:ext cx="3448081" cy="348910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40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 目次</a:t>
            </a:r>
            <a:endParaRPr kumimoji="1" lang="en-US" sz="40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76F3EC71-55A4-D67C-1065-09270D2E473F}"/>
              </a:ext>
            </a:extLst>
          </p:cNvPr>
          <p:cNvSpPr/>
          <p:nvPr/>
        </p:nvSpPr>
        <p:spPr>
          <a:xfrm>
            <a:off x="5910928" y="1010167"/>
            <a:ext cx="5514879" cy="4837666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" rIns="9144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【</a:t>
            </a:r>
            <a:r>
              <a:rPr lang="ja-JP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事業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の実施計画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】</a:t>
            </a: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１．事業の概要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２．実施体制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3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３．技術シーズの概要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４．技術シーズの詳細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５．事業化における課題及びその解決方法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６．技術的課題及びその解決方法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７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.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　開発スケジュール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８．類似技術の状況及び知財戦略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９．事業として成功すると考えた理由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支出計画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7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事業の実施計画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082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A02026-4923-43DD-B05A-D23A292ABD14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966732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１．事業の概要｜ 事業の全体像、研究開発課題との関係性（課題解決にどのように貢献できるか）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e4pContent3">
            <a:extLst>
              <a:ext uri="{FF2B5EF4-FFF2-40B4-BE49-F238E27FC236}">
                <a16:creationId xmlns:a16="http://schemas.microsoft.com/office/drawing/2014/main" id="{231F889D-573F-5084-CC30-9E0F7677D1DE}"/>
              </a:ext>
            </a:extLst>
          </p:cNvPr>
          <p:cNvSpPr txBox="1"/>
          <p:nvPr/>
        </p:nvSpPr>
        <p:spPr>
          <a:xfrm>
            <a:off x="59244" y="5229200"/>
            <a:ext cx="3240360" cy="364428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no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  <a:lvl2pPr marL="324000" lvl="1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2pPr>
            <a:lvl3pPr marL="648000" lvl="2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3pPr>
            <a:lvl4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​"/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4pPr>
            <a:lvl5pPr marL="0" lvl="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Trebuchet MS" panose="020B0603020202020204" pitchFamily="34" charset="0"/>
              <a:buChar char="​"/>
              <a:defRPr sz="2400" b="1">
                <a:latin typeface="Trebuchet MS" panose="020B0603020202020204" pitchFamily="34" charset="0"/>
                <a:sym typeface="Trebuchet MS" panose="020B0603020202020204" pitchFamily="34" charset="0"/>
              </a:defRPr>
            </a:lvl5pPr>
            <a:lvl6pPr marL="324000" lvl="5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400">
                <a:latin typeface="Trebuchet MS" panose="020B0603020202020204" pitchFamily="34" charset="0"/>
                <a:sym typeface="Trebuchet MS" panose="020B0603020202020204" pitchFamily="34" charset="0"/>
              </a:defRPr>
            </a:lvl6pPr>
            <a:lvl7pPr marL="0" lvl="6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54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7pPr>
            <a:lvl8pPr marL="0" lvl="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66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8pPr>
            <a:lvl9pPr marL="0" lvl="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4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9pPr>
          </a:lstStyle>
          <a:p>
            <a:pPr lvl="1">
              <a:buSzPct val="100000"/>
            </a:pPr>
            <a:endParaRPr kumimoji="1" lang="en-US" altLang="ja-JP" sz="1400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69674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3124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id="{A0C3209F-BD6B-B4E0-B744-704A73653070}"/>
              </a:ext>
            </a:extLst>
          </p:cNvPr>
          <p:cNvSpPr txBox="1">
            <a:spLocks/>
          </p:cNvSpPr>
          <p:nvPr/>
        </p:nvSpPr>
        <p:spPr>
          <a:xfrm>
            <a:off x="177940" y="608271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２．実施体制｜ 本事業を実施する上での研究開発体制（実施体制図、役割、連携方法等）</a:t>
            </a:r>
          </a:p>
        </p:txBody>
      </p:sp>
    </p:spTree>
    <p:extLst>
      <p:ext uri="{BB962C8B-B14F-4D97-AF65-F5344CB8AC3E}">
        <p14:creationId xmlns:p14="http://schemas.microsoft.com/office/powerpoint/2010/main" val="33995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72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425DCD3-C532-1B8C-47E3-BF3B82432957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３．技術シーズの概要｜ 本事業の基盤となる技術シーズの概要</a:t>
            </a:r>
            <a:endParaRPr kumimoji="1" 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0073A534-AC40-D71B-A2F3-A8120911CB8D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21396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４．技術シーズの詳細｜ 技術シーズの特徴</a:t>
            </a:r>
            <a:r>
              <a:rPr lang="ja-JP" altLang="en-US" sz="1800" spc="-30" dirty="0">
                <a:solidFill>
                  <a:schemeClr val="tx1"/>
                </a:solidFill>
              </a:rPr>
              <a:t>（読み手に当該分野の前提知識があるものとして、より詳しく記載）</a:t>
            </a:r>
            <a:endParaRPr kumimoji="1" lang="en-US" sz="1800" spc="-3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19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49.72858/71.53472/271.5024/274.73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heme/theme1.xml><?xml version="1.0" encoding="utf-8"?>
<a:theme xmlns:a="http://schemas.openxmlformats.org/drawingml/2006/main" name="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537</Words>
  <Application>Microsoft Office PowerPoint</Application>
  <PresentationFormat>ワイド画面</PresentationFormat>
  <Paragraphs>63</Paragraphs>
  <Slides>16</Slides>
  <Notes>0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  <vt:variant>
        <vt:lpstr>目的別スライド ショー</vt:lpstr>
      </vt:variant>
      <vt:variant>
        <vt:i4>1</vt:i4>
      </vt:variant>
    </vt:vector>
  </HeadingPairs>
  <TitlesOfParts>
    <vt:vector size="23" baseType="lpstr">
      <vt:lpstr>Meiryo UI</vt:lpstr>
      <vt:lpstr>ＭＳ ゴシック</vt:lpstr>
      <vt:lpstr>Arial</vt:lpstr>
      <vt:lpstr>Trebuchet MS</vt:lpstr>
      <vt:lpstr>１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2022-08-18T07:09:48Z</dcterms:created>
  <dcterms:modified xsi:type="dcterms:W3CDTF">2023-03-28T03:39:21Z</dcterms:modified>
</cp:coreProperties>
</file>