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removePersonalInfoOnSave="1" saveSubsetFonts="1" autoCompressPictures="0">
  <p:sldMasterIdLst>
    <p:sldMasterId id="2147485117" r:id="rId1"/>
  </p:sldMasterIdLst>
  <p:notesMasterIdLst>
    <p:notesMasterId r:id="rId18"/>
  </p:notesMasterIdLst>
  <p:handoutMasterIdLst>
    <p:handoutMasterId r:id="rId19"/>
  </p:handoutMasterIdLst>
  <p:sldIdLst>
    <p:sldId id="2145705138" r:id="rId2"/>
    <p:sldId id="2145705070" r:id="rId3"/>
    <p:sldId id="2145705156" r:id="rId4"/>
    <p:sldId id="2145705140" r:id="rId5"/>
    <p:sldId id="2145705155" r:id="rId6"/>
    <p:sldId id="2145705157" r:id="rId7"/>
    <p:sldId id="2145705143" r:id="rId8"/>
    <p:sldId id="2145705144" r:id="rId9"/>
    <p:sldId id="2145705158" r:id="rId10"/>
    <p:sldId id="2145705149" r:id="rId11"/>
    <p:sldId id="2145705148" r:id="rId12"/>
    <p:sldId id="2145705145" r:id="rId13"/>
    <p:sldId id="2145705160" r:id="rId14"/>
    <p:sldId id="2145705159" r:id="rId15"/>
    <p:sldId id="2145705161" r:id="rId16"/>
    <p:sldId id="2145705151" r:id="rId17"/>
  </p:sldIdLst>
  <p:sldSz cx="12192000" cy="6858000"/>
  <p:notesSz cx="6735763" cy="9866313"/>
  <p:custShowLst>
    <p:custShow name="Format Guide Workshop" id="0">
      <p:sldLst/>
    </p:custShow>
  </p:custShowLst>
  <p:custDataLst>
    <p:tags r:id="rId20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320" userDrawn="1">
          <p15:clr>
            <a:srgbClr val="A4A3A4"/>
          </p15:clr>
        </p15:guide>
        <p15:guide id="2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成者" initials="A" lastIdx="24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FF"/>
    <a:srgbClr val="006666"/>
    <a:srgbClr val="009999"/>
    <a:srgbClr val="BFBFBF"/>
    <a:srgbClr val="FFFFFF"/>
    <a:srgbClr val="F2F2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130" autoAdjust="0"/>
    <p:restoredTop sz="94796" autoAdjust="0"/>
  </p:normalViewPr>
  <p:slideViewPr>
    <p:cSldViewPr>
      <p:cViewPr varScale="1">
        <p:scale>
          <a:sx n="114" d="100"/>
          <a:sy n="114" d="100"/>
        </p:scale>
        <p:origin x="294" y="96"/>
      </p:cViewPr>
      <p:guideLst>
        <p:guide orient="horz" pos="4320"/>
        <p:guide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80" d="100"/>
        <a:sy n="80" d="100"/>
      </p:scale>
      <p:origin x="0" y="-124"/>
    </p:cViewPr>
  </p:sorterViewPr>
  <p:notesViewPr>
    <p:cSldViewPr>
      <p:cViewPr>
        <p:scale>
          <a:sx n="75" d="100"/>
          <a:sy n="75" d="100"/>
        </p:scale>
        <p:origin x="2574" y="44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commentAuthors" Target="commentAuthor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2" y="4"/>
            <a:ext cx="2918831" cy="495029"/>
          </a:xfrm>
          <a:prstGeom prst="rect">
            <a:avLst/>
          </a:prstGeom>
        </p:spPr>
        <p:txBody>
          <a:bodyPr vert="horz" lIns="91697" tIns="45848" rIns="91697" bIns="45848" rtlCol="0"/>
          <a:lstStyle>
            <a:lvl1pPr algn="l">
              <a:defRPr sz="1200"/>
            </a:lvl1pPr>
          </a:lstStyle>
          <a:p>
            <a:endParaRPr lang="en-US" sz="800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15377" y="4"/>
            <a:ext cx="2918831" cy="495029"/>
          </a:xfrm>
          <a:prstGeom prst="rect">
            <a:avLst/>
          </a:prstGeom>
        </p:spPr>
        <p:txBody>
          <a:bodyPr vert="horz" lIns="91697" tIns="45848" rIns="91697" bIns="45848" rtlCol="0"/>
          <a:lstStyle>
            <a:lvl1pPr algn="r">
              <a:defRPr sz="1200"/>
            </a:lvl1pPr>
          </a:lstStyle>
          <a:p>
            <a:fld id="{57691E93-EF64-46CC-85E2-BBB5BEDB9501}" type="datetimeFigureOut">
              <a:rPr lang="en-US" sz="800"/>
              <a:t>3/28/2023</a:t>
            </a:fld>
            <a:endParaRPr lang="en-US" sz="8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2" y="9371289"/>
            <a:ext cx="2918831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l">
              <a:defRPr sz="1200"/>
            </a:lvl1pPr>
          </a:lstStyle>
          <a:p>
            <a:endParaRPr lang="en-US" sz="8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15377" y="9371289"/>
            <a:ext cx="2918831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r">
              <a:defRPr sz="1200"/>
            </a:lvl1pPr>
          </a:lstStyle>
          <a:p>
            <a:fld id="{3DCECA85-2A7A-423F-89EA-6868CB52DF19}" type="slidenum">
              <a:rPr lang="en-US" sz="800"/>
              <a:t>‹#›</a:t>
            </a:fld>
            <a:endParaRPr lang="en-US" sz="800" dirty="0"/>
          </a:p>
        </p:txBody>
      </p:sp>
    </p:spTree>
    <p:extLst>
      <p:ext uri="{BB962C8B-B14F-4D97-AF65-F5344CB8AC3E}">
        <p14:creationId xmlns:p14="http://schemas.microsoft.com/office/powerpoint/2010/main" val="170937759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Rectangle 54"/>
          <p:cNvSpPr/>
          <p:nvPr/>
        </p:nvSpPr>
        <p:spPr>
          <a:xfrm>
            <a:off x="1" y="4711693"/>
            <a:ext cx="6734204" cy="515462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697" tIns="45848" rIns="91697" bIns="45848" rtlCol="0" anchor="ctr"/>
          <a:lstStyle/>
          <a:p>
            <a:pPr algn="ctr"/>
            <a:endParaRPr lang="en-US" dirty="0"/>
          </a:p>
        </p:txBody>
      </p:sp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79886" y="4"/>
            <a:ext cx="2838947" cy="495029"/>
          </a:xfrm>
          <a:prstGeom prst="rect">
            <a:avLst/>
          </a:prstGeom>
        </p:spPr>
        <p:txBody>
          <a:bodyPr vert="horz" lIns="91697" tIns="45848" rIns="91697" bIns="45848" rtlCol="0"/>
          <a:lstStyle>
            <a:lvl1pPr algn="l">
              <a:defRPr sz="1400"/>
            </a:lvl1pPr>
          </a:lstStyle>
          <a:p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-176213" y="614363"/>
            <a:ext cx="7070726" cy="3978275"/>
          </a:xfrm>
          <a:prstGeom prst="rect">
            <a:avLst/>
          </a:prstGeom>
          <a:noFill/>
          <a:ln w="9525">
            <a:solidFill>
              <a:schemeClr val="bg2"/>
            </a:solidFill>
          </a:ln>
        </p:spPr>
        <p:txBody>
          <a:bodyPr vert="horz" lIns="91697" tIns="45848" rIns="91697" bIns="45848" rtlCol="0" anchor="ctr"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79886" y="9340764"/>
            <a:ext cx="2838947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l">
              <a:defRPr sz="14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15376" y="9340764"/>
            <a:ext cx="2829918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r">
              <a:defRPr sz="1400"/>
            </a:lvl1pPr>
          </a:lstStyle>
          <a:p>
            <a:r>
              <a:rPr lang="en-US" dirty="0"/>
              <a:t>Notes view: </a:t>
            </a:r>
            <a:fld id="{128CEAFE-FA94-43E5-B0FF-D47E1CCDD1B4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251517" y="5036366"/>
            <a:ext cx="6215660" cy="4026127"/>
          </a:xfrm>
          <a:prstGeom prst="rect">
            <a:avLst/>
          </a:prstGeom>
        </p:spPr>
        <p:txBody>
          <a:bodyPr vert="horz" lIns="91697" tIns="45848" rIns="91697" bIns="45848" rtlCol="0"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idx="1"/>
          </p:nvPr>
        </p:nvSpPr>
        <p:spPr>
          <a:xfrm>
            <a:off x="3815599" y="0"/>
            <a:ext cx="2918626" cy="495181"/>
          </a:xfrm>
          <a:prstGeom prst="rect">
            <a:avLst/>
          </a:prstGeom>
        </p:spPr>
        <p:txBody>
          <a:bodyPr vert="horz" lIns="90654" tIns="45327" rIns="90654" bIns="45327" rtlCol="0"/>
          <a:lstStyle>
            <a:lvl1pPr algn="r">
              <a:defRPr sz="1200"/>
            </a:lvl1pPr>
          </a:lstStyle>
          <a:p>
            <a:fld id="{F2C7CF5F-7CF3-4DF3-838A-EE34544862CC}" type="datetimeFigureOut">
              <a:rPr lang="en-US" smtClean="0"/>
              <a:t>3/28/2023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336222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indent="0" algn="l" defTabSz="914400" rtl="0" eaLnBrk="1" latinLnBrk="0" hangingPunct="1">
      <a:spcAft>
        <a:spcPts val="600"/>
      </a:spcAft>
      <a:buFont typeface="Arial" panose="020B0604020202020204" pitchFamily="34" charset="0"/>
      <a:buChar char="​"/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114300" indent="-114300" algn="l" defTabSz="914400" rtl="0" eaLnBrk="1" latinLnBrk="0" hangingPunct="1">
      <a:spcAft>
        <a:spcPts val="600"/>
      </a:spcAft>
      <a:buFont typeface="Arial" panose="020B0604020202020204" pitchFamily="34" charset="0"/>
      <a:buChar char="•"/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228600" indent="-114300" algn="l" defTabSz="914400" rtl="0" eaLnBrk="1" latinLnBrk="0" hangingPunct="1">
      <a:spcAft>
        <a:spcPts val="600"/>
      </a:spcAft>
      <a:buClr>
        <a:schemeClr val="tx2"/>
      </a:buClr>
      <a:buFont typeface="Arial" panose="020B0604020202020204" pitchFamily="34" charset="0"/>
      <a:buChar char="•"/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514350" indent="-114300" algn="l" defTabSz="914400" rtl="0" eaLnBrk="1" latinLnBrk="0" hangingPunct="1">
      <a:spcAft>
        <a:spcPts val="600"/>
      </a:spcAft>
      <a:buFont typeface="Arial" panose="020B0604020202020204" pitchFamily="34" charset="0"/>
      <a:buChar char="•"/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685800" indent="-114300" algn="l" defTabSz="914400" rtl="0" eaLnBrk="1" latinLnBrk="0" hangingPunct="1">
      <a:spcAft>
        <a:spcPts val="600"/>
      </a:spcAft>
      <a:buClr>
        <a:schemeClr val="tx2"/>
      </a:buClr>
      <a:buFont typeface="Arial" panose="020B0604020202020204" pitchFamily="34" charset="0"/>
      <a:buChar char="•"/>
      <a:defRPr sz="1000" i="1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  <p:extLst>
    <p:ext uri="{620B2872-D7B9-4A21-9093-7833F8D536E1}">
      <p15:sldGuideLst xmlns:p15="http://schemas.microsoft.com/office/powerpoint/2012/main">
        <p15:guide id="1" orient="horz" pos="3109" userDrawn="1">
          <p15:clr>
            <a:srgbClr val="F26B43"/>
          </p15:clr>
        </p15:guide>
        <p15:guide id="2" pos="2122" userDrawn="1">
          <p15:clr>
            <a:srgbClr val="F26B43"/>
          </p15:clr>
        </p15:guide>
      </p15:sldGuideLst>
    </p:ext>
  </p:extLst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１">
    <p:bg bwMode="blackWhite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 userDrawn="1"/>
        </p:nvSpPr>
        <p:spPr>
          <a:xfrm>
            <a:off x="11167872" y="6405036"/>
            <a:ext cx="381000" cy="153888"/>
          </a:xfrm>
          <a:prstGeom prst="rect">
            <a:avLst/>
          </a:prstGeom>
          <a:noFill/>
        </p:spPr>
        <p:txBody>
          <a:bodyPr wrap="square" lIns="0" tIns="0" rIns="0" bIns="0" rtlCol="0" anchor="b">
            <a:spAutoFit/>
          </a:bodyPr>
          <a:lstStyle/>
          <a:p>
            <a:pPr marL="0" marR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FCF27A5-1A5B-48D3-A060-2758FFBB1ADD}" type="slidenum">
              <a:rPr lang="en-US" sz="1000" kern="1200" smtClean="0">
                <a:solidFill>
                  <a:schemeClr val="bg1"/>
                </a:solidFill>
                <a:latin typeface="+mn-lt"/>
                <a:ea typeface="+mn-ea"/>
                <a:cs typeface="+mn-cs"/>
                <a:sym typeface="Trebuchet MS" panose="020B0603020202020204" pitchFamily="34" charset="0"/>
              </a:rPr>
              <a:pPr marL="0" marR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000" kern="1200" dirty="0">
              <a:solidFill>
                <a:schemeClr val="bg1"/>
              </a:solidFill>
              <a:latin typeface="+mn-lt"/>
              <a:ea typeface="+mn-ea"/>
              <a:cs typeface="+mn-cs"/>
              <a:sym typeface="Trebuchet MS" panose="020B0603020202020204" pitchFamily="34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677400" y="6405036"/>
            <a:ext cx="1482051" cy="153888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/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 dirty="0"/>
          </a:p>
        </p:txBody>
      </p:sp>
      <p:cxnSp>
        <p:nvCxnSpPr>
          <p:cNvPr id="148" name="Straight Connector 147"/>
          <p:cNvCxnSpPr/>
          <p:nvPr userDrawn="1"/>
        </p:nvCxnSpPr>
        <p:spPr bwMode="white">
          <a:xfrm>
            <a:off x="618898" y="3680016"/>
            <a:ext cx="11576304" cy="0"/>
          </a:xfrm>
          <a:prstGeom prst="line">
            <a:avLst/>
          </a:prstGeom>
          <a:ln w="19050" cmpd="sng">
            <a:solidFill>
              <a:schemeClr val="tx1">
                <a:lumMod val="75000"/>
                <a:lumOff val="25000"/>
              </a:schemeClr>
            </a:solidFill>
            <a:miter lim="800000"/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AA57D87-18B7-DEF2-FBDE-8EF3951E83D7}"/>
              </a:ext>
            </a:extLst>
          </p:cNvPr>
          <p:cNvSpPr txBox="1"/>
          <p:nvPr userDrawn="1"/>
        </p:nvSpPr>
        <p:spPr>
          <a:xfrm>
            <a:off x="3215680" y="1772816"/>
            <a:ext cx="144016" cy="288031"/>
          </a:xfrm>
          <a:prstGeom prst="rect">
            <a:avLst/>
          </a:prstGeom>
          <a:noFill/>
          <a:ln w="9525" cap="rnd">
            <a:noFill/>
            <a:prstDash val="solid"/>
            <a:round/>
          </a:ln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dirty="0" err="1">
              <a:solidFill>
                <a:srgbClr val="575757"/>
              </a:solidFill>
            </a:endParaRPr>
          </a:p>
        </p:txBody>
      </p:sp>
      <p:sp>
        <p:nvSpPr>
          <p:cNvPr id="12" name="タイトル 11">
            <a:extLst>
              <a:ext uri="{FF2B5EF4-FFF2-40B4-BE49-F238E27FC236}">
                <a16:creationId xmlns:a16="http://schemas.microsoft.com/office/drawing/2014/main" id="{599E1129-850B-B3F0-4AC7-AEEA79069F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4050585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２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 userDrawn="1"/>
        </p:nvSpPr>
        <p:spPr bwMode="white">
          <a:xfrm>
            <a:off x="11167872" y="6404400"/>
            <a:ext cx="381000" cy="153888"/>
          </a:xfrm>
          <a:prstGeom prst="rect">
            <a:avLst/>
          </a:prstGeom>
          <a:noFill/>
        </p:spPr>
        <p:txBody>
          <a:bodyPr wrap="square" lIns="0" tIns="0" rIns="0" bIns="0" rtlCol="0" anchor="b">
            <a:spAutoFit/>
          </a:bodyPr>
          <a:lstStyle/>
          <a:p>
            <a:pPr marL="0" marR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FCF27A5-1A5B-48D3-A060-2758FFBB1ADD}" type="slidenum">
              <a:rPr lang="en-US" sz="1000" kern="1200" smtClean="0">
                <a:solidFill>
                  <a:schemeClr val="bg1"/>
                </a:solidFill>
                <a:latin typeface="+mn-lt"/>
                <a:ea typeface="+mn-ea"/>
                <a:cs typeface="+mn-cs"/>
                <a:sym typeface="Trebuchet MS" panose="020B0603020202020204" pitchFamily="34" charset="0"/>
              </a:rPr>
              <a:pPr marL="0" marR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000" kern="1200" dirty="0">
              <a:solidFill>
                <a:schemeClr val="bg1"/>
              </a:solidFill>
              <a:latin typeface="+mn-lt"/>
              <a:ea typeface="+mn-ea"/>
              <a:cs typeface="+mn-cs"/>
              <a:sym typeface="Trebuchet MS" panose="020B0603020202020204" pitchFamily="34" charset="0"/>
            </a:endParaRP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2"/>
          </p:nvPr>
        </p:nvSpPr>
        <p:spPr>
          <a:xfrm>
            <a:off x="9677400" y="6405036"/>
            <a:ext cx="1482051" cy="153888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/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023109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Date Placeholder 56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8" name="Title 7"/>
          <p:cNvSpPr>
            <a:spLocks noGrp="1"/>
          </p:cNvSpPr>
          <p:nvPr>
            <p:ph type="title" hasCustomPrompt="1"/>
          </p:nvPr>
        </p:nvSpPr>
        <p:spPr>
          <a:xfrm>
            <a:off x="630000" y="622800"/>
            <a:ext cx="10933350" cy="332399"/>
          </a:xfrm>
        </p:spPr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  <a:sym typeface="Trebuchet MS" panose="020B0603020202020204" pitchFamily="34" charset="0"/>
              </a:defRPr>
            </a:lvl1pPr>
          </a:lstStyle>
          <a:p>
            <a:r>
              <a:rPr lang="en-US" dirty="0"/>
              <a:t>Click to add title</a:t>
            </a:r>
          </a:p>
        </p:txBody>
      </p:sp>
    </p:spTree>
    <p:extLst>
      <p:ext uri="{BB962C8B-B14F-4D97-AF65-F5344CB8AC3E}">
        <p14:creationId xmlns:p14="http://schemas.microsoft.com/office/powerpoint/2010/main" val="2220698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432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Date Placeholder 3"/>
          <p:cNvSpPr>
            <a:spLocks noGrp="1"/>
          </p:cNvSpPr>
          <p:nvPr>
            <p:ph type="dt" sz="half" idx="2"/>
          </p:nvPr>
        </p:nvSpPr>
        <p:spPr>
          <a:xfrm>
            <a:off x="9677400" y="6405036"/>
            <a:ext cx="1482051" cy="153888"/>
          </a:xfrm>
          <a:prstGeom prst="rect">
            <a:avLst/>
          </a:prstGeom>
        </p:spPr>
        <p:txBody>
          <a:bodyPr vert="horz" wrap="square" lIns="0" tIns="0" rIns="0" bIns="0" rtlCol="0" anchor="b">
            <a:spAutoFit/>
          </a:bodyPr>
          <a:lstStyle>
            <a:lvl1pPr algn="r">
              <a:defRPr sz="1000"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12" name="TextBox 11"/>
          <p:cNvSpPr txBox="1"/>
          <p:nvPr userDrawn="1"/>
        </p:nvSpPr>
        <p:spPr>
          <a:xfrm>
            <a:off x="11167872" y="6405036"/>
            <a:ext cx="381000" cy="153888"/>
          </a:xfrm>
          <a:prstGeom prst="rect">
            <a:avLst/>
          </a:prstGeom>
          <a:noFill/>
        </p:spPr>
        <p:txBody>
          <a:bodyPr wrap="square" lIns="0" tIns="0" rIns="0" bIns="0" rtlCol="0" anchor="b">
            <a:spAutoFit/>
          </a:bodyPr>
          <a:lstStyle/>
          <a:p>
            <a:pPr marL="0" marR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FCF27A5-1A5B-48D3-A060-2758FFBB1ADD}" type="slidenum">
              <a:rPr lang="en-US" sz="1000" kern="1200" smtClean="0">
                <a:solidFill>
                  <a:schemeClr val="bg1">
                    <a:lumMod val="50000"/>
                  </a:schemeClr>
                </a:solidFill>
                <a:latin typeface="+mn-lt"/>
                <a:ea typeface="+mn-ea"/>
                <a:cs typeface="+mn-cs"/>
                <a:sym typeface="Trebuchet MS" panose="020B0603020202020204" pitchFamily="34" charset="0"/>
              </a:rPr>
              <a:pPr marL="0" marR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000" kern="1200" dirty="0">
              <a:solidFill>
                <a:schemeClr val="bg1">
                  <a:lumMod val="50000"/>
                </a:schemeClr>
              </a:solidFill>
              <a:latin typeface="+mn-lt"/>
              <a:ea typeface="+mn-ea"/>
              <a:cs typeface="+mn-cs"/>
              <a:sym typeface="Trebuchet MS" panose="020B0603020202020204" pitchFamily="34" charset="0"/>
            </a:endParaRPr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630000" y="622800"/>
            <a:ext cx="10933350" cy="3323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/>
          <a:p>
            <a:r>
              <a:rPr lang="en-US" dirty="0"/>
              <a:t>Click to add title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630000" y="1825625"/>
            <a:ext cx="10933350" cy="4351338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35336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5114" r:id="rId1"/>
    <p:sldLayoutId id="2147485092" r:id="rId2"/>
    <p:sldLayoutId id="2147485119" r:id="rId3"/>
  </p:sldLayoutIdLst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2400" kern="1200">
          <a:solidFill>
            <a:schemeClr val="tx2"/>
          </a:solidFill>
          <a:latin typeface="Meiryo UI" panose="020B0604030504040204" pitchFamily="50" charset="-128"/>
          <a:ea typeface="Meiryo UI" panose="020B0604030504040204" pitchFamily="50" charset="-128"/>
          <a:cs typeface="+mj-cs"/>
          <a:sym typeface="Trebuchet MS" panose="020B0603020202020204" pitchFamily="34" charset="0"/>
        </a:defRPr>
      </a:lvl1pPr>
    </p:titleStyle>
    <p:bodyStyle>
      <a:lvl1pPr marL="0" indent="0" algn="l" defTabSz="914400" rtl="0" eaLnBrk="1" latinLnBrk="0" hangingPunct="1">
        <a:lnSpc>
          <a:spcPct val="110000"/>
        </a:lnSpc>
        <a:spcBef>
          <a:spcPts val="600"/>
        </a:spcBef>
        <a:spcAft>
          <a:spcPts val="300"/>
        </a:spcAft>
        <a:buFont typeface="Arial" panose="020B0604020202020204" pitchFamily="34" charset="0"/>
        <a:buChar char="​"/>
        <a:defRPr lang="en-US" sz="12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1pPr>
      <a:lvl2pPr marL="284400" indent="-172800" algn="l" defTabSz="914400" rtl="0" eaLnBrk="1" latinLnBrk="0" hangingPunct="1">
        <a:lnSpc>
          <a:spcPct val="90000"/>
        </a:lnSpc>
        <a:spcBef>
          <a:spcPts val="0"/>
        </a:spcBef>
        <a:spcAft>
          <a:spcPts val="300"/>
        </a:spcAft>
        <a:buClr>
          <a:schemeClr val="tx2"/>
        </a:buClr>
        <a:buFont typeface="Arial" panose="020B0604020202020204" pitchFamily="34" charset="0"/>
        <a:buChar char="•"/>
        <a:defRPr lang="en-US" sz="12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2pPr>
      <a:lvl3pPr marL="511200" indent="-165600" algn="l" defTabSz="914400" rtl="0" eaLnBrk="1" latinLnBrk="0" hangingPunct="1">
        <a:lnSpc>
          <a:spcPct val="90000"/>
        </a:lnSpc>
        <a:spcBef>
          <a:spcPts val="0"/>
        </a:spcBef>
        <a:spcAft>
          <a:spcPts val="300"/>
        </a:spcAft>
        <a:buClr>
          <a:schemeClr val="tx2"/>
        </a:buClr>
        <a:buFont typeface="Trebuchet MS" panose="020B0603020202020204" pitchFamily="34" charset="0"/>
        <a:buChar char="–"/>
        <a:defRPr lang="en-US" sz="12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3pPr>
      <a:lvl4pPr marL="0" indent="0" algn="l" defTabSz="914400" rtl="0" eaLnBrk="1" latinLnBrk="0" hangingPunct="1">
        <a:lnSpc>
          <a:spcPct val="110000"/>
        </a:lnSpc>
        <a:spcBef>
          <a:spcPts val="300"/>
        </a:spcBef>
        <a:spcAft>
          <a:spcPts val="300"/>
        </a:spcAft>
        <a:buClr>
          <a:schemeClr val="tx2"/>
        </a:buClr>
        <a:buFont typeface="Arial" panose="020B0604020202020204" pitchFamily="34" charset="0"/>
        <a:buChar char="​"/>
        <a:defRPr lang="en-US" sz="1600" kern="1200">
          <a:solidFill>
            <a:schemeClr val="tx2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4pPr>
      <a:lvl5pPr marL="0" indent="0" algn="l" defTabSz="914400" rtl="0" eaLnBrk="1" latinLnBrk="0" hangingPunct="1">
        <a:lnSpc>
          <a:spcPct val="100000"/>
        </a:lnSpc>
        <a:spcBef>
          <a:spcPts val="0"/>
        </a:spcBef>
        <a:spcAft>
          <a:spcPts val="300"/>
        </a:spcAft>
        <a:buClrTx/>
        <a:buFont typeface="Arial" panose="020B0604020202020204" pitchFamily="34" charset="0"/>
        <a:buChar char="​"/>
        <a:defRPr lang="en-US" sz="1600" b="1" kern="1200" smtClean="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5pPr>
      <a:lvl6pPr marL="269875" indent="-152400" algn="l" defTabSz="914400" rtl="0" eaLnBrk="1" latinLnBrk="0" hangingPunct="1">
        <a:lnSpc>
          <a:spcPct val="90000"/>
        </a:lnSpc>
        <a:spcBef>
          <a:spcPts val="0"/>
        </a:spcBef>
        <a:spcAft>
          <a:spcPts val="600"/>
        </a:spcAft>
        <a:buClr>
          <a:schemeClr val="tx2"/>
        </a:buClr>
        <a:buFont typeface="Arial" panose="020B0604020202020204" pitchFamily="34" charset="0"/>
        <a:buChar char="•"/>
        <a:defRPr lang="en-US" sz="1600" kern="120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6pPr>
      <a:lvl7pPr marL="0" indent="0" algn="l" defTabSz="914400" rtl="0" eaLnBrk="1" latinLnBrk="0" hangingPunct="1">
        <a:lnSpc>
          <a:spcPct val="90000"/>
        </a:lnSpc>
        <a:spcBef>
          <a:spcPts val="900"/>
        </a:spcBef>
        <a:spcAft>
          <a:spcPts val="900"/>
        </a:spcAft>
        <a:buFont typeface="Arial" panose="020B0604020202020204" pitchFamily="34" charset="0"/>
        <a:buChar char="​"/>
        <a:defRPr lang="en-US" sz="4400" kern="1200" baseline="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7pPr>
      <a:lvl8pPr marL="0" indent="0" algn="l" defTabSz="914400" rtl="0" eaLnBrk="1" latinLnBrk="0" hangingPunct="1">
        <a:lnSpc>
          <a:spcPct val="90000"/>
        </a:lnSpc>
        <a:spcBef>
          <a:spcPts val="900"/>
        </a:spcBef>
        <a:spcAft>
          <a:spcPts val="0"/>
        </a:spcAft>
        <a:buFont typeface="Arial" panose="020B0604020202020204" pitchFamily="34" charset="0"/>
        <a:buChar char="​"/>
        <a:defRPr lang="en-US" sz="5400" kern="1200" baseline="0" smtClean="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8pPr>
      <a:lvl9pPr marL="0" indent="0" algn="l" defTabSz="914400" rtl="0" eaLnBrk="1" latinLnBrk="0" hangingPunct="1">
        <a:lnSpc>
          <a:spcPct val="100000"/>
        </a:lnSpc>
        <a:spcBef>
          <a:spcPts val="0"/>
        </a:spcBef>
        <a:spcAft>
          <a:spcPts val="900"/>
        </a:spcAft>
        <a:buFont typeface="Arial" panose="020B0604020202020204" pitchFamily="34" charset="0"/>
        <a:buChar char="​"/>
        <a:defRPr lang="en-US" sz="2400" kern="1200" baseline="0" dirty="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311" userDrawn="1">
          <p15:clr>
            <a:srgbClr val="F26B43"/>
          </p15:clr>
        </p15:guide>
        <p15:guide id="2" pos="396" userDrawn="1">
          <p15:clr>
            <a:srgbClr val="F26B43"/>
          </p15:clr>
        </p15:guide>
        <p15:guide id="3" pos="7284" userDrawn="1">
          <p15:clr>
            <a:srgbClr val="F26B43"/>
          </p15:clr>
        </p15:guide>
        <p15:guide id="4" orient="horz" pos="388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package" Target="../embeddings/Microsoft_Excel_Worksheet.xlsx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package" Target="../embeddings/Microsoft_Excel_Worksheet1.xlsx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package" Target="../embeddings/Microsoft_Excel_Worksheet2.xlsx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3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5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7.xml"/><Relationship Id="rId1" Type="http://schemas.openxmlformats.org/officeDocument/2006/relationships/tags" Target="../tags/tag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9.xml"/><Relationship Id="rId1" Type="http://schemas.openxmlformats.org/officeDocument/2006/relationships/tags" Target="../tags/tag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7F09A2DE-34FC-ECC1-5A2D-C6A9BD46CC6E}"/>
              </a:ext>
            </a:extLst>
          </p:cNvPr>
          <p:cNvSpPr txBox="1"/>
          <p:nvPr/>
        </p:nvSpPr>
        <p:spPr>
          <a:xfrm>
            <a:off x="551384" y="736248"/>
            <a:ext cx="7416824" cy="892552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en-US" altLang="ja-JP" sz="2000" b="1" kern="10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2023</a:t>
            </a:r>
            <a:r>
              <a:rPr lang="ja-JP" altLang="en-US" sz="2000" b="1" kern="10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年度ＳＢＩＲ推進プログラム（フェーズ１）</a:t>
            </a:r>
            <a:endParaRPr lang="en-US" altLang="ja-JP" sz="2000" b="1" kern="100" dirty="0">
              <a:solidFill>
                <a:schemeClr val="tx1">
                  <a:lumMod val="75000"/>
                  <a:lumOff val="25000"/>
                </a:schemeClr>
              </a:solidFill>
              <a:effectLst/>
              <a:latin typeface="Meiryo UI" panose="020B0604030504040204" pitchFamily="50" charset="-128"/>
              <a:ea typeface="Meiryo UI" panose="020B0604030504040204" pitchFamily="50" charset="-128"/>
              <a:cs typeface="Times New Roman" panose="02020603050405020304" pitchFamily="18" charset="0"/>
            </a:endParaRPr>
          </a:p>
          <a:p>
            <a:r>
              <a:rPr lang="ja-JP" altLang="en-US" sz="32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助成事業</a:t>
            </a:r>
            <a:r>
              <a:rPr lang="ja-JP" altLang="en-US" sz="3200" b="1">
                <a:solidFill>
                  <a:schemeClr val="tx1">
                    <a:lumMod val="75000"/>
                    <a:lumOff val="2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実施計画書</a:t>
            </a:r>
            <a:endParaRPr lang="ja-JP" altLang="en-US" sz="3200" b="1" dirty="0">
              <a:solidFill>
                <a:schemeClr val="tx1">
                  <a:lumMod val="75000"/>
                  <a:lumOff val="25000"/>
                </a:schemeClr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689EC023-A66B-76C4-8CD7-0B61BF41F074}"/>
              </a:ext>
            </a:extLst>
          </p:cNvPr>
          <p:cNvSpPr txBox="1"/>
          <p:nvPr/>
        </p:nvSpPr>
        <p:spPr>
          <a:xfrm>
            <a:off x="551384" y="3854269"/>
            <a:ext cx="11318844" cy="1158907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ja-JP" altLang="en-US" sz="2000" b="1" kern="10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研究開発課題番号：</a:t>
            </a:r>
            <a:endParaRPr lang="en-US" altLang="ja-JP" sz="2000" b="1" kern="100" dirty="0">
              <a:solidFill>
                <a:schemeClr val="tx1"/>
              </a:solidFill>
              <a:effectLst/>
              <a:latin typeface="Meiryo UI" panose="020B0604030504040204" pitchFamily="50" charset="-128"/>
              <a:ea typeface="Meiryo UI" panose="020B0604030504040204" pitchFamily="50" charset="-128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</a:pPr>
            <a:r>
              <a:rPr lang="ja-JP" altLang="en-US" sz="2000" b="1" kern="100" dirty="0">
                <a:solidFill>
                  <a:schemeClr val="tx1">
                    <a:lumMod val="50000"/>
                    <a:lumOff val="5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提案テーマ名：</a:t>
            </a:r>
            <a:endParaRPr lang="en-US" altLang="ja-JP" sz="2000" b="1" kern="100" dirty="0">
              <a:solidFill>
                <a:schemeClr val="tx1">
                  <a:lumMod val="50000"/>
                  <a:lumOff val="50000"/>
                </a:schemeClr>
              </a:solidFill>
              <a:latin typeface="Meiryo UI" panose="020B0604030504040204" pitchFamily="50" charset="-128"/>
              <a:ea typeface="Meiryo UI" panose="020B0604030504040204" pitchFamily="50" charset="-128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</a:pPr>
            <a:r>
              <a:rPr lang="ja-JP" altLang="en-US" sz="2000" b="1" kern="100" dirty="0">
                <a:solidFill>
                  <a:schemeClr val="tx1">
                    <a:lumMod val="50000"/>
                    <a:lumOff val="5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提案者名：</a:t>
            </a:r>
            <a:endParaRPr lang="ja-JP" altLang="en-US" sz="2000" b="1" dirty="0">
              <a:solidFill>
                <a:schemeClr val="tx1">
                  <a:lumMod val="50000"/>
                  <a:lumOff val="50000"/>
                </a:schemeClr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605696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CF77D578-A3C0-BB0C-D8C5-8D75A4E5E573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2114535" cy="304699"/>
          </a:xfrm>
          <a:prstGeom prst="rect">
            <a:avLst/>
          </a:prstGeom>
        </p:spPr>
        <p:txBody>
          <a:bodyPr vert="horz" wrap="non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５．事業化における課題及びその解決方法｜</a:t>
            </a:r>
            <a:r>
              <a:rPr lang="ja-JP" altLang="en-US" sz="2200" spc="-40" dirty="0">
                <a:solidFill>
                  <a:schemeClr val="tx1"/>
                </a:solidFill>
              </a:rPr>
              <a:t>顧客や市場から受け入れられ政策課題を解決できることの説明</a:t>
            </a:r>
            <a:endParaRPr kumimoji="1" lang="en-US" altLang="ja-JP" sz="2200" spc="-4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25805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A523C856-F39D-E890-0A21-F745BB2093C2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2014060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６．技術的課題及びその解決方法｜事業化までに解決すべき重要な技術的課題とその解決方法</a:t>
            </a:r>
            <a:endParaRPr kumimoji="1" lang="en-US" altLang="ja-JP" sz="2200" dirty="0">
              <a:solidFill>
                <a:schemeClr val="tx1"/>
              </a:solidFill>
            </a:endParaRPr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D07C1E37-AC11-6BBA-B626-AD0A3A4523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7909237"/>
              </p:ext>
            </p:extLst>
          </p:nvPr>
        </p:nvGraphicFramePr>
        <p:xfrm>
          <a:off x="156701" y="2267254"/>
          <a:ext cx="11878599" cy="3033954"/>
        </p:xfrm>
        <a:graphic>
          <a:graphicData uri="http://schemas.openxmlformats.org/drawingml/2006/table">
            <a:tbl>
              <a:tblPr firstRow="1" bandRow="1"/>
              <a:tblGrid>
                <a:gridCol w="22275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8900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609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pPr algn="ctr"/>
                      <a:r>
                        <a:rPr kumimoji="1" lang="ja-JP" altLang="en-US" sz="1400" b="1" baseline="0" dirty="0"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ＭＳ ゴシック" pitchFamily="49" charset="-128"/>
                          <a:ea typeface="ＭＳ ゴシック" pitchFamily="49" charset="-128"/>
                        </a:rPr>
                        <a:t>研究開発項目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pPr algn="ctr"/>
                      <a:r>
                        <a:rPr kumimoji="1" lang="ja-JP" altLang="en-US" sz="1400" baseline="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ＭＳ ゴシック" pitchFamily="49" charset="-128"/>
                          <a:ea typeface="ＭＳ ゴシック" pitchFamily="49" charset="-128"/>
                        </a:rPr>
                        <a:t>目標（値）</a:t>
                      </a:r>
                    </a:p>
                  </a:txBody>
                  <a:tcPr marT="31227" marB="31227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pPr algn="ctr"/>
                      <a:r>
                        <a:rPr kumimoji="1" lang="ja-JP" altLang="en-US" sz="1400" baseline="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ＭＳ ゴシック" pitchFamily="49" charset="-128"/>
                          <a:ea typeface="ＭＳ ゴシック" pitchFamily="49" charset="-128"/>
                        </a:rPr>
                        <a:t>実施担当者</a:t>
                      </a:r>
                    </a:p>
                  </a:txBody>
                  <a:tcPr marT="31227" marB="31227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①○○○の検討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(a)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○○（株）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(b)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○○（株）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②○○の開発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(a)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◇◇大学△△学部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(b)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○○（株）、□□（株）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③ビジネスプランの作成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(a)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○○（株）、◇◇大学△△学部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(b)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□□（株）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④○○○○委員会の開催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580285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58160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538B78AB-7BF2-9317-E512-04D5CEF06398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822716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７．開発スケジュール｜（１）事業化までの開発スケジュール（長期）</a:t>
            </a:r>
            <a:endParaRPr kumimoji="1" lang="en-US" sz="2200" dirty="0">
              <a:solidFill>
                <a:schemeClr val="tx1"/>
              </a:solidFill>
            </a:endParaRPr>
          </a:p>
        </p:txBody>
      </p:sp>
      <p:graphicFrame>
        <p:nvGraphicFramePr>
          <p:cNvPr id="2" name="オブジェクト 1">
            <a:extLst>
              <a:ext uri="{FF2B5EF4-FFF2-40B4-BE49-F238E27FC236}">
                <a16:creationId xmlns:a16="http://schemas.microsoft.com/office/drawing/2014/main" id="{F4AFA643-9F2C-5DF1-E718-7A152C924CD4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67675848"/>
              </p:ext>
            </p:extLst>
          </p:nvPr>
        </p:nvGraphicFramePr>
        <p:xfrm>
          <a:off x="74057" y="1481374"/>
          <a:ext cx="12043887" cy="389207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r:id="rId2" imgW="9048676" imgH="2924175" progId="Excel.Sheet.12">
                  <p:embed/>
                </p:oleObj>
              </mc:Choice>
              <mc:Fallback>
                <p:oleObj name="Worksheet" r:id="rId2" imgW="9048676" imgH="2924175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74057" y="1481374"/>
                        <a:ext cx="12043887" cy="389207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719248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538B78AB-7BF2-9317-E512-04D5CEF06398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822716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７．開発スケジュール｜（２）本事業における開発スケジュール（短期）</a:t>
            </a:r>
            <a:endParaRPr kumimoji="1" lang="en-US" sz="2200" dirty="0">
              <a:solidFill>
                <a:schemeClr val="tx1"/>
              </a:solidFill>
            </a:endParaRPr>
          </a:p>
        </p:txBody>
      </p:sp>
      <p:graphicFrame>
        <p:nvGraphicFramePr>
          <p:cNvPr id="2" name="オブジェクト 1">
            <a:extLst>
              <a:ext uri="{FF2B5EF4-FFF2-40B4-BE49-F238E27FC236}">
                <a16:creationId xmlns:a16="http://schemas.microsoft.com/office/drawing/2014/main" id="{49F34B46-46AC-D799-3AA2-B0105D8F6093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81207227"/>
              </p:ext>
            </p:extLst>
          </p:nvPr>
        </p:nvGraphicFramePr>
        <p:xfrm>
          <a:off x="680942" y="1191678"/>
          <a:ext cx="10830117" cy="526165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r:id="rId2" imgW="6724547" imgH="3267075" progId="Excel.Sheet.12">
                  <p:embed/>
                </p:oleObj>
              </mc:Choice>
              <mc:Fallback>
                <p:oleObj name="Worksheet" r:id="rId2" imgW="6724547" imgH="3267075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680942" y="1191678"/>
                        <a:ext cx="10830117" cy="526165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701468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itle 1">
            <a:extLst>
              <a:ext uri="{FF2B5EF4-FFF2-40B4-BE49-F238E27FC236}">
                <a16:creationId xmlns:a16="http://schemas.microsoft.com/office/drawing/2014/main" id="{4654C8D5-D367-BF9D-80BE-266DFA085E1F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47" name="直線コネクタ 46">
            <a:extLst>
              <a:ext uri="{FF2B5EF4-FFF2-40B4-BE49-F238E27FC236}">
                <a16:creationId xmlns:a16="http://schemas.microsoft.com/office/drawing/2014/main" id="{ED46290F-85C9-DCA4-C1AB-5DEC3970D793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itle 1">
            <a:extLst>
              <a:ext uri="{FF2B5EF4-FFF2-40B4-BE49-F238E27FC236}">
                <a16:creationId xmlns:a16="http://schemas.microsoft.com/office/drawing/2014/main" id="{081EAFD8-421E-548E-E1B9-E1CC1506D9D1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822716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８．類似技術の状況及び知財戦略｜競合する類似プロダクツや代替ソリューションとの比較及び知財戦略</a:t>
            </a:r>
          </a:p>
        </p:txBody>
      </p:sp>
    </p:spTree>
    <p:extLst>
      <p:ext uri="{BB962C8B-B14F-4D97-AF65-F5344CB8AC3E}">
        <p14:creationId xmlns:p14="http://schemas.microsoft.com/office/powerpoint/2010/main" val="34709564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CF77D578-A3C0-BB0C-D8C5-8D75A4E5E573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439670" cy="304699"/>
          </a:xfrm>
          <a:prstGeom prst="rect">
            <a:avLst/>
          </a:prstGeom>
        </p:spPr>
        <p:txBody>
          <a:bodyPr vert="horz" wrap="non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９．事業として成功すると考えた理由｜</a:t>
            </a:r>
            <a:r>
              <a:rPr lang="ja-JP" altLang="en-US" sz="2200" spc="-40" dirty="0">
                <a:solidFill>
                  <a:schemeClr val="tx1"/>
                </a:solidFill>
              </a:rPr>
              <a:t>顧客や市場から受け入れられ政策課題を解決できることの説明</a:t>
            </a:r>
            <a:endParaRPr kumimoji="1" lang="en-US" altLang="ja-JP" sz="2200" spc="-4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29143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98DC75E5-DF31-B549-8EA0-9DEB57CE2CC5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4914807" cy="304699"/>
          </a:xfrm>
          <a:prstGeom prst="rect">
            <a:avLst/>
          </a:prstGeom>
        </p:spPr>
        <p:txBody>
          <a:bodyPr vert="horz" wrap="non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200" dirty="0">
                <a:solidFill>
                  <a:schemeClr val="tx1"/>
                </a:solidFill>
              </a:rPr>
              <a:t>10</a:t>
            </a:r>
            <a:r>
              <a:rPr lang="ja-JP" altLang="en-US" sz="2200" dirty="0">
                <a:solidFill>
                  <a:schemeClr val="tx1"/>
                </a:solidFill>
              </a:rPr>
              <a:t>．支出計画｜本事業における資金計画</a:t>
            </a:r>
            <a:endParaRPr kumimoji="1" lang="en-US" altLang="ja-JP" sz="2200" spc="-40" dirty="0">
              <a:solidFill>
                <a:schemeClr val="tx1"/>
              </a:solidFill>
            </a:endParaRPr>
          </a:p>
        </p:txBody>
      </p:sp>
      <p:graphicFrame>
        <p:nvGraphicFramePr>
          <p:cNvPr id="2" name="オブジェクト 1">
            <a:extLst>
              <a:ext uri="{FF2B5EF4-FFF2-40B4-BE49-F238E27FC236}">
                <a16:creationId xmlns:a16="http://schemas.microsoft.com/office/drawing/2014/main" id="{76951EBE-9A50-88DA-B771-3458C3C94B5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980553378"/>
              </p:ext>
            </p:extLst>
          </p:nvPr>
        </p:nvGraphicFramePr>
        <p:xfrm>
          <a:off x="2435225" y="1251223"/>
          <a:ext cx="7319963" cy="54181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r:id="rId2" imgW="10848879" imgH="8029575" progId="Excel.Sheet.12">
                  <p:embed/>
                </p:oleObj>
              </mc:Choice>
              <mc:Fallback>
                <p:oleObj name="Worksheet" r:id="rId2" imgW="10848879" imgH="8029575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5225" y="1251223"/>
                        <a:ext cx="7319963" cy="541813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859974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34317DD1-E762-45B1-9691-5A674889553C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>
            <a:off x="1054498" y="735211"/>
            <a:ext cx="3448081" cy="3489100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0" tIns="252000" rIns="0" bIns="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ct val="0"/>
              </a:spcBef>
              <a:spcAft>
                <a:spcPct val="0"/>
              </a:spcAft>
            </a:pPr>
            <a:r>
              <a:rPr kumimoji="1" lang="ja-JP" altLang="en-US" sz="40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 目次</a:t>
            </a:r>
            <a:endParaRPr kumimoji="1" lang="en-US" sz="4000" dirty="0">
              <a:solidFill>
                <a:schemeClr val="tx1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  <p:sp>
        <p:nvSpPr>
          <p:cNvPr id="4" name="Rectangle 23">
            <a:extLst>
              <a:ext uri="{FF2B5EF4-FFF2-40B4-BE49-F238E27FC236}">
                <a16:creationId xmlns:a16="http://schemas.microsoft.com/office/drawing/2014/main" id="{76F3EC71-55A4-D67C-1065-09270D2E473F}"/>
              </a:ext>
            </a:extLst>
          </p:cNvPr>
          <p:cNvSpPr/>
          <p:nvPr/>
        </p:nvSpPr>
        <p:spPr>
          <a:xfrm>
            <a:off x="5910928" y="1010167"/>
            <a:ext cx="5514879" cy="4837666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  <a:ext uri="{91240B29-F687-4F45-9708-019B960494DF}">
              <a14:hiddenLine xmlns:a14="http://schemas.microsoft.com/office/drawing/2010/main" w="9525" cap="rnd" cmpd="sng" algn="ctr">
                <a:solidFill>
                  <a:srgbClr val="29BA74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36000" rIns="9144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spcBef>
                <a:spcPts val="600"/>
              </a:spcBef>
            </a:pPr>
            <a:r>
              <a:rPr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【</a:t>
            </a:r>
            <a:r>
              <a:rPr lang="ja-JP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事業</a:t>
            </a:r>
            <a:r>
              <a:rPr lang="ja-JP" altLang="en-US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の実施計画</a:t>
            </a:r>
            <a:r>
              <a:rPr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】</a:t>
            </a:r>
          </a:p>
          <a:p>
            <a:pPr marL="266700">
              <a:spcBef>
                <a:spcPts val="600"/>
              </a:spcBef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１．事業の概要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66700">
              <a:spcBef>
                <a:spcPts val="600"/>
              </a:spcBef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２．実施体制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lvl="3">
              <a:spcBef>
                <a:spcPts val="600"/>
              </a:spcBef>
            </a:pPr>
            <a:r>
              <a:rPr kumimoji="1"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技術の先進性</a:t>
            </a:r>
            <a:r>
              <a:rPr kumimoji="1"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266700" lvl="3">
              <a:spcBef>
                <a:spcPts val="600"/>
              </a:spcBef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３．技術シーズの概要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４．技術シーズの詳細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0" lvl="3">
              <a:spcBef>
                <a:spcPts val="600"/>
              </a:spcBef>
            </a:pPr>
            <a:r>
              <a:rPr kumimoji="1"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事業化計画の妥当性・実効性</a:t>
            </a:r>
            <a:r>
              <a:rPr kumimoji="1"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５．事業化における課題及びその解決方法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６．技術的課題及びその解決方法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７</a:t>
            </a:r>
            <a:r>
              <a:rPr kumimoji="1"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.</a:t>
            </a: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　開発スケジュール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８．類似技術の状況及び知財戦略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９．事業として成功すると考えた理由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10</a:t>
            </a: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．</a:t>
            </a:r>
            <a:r>
              <a:rPr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支出計画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5387825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4">
            <a:extLst>
              <a:ext uri="{FF2B5EF4-FFF2-40B4-BE49-F238E27FC236}">
                <a16:creationId xmlns:a16="http://schemas.microsoft.com/office/drawing/2014/main" id="{C6285D4D-4D2E-E0EA-7848-B632E45CC913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>
            <a:off x="939927" y="1827160"/>
            <a:ext cx="10312146" cy="3203680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274320" tIns="274320" rIns="274320" bIns="13716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ts val="6000"/>
              </a:lnSpc>
            </a:pP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【</a:t>
            </a:r>
            <a:r>
              <a:rPr kumimoji="1" lang="ja-JP" altLang="en-US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事業の実施計画</a:t>
            </a: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】</a:t>
            </a:r>
            <a:endParaRPr kumimoji="1" lang="en-US" sz="5400" dirty="0">
              <a:solidFill>
                <a:schemeClr val="tx1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5508234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  <a:noFill/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事業の実施計画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sp>
        <p:nvSpPr>
          <p:cNvPr id="32" name="Title 1">
            <a:extLst>
              <a:ext uri="{FF2B5EF4-FFF2-40B4-BE49-F238E27FC236}">
                <a16:creationId xmlns:a16="http://schemas.microsoft.com/office/drawing/2014/main" id="{AAA02026-4923-43DD-B05A-D23A292ABD14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966732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１．事業の概要｜ 事業の全体像、研究開発課題との関係性（課題解決にどのように貢献できるか）</a:t>
            </a:r>
            <a:endParaRPr kumimoji="1" lang="en-US" sz="22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ee4pContent3">
            <a:extLst>
              <a:ext uri="{FF2B5EF4-FFF2-40B4-BE49-F238E27FC236}">
                <a16:creationId xmlns:a16="http://schemas.microsoft.com/office/drawing/2014/main" id="{231F889D-573F-5084-CC30-9E0F7677D1DE}"/>
              </a:ext>
            </a:extLst>
          </p:cNvPr>
          <p:cNvSpPr txBox="1"/>
          <p:nvPr/>
        </p:nvSpPr>
        <p:spPr>
          <a:xfrm>
            <a:off x="59244" y="5229200"/>
            <a:ext cx="3240360" cy="364428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txBody>
          <a:bodyPr vert="horz" wrap="square" lIns="0" tIns="0" rIns="0" bIns="0" rtlCol="0">
            <a:noAutofit/>
          </a:bodyPr>
          <a:lstStyle>
            <a:lvl1pPr lv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Trebuchet MS" panose="020B0603020202020204" pitchFamily="34" charset="0"/>
              <a:buChar char="​"/>
              <a:defRPr sz="2000">
                <a:latin typeface="Trebuchet MS" panose="020B0603020202020204" pitchFamily="34" charset="0"/>
                <a:sym typeface="Trebuchet MS" panose="020B0603020202020204" pitchFamily="34" charset="0"/>
              </a:defRPr>
            </a:lvl1pPr>
            <a:lvl2pPr marL="324000" lvl="1" indent="-2160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Font typeface="Trebuchet MS" panose="020B0603020202020204" pitchFamily="34" charset="0"/>
              <a:buChar char="•"/>
              <a:defRPr sz="2000">
                <a:latin typeface="Trebuchet MS" panose="020B0603020202020204" pitchFamily="34" charset="0"/>
                <a:sym typeface="Trebuchet MS" panose="020B0603020202020204" pitchFamily="34" charset="0"/>
              </a:defRPr>
            </a:lvl2pPr>
            <a:lvl3pPr marL="648000" lvl="2" indent="-2160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Font typeface="Trebuchet MS" panose="020B0603020202020204" pitchFamily="34" charset="0"/>
              <a:buChar char="–"/>
              <a:defRPr sz="2000">
                <a:latin typeface="Trebuchet MS" panose="020B0603020202020204" pitchFamily="34" charset="0"/>
                <a:sym typeface="Trebuchet MS" panose="020B0603020202020204" pitchFamily="34" charset="0"/>
              </a:defRPr>
            </a:lvl3pPr>
            <a:lvl4pPr marL="0" lvl="3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Font typeface="Trebuchet MS" panose="020B0603020202020204" pitchFamily="34" charset="0"/>
              <a:buChar char="​"/>
              <a:defRPr sz="2400">
                <a:solidFill>
                  <a:schemeClr val="tx2"/>
                </a:solidFill>
                <a:latin typeface="Trebuchet MS" panose="020B0603020202020204" pitchFamily="34" charset="0"/>
                <a:sym typeface="Trebuchet MS" panose="020B0603020202020204" pitchFamily="34" charset="0"/>
              </a:defRPr>
            </a:lvl4pPr>
            <a:lvl5pPr marL="0" lvl="4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Font typeface="Trebuchet MS" panose="020B0603020202020204" pitchFamily="34" charset="0"/>
              <a:buChar char="​"/>
              <a:defRPr sz="2400" b="1">
                <a:latin typeface="Trebuchet MS" panose="020B0603020202020204" pitchFamily="34" charset="0"/>
                <a:sym typeface="Trebuchet MS" panose="020B0603020202020204" pitchFamily="34" charset="0"/>
              </a:defRPr>
            </a:lvl5pPr>
            <a:lvl6pPr marL="324000" lvl="5" indent="-2160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Font typeface="Trebuchet MS" panose="020B0603020202020204" pitchFamily="34" charset="0"/>
              <a:buChar char="•"/>
              <a:defRPr sz="2400">
                <a:latin typeface="Trebuchet MS" panose="020B0603020202020204" pitchFamily="34" charset="0"/>
                <a:sym typeface="Trebuchet MS" panose="020B0603020202020204" pitchFamily="34" charset="0"/>
              </a:defRPr>
            </a:lvl6pPr>
            <a:lvl7pPr marL="0" lvl="6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Trebuchet MS" panose="020B0603020202020204" pitchFamily="34" charset="0"/>
              <a:buChar char="​"/>
              <a:defRPr sz="5400" baseline="0">
                <a:latin typeface="Trebuchet MS" panose="020B0603020202020204" pitchFamily="34" charset="0"/>
                <a:sym typeface="Trebuchet MS" panose="020B0603020202020204" pitchFamily="34" charset="0"/>
              </a:defRPr>
            </a:lvl7pPr>
            <a:lvl8pPr marL="0" lvl="7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Trebuchet MS" panose="020B0603020202020204" pitchFamily="34" charset="0"/>
              <a:buChar char="​"/>
              <a:defRPr sz="6600">
                <a:solidFill>
                  <a:schemeClr val="tx2"/>
                </a:solidFill>
                <a:latin typeface="Trebuchet MS" panose="020B0603020202020204" pitchFamily="34" charset="0"/>
                <a:sym typeface="Trebuchet MS" panose="020B0603020202020204" pitchFamily="34" charset="0"/>
              </a:defRPr>
            </a:lvl8pPr>
            <a:lvl9pPr marL="0" lvl="8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Trebuchet MS" panose="020B0603020202020204" pitchFamily="34" charset="0"/>
              <a:buChar char="​"/>
              <a:defRPr sz="4400">
                <a:solidFill>
                  <a:schemeClr val="tx2"/>
                </a:solidFill>
                <a:latin typeface="Trebuchet MS" panose="020B0603020202020204" pitchFamily="34" charset="0"/>
                <a:sym typeface="Trebuchet MS" panose="020B0603020202020204" pitchFamily="34" charset="0"/>
              </a:defRPr>
            </a:lvl9pPr>
          </a:lstStyle>
          <a:p>
            <a:pPr lvl="1">
              <a:buSzPct val="100000"/>
            </a:pPr>
            <a:endParaRPr kumimoji="1" lang="en-US" altLang="ja-JP" sz="1400" dirty="0"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17946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69674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事業の実施計画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3124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itle 1">
            <a:extLst>
              <a:ext uri="{FF2B5EF4-FFF2-40B4-BE49-F238E27FC236}">
                <a16:creationId xmlns:a16="http://schemas.microsoft.com/office/drawing/2014/main" id="{A0C3209F-BD6B-B4E0-B744-704A73653070}"/>
              </a:ext>
            </a:extLst>
          </p:cNvPr>
          <p:cNvSpPr txBox="1">
            <a:spLocks/>
          </p:cNvSpPr>
          <p:nvPr/>
        </p:nvSpPr>
        <p:spPr>
          <a:xfrm>
            <a:off x="177940" y="608271"/>
            <a:ext cx="11822716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２．実施体制｜ 本事業を実施する上での研究開発体制（実施体制図、役割、連携方法等）</a:t>
            </a:r>
          </a:p>
        </p:txBody>
      </p:sp>
    </p:spTree>
    <p:extLst>
      <p:ext uri="{BB962C8B-B14F-4D97-AF65-F5344CB8AC3E}">
        <p14:creationId xmlns:p14="http://schemas.microsoft.com/office/powerpoint/2010/main" val="33995014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4">
            <a:extLst>
              <a:ext uri="{FF2B5EF4-FFF2-40B4-BE49-F238E27FC236}">
                <a16:creationId xmlns:a16="http://schemas.microsoft.com/office/drawing/2014/main" id="{C6285D4D-4D2E-E0EA-7848-B632E45CC913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>
            <a:off x="939927" y="1827160"/>
            <a:ext cx="10312146" cy="3203680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274320" tIns="274320" rIns="274320" bIns="13716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ts val="6000"/>
              </a:lnSpc>
            </a:pP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【</a:t>
            </a:r>
            <a:r>
              <a:rPr kumimoji="1" lang="ja-JP" altLang="en-US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技術の先進性</a:t>
            </a: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】</a:t>
            </a:r>
            <a:endParaRPr kumimoji="1" lang="en-US" sz="5400" dirty="0">
              <a:solidFill>
                <a:schemeClr val="tx1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357201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技術の先進性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5425DCD3-C532-1B8C-47E3-BF3B82432957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822716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３．技術シーズの概要｜ 本事業の基盤となる技術シーズの概要</a:t>
            </a:r>
            <a:endParaRPr kumimoji="1" lang="en-US" sz="2200" strike="sngStrike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3999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技術の先進性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0073A534-AC40-D71B-A2F3-A8120911CB8D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213967" cy="304699"/>
          </a:xfrm>
          <a:prstGeom prst="rect">
            <a:avLst/>
          </a:prstGeom>
        </p:spPr>
        <p:txBody>
          <a:bodyPr vert="horz" wrap="non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４．技術シーズの詳細｜ 技術シーズの特徴</a:t>
            </a:r>
            <a:r>
              <a:rPr lang="ja-JP" altLang="en-US" sz="1800" spc="-30" dirty="0">
                <a:solidFill>
                  <a:schemeClr val="tx1"/>
                </a:solidFill>
              </a:rPr>
              <a:t>（読み手に当該分野の前提知識があるものとして、より詳しく記載）</a:t>
            </a:r>
            <a:endParaRPr kumimoji="1" lang="en-US" sz="1800" spc="-3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4963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4">
            <a:extLst>
              <a:ext uri="{FF2B5EF4-FFF2-40B4-BE49-F238E27FC236}">
                <a16:creationId xmlns:a16="http://schemas.microsoft.com/office/drawing/2014/main" id="{C6285D4D-4D2E-E0EA-7848-B632E45CC913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>
            <a:off x="939927" y="1827160"/>
            <a:ext cx="10312146" cy="3203680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274320" tIns="274320" rIns="274320" bIns="13716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ts val="6000"/>
              </a:lnSpc>
            </a:pP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【</a:t>
            </a:r>
            <a:r>
              <a:rPr kumimoji="1" lang="ja-JP" altLang="en-US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事業化計画の妥当性・実効性</a:t>
            </a: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】</a:t>
            </a:r>
            <a:endParaRPr kumimoji="1" lang="en-US" sz="5400" dirty="0">
              <a:solidFill>
                <a:schemeClr val="tx1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3419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TYLE_ID" val="39dcc26a-7131-49f4-a9eb-1c0521500c03"/>
  <p:tag name="THINKCELLPRESENTATIONDONOTDELETE" val="&lt;?xml version=&quot;1.0&quot; encoding=&quot;UTF-16&quot; standalone=&quot;yes&quot;?&gt;&lt;root reqver=&quot;23045&quot;&gt;&lt;version val=&quot;24188&quot;/&gt;&lt;CPresentation id=&quot;1&quot;&gt;&lt;m_precDefaultNumber&gt;&lt;m_bNumberIsYear val=&quot;1&quot;/&gt;&lt;m_chMinusSymbol&gt;-&lt;/m_chMinusSymbol&gt;&lt;m_chDecimalSymbol17909&gt;.&lt;/m_chDecimalSymbol17909&gt;&lt;m_nGroupingDigits17909 val=&quot;3&quot;/&gt;&lt;m_chGroupingSymbol17909&gt;,&lt;/m_chGroupingSymbol17909&gt;&lt;m_yearfmt&gt;&lt;begin val=&quot;0&quot;/&gt;&lt;end val=&quot;4&quot;/&gt;&lt;/m_yearfmt&gt;&lt;/m_precDefaultNumber&gt;&lt;m_precDefaultPercent&gt;&lt;m_bNumberIsYear val=&quot;1&quot;/&gt;&lt;m_chMinusSymbol&gt;-&lt;/m_chMinusSymbol&gt;&lt;m_nDecimalDigits17909 val=&quot;0&quot;/&gt;&lt;m_chDecimalSymbol17909&gt;.&lt;/m_chDecimalSymbol17909&gt;&lt;m_nGroupingDigits17909 val=&quot;3&quot;/&gt;&lt;m_chGroupingSymbol17909&gt;,&lt;/m_chGroupingSymbol17909&gt;&lt;m_strSuffix17909&gt;%&lt;/m_strSuffix17909&gt;&lt;m_yearfmt&gt;&lt;begin val=&quot;0&quot;/&gt;&lt;end val=&quot;4&quot;/&gt;&lt;/m_yearfmt&gt;&lt;/m_precDefaultPercent&gt;&lt;m_precDefaultDate&gt;&lt;m_bNumberIsYear val=&quot;0&quot;/&gt;&lt;m_strFormatTime&gt;%#m/%#d/%Y&lt;/m_strFormatTime&gt;&lt;m_yearfmt&gt;&lt;begin val=&quot;0&quot;/&gt;&lt;end val=&quot;0&quot;/&gt;&lt;/m_yearfmt&gt;&lt;/m_precDefaultDate&gt;&lt;m_precDefaultYear&gt;&lt;m_yearfmt&gt;&lt;begin val=&quot;0&quot;/&gt;&lt;end val=&quot;4&quot;/&gt;&lt;/m_yearfmt&gt;&lt;/m_precDefaultYear&gt;&lt;m_precDefaultQuarter&gt;&lt;m_yearfmt&gt;&lt;begin val=&quot;0&quot;/&gt;&lt;end val=&quot;4&quot;/&gt;&lt;/m_yearfmt&gt;&lt;/m_precDefaultQuarter&gt;&lt;m_precDefaultMonth&gt;&lt;m_yearfmt&gt;&lt;begin val=&quot;0&quot;/&gt;&lt;end val=&quot;4&quot;/&gt;&lt;/m_yearfmt&gt;&lt;/m_precDefaultMonth&gt;&lt;m_precDefaultWeek&gt;&lt;m_yearfmt&gt;&lt;begin val=&quot;0&quot;/&gt;&lt;end val=&quot;4&quot;/&gt;&lt;/m_yearfmt&gt;&lt;/m_precDefaultWeek&gt;&lt;m_precDefaultDay&gt;&lt;m_yearfmt&gt;&lt;begin val=&quot;0&quot;/&gt;&lt;end val=&quot;4&quot;/&gt;&lt;/m_yearfmt&gt;&lt;/m_precDefaultDay&gt;&lt;m_mruColor&gt;&lt;m_vecMRU length=&quot;0&quot;/&gt;&lt;/m_mruColor&gt;&lt;m_eweekdayFirstOfWeek val=&quot;1&quot;/&gt;&lt;m_eweekdayFirstOfWorkweek val=&quot;2&quot;/&gt;&lt;m_eweekdayFirstOfWeekend val=&quot;7&quot;/&gt;&lt;/CPresentation&gt;&lt;/root&gt;"/>
  <p:tag name="EE4P_MASTERWIZARD_DRAFT" val="0"/>
  <p:tag name="EE4P_LANGUAGE_ID" val="1033"/>
  <p:tag name="EE4P_MASTERWIZARD_MARGINS" val="0"/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LIDEID" val="86868848-8185-4f58-934c-a44cb1236748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AGENDAWIZARD" val="element"/>
  <p:tag name="EE4P_AGENDAWIZARD_PROPERTIES" val="49.72858/71.53472/271.5024/274.7323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LIDEID" val="86868848-8185-4f58-934c-a44cb1236748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AGENDAWIZARD" val="element"/>
  <p:tag name="EE4P_AGENDAWIZARD_PROPERTIES" val="101.1609/210.082/758.6493/252.2583"/>
  <p:tag name="EE4P_AGENDAWIZARD_CONTENT" val="/1. 本プロジェクトに取り組む意義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LIDEID" val="86868848-8185-4f58-934c-a44cb1236748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AGENDAWIZARD" val="element"/>
  <p:tag name="EE4P_AGENDAWIZARD_PROPERTIES" val="101.1609/210.082/758.6493/252.2583"/>
  <p:tag name="EE4P_AGENDAWIZARD_CONTENT" val="/1. 本プロジェクトに取り組む意義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LIDEID" val="86868848-8185-4f58-934c-a44cb1236748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AGENDAWIZARD" val="element"/>
  <p:tag name="EE4P_AGENDAWIZARD_PROPERTIES" val="101.1609/210.082/758.6493/252.2583"/>
  <p:tag name="EE4P_AGENDAWIZARD_CONTENT" val="/1. 本プロジェクトに取り組む意義"/>
</p:tagLst>
</file>

<file path=ppt/theme/theme1.xml><?xml version="1.0" encoding="utf-8"?>
<a:theme xmlns:a="http://schemas.openxmlformats.org/drawingml/2006/main" name="１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ubtle Solids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9525" cap="rnd" cmpd="sng" algn="ctr">
          <a:solidFill>
            <a:schemeClr val="accent1"/>
          </a:solidFill>
          <a:prstDash val="solid"/>
          <a:round/>
          <a:headEnd type="none" w="med" len="med"/>
          <a:tailEnd type="none" w="med" len="med"/>
        </a:ln>
      </a:spPr>
      <a:bodyPr rot="0" spcFirstLastPara="0" vertOverflow="overflow" horzOverflow="overflow" vert="eaVert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 sz="1200" dirty="0">
            <a:solidFill>
              <a:srgbClr val="575757"/>
            </a:solidFill>
            <a:latin typeface="Meiryo UI" panose="020B0604030504040204" pitchFamily="50" charset="-128"/>
            <a:ea typeface="Meiryo UI" panose="020B0604030504040204" pitchFamily="50" charset="-128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9525" cap="rnd">
          <a:solidFill>
            <a:schemeClr val="tx1">
              <a:lumMod val="60000"/>
              <a:lumOff val="40000"/>
            </a:schemeClr>
          </a:solidFill>
          <a:prstDash val="solid"/>
          <a:round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  <a:ln w="9525" cap="rnd">
          <a:noFill/>
          <a:prstDash val="solid"/>
          <a:round/>
        </a:ln>
        <a:extLst>
          <a:ext uri="{909E8E84-426E-40DD-AFC4-6F175D3DCCD1}">
            <a14:hiddenFill xmlns:a14="http://schemas.microsoft.com/office/drawing/2010/main">
              <a:solidFill>
                <a:srgbClr val="29BA74"/>
              </a:solidFill>
            </a14:hiddenFill>
          </a:ext>
        </a:extLst>
      </a:spPr>
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dirty="0" err="1" smtClean="0">
            <a:solidFill>
              <a:srgbClr val="575757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txDef>
  </a:objectDefaults>
  <a:extraClrSchemeLst/>
  <a:custClrLst>
    <a:custClr name="Custom Color">
      <a:srgbClr val="37373A"/>
    </a:custClr>
    <a:custClr name="Custom Color">
      <a:srgbClr val="2E3558"/>
    </a:custClr>
    <a:custClr name="Custom Color">
      <a:srgbClr val="30C1D7"/>
    </a:custClr>
    <a:custClr name="Custom Color">
      <a:srgbClr val="670F31"/>
    </a:custClr>
    <a:custClr name="Custom Color">
      <a:srgbClr val="E71C57"/>
    </a:custClr>
  </a:custClrLst>
  <a:extLst>
    <a:ext uri="{05A4C25C-085E-4340-85A3-A5531E510DB2}">
      <thm15:themeFamily xmlns:thm15="http://schemas.microsoft.com/office/thememl/2012/main" name="BCG_Grid_16x9.pptx" id="{8830F7DA-A78E-4B82-9935-5CC7FF5B9633}" vid="{52C2632B-9813-48FC-8882-620C42A0A230}"/>
    </a:ext>
  </a:extLst>
</a:theme>
</file>

<file path=ppt/theme/theme2.xml><?xml version="1.0" encoding="utf-8"?>
<a:theme xmlns:a="http://schemas.openxmlformats.org/drawingml/2006/main" name="Office Theme">
  <a:themeElements>
    <a:clrScheme name="BCG 2015">
      <a:dk1>
        <a:srgbClr val="6E6F73"/>
      </a:dk1>
      <a:lt1>
        <a:sysClr val="window" lastClr="FFFFFF"/>
      </a:lt1>
      <a:dk2>
        <a:srgbClr val="2FC77E"/>
      </a:dk2>
      <a:lt2>
        <a:srgbClr val="E7E7E7"/>
      </a:lt2>
      <a:accent1>
        <a:srgbClr val="03522D"/>
      </a:accent1>
      <a:accent2>
        <a:srgbClr val="197A56"/>
      </a:accent2>
      <a:accent3>
        <a:srgbClr val="E3EE37"/>
      </a:accent3>
      <a:accent4>
        <a:srgbClr val="3EAD92"/>
      </a:accent4>
      <a:accent5>
        <a:srgbClr val="6E6F73"/>
      </a:accent5>
      <a:accent6>
        <a:srgbClr val="295E7E"/>
      </a:accent6>
      <a:hlink>
        <a:srgbClr val="2E3558"/>
      </a:hlink>
      <a:folHlink>
        <a:srgbClr val="670F31"/>
      </a:folHlink>
    </a:clrScheme>
    <a:fontScheme name="BCG Trebuchet">
      <a:majorFont>
        <a:latin typeface="Trebuchet MS"/>
        <a:ea typeface=""/>
        <a:cs typeface=""/>
      </a:majorFont>
      <a:minorFont>
        <a:latin typeface="Trebuchet MS"/>
        <a:ea typeface=""/>
        <a:cs typeface=""/>
      </a:minorFont>
    </a:fontScheme>
    <a:fmtScheme name="Subtle Solids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BCG Colors 2015">
      <a:dk1>
        <a:srgbClr val="6E6F73"/>
      </a:dk1>
      <a:lt1>
        <a:sysClr val="window" lastClr="FFFFFF"/>
      </a:lt1>
      <a:dk2>
        <a:srgbClr val="2FC77E"/>
      </a:dk2>
      <a:lt2>
        <a:srgbClr val="E7E7E7"/>
      </a:lt2>
      <a:accent1>
        <a:srgbClr val="03522D"/>
      </a:accent1>
      <a:accent2>
        <a:srgbClr val="197A56"/>
      </a:accent2>
      <a:accent3>
        <a:srgbClr val="E3EE37"/>
      </a:accent3>
      <a:accent4>
        <a:srgbClr val="3EAD92"/>
      </a:accent4>
      <a:accent5>
        <a:srgbClr val="6E6F73"/>
      </a:accent5>
      <a:accent6>
        <a:srgbClr val="295E7E"/>
      </a:accent6>
      <a:hlink>
        <a:srgbClr val="2FC77E"/>
      </a:hlink>
      <a:folHlink>
        <a:srgbClr val="03522D"/>
      </a:folHlink>
    </a:clrScheme>
    <a:fontScheme name="BCG Trebuchet">
      <a:majorFont>
        <a:latin typeface="Trebuchet MS"/>
        <a:ea typeface=""/>
        <a:cs typeface=""/>
      </a:majorFont>
      <a:minorFont>
        <a:latin typeface="Trebuchet MS"/>
        <a:ea typeface=""/>
        <a:cs typeface=""/>
      </a:minorFont>
    </a:fontScheme>
    <a:fmtScheme name="Subtle Solids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537</Words>
  <Application>Microsoft Office PowerPoint</Application>
  <PresentationFormat>ワイド画面</PresentationFormat>
  <Paragraphs>63</Paragraphs>
  <Slides>16</Slides>
  <Notes>0</Notes>
  <HiddenSlides>0</HiddenSlides>
  <MMClips>0</MMClips>
  <ScaleCrop>false</ScaleCrop>
  <HeadingPairs>
    <vt:vector size="10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16</vt:i4>
      </vt:variant>
      <vt:variant>
        <vt:lpstr>目的別スライド ショー</vt:lpstr>
      </vt:variant>
      <vt:variant>
        <vt:i4>1</vt:i4>
      </vt:variant>
    </vt:vector>
  </HeadingPairs>
  <TitlesOfParts>
    <vt:vector size="23" baseType="lpstr">
      <vt:lpstr>Meiryo UI</vt:lpstr>
      <vt:lpstr>ＭＳ ゴシック</vt:lpstr>
      <vt:lpstr>Arial</vt:lpstr>
      <vt:lpstr>Trebuchet MS</vt:lpstr>
      <vt:lpstr>１</vt:lpstr>
      <vt:lpstr>Worksheet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Format Guide Workshop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2022-08-18T07:09:48Z</dcterms:created>
  <dcterms:modified xsi:type="dcterms:W3CDTF">2023-03-28T03:39:21Z</dcterms:modified>
</cp:coreProperties>
</file>