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9990" cy="496427"/>
          </a:xfrm>
          <a:prstGeom prst="rect">
            <a:avLst/>
          </a:prstGeom>
        </p:spPr>
        <p:txBody>
          <a:bodyPr vert="horz" lIns="88340" tIns="44170" rIns="88340" bIns="4417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55689" y="1"/>
            <a:ext cx="2949990" cy="496427"/>
          </a:xfrm>
          <a:prstGeom prst="rect">
            <a:avLst/>
          </a:prstGeom>
        </p:spPr>
        <p:txBody>
          <a:bodyPr vert="horz" lIns="88340" tIns="44170" rIns="88340" bIns="44170" rtlCol="0"/>
          <a:lstStyle>
            <a:lvl1pPr algn="r">
              <a:defRPr sz="1200"/>
            </a:lvl1pPr>
          </a:lstStyle>
          <a:p>
            <a:fld id="{D48D696F-5CAA-4E26-B8C0-A9898B4E9A11}" type="datetimeFigureOut">
              <a:rPr kumimoji="1" lang="ja-JP" altLang="en-US" smtClean="0"/>
              <a:pPr/>
              <a:t>2023/4/4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8340" tIns="44170" rIns="88340" bIns="4417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0416" y="4720684"/>
            <a:ext cx="5446369" cy="4472471"/>
          </a:xfrm>
          <a:prstGeom prst="rect">
            <a:avLst/>
          </a:prstGeom>
        </p:spPr>
        <p:txBody>
          <a:bodyPr vert="horz" lIns="88340" tIns="44170" rIns="88340" bIns="4417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441369"/>
            <a:ext cx="2949990" cy="496427"/>
          </a:xfrm>
          <a:prstGeom prst="rect">
            <a:avLst/>
          </a:prstGeom>
        </p:spPr>
        <p:txBody>
          <a:bodyPr vert="horz" lIns="88340" tIns="44170" rIns="88340" bIns="4417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55689" y="9441369"/>
            <a:ext cx="2949990" cy="496427"/>
          </a:xfrm>
          <a:prstGeom prst="rect">
            <a:avLst/>
          </a:prstGeom>
        </p:spPr>
        <p:txBody>
          <a:bodyPr vert="horz" lIns="88340" tIns="44170" rIns="88340" bIns="44170" rtlCol="0" anchor="b"/>
          <a:lstStyle>
            <a:lvl1pPr algn="r">
              <a:defRPr sz="1200"/>
            </a:lvl1pPr>
          </a:lstStyle>
          <a:p>
            <a:fld id="{3F6BA4D3-07CC-4CBD-9488-8115E780459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82737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2023/4/4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2023/4/4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2023/4/4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2023/4/4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2023/4/4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2023/4/4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2023/4/4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2023/4/4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2023/4/4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2023/4/4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2023/4/4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E519F-E738-4C56-BA12-40F65AEA3911}" type="datetimeFigureOut">
              <a:rPr kumimoji="1" lang="ja-JP" altLang="en-US" smtClean="0"/>
              <a:pPr/>
              <a:t>2023/4/4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1"/>
          <p:cNvSpPr txBox="1">
            <a:spLocks/>
          </p:cNvSpPr>
          <p:nvPr/>
        </p:nvSpPr>
        <p:spPr>
          <a:xfrm>
            <a:off x="179512" y="1052736"/>
            <a:ext cx="8784976" cy="504056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【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研究開発テーマ名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】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○○○○の開発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lvl="0">
              <a:spcBef>
                <a:spcPct val="0"/>
              </a:spcBef>
              <a:defRPr/>
            </a:pP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【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提案者名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】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　　　○○○株式会社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　　　　　　（共同提案者、再委託先がある場合は、そのことを併記すること。）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【</a:t>
            </a: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開発目標</a:t>
            </a: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】</a:t>
            </a: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□□□□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lvl="0">
              <a:spcBef>
                <a:spcPct val="0"/>
              </a:spcBef>
              <a:defRPr/>
            </a:pP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【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予算概要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】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各年度および合計額（ＮＥＤＯ負担額で百万円単位）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lvl="0">
              <a:spcBef>
                <a:spcPct val="0"/>
              </a:spcBef>
              <a:defRPr/>
            </a:pP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【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助成期間時の補助率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】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〇／〇以下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lvl="0">
              <a:spcBef>
                <a:spcPct val="0"/>
              </a:spcBef>
              <a:defRPr/>
            </a:pP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lvl="0">
              <a:spcBef>
                <a:spcPct val="0"/>
              </a:spcBef>
              <a:defRPr/>
            </a:pP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【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研究開発概要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】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図や写真等を用いて、各フェーズ（初期仮説検証、本格研究、実用化開発）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lvl="0">
              <a:spcBef>
                <a:spcPct val="0"/>
              </a:spcBef>
              <a:defRPr/>
            </a:pP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　　　　　　　の開発内容を分かり易く示してください。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lvl="0">
              <a:spcBef>
                <a:spcPct val="0"/>
              </a:spcBef>
              <a:defRPr/>
            </a:pP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　　　　　　　共同提案者がいる場合は、その役割分担も分かるように記載してください。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lvl="0">
              <a:spcBef>
                <a:spcPct val="0"/>
              </a:spcBef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ＭＳ 明朝" panose="02020609040205080304" pitchFamily="17" charset="-128"/>
              <a:ea typeface="ＭＳ 明朝" panose="02020609040205080304" pitchFamily="17" charset="-128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　　　　　　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※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当資料はパワーポイント（日本語）で作成し、用紙での提出の他、後日、　　　　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　　　　　　　電子媒体でも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E-mail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で</a:t>
            </a: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担当宛てに転送お願いいたします。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ＭＳ 明朝" panose="02020609040205080304" pitchFamily="17" charset="-128"/>
              <a:ea typeface="ＭＳ 明朝" panose="02020609040205080304" pitchFamily="17" charset="-128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　　　　　　</a:t>
            </a: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※</a:t>
            </a: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当資料は１頁に纏めてください。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ＭＳ 明朝" panose="02020609040205080304" pitchFamily="17" charset="-128"/>
              <a:ea typeface="ＭＳ 明朝" panose="02020609040205080304" pitchFamily="17" charset="-128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lang="en-US" altLang="ja-JP" sz="1600" b="1" dirty="0"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lang="en-US" altLang="ja-JP" sz="1600" b="1" dirty="0"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lang="en-US" altLang="ja-JP" sz="1600" b="1" dirty="0"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>
              <a:spcBef>
                <a:spcPct val="0"/>
              </a:spcBef>
              <a:defRPr/>
            </a:pPr>
            <a:r>
              <a:rPr lang="ja-JP" altLang="en-US" sz="1600" b="1" dirty="0"/>
              <a:t>　</a:t>
            </a:r>
            <a:endParaRPr lang="en-US" altLang="ja-JP" sz="1600" b="1" dirty="0"/>
          </a:p>
          <a:p>
            <a:pPr lvl="0">
              <a:spcBef>
                <a:spcPct val="0"/>
              </a:spcBef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　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>
              <a:spcBef>
                <a:spcPct val="0"/>
              </a:spcBef>
              <a:defRPr/>
            </a:pPr>
            <a:endParaRPr lang="en-US" altLang="ja-JP" sz="1600" b="1" dirty="0"/>
          </a:p>
          <a:p>
            <a:pPr lvl="0">
              <a:spcBef>
                <a:spcPct val="0"/>
              </a:spcBef>
              <a:defRPr/>
            </a:pPr>
            <a:endParaRPr lang="en-US" altLang="ja-JP" sz="1600" b="1" dirty="0"/>
          </a:p>
          <a:p>
            <a:pPr>
              <a:spcBef>
                <a:spcPct val="0"/>
              </a:spcBef>
              <a:defRPr/>
            </a:pPr>
            <a:endParaRPr lang="en-US" altLang="ja-JP" sz="1600" b="1" dirty="0"/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7740352" y="116632"/>
            <a:ext cx="1080120" cy="304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ＭＳ Ｐゴシック" pitchFamily="50" charset="-128"/>
              </a:rPr>
              <a:t>別添１</a:t>
            </a:r>
            <a:r>
              <a:rPr kumimoji="1" lang="en-US" altLang="ja-JP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ＭＳ Ｐゴシック" pitchFamily="50" charset="-128"/>
              </a:rPr>
              <a:t>a-11</a:t>
            </a:r>
            <a:endParaRPr kumimoji="1" lang="ja-JP" altLang="ja-JP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96407" y="76562"/>
            <a:ext cx="1944216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2000" b="1" dirty="0"/>
              <a:t>提案書</a:t>
            </a:r>
            <a:r>
              <a:rPr kumimoji="1" lang="ja-JP" altLang="en-US" sz="2000" b="1" dirty="0"/>
              <a:t>概要</a:t>
            </a:r>
          </a:p>
        </p:txBody>
      </p:sp>
      <p:sp>
        <p:nvSpPr>
          <p:cNvPr id="4" name="テキスト ボックス 2">
            <a:extLst>
              <a:ext uri="{FF2B5EF4-FFF2-40B4-BE49-F238E27FC236}">
                <a16:creationId xmlns:a16="http://schemas.microsoft.com/office/drawing/2014/main" id="{A1BBADE9-2BE7-5D01-0B72-8336C3EAAFC8}"/>
              </a:ext>
            </a:extLst>
          </p:cNvPr>
          <p:cNvSpPr txBox="1"/>
          <p:nvPr/>
        </p:nvSpPr>
        <p:spPr>
          <a:xfrm>
            <a:off x="2159732" y="188640"/>
            <a:ext cx="482453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1400" b="1" dirty="0"/>
              <a:t>公募パターン①－１（初期仮説検証から実用化開発まで）</a:t>
            </a:r>
            <a:endParaRPr kumimoji="1" lang="ja-JP" altLang="en-US" sz="14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181</Words>
  <Application>Microsoft Office PowerPoint</Application>
  <PresentationFormat>画面に合わせる (4:3)</PresentationFormat>
  <Paragraphs>28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明朝</vt:lpstr>
      <vt:lpstr>Arial</vt:lpstr>
      <vt:lpstr>Calibri</vt:lpstr>
      <vt:lpstr>Times New Roman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revision>1</cp:revision>
  <dcterms:modified xsi:type="dcterms:W3CDTF">2023-04-04T08:50:56Z</dcterms:modified>
</cp:coreProperties>
</file>