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5"/>
  </p:notesMasterIdLst>
  <p:sldIdLst>
    <p:sldId id="256" r:id="rId2"/>
    <p:sldId id="258" r:id="rId3"/>
    <p:sldId id="257" r:id="rId4"/>
  </p:sldIdLst>
  <p:sldSz cx="9144000" cy="6858000" type="screen4x3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1704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9990" cy="496427"/>
          </a:xfrm>
          <a:prstGeom prst="rect">
            <a:avLst/>
          </a:prstGeom>
        </p:spPr>
        <p:txBody>
          <a:bodyPr vert="horz" lIns="88340" tIns="44170" rIns="88340" bIns="4417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55689" y="1"/>
            <a:ext cx="2949990" cy="496427"/>
          </a:xfrm>
          <a:prstGeom prst="rect">
            <a:avLst/>
          </a:prstGeom>
        </p:spPr>
        <p:txBody>
          <a:bodyPr vert="horz" lIns="88340" tIns="44170" rIns="88340" bIns="44170" rtlCol="0"/>
          <a:lstStyle>
            <a:lvl1pPr algn="r">
              <a:defRPr sz="1200"/>
            </a:lvl1pPr>
          </a:lstStyle>
          <a:p>
            <a:fld id="{D48D696F-5CAA-4E26-B8C0-A9898B4E9A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5700" cy="37258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88340" tIns="44170" rIns="88340" bIns="4417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0416" y="4720684"/>
            <a:ext cx="5446369" cy="4472471"/>
          </a:xfrm>
          <a:prstGeom prst="rect">
            <a:avLst/>
          </a:prstGeom>
        </p:spPr>
        <p:txBody>
          <a:bodyPr vert="horz" lIns="88340" tIns="44170" rIns="88340" bIns="4417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9441369"/>
            <a:ext cx="2949990" cy="496427"/>
          </a:xfrm>
          <a:prstGeom prst="rect">
            <a:avLst/>
          </a:prstGeom>
        </p:spPr>
        <p:txBody>
          <a:bodyPr vert="horz" lIns="88340" tIns="44170" rIns="88340" bIns="4417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55689" y="9441369"/>
            <a:ext cx="2949990" cy="496427"/>
          </a:xfrm>
          <a:prstGeom prst="rect">
            <a:avLst/>
          </a:prstGeom>
        </p:spPr>
        <p:txBody>
          <a:bodyPr vert="horz" lIns="88340" tIns="44170" rIns="88340" bIns="44170" rtlCol="0" anchor="b"/>
          <a:lstStyle>
            <a:lvl1pPr algn="r">
              <a:defRPr sz="1200"/>
            </a:lvl1pPr>
          </a:lstStyle>
          <a:p>
            <a:fld id="{3F6BA4D3-07CC-4CBD-9488-8115E780459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82737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E519F-E738-4C56-BA12-40F65AEA3911}" type="datetimeFigureOut">
              <a:rPr kumimoji="1" lang="ja-JP" altLang="en-US" smtClean="0"/>
              <a:pPr/>
              <a:t>2023/4/4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BCCA27-AD94-4D1F-8BB0-94EA312247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1"/>
          <p:cNvSpPr txBox="1">
            <a:spLocks/>
          </p:cNvSpPr>
          <p:nvPr/>
        </p:nvSpPr>
        <p:spPr>
          <a:xfrm>
            <a:off x="179512" y="1052736"/>
            <a:ext cx="8640960" cy="504056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pPr lvl="0"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研究開発テーマ名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○○○○の開発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提案者名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○○○株式会社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　　　（共同提案者、再委託先がある場合は、そのことを併記すること。）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6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【</a:t>
            </a: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開発目標</a:t>
            </a:r>
            <a:r>
              <a:rPr kumimoji="1" lang="en-US" altLang="ja-JP" sz="16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】</a:t>
            </a: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□□□□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予算概要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各年度および合計額（ＮＥＤＯ負担額で百万円単位）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　　　　　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※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 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共通ライブラリ整備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と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共通ライブラリ開発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で分けて記載して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　　　　　　ください。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　　　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※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次</a:t>
            </a: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頁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以降に、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共通ライブラリ整備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と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共通ライブラリ開発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の研究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　　　　開発概要をそれぞれ</a:t>
            </a: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１頁に纏めてください。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　　　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※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当資料はパワーポイント（日本語）で作成し、用紙での提出の他、後日、　　　　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　　　　　　　電子媒体でも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E-mail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で</a:t>
            </a: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ＭＳ 明朝" panose="02020609040205080304" pitchFamily="17" charset="-128"/>
                <a:ea typeface="ＭＳ 明朝" panose="02020609040205080304" pitchFamily="17" charset="-128"/>
                <a:cs typeface="+mj-cs"/>
              </a:rPr>
              <a:t>担当宛てに転送お願いいたします。</a:t>
            </a: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defRPr/>
            </a:pPr>
            <a:r>
              <a:rPr lang="ja-JP" altLang="en-US" sz="1600" b="1" dirty="0"/>
              <a:t>　</a:t>
            </a:r>
            <a:endParaRPr lang="en-US" altLang="ja-JP" sz="1600" b="1" dirty="0"/>
          </a:p>
          <a:p>
            <a:pPr lvl="0">
              <a:spcBef>
                <a:spcPct val="0"/>
              </a:spcBef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　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defRPr/>
            </a:pPr>
            <a:endParaRPr lang="en-US" altLang="ja-JP" sz="1600" b="1" dirty="0"/>
          </a:p>
          <a:p>
            <a:pPr lvl="0">
              <a:spcBef>
                <a:spcPct val="0"/>
              </a:spcBef>
              <a:defRPr/>
            </a:pPr>
            <a:endParaRPr lang="en-US" altLang="ja-JP" sz="1600" b="1" dirty="0"/>
          </a:p>
          <a:p>
            <a:pPr>
              <a:spcBef>
                <a:spcPct val="0"/>
              </a:spcBef>
              <a:defRPr/>
            </a:pPr>
            <a:endParaRPr lang="en-US" altLang="ja-JP" sz="1600" b="1" dirty="0"/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7740352" y="116632"/>
            <a:ext cx="1080120" cy="30480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ＭＳ 明朝" pitchFamily="17" charset="-128"/>
                <a:cs typeface="ＭＳ Ｐゴシック" pitchFamily="50" charset="-128"/>
              </a:rPr>
              <a:t>別添１</a:t>
            </a:r>
            <a:r>
              <a:rPr kumimoji="1" lang="en-US" altLang="ja-JP" sz="14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ＭＳ 明朝" pitchFamily="17" charset="-128"/>
                <a:cs typeface="ＭＳ Ｐゴシック" pitchFamily="50" charset="-128"/>
              </a:rPr>
              <a:t>a-21</a:t>
            </a:r>
            <a:endParaRPr kumimoji="1" lang="ja-JP" altLang="ja-JP" sz="1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96407" y="76562"/>
            <a:ext cx="1944216" cy="40011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b="1" dirty="0"/>
              <a:t>提案書</a:t>
            </a:r>
            <a:r>
              <a:rPr kumimoji="1" lang="ja-JP" altLang="en-US" sz="2000" b="1" dirty="0"/>
              <a:t>概要</a:t>
            </a:r>
          </a:p>
        </p:txBody>
      </p:sp>
      <p:sp>
        <p:nvSpPr>
          <p:cNvPr id="4" name="テキスト ボックス 2">
            <a:extLst>
              <a:ext uri="{FF2B5EF4-FFF2-40B4-BE49-F238E27FC236}">
                <a16:creationId xmlns:a16="http://schemas.microsoft.com/office/drawing/2014/main" id="{A1BBADE9-2BE7-5D01-0B72-8336C3EAAFC8}"/>
              </a:ext>
            </a:extLst>
          </p:cNvPr>
          <p:cNvSpPr txBox="1"/>
          <p:nvPr/>
        </p:nvSpPr>
        <p:spPr>
          <a:xfrm>
            <a:off x="2159732" y="188640"/>
            <a:ext cx="5436604" cy="30777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400" b="1" dirty="0"/>
              <a:t>公募パターン②－１（</a:t>
            </a:r>
            <a:r>
              <a:rPr lang="en-US" altLang="ja-JP" sz="1400" b="1" dirty="0"/>
              <a:t>【</a:t>
            </a:r>
            <a:r>
              <a:rPr lang="ja-JP" altLang="en-US" sz="1400" b="1" dirty="0"/>
              <a:t>共通ライブラリ整備</a:t>
            </a:r>
            <a:r>
              <a:rPr lang="en-US" altLang="ja-JP" sz="1400" b="1" dirty="0"/>
              <a:t>】</a:t>
            </a:r>
            <a:r>
              <a:rPr lang="ja-JP" altLang="en-US" sz="1400" b="1" dirty="0"/>
              <a:t>及び</a:t>
            </a:r>
            <a:r>
              <a:rPr lang="en-US" altLang="ja-JP" sz="1400" b="1" dirty="0"/>
              <a:t>【</a:t>
            </a:r>
            <a:r>
              <a:rPr lang="ja-JP" altLang="en-US" sz="1400" b="1" dirty="0"/>
              <a:t>共通ライブラリ開発</a:t>
            </a:r>
            <a:r>
              <a:rPr lang="en-US" altLang="ja-JP" sz="1400" b="1" dirty="0"/>
              <a:t>】</a:t>
            </a:r>
            <a:r>
              <a:rPr lang="ja-JP" altLang="en-US" sz="1400" b="1" dirty="0"/>
              <a:t>）</a:t>
            </a:r>
            <a:endParaRPr kumimoji="1" lang="ja-JP" altLang="en-US" sz="1400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1"/>
          <p:cNvSpPr txBox="1">
            <a:spLocks/>
          </p:cNvSpPr>
          <p:nvPr/>
        </p:nvSpPr>
        <p:spPr>
          <a:xfrm>
            <a:off x="179512" y="1052736"/>
            <a:ext cx="8640960" cy="504056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＜共通ライブラリ整備＞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研究開発概要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図や写真等を用いて開発内容を分かり易く示してください。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　　　　　　　共同提案者がいる場合は、その役割分担も分かるように記載してください。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defRPr/>
            </a:pPr>
            <a:r>
              <a:rPr lang="ja-JP" altLang="en-US" sz="1600" b="1" dirty="0"/>
              <a:t>　</a:t>
            </a:r>
            <a:endParaRPr lang="en-US" altLang="ja-JP" sz="1600" b="1" dirty="0"/>
          </a:p>
          <a:p>
            <a:pPr lvl="0">
              <a:spcBef>
                <a:spcPct val="0"/>
              </a:spcBef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　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defRPr/>
            </a:pPr>
            <a:endParaRPr lang="en-US" altLang="ja-JP" sz="1600" b="1" dirty="0"/>
          </a:p>
          <a:p>
            <a:pPr lvl="0">
              <a:spcBef>
                <a:spcPct val="0"/>
              </a:spcBef>
              <a:defRPr/>
            </a:pPr>
            <a:endParaRPr lang="en-US" altLang="ja-JP" sz="1600" b="1" dirty="0"/>
          </a:p>
          <a:p>
            <a:pPr>
              <a:spcBef>
                <a:spcPct val="0"/>
              </a:spcBef>
              <a:defRPr/>
            </a:pPr>
            <a:endParaRPr lang="en-US" altLang="ja-JP" sz="1600" b="1" dirty="0"/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96407" y="76562"/>
            <a:ext cx="1944216" cy="40011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b="1" dirty="0"/>
              <a:t>提案書</a:t>
            </a:r>
            <a:r>
              <a:rPr kumimoji="1" lang="ja-JP" altLang="en-US" sz="2000" b="1" dirty="0"/>
              <a:t>概要</a:t>
            </a:r>
          </a:p>
        </p:txBody>
      </p:sp>
      <p:sp>
        <p:nvSpPr>
          <p:cNvPr id="4" name="テキスト ボックス 2">
            <a:extLst>
              <a:ext uri="{FF2B5EF4-FFF2-40B4-BE49-F238E27FC236}">
                <a16:creationId xmlns:a16="http://schemas.microsoft.com/office/drawing/2014/main" id="{A1BBADE9-2BE7-5D01-0B72-8336C3EAAFC8}"/>
              </a:ext>
            </a:extLst>
          </p:cNvPr>
          <p:cNvSpPr txBox="1"/>
          <p:nvPr/>
        </p:nvSpPr>
        <p:spPr>
          <a:xfrm>
            <a:off x="2159732" y="188640"/>
            <a:ext cx="5436604" cy="30777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400" b="1" dirty="0"/>
              <a:t>公募パターン②－１（</a:t>
            </a:r>
            <a:r>
              <a:rPr lang="en-US" altLang="ja-JP" sz="1400" b="1" dirty="0"/>
              <a:t>【</a:t>
            </a:r>
            <a:r>
              <a:rPr lang="ja-JP" altLang="en-US" sz="1400" b="1" dirty="0"/>
              <a:t>共通ライブラリ整備</a:t>
            </a:r>
            <a:r>
              <a:rPr lang="en-US" altLang="ja-JP" sz="1400" b="1" dirty="0"/>
              <a:t>】</a:t>
            </a:r>
            <a:r>
              <a:rPr lang="ja-JP" altLang="en-US" sz="1400" b="1" dirty="0"/>
              <a:t>及び</a:t>
            </a:r>
            <a:r>
              <a:rPr lang="en-US" altLang="ja-JP" sz="1400" b="1" dirty="0"/>
              <a:t>【</a:t>
            </a:r>
            <a:r>
              <a:rPr lang="ja-JP" altLang="en-US" sz="1400" b="1" dirty="0"/>
              <a:t>共通ライブラリ開発</a:t>
            </a:r>
            <a:r>
              <a:rPr lang="en-US" altLang="ja-JP" sz="1400" b="1" dirty="0"/>
              <a:t>】</a:t>
            </a:r>
            <a:r>
              <a:rPr lang="ja-JP" altLang="en-US" sz="1400" b="1" dirty="0"/>
              <a:t>）</a:t>
            </a:r>
            <a:endParaRPr kumimoji="1" lang="ja-JP" altLang="en-US" sz="1400" b="1" dirty="0"/>
          </a:p>
        </p:txBody>
      </p:sp>
    </p:spTree>
    <p:extLst>
      <p:ext uri="{BB962C8B-B14F-4D97-AF65-F5344CB8AC3E}">
        <p14:creationId xmlns:p14="http://schemas.microsoft.com/office/powerpoint/2010/main" val="29700552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196407" y="76562"/>
            <a:ext cx="1944216" cy="40011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2000" b="1" dirty="0"/>
              <a:t>提案書</a:t>
            </a:r>
            <a:r>
              <a:rPr kumimoji="1" lang="ja-JP" altLang="en-US" sz="2000" b="1" dirty="0"/>
              <a:t>概要</a:t>
            </a:r>
          </a:p>
        </p:txBody>
      </p:sp>
      <p:sp>
        <p:nvSpPr>
          <p:cNvPr id="4" name="テキスト ボックス 2">
            <a:extLst>
              <a:ext uri="{FF2B5EF4-FFF2-40B4-BE49-F238E27FC236}">
                <a16:creationId xmlns:a16="http://schemas.microsoft.com/office/drawing/2014/main" id="{A1BBADE9-2BE7-5D01-0B72-8336C3EAAFC8}"/>
              </a:ext>
            </a:extLst>
          </p:cNvPr>
          <p:cNvSpPr txBox="1"/>
          <p:nvPr/>
        </p:nvSpPr>
        <p:spPr>
          <a:xfrm>
            <a:off x="2159732" y="188640"/>
            <a:ext cx="5436604" cy="30777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sz="1400" b="1" dirty="0"/>
              <a:t>公募パターン②－１（</a:t>
            </a:r>
            <a:r>
              <a:rPr lang="en-US" altLang="ja-JP" sz="1400" b="1" dirty="0"/>
              <a:t>【</a:t>
            </a:r>
            <a:r>
              <a:rPr lang="ja-JP" altLang="en-US" sz="1400" b="1" dirty="0"/>
              <a:t>共通ライブラリ整備</a:t>
            </a:r>
            <a:r>
              <a:rPr lang="en-US" altLang="ja-JP" sz="1400" b="1" dirty="0"/>
              <a:t>】</a:t>
            </a:r>
            <a:r>
              <a:rPr lang="ja-JP" altLang="en-US" sz="1400" b="1" dirty="0"/>
              <a:t>及び</a:t>
            </a:r>
            <a:r>
              <a:rPr lang="en-US" altLang="ja-JP" sz="1400" b="1" dirty="0"/>
              <a:t>【</a:t>
            </a:r>
            <a:r>
              <a:rPr lang="ja-JP" altLang="en-US" sz="1400" b="1" dirty="0"/>
              <a:t>共通ライブラリ開発</a:t>
            </a:r>
            <a:r>
              <a:rPr lang="en-US" altLang="ja-JP" sz="1400" b="1" dirty="0"/>
              <a:t>】</a:t>
            </a:r>
            <a:r>
              <a:rPr lang="ja-JP" altLang="en-US" sz="1400" b="1" dirty="0"/>
              <a:t>）</a:t>
            </a:r>
            <a:endParaRPr kumimoji="1" lang="ja-JP" altLang="en-US" sz="1400" b="1" dirty="0"/>
          </a:p>
        </p:txBody>
      </p:sp>
      <p:sp>
        <p:nvSpPr>
          <p:cNvPr id="3" name="タイトル 1">
            <a:extLst>
              <a:ext uri="{FF2B5EF4-FFF2-40B4-BE49-F238E27FC236}">
                <a16:creationId xmlns:a16="http://schemas.microsoft.com/office/drawing/2014/main" id="{008039F8-3A56-C9E4-5712-DAED56ABF95F}"/>
              </a:ext>
            </a:extLst>
          </p:cNvPr>
          <p:cNvSpPr txBox="1">
            <a:spLocks/>
          </p:cNvSpPr>
          <p:nvPr/>
        </p:nvSpPr>
        <p:spPr>
          <a:xfrm>
            <a:off x="179512" y="1052736"/>
            <a:ext cx="8640960" cy="5040560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＜共通ライブラリ開発＞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【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研究開発概要</a:t>
            </a:r>
            <a:r>
              <a:rPr lang="en-US" altLang="ja-JP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】</a:t>
            </a: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図や写真等を用いて開発内容を分かり易く示してください。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r>
              <a:rPr lang="ja-JP" altLang="en-US" sz="1600" b="1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　　　　　　　　共同提案者がいる場合は、その役割分担も分かるように記載してください。</a:t>
            </a:r>
            <a:endParaRPr lang="en-US" altLang="ja-JP" sz="1600" b="1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lang="en-US" altLang="ja-JP" sz="1600" b="1" dirty="0">
              <a:latin typeface="+mj-lt"/>
              <a:ea typeface="+mj-ea"/>
              <a:cs typeface="+mj-cs"/>
            </a:endParaRPr>
          </a:p>
          <a:p>
            <a:pPr lvl="0">
              <a:spcBef>
                <a:spcPct val="0"/>
              </a:spcBef>
              <a:defRPr/>
            </a:pP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defRPr/>
            </a:pPr>
            <a:r>
              <a:rPr lang="ja-JP" altLang="en-US" sz="1600" b="1" dirty="0"/>
              <a:t>　</a:t>
            </a:r>
            <a:endParaRPr lang="en-US" altLang="ja-JP" sz="1600" b="1" dirty="0"/>
          </a:p>
          <a:p>
            <a:pPr lvl="0">
              <a:spcBef>
                <a:spcPct val="0"/>
              </a:spcBef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　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defRPr/>
            </a:pPr>
            <a:endParaRPr lang="en-US" altLang="ja-JP" sz="1600" b="1" dirty="0"/>
          </a:p>
          <a:p>
            <a:pPr lvl="0">
              <a:spcBef>
                <a:spcPct val="0"/>
              </a:spcBef>
              <a:defRPr/>
            </a:pPr>
            <a:endParaRPr lang="en-US" altLang="ja-JP" sz="1600" b="1" dirty="0"/>
          </a:p>
          <a:p>
            <a:pPr>
              <a:spcBef>
                <a:spcPct val="0"/>
              </a:spcBef>
              <a:defRPr/>
            </a:pPr>
            <a:endParaRPr lang="en-US" altLang="ja-JP" sz="1600" b="1" dirty="0"/>
          </a:p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40364428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289</Words>
  <Application>Microsoft Office PowerPoint</Application>
  <PresentationFormat>画面に合わせる (4:3)</PresentationFormat>
  <Paragraphs>58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8" baseType="lpstr">
      <vt:lpstr>ＭＳ 明朝</vt:lpstr>
      <vt:lpstr>Arial</vt:lpstr>
      <vt:lpstr>Calibri</vt:lpstr>
      <vt:lpstr>Times New Roman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revision>1</cp:revision>
  <dcterms:modified xsi:type="dcterms:W3CDTF">2023-04-04T08:54:07Z</dcterms:modified>
</cp:coreProperties>
</file>

<file path=docProps/thumbnail.jpeg>
</file>