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7"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87" autoAdjust="0"/>
    <p:restoredTop sz="94660"/>
  </p:normalViewPr>
  <p:slideViewPr>
    <p:cSldViewPr snapToGrid="0">
      <p:cViewPr varScale="1">
        <p:scale>
          <a:sx n="110" d="100"/>
          <a:sy n="110" d="100"/>
        </p:scale>
        <p:origin x="1944"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2339B77-EB97-4183-BCA1-AAE072AAD292}" type="datetimeFigureOut">
              <a:rPr kumimoji="1" lang="ja-JP" altLang="en-US" smtClean="0"/>
              <a:t>2023/6/5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228314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2339B77-EB97-4183-BCA1-AAE072AAD292}" type="datetimeFigureOut">
              <a:rPr kumimoji="1" lang="ja-JP" altLang="en-US" smtClean="0"/>
              <a:t>2023/6/5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2728060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2339B77-EB97-4183-BCA1-AAE072AAD292}" type="datetimeFigureOut">
              <a:rPr kumimoji="1" lang="ja-JP" altLang="en-US" smtClean="0"/>
              <a:t>2023/6/5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1954563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2339B77-EB97-4183-BCA1-AAE072AAD292}" type="datetimeFigureOut">
              <a:rPr kumimoji="1" lang="ja-JP" altLang="en-US" smtClean="0"/>
              <a:t>2023/6/5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1865963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2339B77-EB97-4183-BCA1-AAE072AAD292}" type="datetimeFigureOut">
              <a:rPr kumimoji="1" lang="ja-JP" altLang="en-US" smtClean="0"/>
              <a:t>2023/6/5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1370827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2339B77-EB97-4183-BCA1-AAE072AAD292}" type="datetimeFigureOut">
              <a:rPr kumimoji="1" lang="ja-JP" altLang="en-US" smtClean="0"/>
              <a:t>2023/6/5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2608057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F2339B77-EB97-4183-BCA1-AAE072AAD292}" type="datetimeFigureOut">
              <a:rPr kumimoji="1" lang="ja-JP" altLang="en-US" smtClean="0"/>
              <a:t>2023/6/5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882192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2339B77-EB97-4183-BCA1-AAE072AAD292}" type="datetimeFigureOut">
              <a:rPr kumimoji="1" lang="ja-JP" altLang="en-US" smtClean="0"/>
              <a:t>2023/6/5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4087721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339B77-EB97-4183-BCA1-AAE072AAD292}" type="datetimeFigureOut">
              <a:rPr kumimoji="1" lang="ja-JP" altLang="en-US" smtClean="0"/>
              <a:t>2023/6/5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2282238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2339B77-EB97-4183-BCA1-AAE072AAD292}" type="datetimeFigureOut">
              <a:rPr kumimoji="1" lang="ja-JP" altLang="en-US" smtClean="0"/>
              <a:t>2023/6/5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3039772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2339B77-EB97-4183-BCA1-AAE072AAD292}" type="datetimeFigureOut">
              <a:rPr kumimoji="1" lang="ja-JP" altLang="en-US" smtClean="0"/>
              <a:t>2023/6/5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2082397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339B77-EB97-4183-BCA1-AAE072AAD292}" type="datetimeFigureOut">
              <a:rPr kumimoji="1" lang="ja-JP" altLang="en-US" smtClean="0"/>
              <a:t>2023/6/5</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1F13C9-48DB-457B-9B90-702062FBAFDC}" type="slidenum">
              <a:rPr kumimoji="1" lang="ja-JP" altLang="en-US" smtClean="0"/>
              <a:t>‹#›</a:t>
            </a:fld>
            <a:endParaRPr kumimoji="1" lang="ja-JP" altLang="en-US"/>
          </a:p>
        </p:txBody>
      </p:sp>
    </p:spTree>
    <p:extLst>
      <p:ext uri="{BB962C8B-B14F-4D97-AF65-F5344CB8AC3E}">
        <p14:creationId xmlns:p14="http://schemas.microsoft.com/office/powerpoint/2010/main" val="5682276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3E8D9DE-97C2-4446-9B58-26DCB5377567}"/>
              </a:ext>
            </a:extLst>
          </p:cNvPr>
          <p:cNvSpPr txBox="1"/>
          <p:nvPr/>
        </p:nvSpPr>
        <p:spPr>
          <a:xfrm>
            <a:off x="252548" y="243769"/>
            <a:ext cx="1951175" cy="523220"/>
          </a:xfrm>
          <a:prstGeom prst="rect">
            <a:avLst/>
          </a:prstGeom>
          <a:noFill/>
        </p:spPr>
        <p:txBody>
          <a:bodyPr wrap="none" rtlCol="0">
            <a:spAutoFit/>
          </a:bodyPr>
          <a:lstStyle/>
          <a:p>
            <a:r>
              <a:rPr kumimoji="1" lang="ja-JP" altLang="en-US" sz="2800" b="1" dirty="0">
                <a:latin typeface="Meiryo UI" panose="020B0604030504040204" pitchFamily="50" charset="-128"/>
                <a:ea typeface="Meiryo UI" panose="020B0604030504040204" pitchFamily="50" charset="-128"/>
              </a:rPr>
              <a:t>●●の開発</a:t>
            </a:r>
          </a:p>
        </p:txBody>
      </p:sp>
      <p:sp>
        <p:nvSpPr>
          <p:cNvPr id="3" name="四角形: 角を丸くする 2">
            <a:extLst>
              <a:ext uri="{FF2B5EF4-FFF2-40B4-BE49-F238E27FC236}">
                <a16:creationId xmlns:a16="http://schemas.microsoft.com/office/drawing/2014/main" id="{D24256C7-B929-4F7C-BDBE-9AE5430095B3}"/>
              </a:ext>
            </a:extLst>
          </p:cNvPr>
          <p:cNvSpPr/>
          <p:nvPr/>
        </p:nvSpPr>
        <p:spPr>
          <a:xfrm>
            <a:off x="339634" y="1236621"/>
            <a:ext cx="8464732" cy="1680754"/>
          </a:xfrm>
          <a:prstGeom prst="roundRect">
            <a:avLst>
              <a:gd name="adj" fmla="val 4232"/>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B4351FFA-620E-4A09-AE91-73F127BA44F6}"/>
              </a:ext>
            </a:extLst>
          </p:cNvPr>
          <p:cNvSpPr txBox="1"/>
          <p:nvPr/>
        </p:nvSpPr>
        <p:spPr>
          <a:xfrm>
            <a:off x="339634" y="1051955"/>
            <a:ext cx="1107996" cy="369332"/>
          </a:xfrm>
          <a:prstGeom prst="rect">
            <a:avLst/>
          </a:prstGeom>
          <a:solidFill>
            <a:srgbClr val="0070C0"/>
          </a:solidFill>
        </p:spPr>
        <p:txBody>
          <a:bodyPr wrap="none" rtlCol="0">
            <a:spAutoFit/>
          </a:bodyPr>
          <a:lstStyle>
            <a:defPPr>
              <a:defRPr lang="en-US"/>
            </a:defPPr>
            <a:lvl1pPr>
              <a:defRPr kumimoji="1" sz="2800" b="1">
                <a:latin typeface="Meiryo UI" panose="020B0604030504040204" pitchFamily="50" charset="-128"/>
                <a:ea typeface="Meiryo UI" panose="020B0604030504040204" pitchFamily="50" charset="-128"/>
              </a:defRPr>
            </a:lvl1pPr>
          </a:lstStyle>
          <a:p>
            <a:r>
              <a:rPr lang="ja-JP" altLang="en-US" sz="1800" dirty="0">
                <a:solidFill>
                  <a:schemeClr val="bg1"/>
                </a:solidFill>
              </a:rPr>
              <a:t>事業概要</a:t>
            </a:r>
          </a:p>
        </p:txBody>
      </p:sp>
      <p:sp>
        <p:nvSpPr>
          <p:cNvPr id="5" name="テキスト ボックス 4">
            <a:extLst>
              <a:ext uri="{FF2B5EF4-FFF2-40B4-BE49-F238E27FC236}">
                <a16:creationId xmlns:a16="http://schemas.microsoft.com/office/drawing/2014/main" id="{D767569D-EB19-4F7E-B030-2106B59CE1FB}"/>
              </a:ext>
            </a:extLst>
          </p:cNvPr>
          <p:cNvSpPr txBox="1"/>
          <p:nvPr/>
        </p:nvSpPr>
        <p:spPr>
          <a:xfrm>
            <a:off x="339634" y="3254832"/>
            <a:ext cx="1422184" cy="369332"/>
          </a:xfrm>
          <a:prstGeom prst="rect">
            <a:avLst/>
          </a:prstGeom>
          <a:solidFill>
            <a:srgbClr val="0070C0"/>
          </a:solidFill>
        </p:spPr>
        <p:txBody>
          <a:bodyPr wrap="none" rtlCol="0">
            <a:spAutoFit/>
          </a:bodyPr>
          <a:lstStyle>
            <a:defPPr>
              <a:defRPr lang="en-US"/>
            </a:defPPr>
            <a:lvl1pPr>
              <a:defRPr kumimoji="1" sz="2800" b="1">
                <a:latin typeface="Meiryo UI" panose="020B0604030504040204" pitchFamily="50" charset="-128"/>
                <a:ea typeface="Meiryo UI" panose="020B0604030504040204" pitchFamily="50" charset="-128"/>
              </a:defRPr>
            </a:lvl1pPr>
          </a:lstStyle>
          <a:p>
            <a:r>
              <a:rPr lang="ja-JP" altLang="en-US" sz="1800" dirty="0">
                <a:solidFill>
                  <a:schemeClr val="bg1"/>
                </a:solidFill>
              </a:rPr>
              <a:t>事業イメージ</a:t>
            </a:r>
          </a:p>
        </p:txBody>
      </p:sp>
      <p:sp>
        <p:nvSpPr>
          <p:cNvPr id="6" name="テキスト ボックス 5">
            <a:extLst>
              <a:ext uri="{FF2B5EF4-FFF2-40B4-BE49-F238E27FC236}">
                <a16:creationId xmlns:a16="http://schemas.microsoft.com/office/drawing/2014/main" id="{2122E478-353E-4F3C-94B8-7CA145678DD5}"/>
              </a:ext>
            </a:extLst>
          </p:cNvPr>
          <p:cNvSpPr txBox="1"/>
          <p:nvPr/>
        </p:nvSpPr>
        <p:spPr>
          <a:xfrm>
            <a:off x="339634" y="1522553"/>
            <a:ext cx="8228396" cy="830997"/>
          </a:xfrm>
          <a:prstGeom prst="rect">
            <a:avLst/>
          </a:prstGeom>
          <a:noFill/>
        </p:spPr>
        <p:txBody>
          <a:bodyPr wrap="square" rtlCol="0">
            <a:spAutoFit/>
          </a:bodyPr>
          <a:lstStyle/>
          <a:p>
            <a:pPr marL="147638" indent="-147638"/>
            <a:r>
              <a:rPr kumimoji="1" lang="ja-JP" altLang="en-US" sz="1200" dirty="0"/>
              <a:t>・〇〇〇〇〇〇〇〇〇〇〇〇〇〇〇〇〇〇〇〇〇〇〇〇〇〇〇〇〇〇実現に向けて、〇〇〇〇〇〇〇〇〇〇〇〇〇〇〇〇〇〇〇〇〇〇〇〇〇システムを開発する。</a:t>
            </a:r>
            <a:endParaRPr kumimoji="1" lang="en-US" altLang="ja-JP" sz="1200" dirty="0"/>
          </a:p>
          <a:p>
            <a:pPr marL="147638" indent="-147638"/>
            <a:r>
              <a:rPr kumimoji="1" lang="ja-JP" altLang="en-US" sz="1200" dirty="0"/>
              <a:t>・〇〇〇〇〇〇〇〇〇〇〇〇〇〇〇〇〇〇〇〇データ、〇〇〇〇〇〇〇〇〇〇〇〇〇〇〇〇〇〇〇〇〇〇プログラム、〇〇〇〇〇〇〇〇〇〇〇〇〇〇解析技術を開発し、〇〇〇〇〇〇〇〇〇〇〇〇〇〇〇〇〇〇〇〇〇〇を評価する。</a:t>
            </a:r>
          </a:p>
        </p:txBody>
      </p:sp>
      <p:sp>
        <p:nvSpPr>
          <p:cNvPr id="7" name="テキスト ボックス 6">
            <a:extLst>
              <a:ext uri="{FF2B5EF4-FFF2-40B4-BE49-F238E27FC236}">
                <a16:creationId xmlns:a16="http://schemas.microsoft.com/office/drawing/2014/main" id="{90036720-D4C6-47B1-ACC7-DAE8576A9381}"/>
              </a:ext>
            </a:extLst>
          </p:cNvPr>
          <p:cNvSpPr txBox="1"/>
          <p:nvPr/>
        </p:nvSpPr>
        <p:spPr>
          <a:xfrm>
            <a:off x="8255725" y="106327"/>
            <a:ext cx="788999" cy="369332"/>
          </a:xfrm>
          <a:prstGeom prst="rect">
            <a:avLst/>
          </a:prstGeom>
          <a:noFill/>
          <a:ln>
            <a:solidFill>
              <a:schemeClr val="tx1"/>
            </a:solidFill>
          </a:ln>
        </p:spPr>
        <p:txBody>
          <a:bodyPr wrap="none" rtlCol="0">
            <a:spAutoFit/>
          </a:bodyPr>
          <a:lstStyle/>
          <a:p>
            <a:r>
              <a:rPr kumimoji="1" lang="ja-JP" altLang="en-US" dirty="0">
                <a:latin typeface="Meiryo UI" panose="020B0604030504040204" pitchFamily="50" charset="-128"/>
                <a:ea typeface="Meiryo UI" panose="020B0604030504040204" pitchFamily="50" charset="-128"/>
              </a:rPr>
              <a:t>別添</a:t>
            </a:r>
            <a:r>
              <a:rPr kumimoji="1" lang="en-US" altLang="ja-JP" dirty="0">
                <a:latin typeface="Meiryo UI" panose="020B0604030504040204" pitchFamily="50" charset="-128"/>
                <a:ea typeface="Meiryo UI" panose="020B0604030504040204" pitchFamily="50" charset="-128"/>
              </a:rPr>
              <a:t>3</a:t>
            </a:r>
            <a:endParaRPr kumimoji="1" lang="ja-JP" altLang="en-US"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84AA5E37-5C39-4E0B-AC00-99C0D59CB0E7}"/>
              </a:ext>
            </a:extLst>
          </p:cNvPr>
          <p:cNvSpPr txBox="1"/>
          <p:nvPr/>
        </p:nvSpPr>
        <p:spPr>
          <a:xfrm>
            <a:off x="7493726" y="111725"/>
            <a:ext cx="646331" cy="369332"/>
          </a:xfrm>
          <a:prstGeom prst="rect">
            <a:avLst/>
          </a:prstGeom>
          <a:solidFill>
            <a:srgbClr val="FF0000"/>
          </a:solidFill>
          <a:ln>
            <a:solidFill>
              <a:schemeClr val="tx1"/>
            </a:solidFill>
          </a:ln>
        </p:spPr>
        <p:txBody>
          <a:bodyPr wrap="none" rtlCol="0">
            <a:spAutoFit/>
          </a:bodyPr>
          <a:lstStyle/>
          <a:p>
            <a:r>
              <a:rPr kumimoji="1" lang="ja-JP" altLang="en-US" dirty="0">
                <a:solidFill>
                  <a:schemeClr val="bg1"/>
                </a:solidFill>
                <a:latin typeface="Meiryo UI" panose="020B0604030504040204" pitchFamily="50" charset="-128"/>
                <a:ea typeface="Meiryo UI" panose="020B0604030504040204" pitchFamily="50" charset="-128"/>
              </a:rPr>
              <a:t>公開</a:t>
            </a:r>
          </a:p>
        </p:txBody>
      </p:sp>
      <p:sp>
        <p:nvSpPr>
          <p:cNvPr id="10" name="吹き出し: 四角形 9">
            <a:extLst>
              <a:ext uri="{FF2B5EF4-FFF2-40B4-BE49-F238E27FC236}">
                <a16:creationId xmlns:a16="http://schemas.microsoft.com/office/drawing/2014/main" id="{FAAD34A2-3DDD-4451-A006-64C029F58B91}"/>
              </a:ext>
            </a:extLst>
          </p:cNvPr>
          <p:cNvSpPr/>
          <p:nvPr/>
        </p:nvSpPr>
        <p:spPr>
          <a:xfrm>
            <a:off x="-1732550" y="-79121"/>
            <a:ext cx="1488710" cy="740228"/>
          </a:xfrm>
          <a:prstGeom prst="wedgeRectCallout">
            <a:avLst>
              <a:gd name="adj1" fmla="val 79783"/>
              <a:gd name="adj2" fmla="val 33088"/>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提案書にも記載している研究開発テーマ名を記載してください。</a:t>
            </a:r>
          </a:p>
        </p:txBody>
      </p:sp>
      <p:sp>
        <p:nvSpPr>
          <p:cNvPr id="11" name="吹き出し: 四角形 10">
            <a:extLst>
              <a:ext uri="{FF2B5EF4-FFF2-40B4-BE49-F238E27FC236}">
                <a16:creationId xmlns:a16="http://schemas.microsoft.com/office/drawing/2014/main" id="{8342EDB4-167A-43CB-B5DB-B45C0F580F87}"/>
              </a:ext>
            </a:extLst>
          </p:cNvPr>
          <p:cNvSpPr/>
          <p:nvPr/>
        </p:nvSpPr>
        <p:spPr>
          <a:xfrm>
            <a:off x="-1732550" y="1051955"/>
            <a:ext cx="1488710" cy="740228"/>
          </a:xfrm>
          <a:prstGeom prst="wedgeRectCallout">
            <a:avLst>
              <a:gd name="adj1" fmla="val 79783"/>
              <a:gd name="adj2" fmla="val 33088"/>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提案内容の概要を記載してください。</a:t>
            </a:r>
          </a:p>
        </p:txBody>
      </p:sp>
      <p:sp>
        <p:nvSpPr>
          <p:cNvPr id="12" name="吹き出し: 四角形 11">
            <a:extLst>
              <a:ext uri="{FF2B5EF4-FFF2-40B4-BE49-F238E27FC236}">
                <a16:creationId xmlns:a16="http://schemas.microsoft.com/office/drawing/2014/main" id="{3C5D5BD0-B946-4CA0-9694-84AFE919EDDC}"/>
              </a:ext>
            </a:extLst>
          </p:cNvPr>
          <p:cNvSpPr/>
          <p:nvPr/>
        </p:nvSpPr>
        <p:spPr>
          <a:xfrm>
            <a:off x="-1732550" y="2862947"/>
            <a:ext cx="1488710" cy="740228"/>
          </a:xfrm>
          <a:prstGeom prst="wedgeRectCallout">
            <a:avLst>
              <a:gd name="adj1" fmla="val 79783"/>
              <a:gd name="adj2" fmla="val 33088"/>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提案内容を端的に表現する画を入れてください。</a:t>
            </a:r>
          </a:p>
        </p:txBody>
      </p:sp>
      <p:sp>
        <p:nvSpPr>
          <p:cNvPr id="13" name="吹き出し: 四角形 12">
            <a:extLst>
              <a:ext uri="{FF2B5EF4-FFF2-40B4-BE49-F238E27FC236}">
                <a16:creationId xmlns:a16="http://schemas.microsoft.com/office/drawing/2014/main" id="{DB9E78A7-A9EB-4064-A096-D530964B708D}"/>
              </a:ext>
            </a:extLst>
          </p:cNvPr>
          <p:cNvSpPr/>
          <p:nvPr/>
        </p:nvSpPr>
        <p:spPr>
          <a:xfrm>
            <a:off x="4572000" y="-140229"/>
            <a:ext cx="2283552" cy="907218"/>
          </a:xfrm>
          <a:prstGeom prst="wedgeRectCallout">
            <a:avLst>
              <a:gd name="adj1" fmla="val 71393"/>
              <a:gd name="adj2" fmla="val 16617"/>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このページは、採択決定時に対外的に公表する資料の素材とする可能性があります。</a:t>
            </a:r>
            <a:r>
              <a:rPr kumimoji="1" lang="ja-JP" altLang="en-US" sz="1200" b="1" u="sng" dirty="0">
                <a:latin typeface="Meiryo UI" panose="020B0604030504040204" pitchFamily="50" charset="-128"/>
                <a:ea typeface="Meiryo UI" panose="020B0604030504040204" pitchFamily="50" charset="-128"/>
              </a:rPr>
              <a:t>公開可能な情報</a:t>
            </a:r>
            <a:r>
              <a:rPr kumimoji="1" lang="ja-JP" altLang="en-US" sz="1200" dirty="0">
                <a:latin typeface="Meiryo UI" panose="020B0604030504040204" pitchFamily="50" charset="-128"/>
                <a:ea typeface="Meiryo UI" panose="020B0604030504040204" pitchFamily="50" charset="-128"/>
              </a:rPr>
              <a:t>で作成をお願いします</a:t>
            </a:r>
          </a:p>
        </p:txBody>
      </p:sp>
      <p:sp>
        <p:nvSpPr>
          <p:cNvPr id="14" name="テキスト ボックス 13">
            <a:extLst>
              <a:ext uri="{FF2B5EF4-FFF2-40B4-BE49-F238E27FC236}">
                <a16:creationId xmlns:a16="http://schemas.microsoft.com/office/drawing/2014/main" id="{34136C31-0664-4FE0-8C0E-EA62F7A55AD0}"/>
              </a:ext>
            </a:extLst>
          </p:cNvPr>
          <p:cNvSpPr txBox="1"/>
          <p:nvPr/>
        </p:nvSpPr>
        <p:spPr>
          <a:xfrm>
            <a:off x="6418219" y="871756"/>
            <a:ext cx="2523027" cy="338554"/>
          </a:xfrm>
          <a:prstGeom prst="rect">
            <a:avLst/>
          </a:prstGeom>
          <a:noFill/>
        </p:spPr>
        <p:txBody>
          <a:bodyPr wrap="square" rtlCol="0">
            <a:spAutoFit/>
          </a:bodyPr>
          <a:lstStyle/>
          <a:p>
            <a:pPr marL="147638" indent="-147638"/>
            <a:r>
              <a:rPr kumimoji="1" lang="ja-JP" altLang="en-US" sz="1600" dirty="0"/>
              <a:t>〇〇株式会社、○○大学</a:t>
            </a:r>
          </a:p>
        </p:txBody>
      </p:sp>
      <p:sp>
        <p:nvSpPr>
          <p:cNvPr id="15" name="吹き出し: 四角形 14">
            <a:extLst>
              <a:ext uri="{FF2B5EF4-FFF2-40B4-BE49-F238E27FC236}">
                <a16:creationId xmlns:a16="http://schemas.microsoft.com/office/drawing/2014/main" id="{4E1F188B-0723-49E9-B3D0-B18F3A979A9F}"/>
              </a:ext>
            </a:extLst>
          </p:cNvPr>
          <p:cNvSpPr/>
          <p:nvPr/>
        </p:nvSpPr>
        <p:spPr>
          <a:xfrm>
            <a:off x="8891452" y="540032"/>
            <a:ext cx="2283552" cy="576163"/>
          </a:xfrm>
          <a:prstGeom prst="wedgeRectCallout">
            <a:avLst>
              <a:gd name="adj1" fmla="val -64371"/>
              <a:gd name="adj2" fmla="val 40801"/>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委託先（再委託先を含まない）となる予定の法人を記載ください</a:t>
            </a:r>
          </a:p>
        </p:txBody>
      </p:sp>
    </p:spTree>
    <p:extLst>
      <p:ext uri="{BB962C8B-B14F-4D97-AF65-F5344CB8AC3E}">
        <p14:creationId xmlns:p14="http://schemas.microsoft.com/office/powerpoint/2010/main" val="73125771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129</Words>
  <Application>Microsoft Office PowerPoint</Application>
  <PresentationFormat>画面に合わせる (4:3)</PresentationFormat>
  <Paragraphs>13</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Meiryo UI</vt:lpstr>
      <vt:lpstr>Arial</vt:lpstr>
      <vt:lpstr>Calibri</vt:lpstr>
      <vt:lpstr>Calibri Light</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2023-06-05T07:23:55Z</dcterms:created>
  <dcterms:modified xsi:type="dcterms:W3CDTF">2023-06-05T07:24:14Z</dcterms:modified>
</cp:coreProperties>
</file>