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9"/>
  </p:notesMasterIdLst>
  <p:sldIdLst>
    <p:sldId id="262" r:id="rId3"/>
    <p:sldId id="263" r:id="rId4"/>
    <p:sldId id="282" r:id="rId5"/>
    <p:sldId id="264" r:id="rId6"/>
    <p:sldId id="272" r:id="rId7"/>
    <p:sldId id="277" r:id="rId8"/>
    <p:sldId id="266" r:id="rId9"/>
    <p:sldId id="276" r:id="rId10"/>
    <p:sldId id="270" r:id="rId11"/>
    <p:sldId id="268" r:id="rId12"/>
    <p:sldId id="275" r:id="rId13"/>
    <p:sldId id="288" r:id="rId14"/>
    <p:sldId id="281" r:id="rId15"/>
    <p:sldId id="279" r:id="rId16"/>
    <p:sldId id="280" r:id="rId17"/>
    <p:sldId id="285"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14" d="100"/>
          <a:sy n="114" d="100"/>
        </p:scale>
        <p:origin x="16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notesMasters/notesMaster1.xml" Type="http://schemas.openxmlformats.org/officeDocument/2006/relationships/notesMaster"/><Relationship Id="rId2" Target="slideMasters/slideMaster2.xml" Type="http://schemas.openxmlformats.org/officeDocument/2006/relationships/slideMaster"/><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2023/6/12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2023/6/12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2023/6/12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２０２３年９月中旬～２０●●年●●月）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1840" y="48206"/>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P.16</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733256"/>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g</a:t>
            </a:r>
            <a:r>
              <a:rPr lang="ja-JP" altLang="en-US" dirty="0">
                <a:latin typeface="+mn-ea"/>
              </a:rPr>
              <a:t>１））</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6"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実施期間は、２０２３年９月中旬の事業開始を想定してください。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582696" y="5127575"/>
            <a:ext cx="3471190"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オープン＆クローズ戦略等</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2031</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2021</a:t>
            </a:r>
            <a:r>
              <a:rPr lang="ja-JP" altLang="en-US" sz="1200" dirty="0">
                <a:solidFill>
                  <a:srgbClr val="3333CC"/>
                </a:solidFill>
                <a:latin typeface="+mn-ea"/>
              </a:rPr>
              <a:t>～</a:t>
            </a:r>
            <a:r>
              <a:rPr lang="en-US" altLang="ja-JP" sz="1200" dirty="0">
                <a:solidFill>
                  <a:srgbClr val="3333CC"/>
                </a:solidFill>
                <a:latin typeface="+mn-ea"/>
              </a:rPr>
              <a:t>2022</a:t>
            </a:r>
            <a:r>
              <a:rPr lang="ja-JP" altLang="en-US" sz="1200" dirty="0">
                <a:solidFill>
                  <a:srgbClr val="3333CC"/>
                </a:solidFill>
                <a:latin typeface="+mn-ea"/>
              </a:rPr>
              <a:t>年度及び</a:t>
            </a:r>
            <a:r>
              <a:rPr lang="en-US" altLang="ja-JP" sz="1200" dirty="0">
                <a:solidFill>
                  <a:srgbClr val="3333CC"/>
                </a:solidFill>
                <a:latin typeface="+mn-ea"/>
              </a:rPr>
              <a:t>2028</a:t>
            </a:r>
            <a:r>
              <a:rPr lang="ja-JP" altLang="en-US" sz="1200" dirty="0">
                <a:solidFill>
                  <a:srgbClr val="3333CC"/>
                </a:solidFill>
                <a:latin typeface="+mn-ea"/>
              </a:rPr>
              <a:t>～</a:t>
            </a:r>
            <a:r>
              <a:rPr lang="en-US" altLang="ja-JP" sz="1200" dirty="0">
                <a:solidFill>
                  <a:srgbClr val="3333CC"/>
                </a:solidFill>
                <a:latin typeface="+mn-ea"/>
              </a:rPr>
              <a:t>2031</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2023</a:t>
            </a:r>
            <a:r>
              <a:rPr lang="ja-JP" altLang="en-US" sz="1200" dirty="0">
                <a:solidFill>
                  <a:srgbClr val="3333CC"/>
                </a:solidFill>
                <a:latin typeface="+mn-ea"/>
              </a:rPr>
              <a:t>年度～</a:t>
            </a:r>
            <a:r>
              <a:rPr lang="en-US" altLang="ja-JP" sz="1200" dirty="0">
                <a:solidFill>
                  <a:srgbClr val="3333CC"/>
                </a:solidFill>
                <a:latin typeface="+mn-ea"/>
              </a:rPr>
              <a:t>2027</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８</a:t>
            </a:r>
            <a:r>
              <a:rPr kumimoji="1" lang="ja-JP" altLang="en-US" sz="2800" dirty="0">
                <a:latin typeface="+mn-ea"/>
              </a:rPr>
              <a:t>．研究開発成果の実用化・事業</a:t>
            </a:r>
            <a:r>
              <a:rPr lang="ja-JP" altLang="en-US" sz="2800" dirty="0">
                <a:latin typeface="+mn-ea"/>
              </a:rPr>
              <a:t>化の見通し（３）</a:t>
            </a:r>
            <a:endParaRPr kumimoji="1" lang="ja-JP" altLang="en-US" sz="2800" dirty="0">
              <a:latin typeface="+mn-ea"/>
            </a:endParaRP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53860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a:t>
            </a:r>
            <a:r>
              <a:rPr lang="en-US" altLang="ja-JP" sz="1200" i="1" dirty="0">
                <a:solidFill>
                  <a:prstClr val="white"/>
                </a:solidFill>
                <a:latin typeface="+mn-ea"/>
              </a:rPr>
              <a:t> 2</a:t>
            </a:r>
            <a:r>
              <a:rPr lang="ja-JP" altLang="en-US" sz="1200" i="1" dirty="0">
                <a:solidFill>
                  <a:prstClr val="white"/>
                </a:solidFill>
                <a:latin typeface="+mn-ea"/>
              </a:rPr>
              <a:t>．項（４）について要約して簡潔に記載ください。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80021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経営者等の事業への関与</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事業推進体制の確保</a:t>
            </a:r>
          </a:p>
        </p:txBody>
      </p:sp>
      <p:grpSp>
        <p:nvGrpSpPr>
          <p:cNvPr id="4" name="グループ化 3">
            <a:extLst>
              <a:ext uri="{FF2B5EF4-FFF2-40B4-BE49-F238E27FC236}">
                <a16:creationId xmlns:a16="http://schemas.microsoft.com/office/drawing/2014/main" id="{850EC10C-481D-259A-99E2-B9C4BC43424F}"/>
              </a:ext>
            </a:extLst>
          </p:cNvPr>
          <p:cNvGrpSpPr/>
          <p:nvPr/>
        </p:nvGrpSpPr>
        <p:grpSpPr>
          <a:xfrm>
            <a:off x="1675093" y="2045260"/>
            <a:ext cx="5461254" cy="2857501"/>
            <a:chOff x="-12506" y="0"/>
            <a:chExt cx="4879960" cy="3919058"/>
          </a:xfrm>
        </p:grpSpPr>
        <p:sp>
          <p:nvSpPr>
            <p:cNvPr id="5" name="Rectangle 56">
              <a:extLst>
                <a:ext uri="{FF2B5EF4-FFF2-40B4-BE49-F238E27FC236}">
                  <a16:creationId xmlns:a16="http://schemas.microsoft.com/office/drawing/2014/main" id="{544CC02A-0BA0-C72D-4C49-768DE874EA44}"/>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6" name="Rectangle 57">
              <a:extLst>
                <a:ext uri="{FF2B5EF4-FFF2-40B4-BE49-F238E27FC236}">
                  <a16:creationId xmlns:a16="http://schemas.microsoft.com/office/drawing/2014/main" id="{2E54DE4D-AF64-CFC6-6487-5218B9786910}"/>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7" name="Rectangle 58">
              <a:extLst>
                <a:ext uri="{FF2B5EF4-FFF2-40B4-BE49-F238E27FC236}">
                  <a16:creationId xmlns:a16="http://schemas.microsoft.com/office/drawing/2014/main" id="{C31E95A7-FD0B-0DA0-71B8-4B0E82BDE17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9" name="Connector: Elbow 59">
              <a:extLst>
                <a:ext uri="{FF2B5EF4-FFF2-40B4-BE49-F238E27FC236}">
                  <a16:creationId xmlns:a16="http://schemas.microsoft.com/office/drawing/2014/main" id="{F16E0F94-E543-819D-D75C-FC724D7D7B1A}"/>
                </a:ext>
              </a:extLst>
            </p:cNvPr>
            <p:cNvCxnSpPr>
              <a:cxnSpLocks/>
              <a:stCxn id="12" idx="2"/>
              <a:endCxn id="17"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2" name="Rectangle 62">
              <a:extLst>
                <a:ext uri="{FF2B5EF4-FFF2-40B4-BE49-F238E27FC236}">
                  <a16:creationId xmlns:a16="http://schemas.microsoft.com/office/drawing/2014/main" id="{33906943-FCC4-4227-2B61-3B8BAD940F29}"/>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15"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7" name="Rectangle 64">
              <a:extLst>
                <a:ext uri="{FF2B5EF4-FFF2-40B4-BE49-F238E27FC236}">
                  <a16:creationId xmlns:a16="http://schemas.microsoft.com/office/drawing/2014/main" id="{D7C63D03-6A10-AC0F-A193-17814721BB6D}"/>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18" name="Connector: Elbow 66">
              <a:extLst>
                <a:ext uri="{FF2B5EF4-FFF2-40B4-BE49-F238E27FC236}">
                  <a16:creationId xmlns:a16="http://schemas.microsoft.com/office/drawing/2014/main" id="{ADE1AF0F-D0BB-272C-4585-9F1DB6744657}"/>
                </a:ext>
              </a:extLst>
            </p:cNvPr>
            <p:cNvCxnSpPr>
              <a:cxnSpLocks/>
              <a:stCxn id="12" idx="2"/>
              <a:endCxn id="15"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19" name="Straight Arrow Connector 67">
              <a:extLst>
                <a:ext uri="{FF2B5EF4-FFF2-40B4-BE49-F238E27FC236}">
                  <a16:creationId xmlns:a16="http://schemas.microsoft.com/office/drawing/2014/main" id="{A148F01E-C4F2-94ED-8D1B-32F53066B7EB}"/>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22" name="Connector: Elbow 76">
              <a:extLst>
                <a:ext uri="{FF2B5EF4-FFF2-40B4-BE49-F238E27FC236}">
                  <a16:creationId xmlns:a16="http://schemas.microsoft.com/office/drawing/2014/main" id="{EBC9D609-FC6C-A57B-1C82-3A2F3A173165}"/>
                </a:ext>
              </a:extLst>
            </p:cNvPr>
            <p:cNvCxnSpPr>
              <a:cxnSpLocks/>
              <a:stCxn id="5" idx="0"/>
              <a:endCxn id="15"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23" name="Connector: Elbow 77">
              <a:extLst>
                <a:ext uri="{FF2B5EF4-FFF2-40B4-BE49-F238E27FC236}">
                  <a16:creationId xmlns:a16="http://schemas.microsoft.com/office/drawing/2014/main" id="{C9C04CA4-771F-BCA7-57CB-E01D1D351376}"/>
                </a:ext>
              </a:extLst>
            </p:cNvPr>
            <p:cNvCxnSpPr>
              <a:cxnSpLocks/>
              <a:stCxn id="7" idx="0"/>
              <a:endCxn id="15"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24" name="テキスト ボックス 20">
              <a:extLst>
                <a:ext uri="{FF2B5EF4-FFF2-40B4-BE49-F238E27FC236}">
                  <a16:creationId xmlns:a16="http://schemas.microsoft.com/office/drawing/2014/main" id="{1A25B9ED-CCCD-03B3-9C5D-563CB63F5543}"/>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25" name="Rectangle 56">
              <a:extLst>
                <a:ext uri="{FF2B5EF4-FFF2-40B4-BE49-F238E27FC236}">
                  <a16:creationId xmlns:a16="http://schemas.microsoft.com/office/drawing/2014/main" id="{125AB58E-FD64-7AAA-6B9B-B4930747F9ED}"/>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26" name="直線コネクタ 25">
              <a:extLst>
                <a:ext uri="{FF2B5EF4-FFF2-40B4-BE49-F238E27FC236}">
                  <a16:creationId xmlns:a16="http://schemas.microsoft.com/office/drawing/2014/main" id="{B8562AAD-3695-2881-98C1-2DEF36C82B6F}"/>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27" name="Straight Arrow Connector 67">
              <a:extLst>
                <a:ext uri="{FF2B5EF4-FFF2-40B4-BE49-F238E27FC236}">
                  <a16:creationId xmlns:a16="http://schemas.microsoft.com/office/drawing/2014/main" id="{2070C450-DAB4-507C-2369-B95CBA601449}"/>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28" name="テキスト ボックス 24">
              <a:extLst>
                <a:ext uri="{FF2B5EF4-FFF2-40B4-BE49-F238E27FC236}">
                  <a16:creationId xmlns:a16="http://schemas.microsoft.com/office/drawing/2014/main" id="{E80DA8F0-7ACF-C14C-3C1E-619C3A33F9EE}"/>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cxnSp>
        <p:nvCxnSpPr>
          <p:cNvPr id="44" name="Connector: Elbow 77">
            <a:extLst>
              <a:ext uri="{FF2B5EF4-FFF2-40B4-BE49-F238E27FC236}">
                <a16:creationId xmlns:a16="http://schemas.microsoft.com/office/drawing/2014/main" id="{9AF05AE3-94FB-932D-AE1B-C36E964C59DA}"/>
              </a:ext>
            </a:extLst>
          </p:cNvPr>
          <p:cNvCxnSpPr>
            <a:cxnSpLocks/>
            <a:stCxn id="6" idx="0"/>
            <a:endCxn id="15" idx="2"/>
          </p:cNvCxnSpPr>
          <p:nvPr/>
        </p:nvCxnSpPr>
        <p:spPr>
          <a:xfrm rot="16200000" flipV="1">
            <a:off x="4796900" y="3657998"/>
            <a:ext cx="522589" cy="221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3" name="Rectangle 63">
            <a:extLst>
              <a:ext uri="{FF2B5EF4-FFF2-40B4-BE49-F238E27FC236}">
                <a16:creationId xmlns:a16="http://schemas.microsoft.com/office/drawing/2014/main" id="{5CD5EB62-4AAF-E748-DCDD-FC84583E868E}"/>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20" name="Connector: Elbow 66">
            <a:extLst>
              <a:ext uri="{FF2B5EF4-FFF2-40B4-BE49-F238E27FC236}">
                <a16:creationId xmlns:a16="http://schemas.microsoft.com/office/drawing/2014/main" id="{A185DB3D-4354-0D16-7B00-39D0B699D065}"/>
              </a:ext>
            </a:extLst>
          </p:cNvPr>
          <p:cNvCxnSpPr>
            <a:cxnSpLocks/>
            <a:endCxn id="13" idx="0"/>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Arrow Connector 67">
            <a:extLst>
              <a:ext uri="{FF2B5EF4-FFF2-40B4-BE49-F238E27FC236}">
                <a16:creationId xmlns:a16="http://schemas.microsoft.com/office/drawing/2014/main" id="{1410A8EF-9D19-B798-19B7-93D5218CA652}"/>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418F90A9-AFA7-00E7-FE5D-1338F5455D70}"/>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52047992"/>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3469291147"/>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15</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endParaRPr lang="en-US" altLang="ja-JP" sz="1200" dirty="0">
              <a:solidFill>
                <a:srgbClr val="3333CC"/>
              </a:solidFill>
              <a:latin typeface="+mn-ea"/>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endParaRPr lang="en-US" altLang="ja-JP" sz="1200" dirty="0">
              <a:solidFill>
                <a:srgbClr val="3333CC"/>
              </a:solidFill>
              <a:latin typeface="+mn-ea"/>
            </a:endParaRP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endParaRPr lang="en-US" altLang="ja-JP" sz="1200" dirty="0">
              <a:solidFill>
                <a:srgbClr val="3333CC"/>
              </a:solidFill>
              <a:latin typeface="+mn-ea"/>
            </a:endParaRP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endParaRPr lang="en-US" altLang="ja-JP" sz="1200" dirty="0">
              <a:solidFill>
                <a:srgbClr val="3333CC"/>
              </a:solidFill>
              <a:latin typeface="+mn-ea"/>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495927" y="6604084"/>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
        <p:nvSpPr>
          <p:cNvPr id="2" name="スライド番号プレースホルダー 3">
            <a:extLst>
              <a:ext uri="{FF2B5EF4-FFF2-40B4-BE49-F238E27FC236}">
                <a16:creationId xmlns:a16="http://schemas.microsoft.com/office/drawing/2014/main" id="{B7F8D7A4-91EB-E5CA-87AF-7B53350B96A8}"/>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16</a:t>
            </a:fld>
            <a:endParaRPr lang="ja-JP" altLang="en-US" sz="18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347864" y="2276872"/>
            <a:ext cx="552097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1907706"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940973" cy="300082"/>
          </a:xfrm>
          <a:prstGeom prst="rect">
            <a:avLst/>
          </a:prstGeom>
          <a:noFill/>
        </p:spPr>
        <p:txBody>
          <a:bodyPr wrap="square" rtlCol="0">
            <a:spAutoFit/>
          </a:bodyPr>
          <a:lstStyle/>
          <a:p>
            <a:r>
              <a:rPr lang="en-US" altLang="ja-JP" sz="1350" u="sng" dirty="0">
                <a:solidFill>
                  <a:prstClr val="black"/>
                </a:solidFill>
              </a:rPr>
              <a:t>2023.9M</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69592" cy="300082"/>
          </a:xfrm>
          <a:prstGeom prst="rect">
            <a:avLst/>
          </a:prstGeom>
          <a:noFill/>
        </p:spPr>
        <p:txBody>
          <a:bodyPr wrap="square" rtlCol="0">
            <a:spAutoFit/>
          </a:bodyPr>
          <a:lstStyle/>
          <a:p>
            <a:r>
              <a:rPr lang="en-US" altLang="ja-JP" sz="1350" u="sng" dirty="0">
                <a:solidFill>
                  <a:prstClr val="black"/>
                </a:solidFill>
              </a:rPr>
              <a:t>2026.3M</a:t>
            </a:r>
            <a:endParaRPr lang="ja-JP" altLang="en-US" sz="1350" u="sng" dirty="0">
              <a:solidFill>
                <a:prstClr val="black"/>
              </a:solidFill>
            </a:endParaRPr>
          </a:p>
        </p:txBody>
      </p:sp>
      <p:sp>
        <p:nvSpPr>
          <p:cNvPr id="46" name="テキスト ボックス 45"/>
          <p:cNvSpPr txBox="1"/>
          <p:nvPr/>
        </p:nvSpPr>
        <p:spPr>
          <a:xfrm>
            <a:off x="6180385" y="814235"/>
            <a:ext cx="919990" cy="300082"/>
          </a:xfrm>
          <a:prstGeom prst="rect">
            <a:avLst/>
          </a:prstGeom>
          <a:noFill/>
        </p:spPr>
        <p:txBody>
          <a:bodyPr wrap="square" rtlCol="0">
            <a:spAutoFit/>
          </a:bodyPr>
          <a:lstStyle/>
          <a:p>
            <a:r>
              <a:rPr lang="en-US" altLang="ja-JP" sz="1350" u="sng" dirty="0">
                <a:solidFill>
                  <a:prstClr val="black"/>
                </a:solidFill>
              </a:rPr>
              <a:t>2028.9M</a:t>
            </a:r>
            <a:endParaRPr lang="ja-JP" altLang="en-US" sz="1350" u="sng" dirty="0">
              <a:solidFill>
                <a:prstClr val="black"/>
              </a:solidFill>
            </a:endParaRPr>
          </a:p>
        </p:txBody>
      </p:sp>
      <p:sp>
        <p:nvSpPr>
          <p:cNvPr id="51" name="テキスト ボックス 50"/>
          <p:cNvSpPr txBox="1"/>
          <p:nvPr/>
        </p:nvSpPr>
        <p:spPr>
          <a:xfrm>
            <a:off x="190770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836091" y="1143550"/>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a:t>
            </a:r>
            <a:r>
              <a:rPr lang="en-US" altLang="ja-JP" sz="1050" dirty="0">
                <a:solidFill>
                  <a:srgbClr val="0000FF"/>
                </a:solidFill>
              </a:rPr>
              <a:t>2.5</a:t>
            </a:r>
            <a:r>
              <a:rPr lang="ja-JP" altLang="en-US" sz="1050" dirty="0">
                <a:solidFill>
                  <a:srgbClr val="0000FF"/>
                </a:solidFill>
              </a:rPr>
              <a:t>年後）</a:t>
            </a:r>
          </a:p>
        </p:txBody>
      </p:sp>
      <p:sp>
        <p:nvSpPr>
          <p:cNvPr id="53" name="テキスト ボックス 52"/>
          <p:cNvSpPr txBox="1"/>
          <p:nvPr/>
        </p:nvSpPr>
        <p:spPr>
          <a:xfrm>
            <a:off x="6322762" y="1114317"/>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11C99FD-3CB0-6A25-5A4D-4B7C2AA80A7F}"/>
              </a:ext>
            </a:extLst>
          </p:cNvPr>
          <p:cNvSpPr txBox="1"/>
          <p:nvPr/>
        </p:nvSpPr>
        <p:spPr>
          <a:xfrm>
            <a:off x="3830419" y="1691809"/>
            <a:ext cx="4632960" cy="600164"/>
          </a:xfrm>
          <a:prstGeom prst="rect">
            <a:avLst/>
          </a:prstGeom>
          <a:noFill/>
        </p:spPr>
        <p:txBody>
          <a:bodyPr wrap="square">
            <a:spAutoFit/>
          </a:bodyPr>
          <a:lstStyle/>
          <a:p>
            <a:r>
              <a:rPr lang="en-US" altLang="ja-JP" sz="1100" b="1" kern="100" dirty="0">
                <a:solidFill>
                  <a:srgbClr val="0000FF"/>
                </a:solidFill>
                <a:latin typeface="+mn-ea"/>
                <a:cs typeface="Times New Roman" panose="02020603050405020304" pitchFamily="18" charset="0"/>
              </a:rPr>
              <a:t>※</a:t>
            </a:r>
            <a:r>
              <a:rPr lang="ja-JP" altLang="ja-JP" sz="1100" b="1" kern="100" dirty="0">
                <a:solidFill>
                  <a:srgbClr val="0000FF"/>
                </a:solidFill>
                <a:effectLst/>
                <a:latin typeface="+mn-ea"/>
                <a:cs typeface="Times New Roman" panose="02020603050405020304" pitchFamily="18" charset="0"/>
              </a:rPr>
              <a:t>追加予算が必要な場合は、これより短い期間でのステージゲート審査の実施も可能です。その場合、ステージゲート審査ごとに目標設定を行ってください。</a:t>
            </a:r>
            <a:endParaRPr lang="ja-JP" altLang="en-US" sz="1100" b="1" dirty="0">
              <a:solidFill>
                <a:srgbClr val="0000FF"/>
              </a:solidFill>
              <a:latin typeface="+mn-ea"/>
            </a:endParaRPr>
          </a:p>
        </p:txBody>
      </p: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69127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a:t>
            </a:r>
            <a:r>
              <a:rPr lang="en-US" altLang="ja-JP" sz="1600" dirty="0">
                <a:latin typeface="+mn-ea"/>
                <a:cs typeface="Times New Roman" pitchFamily="18" charset="0"/>
              </a:rPr>
              <a:t>2.5</a:t>
            </a:r>
            <a:r>
              <a:rPr lang="ja-JP" altLang="en-US" sz="1600" dirty="0">
                <a:latin typeface="+mn-ea"/>
                <a:cs typeface="Times New Roman" pitchFamily="18" charset="0"/>
              </a:rPr>
              <a:t>年経過時点</a:t>
            </a:r>
            <a:r>
              <a:rPr lang="en-US" altLang="ja-JP" sz="1600" dirty="0">
                <a:latin typeface="+mn-ea"/>
                <a:cs typeface="Times New Roman" pitchFamily="18" charset="0"/>
              </a:rPr>
              <a:t>: 2026</a:t>
            </a:r>
            <a:r>
              <a:rPr lang="ja-JP" altLang="en-US" sz="1600" dirty="0">
                <a:latin typeface="+mn-ea"/>
                <a:cs typeface="Times New Roman" pitchFamily="18" charset="0"/>
              </a:rPr>
              <a:t>年</a:t>
            </a:r>
            <a:r>
              <a:rPr lang="en-US" altLang="ja-JP" sz="1600" dirty="0">
                <a:latin typeface="+mn-ea"/>
                <a:cs typeface="Times New Roman" pitchFamily="18" charset="0"/>
              </a:rPr>
              <a:t>3</a:t>
            </a:r>
            <a:r>
              <a:rPr lang="ja-JP" altLang="en-US" sz="1600" dirty="0">
                <a:latin typeface="+mn-ea"/>
                <a:cs typeface="Times New Roman" pitchFamily="18" charset="0"/>
              </a:rPr>
              <a:t>月中旬）</a:t>
            </a:r>
            <a:endParaRPr lang="en-US" altLang="ja-JP" sz="1600" dirty="0">
              <a:latin typeface="+mn-ea"/>
            </a:endParaRPr>
          </a:p>
        </p:txBody>
      </p:sp>
      <p:sp>
        <p:nvSpPr>
          <p:cNvPr id="5" name="テキスト ボックス 21"/>
          <p:cNvSpPr txBox="1">
            <a:spLocks noChangeArrowheads="1"/>
          </p:cNvSpPr>
          <p:nvPr/>
        </p:nvSpPr>
        <p:spPr bwMode="auto">
          <a:xfrm>
            <a:off x="94092" y="3887231"/>
            <a:ext cx="5342004"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②最終目標（事業開始から</a:t>
            </a:r>
            <a:r>
              <a:rPr lang="en-US" altLang="ja-JP" sz="1600" dirty="0">
                <a:latin typeface="+mn-ea"/>
                <a:cs typeface="Times New Roman" pitchFamily="18" charset="0"/>
              </a:rPr>
              <a:t>5</a:t>
            </a:r>
            <a:r>
              <a:rPr lang="ja-JP" altLang="en-US" sz="1600" dirty="0">
                <a:latin typeface="+mn-ea"/>
                <a:cs typeface="Times New Roman" pitchFamily="18" charset="0"/>
              </a:rPr>
              <a:t>年経過時点</a:t>
            </a:r>
            <a:r>
              <a:rPr lang="en-US" altLang="ja-JP" sz="1600" dirty="0">
                <a:latin typeface="+mn-ea"/>
                <a:cs typeface="Times New Roman" pitchFamily="18" charset="0"/>
              </a:rPr>
              <a:t>: 2028</a:t>
            </a:r>
            <a:r>
              <a:rPr lang="ja-JP" altLang="en-US" sz="1600" dirty="0">
                <a:latin typeface="+mn-ea"/>
                <a:cs typeface="Times New Roman" pitchFamily="18" charset="0"/>
              </a:rPr>
              <a:t>年</a:t>
            </a:r>
            <a:r>
              <a:rPr lang="en-US" altLang="ja-JP" sz="1600" dirty="0">
                <a:latin typeface="+mn-ea"/>
                <a:cs typeface="Times New Roman" pitchFamily="18" charset="0"/>
              </a:rPr>
              <a:t>9</a:t>
            </a:r>
            <a:r>
              <a:rPr lang="ja-JP" altLang="en-US" sz="1600" dirty="0">
                <a:latin typeface="+mn-ea"/>
                <a:cs typeface="Times New Roman" pitchFamily="18" charset="0"/>
              </a:rPr>
              <a:t>月中旬）</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180618446"/>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ja-JP" altLang="en-US" sz="1100" spc="10" dirty="0">
                          <a:effectLst/>
                        </a:rPr>
                        <a:t>中間目標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49528225"/>
              </p:ext>
            </p:extLst>
          </p:nvPr>
        </p:nvGraphicFramePr>
        <p:xfrm>
          <a:off x="192924" y="4293741"/>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経済産業省　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910945683"/>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50" kern="100" dirty="0">
                          <a:effectLst/>
                          <a:latin typeface="TmsRmn"/>
                          <a:ea typeface="ＭＳ 明朝" panose="02020609040205080304" pitchFamily="17" charset="-128"/>
                          <a:cs typeface="Times New Roman" panose="02020603050405020304" pitchFamily="18" charset="0"/>
                        </a:rPr>
                        <a:t>ベンチマーク時期</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/7</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2028/9</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/7</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2028/9</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/7</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2028/9</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4123</Words>
  <PresentationFormat>画面に合わせる (4:3)</PresentationFormat>
  <Paragraphs>441</Paragraphs>
  <Slides>16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16</vt:i4>
      </vt:variant>
    </vt:vector>
  </HeadingPairs>
  <TitlesOfParts>
    <vt:vector size="24"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８．研究開発成果の実用化・事業化の見通し（３）</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