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6"/>
  </p:notesMasterIdLst>
  <p:sldIdLst>
    <p:sldId id="262" r:id="rId3"/>
    <p:sldId id="263" r:id="rId4"/>
    <p:sldId id="282" r:id="rId5"/>
    <p:sldId id="264" r:id="rId6"/>
    <p:sldId id="287" r:id="rId7"/>
    <p:sldId id="284" r:id="rId8"/>
    <p:sldId id="266" r:id="rId9"/>
    <p:sldId id="276" r:id="rId10"/>
    <p:sldId id="268" r:id="rId11"/>
    <p:sldId id="288" r:id="rId12"/>
    <p:sldId id="281" r:id="rId13"/>
    <p:sldId id="279" r:id="rId14"/>
    <p:sldId id="285"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60" autoAdjust="0"/>
    <p:restoredTop sz="94333" autoAdjust="0"/>
  </p:normalViewPr>
  <p:slideViewPr>
    <p:cSldViewPr>
      <p:cViewPr varScale="1">
        <p:scale>
          <a:sx n="92" d="100"/>
          <a:sy n="92" d="100"/>
        </p:scale>
        <p:origin x="125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notesMasters/notesMaster1.xml" Type="http://schemas.openxmlformats.org/officeDocument/2006/relationships/notesMaster"/><Relationship Id="rId17" Target="commentAuthors.xml" Type="http://schemas.openxmlformats.org/officeDocument/2006/relationships/commentAuthors"/><Relationship Id="rId18" Target="presProps.xml" Type="http://schemas.openxmlformats.org/officeDocument/2006/relationships/presProps"/><Relationship Id="rId19" Target="viewProps.xml" Type="http://schemas.openxmlformats.org/officeDocument/2006/relationships/viewProps"/><Relationship Id="rId2" Target="slideMasters/slideMaster2.xml" Type="http://schemas.openxmlformats.org/officeDocument/2006/relationships/slideMaster"/><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2023/6/22</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12</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2023/6/22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2023/6/22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2023/6/22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2023/6/22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2023/6/22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2023/6/22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2023/6/22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2023/6/22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2023/6/22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2023/6/22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2023/6/22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2023/6/22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2023/6/22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4.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190478"/>
            <a:ext cx="7772400" cy="2403698"/>
          </a:xfrm>
        </p:spPr>
        <p:txBody>
          <a:bodyPr>
            <a:normAutofit fontScale="90000"/>
          </a:bodyPr>
          <a:lstStyle/>
          <a:p>
            <a:br>
              <a:rPr lang="en-US" altLang="ja-JP" b="1" dirty="0">
                <a:latin typeface="+mn-ea"/>
                <a:ea typeface="+mn-ea"/>
              </a:rPr>
            </a:br>
            <a:br>
              <a:rPr lang="en-US" altLang="ja-JP" b="1" dirty="0">
                <a:latin typeface="+mn-ea"/>
                <a:ea typeface="+mn-ea"/>
              </a:rPr>
            </a:br>
            <a:r>
              <a:rPr lang="ja-JP" altLang="en-US" b="1" dirty="0">
                <a:latin typeface="+mn-ea"/>
                <a:ea typeface="+mn-ea"/>
              </a:rPr>
              <a:t>○○○○の研究開発</a:t>
            </a:r>
            <a:br>
              <a:rPr lang="en-US" altLang="ja-JP" b="1" dirty="0">
                <a:latin typeface="+mn-ea"/>
                <a:ea typeface="+mn-ea"/>
              </a:rPr>
            </a:br>
            <a:r>
              <a:rPr lang="ja-JP" altLang="en-US" b="1" dirty="0">
                <a:latin typeface="+mn-ea"/>
                <a:ea typeface="+mn-ea"/>
              </a:rPr>
              <a:t>（提案事業の名称記載）</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提案者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２０２３～２０●●年度）</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提案予算額：○○○百万円</a:t>
            </a:r>
          </a:p>
        </p:txBody>
      </p:sp>
      <p:sp>
        <p:nvSpPr>
          <p:cNvPr id="6" name="テキスト ボックス 5"/>
          <p:cNvSpPr txBox="1"/>
          <p:nvPr/>
        </p:nvSpPr>
        <p:spPr>
          <a:xfrm>
            <a:off x="6372200" y="4010729"/>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共同提案の場合、代表機関を一番左に記述し、共同提案者を続けて併記してください。委託先、共同実施先はその旨明示の上、記載ください。</a:t>
            </a:r>
            <a:endParaRPr lang="en-US" altLang="ja-JP" dirty="0">
              <a:latin typeface="+mn-ea"/>
            </a:endParaRPr>
          </a:p>
        </p:txBody>
      </p:sp>
      <p:sp>
        <p:nvSpPr>
          <p:cNvPr id="9" name="テキスト ボックス 8"/>
          <p:cNvSpPr txBox="1"/>
          <p:nvPr/>
        </p:nvSpPr>
        <p:spPr>
          <a:xfrm>
            <a:off x="2585889" y="32087"/>
            <a:ext cx="6558111" cy="242630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P.13</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別添３</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7737413"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a:t>
            </a:r>
            <a:r>
              <a:rPr kumimoji="1" lang="ja-JP" altLang="en-US" sz="2800" dirty="0">
                <a:latin typeface="+mn-ea"/>
              </a:rPr>
              <a:t>．研究開発成果の実用化・事業</a:t>
            </a:r>
            <a:r>
              <a:rPr lang="ja-JP" altLang="en-US" sz="2800" dirty="0">
                <a:latin typeface="+mn-ea"/>
              </a:rPr>
              <a:t>化の見通し（２）</a:t>
            </a:r>
            <a:endParaRPr kumimoji="1" lang="ja-JP" altLang="en-US" sz="2800" dirty="0">
              <a:latin typeface="+mn-ea"/>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27699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（３</a:t>
            </a:r>
            <a:r>
              <a:rPr lang="en-US" altLang="ja-JP" sz="1200" dirty="0">
                <a:solidFill>
                  <a:srgbClr val="3333CC"/>
                </a:solidFill>
                <a:latin typeface="+mn-ea"/>
              </a:rPr>
              <a:t>)</a:t>
            </a:r>
            <a:r>
              <a:rPr lang="ja-JP" altLang="en-US" sz="1200" dirty="0">
                <a:solidFill>
                  <a:srgbClr val="3333CC"/>
                </a:solidFill>
                <a:latin typeface="+mn-ea"/>
              </a:rPr>
              <a:t>グリーントランスフォーメーション（ＧＸ）の実現に向けた研究成果の社会実装へのコミット</a:t>
            </a:r>
            <a:endParaRPr lang="en-US" altLang="ja-JP" sz="1200" dirty="0">
              <a:solidFill>
                <a:srgbClr val="3333CC"/>
              </a:solidFill>
              <a:latin typeface="+mn-ea"/>
            </a:endParaRPr>
          </a:p>
        </p:txBody>
      </p:sp>
      <p:sp>
        <p:nvSpPr>
          <p:cNvPr id="11" name="テキスト ボックス 10"/>
          <p:cNvSpPr txBox="1"/>
          <p:nvPr/>
        </p:nvSpPr>
        <p:spPr>
          <a:xfrm>
            <a:off x="4182329" y="105609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・添付資料２（事業化計画書）のうち、６．項について要約して簡潔に記載ください。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組織内の事業推進体制</a:t>
            </a:r>
            <a:endParaRPr lang="en-US" altLang="ja-JP" sz="1200" dirty="0">
              <a:solidFill>
                <a:srgbClr val="3333CC"/>
              </a:solidFill>
              <a:latin typeface="+mn-ea"/>
            </a:endParaRPr>
          </a:p>
        </p:txBody>
      </p:sp>
      <p:sp>
        <p:nvSpPr>
          <p:cNvPr id="16" name="正方形/長方形 252"/>
          <p:cNvSpPr>
            <a:spLocks noChangeArrowheads="1"/>
          </p:cNvSpPr>
          <p:nvPr/>
        </p:nvSpPr>
        <p:spPr bwMode="auto">
          <a:xfrm>
            <a:off x="358138" y="6323941"/>
            <a:ext cx="8318318" cy="27699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経営戦略における事業の位置づけ</a:t>
            </a:r>
            <a:endParaRPr lang="en-US" altLang="ja-JP" sz="1200" dirty="0">
              <a:solidFill>
                <a:srgbClr val="3333CC"/>
              </a:solidFill>
              <a:latin typeface="+mn-ea"/>
            </a:endParaRPr>
          </a:p>
        </p:txBody>
      </p:sp>
      <p:grpSp>
        <p:nvGrpSpPr>
          <p:cNvPr id="30" name="グループ化 29">
            <a:extLst>
              <a:ext uri="{FF2B5EF4-FFF2-40B4-BE49-F238E27FC236}">
                <a16:creationId xmlns:a16="http://schemas.microsoft.com/office/drawing/2014/main" id="{3B38CDA2-8469-A6BE-12C5-7532D994E78C}"/>
              </a:ext>
            </a:extLst>
          </p:cNvPr>
          <p:cNvGrpSpPr/>
          <p:nvPr/>
        </p:nvGrpSpPr>
        <p:grpSpPr>
          <a:xfrm>
            <a:off x="1675093" y="2045260"/>
            <a:ext cx="5461254" cy="2857501"/>
            <a:chOff x="-12506" y="0"/>
            <a:chExt cx="4879960" cy="3919058"/>
          </a:xfrm>
        </p:grpSpPr>
        <p:sp>
          <p:nvSpPr>
            <p:cNvPr id="31" name="Rectangle 56">
              <a:extLst>
                <a:ext uri="{FF2B5EF4-FFF2-40B4-BE49-F238E27FC236}">
                  <a16:creationId xmlns:a16="http://schemas.microsoft.com/office/drawing/2014/main" id="{17D2B91E-5D79-0A37-C18B-13AB2E34DFE2}"/>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dirty="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dirty="0">
                  <a:solidFill>
                    <a:srgbClr val="0070C0"/>
                  </a:solidFill>
                  <a:effectLst/>
                  <a:latin typeface="TmsRmn"/>
                  <a:ea typeface="ＭＳ 明朝" panose="02020609040205080304" pitchFamily="17" charset="-128"/>
                  <a:cs typeface="Arial" panose="020B0604020202020204" pitchFamily="34" charset="0"/>
                </a:rPr>
                <a:t>A</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Arial" panose="020B0604020202020204" pitchFamily="34" charset="0"/>
                </a:rPr>
                <a:t>①</a:t>
              </a:r>
              <a:r>
                <a:rPr lang="en-US" sz="1050" b="1" i="1" kern="1200" dirty="0">
                  <a:solidFill>
                    <a:srgbClr val="0070C0"/>
                  </a:solidFill>
                  <a:effectLst/>
                  <a:latin typeface="TmsRmn"/>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dirty="0">
                  <a:solidFill>
                    <a:srgbClr val="0070C0"/>
                  </a:solidFill>
                  <a:effectLst/>
                  <a:latin typeface="TmsRmn"/>
                  <a:ea typeface="ＭＳ 明朝" panose="02020609040205080304" pitchFamily="17" charset="-128"/>
                  <a:cs typeface="Arial" panose="020B0604020202020204" pitchFamily="34" charset="0"/>
                </a:rPr>
                <a:t>G</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32" name="Rectangle 57">
              <a:extLst>
                <a:ext uri="{FF2B5EF4-FFF2-40B4-BE49-F238E27FC236}">
                  <a16:creationId xmlns:a16="http://schemas.microsoft.com/office/drawing/2014/main" id="{616076BE-0B28-42A2-9896-327F298362D3}"/>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4" name="Rectangle 58">
              <a:extLst>
                <a:ext uri="{FF2B5EF4-FFF2-40B4-BE49-F238E27FC236}">
                  <a16:creationId xmlns:a16="http://schemas.microsoft.com/office/drawing/2014/main" id="{04CC8677-E7BA-AE7A-2EEA-0FD03F0CCFA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effectLst/>
                <a:latin typeface="TmsRmn"/>
                <a:ea typeface="ＭＳ 明朝" panose="02020609040205080304" pitchFamily="17" charset="-128"/>
                <a:cs typeface="Times New Roman" panose="02020603050405020304" pitchFamily="18" charset="0"/>
              </a:endParaRPr>
            </a:p>
          </p:txBody>
        </p:sp>
        <p:cxnSp>
          <p:nvCxnSpPr>
            <p:cNvPr id="35" name="Connector: Elbow 59">
              <a:extLst>
                <a:ext uri="{FF2B5EF4-FFF2-40B4-BE49-F238E27FC236}">
                  <a16:creationId xmlns:a16="http://schemas.microsoft.com/office/drawing/2014/main" id="{17DE32EE-B7E2-1239-959D-15237D4D7594}"/>
                </a:ext>
              </a:extLst>
            </p:cNvPr>
            <p:cNvCxnSpPr>
              <a:cxnSpLocks/>
              <a:stCxn id="37" idx="2"/>
              <a:endCxn id="39"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37" name="Rectangle 62">
              <a:extLst>
                <a:ext uri="{FF2B5EF4-FFF2-40B4-BE49-F238E27FC236}">
                  <a16:creationId xmlns:a16="http://schemas.microsoft.com/office/drawing/2014/main" id="{904A6B9A-D8D8-156B-15C9-4C387B6391E8}"/>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cs typeface="+mn-cs"/>
                </a:rPr>
                <a:t> aa aa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mn-cs"/>
                </a:rPr>
                <a:t>（事業にコミットする経営者）</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8" name="Rectangle 63">
              <a:extLst>
                <a:ext uri="{FF2B5EF4-FFF2-40B4-BE49-F238E27FC236}">
                  <a16:creationId xmlns:a16="http://schemas.microsoft.com/office/drawing/2014/main" id="{CD9D0287-1BDE-5B3F-E4C8-6747C784A4CD}"/>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本部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cs typeface="+mn-cs"/>
                </a:rPr>
                <a:t>本部長</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mn-cs"/>
                </a:rPr>
                <a:t>（研究開発責任者）</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39" name="Rectangle 64">
              <a:extLst>
                <a:ext uri="{FF2B5EF4-FFF2-40B4-BE49-F238E27FC236}">
                  <a16:creationId xmlns:a16="http://schemas.microsoft.com/office/drawing/2014/main" id="{FFD61324-A91A-0FF1-EEA1-68B8F3541DDE}"/>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40" name="Connector: Elbow 66">
              <a:extLst>
                <a:ext uri="{FF2B5EF4-FFF2-40B4-BE49-F238E27FC236}">
                  <a16:creationId xmlns:a16="http://schemas.microsoft.com/office/drawing/2014/main" id="{E2FB1C79-A54E-109C-4BFE-1028C207C762}"/>
                </a:ext>
              </a:extLst>
            </p:cNvPr>
            <p:cNvCxnSpPr>
              <a:cxnSpLocks/>
              <a:stCxn id="37" idx="2"/>
              <a:endCxn id="38"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1" name="Straight Arrow Connector 67">
              <a:extLst>
                <a:ext uri="{FF2B5EF4-FFF2-40B4-BE49-F238E27FC236}">
                  <a16:creationId xmlns:a16="http://schemas.microsoft.com/office/drawing/2014/main" id="{E6C2B462-4AEB-48A1-D58C-74634F41EFFF}"/>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42" name="Connector: Elbow 76">
              <a:extLst>
                <a:ext uri="{FF2B5EF4-FFF2-40B4-BE49-F238E27FC236}">
                  <a16:creationId xmlns:a16="http://schemas.microsoft.com/office/drawing/2014/main" id="{454B6FA8-D565-20BB-B3EA-3313899B1ABD}"/>
                </a:ext>
              </a:extLst>
            </p:cNvPr>
            <p:cNvCxnSpPr>
              <a:cxnSpLocks/>
              <a:stCxn id="31" idx="0"/>
              <a:endCxn id="38"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3" name="Connector: Elbow 77">
              <a:extLst>
                <a:ext uri="{FF2B5EF4-FFF2-40B4-BE49-F238E27FC236}">
                  <a16:creationId xmlns:a16="http://schemas.microsoft.com/office/drawing/2014/main" id="{BA0C427C-9F12-FB29-D3A6-884385F59800}"/>
                </a:ext>
              </a:extLst>
            </p:cNvPr>
            <p:cNvCxnSpPr>
              <a:cxnSpLocks/>
              <a:stCxn id="34" idx="0"/>
              <a:endCxn id="38"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45" name="テキスト ボックス 20">
              <a:extLst>
                <a:ext uri="{FF2B5EF4-FFF2-40B4-BE49-F238E27FC236}">
                  <a16:creationId xmlns:a16="http://schemas.microsoft.com/office/drawing/2014/main" id="{7C83E989-1C2F-DB62-A5EE-58A74FA62C0E}"/>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cs typeface="+mn-cs"/>
                </a:rPr>
                <a:t>連携</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46" name="Rectangle 56">
              <a:extLst>
                <a:ext uri="{FF2B5EF4-FFF2-40B4-BE49-F238E27FC236}">
                  <a16:creationId xmlns:a16="http://schemas.microsoft.com/office/drawing/2014/main" id="{7A9EB41C-645B-C0A6-4A38-FE17D15C4B20}"/>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47" name="直線コネクタ 46">
              <a:extLst>
                <a:ext uri="{FF2B5EF4-FFF2-40B4-BE49-F238E27FC236}">
                  <a16:creationId xmlns:a16="http://schemas.microsoft.com/office/drawing/2014/main" id="{5F61695F-DE70-2CE7-FCB8-8F4306961851}"/>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48" name="Straight Arrow Connector 67">
              <a:extLst>
                <a:ext uri="{FF2B5EF4-FFF2-40B4-BE49-F238E27FC236}">
                  <a16:creationId xmlns:a16="http://schemas.microsoft.com/office/drawing/2014/main" id="{F3FDDD9F-9B05-5F7A-BBB1-D3F93DEBB1AE}"/>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49" name="テキスト ボックス 24">
              <a:extLst>
                <a:ext uri="{FF2B5EF4-FFF2-40B4-BE49-F238E27FC236}">
                  <a16:creationId xmlns:a16="http://schemas.microsoft.com/office/drawing/2014/main" id="{7023E2E7-90C1-DB83-60B3-613403799861}"/>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cs typeface="+mn-cs"/>
                </a:rPr>
                <a:t>連携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50" name="Rectangle 63">
            <a:extLst>
              <a:ext uri="{FF2B5EF4-FFF2-40B4-BE49-F238E27FC236}">
                <a16:creationId xmlns:a16="http://schemas.microsoft.com/office/drawing/2014/main" id="{51E4DBF9-A166-F46C-E962-51B61CDD532B}"/>
              </a:ext>
            </a:extLst>
          </p:cNvPr>
          <p:cNvSpPr>
            <a:spLocks noChangeArrowheads="1"/>
          </p:cNvSpPr>
          <p:nvPr/>
        </p:nvSpPr>
        <p:spPr bwMode="gray">
          <a:xfrm>
            <a:off x="6572760" y="2839510"/>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51" name="Straight Arrow Connector 67">
            <a:extLst>
              <a:ext uri="{FF2B5EF4-FFF2-40B4-BE49-F238E27FC236}">
                <a16:creationId xmlns:a16="http://schemas.microsoft.com/office/drawing/2014/main" id="{B05B7401-21D5-25CE-C542-00084E1F428D}"/>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52" name="テキスト ボックス 51">
            <a:extLst>
              <a:ext uri="{FF2B5EF4-FFF2-40B4-BE49-F238E27FC236}">
                <a16:creationId xmlns:a16="http://schemas.microsoft.com/office/drawing/2014/main" id="{4CA43E23-3546-E1EA-E828-9525EB612B4A}"/>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cxnSp>
        <p:nvCxnSpPr>
          <p:cNvPr id="53" name="Connector: Elbow 66">
            <a:extLst>
              <a:ext uri="{FF2B5EF4-FFF2-40B4-BE49-F238E27FC236}">
                <a16:creationId xmlns:a16="http://schemas.microsoft.com/office/drawing/2014/main" id="{DB1CD282-E677-6726-8633-E5CD90F78B59}"/>
              </a:ext>
            </a:extLst>
          </p:cNvPr>
          <p:cNvCxnSpPr>
            <a:cxnSpLocks/>
          </p:cNvCxnSpPr>
          <p:nvPr/>
        </p:nvCxnSpPr>
        <p:spPr>
          <a:xfrm>
            <a:off x="5057088" y="26856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905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923833181"/>
              </p:ext>
            </p:extLst>
          </p:nvPr>
        </p:nvGraphicFramePr>
        <p:xfrm>
          <a:off x="215517" y="1364050"/>
          <a:ext cx="8712966" cy="5452296"/>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600" dirty="0">
                          <a:latin typeface="+mn-ea"/>
                          <a:ea typeface="+mn-ea"/>
                        </a:rPr>
                        <a:t>2023</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2024</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2025</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2026</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2027</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2028</a:t>
                      </a:r>
                      <a:r>
                        <a:rPr kumimoji="1" lang="ja-JP" altLang="en-US" sz="16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70612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9391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a:t>
                      </a:r>
                      <a:r>
                        <a:rPr kumimoji="1" lang="en-US" altLang="ja-JP" dirty="0"/>
                        <a:t>NEDO</a:t>
                      </a:r>
                      <a:r>
                        <a:rPr kumimoji="1" lang="ja-JP" altLang="en-US" dirty="0"/>
                        <a:t>負担分）の額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323528" y="836712"/>
            <a:ext cx="3024336" cy="369332"/>
          </a:xfrm>
          <a:prstGeom prst="rect">
            <a:avLst/>
          </a:prstGeom>
          <a:noFill/>
        </p:spPr>
        <p:txBody>
          <a:bodyPr wrap="square" rtlCol="0">
            <a:spAutoFit/>
          </a:bodyPr>
          <a:lstStyle/>
          <a:p>
            <a:r>
              <a:rPr kumimoji="1" lang="ja-JP" altLang="en-US" dirty="0"/>
              <a:t>予算総額：　〇〇〇百万円</a:t>
            </a:r>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８．予算額と内訳（全期間総括表）　</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a:solidFill>
                <a:prstClr val="black">
                  <a:tint val="75000"/>
                </a:prstClr>
              </a:solidFill>
            </a:endParaRPr>
          </a:p>
        </p:txBody>
      </p:sp>
      <p:sp>
        <p:nvSpPr>
          <p:cNvPr id="8" name="テキスト ボックス 7">
            <a:extLst>
              <a:ext uri="{FF2B5EF4-FFF2-40B4-BE49-F238E27FC236}">
                <a16:creationId xmlns:a16="http://schemas.microsoft.com/office/drawing/2014/main" id="{1345E3F3-B80F-4904-A7D9-949847A26B33}"/>
              </a:ext>
            </a:extLst>
          </p:cNvPr>
          <p:cNvSpPr txBox="1"/>
          <p:nvPr/>
        </p:nvSpPr>
        <p:spPr>
          <a:xfrm>
            <a:off x="5076056" y="683538"/>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3999493053"/>
              </p:ext>
            </p:extLst>
          </p:nvPr>
        </p:nvGraphicFramePr>
        <p:xfrm>
          <a:off x="251524" y="1403568"/>
          <a:ext cx="8568949" cy="4588526"/>
        </p:xfrm>
        <a:graphic>
          <a:graphicData uri="http://schemas.openxmlformats.org/drawingml/2006/table">
            <a:tbl>
              <a:tblPr firstRow="1" bandRow="1">
                <a:tableStyleId>{5C22544A-7EE6-4342-B048-85BDC9FD1C3A}</a:tableStyleId>
              </a:tblPr>
              <a:tblGrid>
                <a:gridCol w="2123013">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2023</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2024</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2025</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2026</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2027</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2028</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8" name="正方形/長方形 7"/>
          <p:cNvSpPr/>
          <p:nvPr/>
        </p:nvSpPr>
        <p:spPr>
          <a:xfrm>
            <a:off x="251524" y="6017256"/>
            <a:ext cx="7324441"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a:t>
            </a:r>
            <a:r>
              <a:rPr lang="en-US" altLang="ja-JP" sz="1400" dirty="0"/>
              <a:t>1/2</a:t>
            </a:r>
            <a:r>
              <a:rPr lang="ja-JP" altLang="en-US" sz="1400" dirty="0"/>
              <a:t>）によらず、定額助成とすることが可能です。</a:t>
            </a:r>
          </a:p>
        </p:txBody>
      </p:sp>
      <p:sp>
        <p:nvSpPr>
          <p:cNvPr id="9" name="テキスト ボックス 8">
            <a:extLst>
              <a:ext uri="{FF2B5EF4-FFF2-40B4-BE49-F238E27FC236}">
                <a16:creationId xmlns:a16="http://schemas.microsoft.com/office/drawing/2014/main" id="{18386F16-10BE-49D9-BC8E-B756037B8C09}"/>
              </a:ext>
            </a:extLst>
          </p:cNvPr>
          <p:cNvSpPr txBox="1"/>
          <p:nvPr/>
        </p:nvSpPr>
        <p:spPr>
          <a:xfrm>
            <a:off x="4572000" y="684417"/>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4101315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13</a:t>
            </a:fld>
            <a:endParaRPr lang="ja-JP" altLang="en-US">
              <a:solidFill>
                <a:prstClr val="black">
                  <a:tint val="75000"/>
                </a:prstClr>
              </a:solidFill>
            </a:endParaRPr>
          </a:p>
        </p:txBody>
      </p:sp>
      <p:sp>
        <p:nvSpPr>
          <p:cNvPr id="5" name="タイトル 1"/>
          <p:cNvSpPr txBox="1">
            <a:spLocks/>
          </p:cNvSpPr>
          <p:nvPr/>
        </p:nvSpPr>
        <p:spPr>
          <a:xfrm>
            <a:off x="107505" y="116632"/>
            <a:ext cx="5688631"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srgbClr val="FF0000"/>
                </a:solidFill>
                <a:latin typeface="+mn-ea"/>
              </a:rPr>
              <a:t>ナレーションの時間は</a:t>
            </a:r>
            <a:r>
              <a:rPr lang="en-US" altLang="ja-JP" dirty="0">
                <a:solidFill>
                  <a:srgbClr val="FF0000"/>
                </a:solidFill>
                <a:latin typeface="+mn-ea"/>
              </a:rPr>
              <a:t>15</a:t>
            </a:r>
            <a:r>
              <a:rPr lang="ja-JP" altLang="en-US" dirty="0">
                <a:solidFill>
                  <a:srgbClr val="FF0000"/>
                </a:solidFill>
                <a:latin typeface="+mn-ea"/>
              </a:rPr>
              <a:t>分以内（時間厳守）としてください</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提案技術に係る研究開発の産業・社会ニーズ等の背景、必要性、技術開発課題、解決方法、産業社会への波及効果等の概要を簡潔に記載ください。</a:t>
            </a:r>
          </a:p>
          <a:p>
            <a:r>
              <a:rPr lang="ja-JP" altLang="en-US" dirty="0">
                <a:latin typeface="+mn-ea"/>
              </a:rPr>
              <a:t>・先端半導体の製造において今後重要性が増すと考えられる分野の材料・部材に関する技術開発を対象とします。</a:t>
            </a: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830997"/>
          </a:xfrm>
          <a:prstGeom prst="rect">
            <a:avLst/>
          </a:prstGeom>
          <a:noFill/>
          <a:ln w="9525">
            <a:noFill/>
            <a:miter lim="800000"/>
            <a:headEnd/>
            <a:tailEnd/>
          </a:ln>
        </p:spPr>
        <p:txBody>
          <a:bodyPr wrap="square">
            <a:spAutoFit/>
          </a:bodyPr>
          <a:lstStyle/>
          <a:p>
            <a:r>
              <a:rPr lang="ja-JP" altLang="en-US" sz="1200" dirty="0">
                <a:latin typeface="+mn-ea"/>
              </a:rPr>
              <a:t>　</a:t>
            </a:r>
            <a:r>
              <a:rPr lang="ja-JP" altLang="en-US" sz="1200" dirty="0">
                <a:solidFill>
                  <a:srgbClr val="0070C0"/>
                </a:solidFill>
              </a:rPr>
              <a:t>現在、日本国内には、ポスト５Ｇを含む情報通信システム等において必要となる先端的なロジック半導体等（以下、「先端半導体」）の製造能力が無く、供給安定性等の観点で脆弱な状況にある。特に、●●の急激な高まりが予想されており、●●が必要とされている。そこで●●の課題解決を目的に、●●（手法）を用いて、●●に関する技術開発を行う。当該技術を●●に展開（社会実装）し、●●●という事業をすることを想定する。</a:t>
            </a:r>
            <a:endParaRPr lang="en-US" altLang="ja-JP" sz="12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5" name="正方形/長方形 4"/>
          <p:cNvSpPr/>
          <p:nvPr/>
        </p:nvSpPr>
        <p:spPr>
          <a:xfrm>
            <a:off x="107504" y="980728"/>
            <a:ext cx="8856712" cy="550156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２．事業内容</a:t>
            </a: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a:p>
            <a:r>
              <a:rPr lang="ja-JP" altLang="en-US" sz="1200" i="1" dirty="0">
                <a:solidFill>
                  <a:schemeClr val="bg1"/>
                </a:solidFill>
                <a:latin typeface="+mn-ea"/>
              </a:rPr>
              <a:t>・学術機関等との共同研究のうち公共性・公益性があると考える研究開発については、事業項目内にその旨と理由を記載してください。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2024.4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2023.4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sp>
        <p:nvSpPr>
          <p:cNvPr id="19" name="テキスト ボックス 18"/>
          <p:cNvSpPr txBox="1"/>
          <p:nvPr/>
        </p:nvSpPr>
        <p:spPr>
          <a:xfrm>
            <a:off x="5531325" y="146250"/>
            <a:ext cx="347077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・事業年数によりスケジュール表を調整してください。</a:t>
            </a:r>
            <a:endParaRPr lang="en-US" altLang="ja-JP" sz="1200" i="1" dirty="0">
              <a:solidFill>
                <a:schemeClr val="bg1"/>
              </a:solidFill>
              <a:latin typeface="+mn-ea"/>
            </a:endParaRP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2025.4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2027.4</a:t>
            </a:r>
            <a:endParaRPr lang="ja-JP" altLang="en-US" sz="1350" dirty="0">
              <a:solidFill>
                <a:prstClr val="black"/>
              </a:solidFill>
            </a:endParaRPr>
          </a:p>
        </p:txBody>
      </p:sp>
      <p:sp>
        <p:nvSpPr>
          <p:cNvPr id="25" name="テキスト ボックス 24"/>
          <p:cNvSpPr txBox="1"/>
          <p:nvPr/>
        </p:nvSpPr>
        <p:spPr>
          <a:xfrm>
            <a:off x="2126937" y="1201307"/>
            <a:ext cx="952651" cy="276999"/>
          </a:xfrm>
          <a:prstGeom prst="rect">
            <a:avLst/>
          </a:prstGeom>
          <a:noFill/>
        </p:spPr>
        <p:txBody>
          <a:bodyPr wrap="square" rtlCol="0">
            <a:spAutoFit/>
          </a:bodyPr>
          <a:lstStyle/>
          <a:p>
            <a:r>
              <a:rPr lang="ja-JP" altLang="en-US" sz="1200" dirty="0">
                <a:solidFill>
                  <a:srgbClr val="0000FF"/>
                </a:solidFill>
              </a:rPr>
              <a:t>◆開始</a:t>
            </a:r>
          </a:p>
        </p:txBody>
      </p:sp>
      <p:sp>
        <p:nvSpPr>
          <p:cNvPr id="26" name="テキスト ボックス 25"/>
          <p:cNvSpPr txBox="1"/>
          <p:nvPr/>
        </p:nvSpPr>
        <p:spPr>
          <a:xfrm>
            <a:off x="6996987" y="1170529"/>
            <a:ext cx="1175413" cy="307777"/>
          </a:xfrm>
          <a:prstGeom prst="rect">
            <a:avLst/>
          </a:prstGeom>
          <a:noFill/>
        </p:spPr>
        <p:txBody>
          <a:bodyPr wrap="square" rtlCol="0">
            <a:spAutoFit/>
          </a:bodyPr>
          <a:lstStyle/>
          <a:p>
            <a:r>
              <a:rPr lang="ja-JP" altLang="en-US" sz="1400" dirty="0">
                <a:solidFill>
                  <a:srgbClr val="0000FF"/>
                </a:solidFill>
              </a:rPr>
              <a:t>◆事業終了</a:t>
            </a:r>
          </a:p>
        </p:txBody>
      </p:sp>
      <p:sp>
        <p:nvSpPr>
          <p:cNvPr id="28"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2026.4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2028.4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8895" y="300932"/>
            <a:ext cx="4536504"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・提案する研究開発の目標を中間時点と最終時点について具体的かつ定量的に記載してください（極力、目標仕様等の具体的な数値を記載してください）。</a:t>
            </a:r>
            <a:endParaRPr lang="en-US" altLang="ja-JP" dirty="0">
              <a:latin typeface="+mn-ea"/>
            </a:endParaRPr>
          </a:p>
          <a:p>
            <a:r>
              <a:rPr lang="ja-JP" altLang="en-US" dirty="0">
                <a:latin typeface="+mn-ea"/>
              </a:rPr>
              <a:t>・目標を一つにまとめることが出来ない場合は、いくつかのカテゴリーに分けて記載頂いても結構です。</a:t>
            </a:r>
            <a:endParaRPr lang="en-US" altLang="ja-JP" dirty="0">
              <a:latin typeface="+mn-ea"/>
            </a:endParaRPr>
          </a:p>
          <a:p>
            <a:r>
              <a:rPr lang="ja-JP" altLang="en-US" dirty="0">
                <a:latin typeface="+mn-ea"/>
              </a:rPr>
              <a:t>・研究開発計画における開発目標との合致、対応状況も記載してください。</a:t>
            </a:r>
            <a:endParaRPr lang="en-US" altLang="ja-JP" dirty="0">
              <a:latin typeface="+mn-ea"/>
            </a:endParaRPr>
          </a:p>
        </p:txBody>
      </p:sp>
      <p:sp>
        <p:nvSpPr>
          <p:cNvPr id="4" name="テキスト ボックス 21"/>
          <p:cNvSpPr txBox="1">
            <a:spLocks noChangeArrowheads="1"/>
          </p:cNvSpPr>
          <p:nvPr/>
        </p:nvSpPr>
        <p:spPr bwMode="auto">
          <a:xfrm>
            <a:off x="179512" y="1734381"/>
            <a:ext cx="8712968"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５年間の提案の場合は事業開始から２．５年後</a:t>
            </a:r>
            <a:r>
              <a:rPr lang="ja-JP" altLang="en-US" sz="1600" dirty="0">
                <a:latin typeface="+mn-ea"/>
              </a:rPr>
              <a:t>）</a:t>
            </a:r>
            <a:endParaRPr lang="en-US" altLang="ja-JP" sz="1600" dirty="0">
              <a:latin typeface="+mn-ea"/>
            </a:endParaRPr>
          </a:p>
        </p:txBody>
      </p:sp>
      <p:sp>
        <p:nvSpPr>
          <p:cNvPr id="5" name="テキスト ボックス 21"/>
          <p:cNvSpPr txBox="1">
            <a:spLocks noChangeArrowheads="1"/>
          </p:cNvSpPr>
          <p:nvPr/>
        </p:nvSpPr>
        <p:spPr bwMode="auto">
          <a:xfrm>
            <a:off x="179512" y="3791128"/>
            <a:ext cx="8614136"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５年間の提案の場合は事業開始から５年後</a:t>
            </a:r>
            <a:r>
              <a:rPr lang="ja-JP" altLang="en-US" sz="1600" dirty="0">
                <a:latin typeface="+mn-ea"/>
              </a:rPr>
              <a:t>）</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777535413"/>
              </p:ext>
            </p:extLst>
          </p:nvPr>
        </p:nvGraphicFramePr>
        <p:xfrm>
          <a:off x="323528" y="2367610"/>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39987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160653696"/>
              </p:ext>
            </p:extLst>
          </p:nvPr>
        </p:nvGraphicFramePr>
        <p:xfrm>
          <a:off x="323528" y="4424357"/>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研究開発中の最終目標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4111708740"/>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獲得市場規模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2023/6</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just">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（競合技術の名称）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2023/6</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just">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2023/6</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6" name="テキスト ボックス 5"/>
          <p:cNvSpPr txBox="1"/>
          <p:nvPr/>
        </p:nvSpPr>
        <p:spPr>
          <a:xfrm>
            <a:off x="4519049" y="116632"/>
            <a:ext cx="4536504"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a:p>
            <a:r>
              <a:rPr lang="ja-JP" altLang="en-US" dirty="0">
                <a:solidFill>
                  <a:prstClr val="white"/>
                </a:solidFill>
                <a:latin typeface="ＭＳ Ｐゴシック" panose="020B0600070205080204" pitchFamily="50" charset="-128"/>
              </a:rPr>
              <a:t>・一例として以下の表を載せておりますが、別の図や表を活用してベンチマークを表現頂いても結構です。</a:t>
            </a:r>
            <a:endParaRPr lang="en-US" altLang="ja-JP" dirty="0">
              <a:solidFill>
                <a:prstClr val="white"/>
              </a:solidFill>
              <a:latin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182329" y="4000293"/>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・添付資料２（事業化計画書）のうち、２．項、３．項について要約して簡潔に記載ください。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218963" y="1205992"/>
            <a:ext cx="8318318" cy="2477601"/>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00FF"/>
                </a:solidFill>
                <a:latin typeface="+mn-ea"/>
              </a:rPr>
              <a:t>（１</a:t>
            </a:r>
            <a:r>
              <a:rPr lang="en-US" altLang="ja-JP" sz="1200" dirty="0">
                <a:solidFill>
                  <a:srgbClr val="0000FF"/>
                </a:solidFill>
                <a:latin typeface="+mn-ea"/>
              </a:rPr>
              <a:t>) </a:t>
            </a:r>
            <a:r>
              <a:rPr lang="ja-JP" altLang="en-US" sz="1200" dirty="0">
                <a:solidFill>
                  <a:srgbClr val="0000FF"/>
                </a:solidFill>
                <a:latin typeface="+mn-ea"/>
              </a:rPr>
              <a:t>実用化・事業化を行う製品・サービス等の概要</a:t>
            </a:r>
            <a:endParaRPr lang="en-US" altLang="ja-JP" sz="1200" dirty="0">
              <a:solidFill>
                <a:srgbClr val="0000FF"/>
              </a:solidFill>
              <a:latin typeface="+mn-ea"/>
            </a:endParaRPr>
          </a:p>
          <a:p>
            <a:pPr>
              <a:spcBef>
                <a:spcPts val="600"/>
              </a:spcBef>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研究開発の成果が、製品・サービスへどのように反映されるか記載してください。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（製作・実施等の制約）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必須となる材料等の調達先（国、企業、産地等）や制約等、サプライチェーン上の立ち位置等を記載してください。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p:txBody>
      </p:sp>
      <p:sp>
        <p:nvSpPr>
          <p:cNvPr id="16" name="正方形/長方形 252"/>
          <p:cNvSpPr>
            <a:spLocks noChangeArrowheads="1"/>
          </p:cNvSpPr>
          <p:nvPr/>
        </p:nvSpPr>
        <p:spPr bwMode="auto">
          <a:xfrm>
            <a:off x="251520" y="4115123"/>
            <a:ext cx="8318318" cy="236988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00FF"/>
                </a:solidFill>
                <a:latin typeface="+mn-ea"/>
              </a:rPr>
              <a:t>（２</a:t>
            </a:r>
            <a:r>
              <a:rPr lang="en-US" altLang="ja-JP" sz="1200" dirty="0">
                <a:solidFill>
                  <a:srgbClr val="0000FF"/>
                </a:solidFill>
                <a:latin typeface="+mn-ea"/>
              </a:rPr>
              <a:t>) </a:t>
            </a:r>
            <a:r>
              <a:rPr lang="ja-JP" altLang="en-US" sz="1200" dirty="0">
                <a:solidFill>
                  <a:srgbClr val="0000FF"/>
                </a:solidFill>
                <a:latin typeface="+mn-ea"/>
              </a:rPr>
              <a:t>研究開発への取組</a:t>
            </a:r>
            <a:endParaRPr lang="en-US" altLang="ja-JP" sz="1200" dirty="0">
              <a:solidFill>
                <a:srgbClr val="0000FF"/>
              </a:solidFill>
              <a:latin typeface="+mn-ea"/>
            </a:endParaRPr>
          </a:p>
          <a:p>
            <a:pPr>
              <a:spcBef>
                <a:spcPts val="600"/>
              </a:spcBef>
            </a:pP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研究開発を考えるに至った経緯（動機）</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事業として成功すると考える理由</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事業化のスケジュール</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オープン＆クローズ戦略等</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
        <p:nvSpPr>
          <p:cNvPr id="6" name="タイトル 1">
            <a:extLst>
              <a:ext uri="{FF2B5EF4-FFF2-40B4-BE49-F238E27FC236}">
                <a16:creationId xmlns:a16="http://schemas.microsoft.com/office/drawing/2014/main" id="{746C95CA-0905-FF4E-EEB4-8E9D46351471}"/>
              </a:ext>
            </a:extLst>
          </p:cNvPr>
          <p:cNvSpPr txBox="1">
            <a:spLocks/>
          </p:cNvSpPr>
          <p:nvPr/>
        </p:nvSpPr>
        <p:spPr>
          <a:xfrm>
            <a:off x="218963" y="185167"/>
            <a:ext cx="7737413"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７．研究開発成果の実用化・事業化の見通し（１）</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2941</Words>
  <PresentationFormat>画面に合わせる (4:3)</PresentationFormat>
  <Paragraphs>332</Paragraphs>
  <Slides>13</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13</vt:i4>
      </vt:variant>
    </vt:vector>
  </HeadingPairs>
  <TitlesOfParts>
    <vt:vector size="21" baseType="lpstr">
      <vt:lpstr>ＭＳ Ｐゴシック</vt:lpstr>
      <vt:lpstr>ＭＳ 明朝</vt:lpstr>
      <vt:lpstr>新細明體</vt:lpstr>
      <vt:lpstr>TmsRmn</vt:lpstr>
      <vt:lpstr>Arial</vt:lpstr>
      <vt:lpstr>Calibri</vt:lpstr>
      <vt:lpstr>Office ​​テーマ</vt:lpstr>
      <vt:lpstr>1_Office ​​テーマ</vt:lpstr>
      <vt:lpstr>  ○○○○の研究開発 （提案事業の名称記載）</vt:lpstr>
      <vt:lpstr>１．提案の概要（１）</vt:lpstr>
      <vt:lpstr>１．提案の概要（２）</vt:lpstr>
      <vt:lpstr>２．事業内容</vt:lpstr>
      <vt:lpstr>３．研究開発の体制</vt:lpstr>
      <vt:lpstr>PowerPoint プレゼンテーション</vt:lpstr>
      <vt:lpstr>５．研究開発の目標</vt:lpstr>
      <vt:lpstr>６．技術のベンチマーク</vt:lpstr>
      <vt:lpstr>PowerPoint プレゼンテーション</vt:lpstr>
      <vt:lpstr>７．研究開発成果の実用化・事業化の見通し（２）</vt:lpstr>
      <vt:lpstr>PowerPoint プレゼンテーション</vt:lpstr>
      <vt:lpstr>（機関名：〇〇〇〇）</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