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660" r:id="rId2"/>
  </p:sldMasterIdLst>
  <p:notesMasterIdLst>
    <p:notesMasterId r:id="rId16"/>
  </p:notesMasterIdLst>
  <p:sldIdLst>
    <p:sldId id="262" r:id="rId3"/>
    <p:sldId id="263" r:id="rId4"/>
    <p:sldId id="282" r:id="rId5"/>
    <p:sldId id="264" r:id="rId6"/>
    <p:sldId id="287" r:id="rId7"/>
    <p:sldId id="284" r:id="rId8"/>
    <p:sldId id="266" r:id="rId9"/>
    <p:sldId id="276" r:id="rId10"/>
    <p:sldId id="268" r:id="rId11"/>
    <p:sldId id="288" r:id="rId12"/>
    <p:sldId id="281" r:id="rId13"/>
    <p:sldId id="279" r:id="rId14"/>
    <p:sldId id="285" r:id="rId1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60" autoAdjust="0"/>
    <p:restoredTop sz="94333" autoAdjust="0"/>
  </p:normalViewPr>
  <p:slideViewPr>
    <p:cSldViewPr>
      <p:cViewPr varScale="1">
        <p:scale>
          <a:sx n="92" d="100"/>
          <a:sy n="92" d="100"/>
        </p:scale>
        <p:origin x="125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slides/slide12.xml" Type="http://schemas.openxmlformats.org/officeDocument/2006/relationships/slide"/><Relationship Id="rId15" Target="slides/slide13.xml" Type="http://schemas.openxmlformats.org/officeDocument/2006/relationships/slide"/><Relationship Id="rId16" Target="notesMasters/notesMaster1.xml" Type="http://schemas.openxmlformats.org/officeDocument/2006/relationships/notesMaster"/><Relationship Id="rId17" Target="commentAuthors.xml" Type="http://schemas.openxmlformats.org/officeDocument/2006/relationships/commentAuthors"/><Relationship Id="rId18" Target="presProps.xml" Type="http://schemas.openxmlformats.org/officeDocument/2006/relationships/presProps"/><Relationship Id="rId19" Target="viewProps.xml" Type="http://schemas.openxmlformats.org/officeDocument/2006/relationships/viewProps"/><Relationship Id="rId2" Target="slideMasters/slideMaster2.xml" Type="http://schemas.openxmlformats.org/officeDocument/2006/relationships/slideMaster"/><Relationship Id="rId20" Target="theme/theme1.xml" Type="http://schemas.openxmlformats.org/officeDocument/2006/relationships/theme"/><Relationship Id="rId21" Target="tableStyles.xml" Type="http://schemas.openxmlformats.org/officeDocument/2006/relationships/tableStyles"/><Relationship Id="rId22" Target="authors.xml" Type="http://schemas.microsoft.com/office/2018/10/relationships/authors"/><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2023/6/22</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1</a:t>
            </a:fld>
            <a:endParaRPr kumimoji="1" lang="ja-JP" altLang="en-US"/>
          </a:p>
        </p:txBody>
      </p:sp>
    </p:spTree>
    <p:extLst>
      <p:ext uri="{BB962C8B-B14F-4D97-AF65-F5344CB8AC3E}">
        <p14:creationId xmlns:p14="http://schemas.microsoft.com/office/powerpoint/2010/main" val="302035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1964256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12</a:t>
            </a:fld>
            <a:endParaRPr kumimoji="1" lang="ja-JP" altLang="en-US"/>
          </a:p>
        </p:txBody>
      </p:sp>
    </p:spTree>
    <p:extLst>
      <p:ext uri="{BB962C8B-B14F-4D97-AF65-F5344CB8AC3E}">
        <p14:creationId xmlns:p14="http://schemas.microsoft.com/office/powerpoint/2010/main" val="202602453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A01BB77-1A64-4D60-87DC-7C4E658AC710}" type="datetime1">
              <a:rPr kumimoji="1" lang="ja-JP" altLang="en-US" smtClean="0"/>
              <a:t>2023/6/22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636A183-0D8A-49D9-A104-C16C6879464F}" type="datetime1">
              <a:rPr kumimoji="1" lang="ja-JP" altLang="en-US" smtClean="0"/>
              <a:t>2023/6/22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BACE27-9625-4F4A-9259-7358C29885FF}" type="datetime1">
              <a:rPr kumimoji="1" lang="ja-JP" altLang="en-US" smtClean="0"/>
              <a:t>2023/6/22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EC79168-CB5B-4374-A348-2E1163812682}" type="datetime1">
              <a:rPr lang="ja-JP" altLang="en-US" smtClean="0">
                <a:solidFill>
                  <a:prstClr val="black">
                    <a:tint val="75000"/>
                  </a:prstClr>
                </a:solidFill>
              </a:rPr>
              <a:t>2023/6/22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68C1BE1-3280-4510-BF00-7FF076A605AD}" type="datetime1">
              <a:rPr lang="ja-JP" altLang="en-US" smtClean="0">
                <a:solidFill>
                  <a:prstClr val="black">
                    <a:tint val="75000"/>
                  </a:prstClr>
                </a:solidFill>
              </a:rPr>
              <a:t>2023/6/22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0897CF4-74A9-4CCE-8614-237DB87CE342}" type="datetime1">
              <a:rPr lang="ja-JP" altLang="en-US" smtClean="0">
                <a:solidFill>
                  <a:prstClr val="black">
                    <a:tint val="75000"/>
                  </a:prstClr>
                </a:solidFill>
              </a:rPr>
              <a:t>2023/6/22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FCCE91E-4EA0-406E-8130-B7BBD3A69A6B}" type="datetime1">
              <a:rPr lang="ja-JP" altLang="en-US" smtClean="0">
                <a:solidFill>
                  <a:prstClr val="black">
                    <a:tint val="75000"/>
                  </a:prstClr>
                </a:solidFill>
              </a:rPr>
              <a:t>2023/6/22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5DFDC65-3B18-4704-8252-D73E3BCD3F57}" type="datetime1">
              <a:rPr lang="ja-JP" altLang="en-US" smtClean="0">
                <a:solidFill>
                  <a:prstClr val="black">
                    <a:tint val="75000"/>
                  </a:prstClr>
                </a:solidFill>
              </a:rPr>
              <a:t>2023/6/22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2A4749C-E5B7-4FC1-9625-A818EDC733C8}" type="datetime1">
              <a:rPr lang="ja-JP" altLang="en-US" smtClean="0">
                <a:solidFill>
                  <a:prstClr val="black">
                    <a:tint val="75000"/>
                  </a:prstClr>
                </a:solidFill>
              </a:rPr>
              <a:t>2023/6/22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13BCBBF-DD15-4D56-8BFE-2F33897DE5EA}" type="datetime1">
              <a:rPr lang="ja-JP" altLang="en-US" smtClean="0">
                <a:solidFill>
                  <a:prstClr val="black">
                    <a:tint val="75000"/>
                  </a:prstClr>
                </a:solidFill>
              </a:rPr>
              <a:t>2023/6/22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8E71AC-1582-476C-86E3-5E603C5EAD0B}" type="datetime1">
              <a:rPr lang="ja-JP" altLang="en-US" smtClean="0">
                <a:solidFill>
                  <a:prstClr val="black">
                    <a:tint val="75000"/>
                  </a:prstClr>
                </a:solidFill>
              </a:rPr>
              <a:t>2023/6/22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DA288C-48D2-4447-8C19-B08718002019}" type="datetime1">
              <a:rPr kumimoji="1" lang="ja-JP" altLang="en-US" smtClean="0"/>
              <a:t>2023/6/22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284AAD4-CF21-4B50-A5AE-C1E679E9C817}" type="datetime1">
              <a:rPr lang="ja-JP" altLang="en-US" smtClean="0">
                <a:solidFill>
                  <a:prstClr val="black">
                    <a:tint val="75000"/>
                  </a:prstClr>
                </a:solidFill>
              </a:rPr>
              <a:t>2023/6/22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4A7D95-89FC-49A0-B883-9BEE18D29AB4}" type="datetime1">
              <a:rPr lang="ja-JP" altLang="en-US" smtClean="0">
                <a:solidFill>
                  <a:prstClr val="black">
                    <a:tint val="75000"/>
                  </a:prstClr>
                </a:solidFill>
              </a:rPr>
              <a:t>2023/6/22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3E50A68-E383-4C65-A9B9-4DEC9A40178D}" type="datetime1">
              <a:rPr lang="ja-JP" altLang="en-US" smtClean="0">
                <a:solidFill>
                  <a:prstClr val="black">
                    <a:tint val="75000"/>
                  </a:prstClr>
                </a:solidFill>
              </a:rPr>
              <a:t>2023/6/22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E7AF755-6966-4C99-B3D4-F0C6909E1CD9}" type="datetime1">
              <a:rPr kumimoji="1" lang="ja-JP" altLang="en-US" smtClean="0"/>
              <a:t>2023/6/22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3672FA-5072-453A-86DE-7C548D3A38C3}" type="datetime1">
              <a:rPr kumimoji="1" lang="ja-JP" altLang="en-US" smtClean="0"/>
              <a:t>2023/6/22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B3E9A00-F75A-42EF-A396-4527E1E6ACBD}" type="datetime1">
              <a:rPr kumimoji="1" lang="ja-JP" altLang="en-US" smtClean="0"/>
              <a:t>2023/6/22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27E3516-9103-4F32-AA4F-BA59AF9D8203}" type="datetime1">
              <a:rPr kumimoji="1" lang="ja-JP" altLang="en-US" smtClean="0"/>
              <a:t>2023/6/22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A20B79F-4EF2-436D-A3CF-AD7F05A1CEF4}" type="datetime1">
              <a:rPr kumimoji="1" lang="ja-JP" altLang="en-US" smtClean="0"/>
              <a:t>2023/6/22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FFEF3E-E685-481C-A7A8-1EDB0E8ED266}" type="datetime1">
              <a:rPr kumimoji="1" lang="ja-JP" altLang="en-US" smtClean="0"/>
              <a:t>2023/6/22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B049A80-68FA-409F-8CFC-D4C4E7A69377}" type="datetime1">
              <a:rPr kumimoji="1" lang="ja-JP" altLang="en-US" smtClean="0"/>
              <a:t>2023/6/22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7D7C3-F938-4DB8-A3E1-C9C8C3255262}" type="datetime1">
              <a:rPr kumimoji="1" lang="ja-JP" altLang="en-US" smtClean="0"/>
              <a:t>2023/6/22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10400" y="6482292"/>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pPr/>
              <a:t>‹#›</a:t>
            </a:fld>
            <a:endParaRPr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B9F7F-676E-439C-9E88-EF3A1CD2DE53}" type="datetime1">
              <a:rPr lang="ja-JP" altLang="en-US" smtClean="0">
                <a:solidFill>
                  <a:prstClr val="black">
                    <a:tint val="75000"/>
                  </a:prstClr>
                </a:solidFill>
              </a:rPr>
              <a:t>2023/6/22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10400" y="6490758"/>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13.xml" Type="http://schemas.openxmlformats.org/officeDocument/2006/relationships/slideLayout"/><Relationship Id="rId2" Target="../notesSlides/notesSlide4.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13.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1190478"/>
            <a:ext cx="7772400" cy="2403698"/>
          </a:xfrm>
        </p:spPr>
        <p:txBody>
          <a:bodyPr>
            <a:normAutofit fontScale="90000"/>
          </a:bodyPr>
          <a:lstStyle/>
          <a:p>
            <a:br>
              <a:rPr lang="en-US" altLang="ja-JP" b="1" dirty="0">
                <a:latin typeface="+mn-ea"/>
                <a:ea typeface="+mn-ea"/>
              </a:rPr>
            </a:br>
            <a:br>
              <a:rPr lang="en-US" altLang="ja-JP" b="1" dirty="0">
                <a:latin typeface="+mn-ea"/>
                <a:ea typeface="+mn-ea"/>
              </a:rPr>
            </a:br>
            <a:r>
              <a:rPr lang="ja-JP" altLang="en-US" b="1" dirty="0">
                <a:latin typeface="+mn-ea"/>
                <a:ea typeface="+mn-ea"/>
              </a:rPr>
              <a:t>○○○○の研究開発</a:t>
            </a:r>
            <a:br>
              <a:rPr lang="en-US" altLang="ja-JP" b="1" dirty="0">
                <a:latin typeface="+mn-ea"/>
                <a:ea typeface="+mn-ea"/>
              </a:rPr>
            </a:br>
            <a:r>
              <a:rPr lang="ja-JP" altLang="en-US" b="1" dirty="0">
                <a:latin typeface="+mn-ea"/>
                <a:ea typeface="+mn-ea"/>
              </a:rPr>
              <a:t>（提案事業の名称記載）</a:t>
            </a:r>
            <a:endParaRPr kumimoji="1" lang="ja-JP" altLang="en-US" dirty="0">
              <a:latin typeface="+mn-ea"/>
              <a:ea typeface="+mn-ea"/>
            </a:endParaRPr>
          </a:p>
        </p:txBody>
      </p:sp>
      <p:sp>
        <p:nvSpPr>
          <p:cNvPr id="3" name="サブタイトル 2"/>
          <p:cNvSpPr>
            <a:spLocks noGrp="1"/>
          </p:cNvSpPr>
          <p:nvPr>
            <p:ph type="subTitle" idx="1"/>
          </p:nvPr>
        </p:nvSpPr>
        <p:spPr>
          <a:xfrm>
            <a:off x="1140582" y="3933056"/>
            <a:ext cx="6400800" cy="1534832"/>
          </a:xfrm>
        </p:spPr>
        <p:txBody>
          <a:bodyPr>
            <a:normAutofit fontScale="77500" lnSpcReduction="20000"/>
          </a:bodyPr>
          <a:lstStyle/>
          <a:p>
            <a:pPr algn="l"/>
            <a:r>
              <a:rPr kumimoji="1" lang="ja-JP" altLang="en-US" sz="2400" dirty="0">
                <a:latin typeface="+mn-ea"/>
              </a:rPr>
              <a:t>提案者　 　：</a:t>
            </a:r>
            <a:r>
              <a:rPr lang="ja-JP" altLang="en-US" sz="2400" dirty="0">
                <a:latin typeface="+mn-ea"/>
              </a:rPr>
              <a:t>〇〇〇〇、〇〇〇〇、〇〇〇〇・・・</a:t>
            </a:r>
            <a:endParaRPr lang="en-US" altLang="ja-JP" sz="2400" dirty="0">
              <a:latin typeface="+mn-ea"/>
            </a:endParaRPr>
          </a:p>
          <a:p>
            <a:pPr algn="l"/>
            <a:endParaRPr kumimoji="1" lang="en-US" altLang="ja-JP" sz="2400" dirty="0">
              <a:latin typeface="+mn-ea"/>
            </a:endParaRPr>
          </a:p>
          <a:p>
            <a:pPr algn="l"/>
            <a:r>
              <a:rPr kumimoji="1" lang="ja-JP" altLang="en-US" sz="2400" dirty="0">
                <a:latin typeface="+mn-ea"/>
              </a:rPr>
              <a:t>実施期間 　：○年間（</a:t>
            </a:r>
            <a:r>
              <a:rPr lang="ja-JP" altLang="en-US" sz="2400" dirty="0">
                <a:latin typeface="+mn-ea"/>
              </a:rPr>
              <a:t>２０２３～２０●●年度）</a:t>
            </a:r>
            <a:endParaRPr kumimoji="1" lang="en-US" altLang="ja-JP" sz="2400" dirty="0">
              <a:latin typeface="+mn-ea"/>
            </a:endParaRPr>
          </a:p>
          <a:p>
            <a:pPr algn="l"/>
            <a:endParaRPr lang="en-US" altLang="ja-JP" sz="2400" dirty="0">
              <a:latin typeface="+mn-ea"/>
            </a:endParaRPr>
          </a:p>
          <a:p>
            <a:pPr algn="l"/>
            <a:r>
              <a:rPr kumimoji="1" lang="ja-JP" altLang="en-US" sz="2400" dirty="0">
                <a:latin typeface="+mn-ea"/>
              </a:rPr>
              <a:t>提案予算額：○○○百万円</a:t>
            </a:r>
          </a:p>
        </p:txBody>
      </p:sp>
      <p:sp>
        <p:nvSpPr>
          <p:cNvPr id="6" name="テキスト ボックス 5"/>
          <p:cNvSpPr txBox="1"/>
          <p:nvPr/>
        </p:nvSpPr>
        <p:spPr>
          <a:xfrm>
            <a:off x="6372200" y="4010729"/>
            <a:ext cx="2712381"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共同提案の場合、代表機関を一番左に記述し、共同提案者を続けて併記してください。委託先、共同実施先はその旨明示の上、記載ください。</a:t>
            </a:r>
            <a:endParaRPr lang="en-US" altLang="ja-JP" dirty="0">
              <a:latin typeface="+mn-ea"/>
            </a:endParaRPr>
          </a:p>
        </p:txBody>
      </p:sp>
      <p:sp>
        <p:nvSpPr>
          <p:cNvPr id="9" name="テキスト ボックス 8"/>
          <p:cNvSpPr txBox="1"/>
          <p:nvPr/>
        </p:nvSpPr>
        <p:spPr>
          <a:xfrm>
            <a:off x="2585889" y="32087"/>
            <a:ext cx="6558111" cy="242630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提案書の概要となるように作成ください。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b="1" u="sng" dirty="0">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概要資料作成後、</a:t>
            </a:r>
            <a:r>
              <a:rPr lang="en-US" altLang="ja-JP" b="1" u="sng" dirty="0">
                <a:solidFill>
                  <a:srgbClr val="FFFF00"/>
                </a:solidFill>
                <a:latin typeface="+mn-ea"/>
              </a:rPr>
              <a:t>[</a:t>
            </a:r>
            <a:r>
              <a:rPr lang="ja-JP" altLang="en-US" b="1" u="sng" dirty="0">
                <a:solidFill>
                  <a:srgbClr val="FFFF00"/>
                </a:solidFill>
                <a:latin typeface="+mn-ea"/>
              </a:rPr>
              <a:t>スライドショー</a:t>
            </a:r>
            <a:r>
              <a:rPr lang="en-US" altLang="ja-JP" b="1" u="sng" dirty="0">
                <a:solidFill>
                  <a:srgbClr val="FFFF00"/>
                </a:solidFill>
                <a:latin typeface="+mn-ea"/>
              </a:rPr>
              <a:t>] </a:t>
            </a:r>
            <a:r>
              <a:rPr lang="ja-JP" altLang="en-US" b="1" u="sng" dirty="0">
                <a:solidFill>
                  <a:srgbClr val="FFFF00"/>
                </a:solidFill>
                <a:latin typeface="+mn-ea"/>
              </a:rPr>
              <a:t>タブ </a:t>
            </a:r>
            <a:r>
              <a:rPr lang="en-US" altLang="ja-JP" b="1" u="sng" dirty="0">
                <a:solidFill>
                  <a:srgbClr val="FFFF00"/>
                </a:solidFill>
                <a:latin typeface="+mn-ea"/>
              </a:rPr>
              <a:t>-&gt; [</a:t>
            </a:r>
            <a:r>
              <a:rPr lang="ja-JP" altLang="en-US" b="1" u="sng" dirty="0">
                <a:solidFill>
                  <a:srgbClr val="FFFF00"/>
                </a:solidFill>
                <a:latin typeface="+mn-ea"/>
              </a:rPr>
              <a:t>スライドショーの記録</a:t>
            </a:r>
            <a:r>
              <a:rPr lang="en-US" altLang="ja-JP" b="1" u="sng" dirty="0">
                <a:solidFill>
                  <a:srgbClr val="FFFF00"/>
                </a:solidFill>
                <a:latin typeface="+mn-ea"/>
              </a:rPr>
              <a:t>]</a:t>
            </a:r>
            <a:r>
              <a:rPr lang="ja-JP" altLang="en-US" b="1" u="sng" dirty="0">
                <a:solidFill>
                  <a:srgbClr val="FFFF00"/>
                </a:solidFill>
                <a:latin typeface="+mn-ea"/>
              </a:rPr>
              <a:t>から各ページのナレーションを追加してください（</a:t>
            </a:r>
            <a:r>
              <a:rPr lang="en-US" altLang="ja-JP" b="1" u="sng" dirty="0">
                <a:solidFill>
                  <a:srgbClr val="FFFF00"/>
                </a:solidFill>
                <a:latin typeface="+mn-ea"/>
              </a:rPr>
              <a:t>P.13</a:t>
            </a:r>
            <a:r>
              <a:rPr lang="ja-JP" altLang="en-US" b="1" u="sng" dirty="0">
                <a:solidFill>
                  <a:srgbClr val="FFFF00"/>
                </a:solidFill>
                <a:latin typeface="+mn-ea"/>
              </a:rPr>
              <a:t>のナレーション追加について確認ください）。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ナレーションの時間は必ず</a:t>
            </a:r>
            <a:r>
              <a:rPr lang="en-US" altLang="ja-JP" b="1" u="sng" dirty="0">
                <a:solidFill>
                  <a:srgbClr val="FFFF00"/>
                </a:solidFill>
                <a:latin typeface="+mn-ea"/>
              </a:rPr>
              <a:t>15</a:t>
            </a:r>
            <a:r>
              <a:rPr lang="ja-JP" altLang="en-US" b="1" u="sng" dirty="0">
                <a:solidFill>
                  <a:srgbClr val="FFFF00"/>
                </a:solidFill>
                <a:latin typeface="+mn-ea"/>
              </a:rPr>
              <a:t>分以内としてください。</a:t>
            </a:r>
          </a:p>
        </p:txBody>
      </p:sp>
      <p:sp>
        <p:nvSpPr>
          <p:cNvPr id="8" name="テキスト ボックス 7"/>
          <p:cNvSpPr txBox="1"/>
          <p:nvPr/>
        </p:nvSpPr>
        <p:spPr>
          <a:xfrm>
            <a:off x="150936" y="477240"/>
            <a:ext cx="1620957" cy="307777"/>
          </a:xfrm>
          <a:prstGeom prst="rect">
            <a:avLst/>
          </a:prstGeom>
          <a:noFill/>
          <a:ln>
            <a:noFill/>
          </a:ln>
        </p:spPr>
        <p:txBody>
          <a:bodyPr wrap="none" rtlCol="0">
            <a:spAutoFit/>
          </a:bodyPr>
          <a:lstStyle/>
          <a:p>
            <a:r>
              <a:rPr kumimoji="1" lang="ja-JP" altLang="en-US" sz="1400" u="sng" dirty="0">
                <a:latin typeface="+mn-ea"/>
              </a:rPr>
              <a:t>提案概要説明資料</a:t>
            </a:r>
          </a:p>
        </p:txBody>
      </p:sp>
      <p:sp>
        <p:nvSpPr>
          <p:cNvPr id="15" name="テキスト ボックス 14"/>
          <p:cNvSpPr txBox="1"/>
          <p:nvPr/>
        </p:nvSpPr>
        <p:spPr>
          <a:xfrm>
            <a:off x="179512" y="168895"/>
            <a:ext cx="667170" cy="307777"/>
          </a:xfrm>
          <a:prstGeom prst="rect">
            <a:avLst/>
          </a:prstGeom>
          <a:noFill/>
          <a:ln>
            <a:solidFill>
              <a:schemeClr val="tx1"/>
            </a:solidFill>
          </a:ln>
        </p:spPr>
        <p:txBody>
          <a:bodyPr wrap="none" rtlCol="0">
            <a:spAutoFit/>
          </a:bodyPr>
          <a:lstStyle/>
          <a:p>
            <a:r>
              <a:rPr kumimoji="1" lang="ja-JP" altLang="en-US" sz="1400" dirty="0">
                <a:latin typeface="+mn-ea"/>
              </a:rPr>
              <a:t>別添３</a:t>
            </a:r>
          </a:p>
        </p:txBody>
      </p:sp>
      <p:cxnSp>
        <p:nvCxnSpPr>
          <p:cNvPr id="18" name="直線コネクタ 17"/>
          <p:cNvCxnSpPr/>
          <p:nvPr/>
        </p:nvCxnSpPr>
        <p:spPr>
          <a:xfrm flipH="1">
            <a:off x="2897746" y="631128"/>
            <a:ext cx="18070" cy="51452"/>
          </a:xfrm>
          <a:prstGeom prst="line">
            <a:avLst/>
          </a:prstGeom>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88288" y="5676385"/>
            <a:ext cx="8762921"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7737413"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７</a:t>
            </a:r>
            <a:r>
              <a:rPr kumimoji="1" lang="ja-JP" altLang="en-US" sz="2800" dirty="0">
                <a:latin typeface="+mn-ea"/>
              </a:rPr>
              <a:t>．研究開発成果の実用化・事業</a:t>
            </a:r>
            <a:r>
              <a:rPr lang="ja-JP" altLang="en-US" sz="2800" dirty="0">
                <a:latin typeface="+mn-ea"/>
              </a:rPr>
              <a:t>化の見通し（２）</a:t>
            </a:r>
            <a:endParaRPr kumimoji="1" lang="ja-JP" altLang="en-US" sz="2800" dirty="0">
              <a:latin typeface="+mn-ea"/>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2" y="1495163"/>
            <a:ext cx="6513277" cy="276999"/>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（３</a:t>
            </a:r>
            <a:r>
              <a:rPr lang="en-US" altLang="ja-JP" sz="1200" dirty="0">
                <a:solidFill>
                  <a:srgbClr val="3333CC"/>
                </a:solidFill>
                <a:latin typeface="+mn-ea"/>
              </a:rPr>
              <a:t>)</a:t>
            </a:r>
            <a:r>
              <a:rPr lang="ja-JP" altLang="en-US" sz="1200" dirty="0">
                <a:solidFill>
                  <a:srgbClr val="3333CC"/>
                </a:solidFill>
                <a:latin typeface="+mn-ea"/>
              </a:rPr>
              <a:t>グリーントランスフォーメーション（ＧＸ）の実現に向けた研究成果の社会実装へのコミット</a:t>
            </a:r>
            <a:endParaRPr lang="en-US" altLang="ja-JP" sz="1200" dirty="0">
              <a:solidFill>
                <a:srgbClr val="3333CC"/>
              </a:solidFill>
              <a:latin typeface="+mn-ea"/>
            </a:endParaRPr>
          </a:p>
        </p:txBody>
      </p:sp>
      <p:sp>
        <p:nvSpPr>
          <p:cNvPr id="11" name="テキスト ボックス 10"/>
          <p:cNvSpPr txBox="1"/>
          <p:nvPr/>
        </p:nvSpPr>
        <p:spPr>
          <a:xfrm>
            <a:off x="4182329" y="1056098"/>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・添付資料２（事業化計画書）のうち、６．項について要約して簡潔に記載ください。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1801793"/>
            <a:ext cx="8318318" cy="27699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組織内の事業推進体制</a:t>
            </a:r>
            <a:endParaRPr lang="en-US" altLang="ja-JP" sz="1200" dirty="0">
              <a:solidFill>
                <a:srgbClr val="3333CC"/>
              </a:solidFill>
              <a:latin typeface="+mn-ea"/>
            </a:endParaRPr>
          </a:p>
        </p:txBody>
      </p:sp>
      <p:sp>
        <p:nvSpPr>
          <p:cNvPr id="16" name="正方形/長方形 252"/>
          <p:cNvSpPr>
            <a:spLocks noChangeArrowheads="1"/>
          </p:cNvSpPr>
          <p:nvPr/>
        </p:nvSpPr>
        <p:spPr bwMode="auto">
          <a:xfrm>
            <a:off x="358138" y="6323941"/>
            <a:ext cx="8318318" cy="276999"/>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内容の詳細は様式第</a:t>
            </a:r>
            <a:r>
              <a:rPr lang="en-US" altLang="ja-JP" sz="1200" dirty="0">
                <a:solidFill>
                  <a:srgbClr val="3333CC"/>
                </a:solidFill>
                <a:latin typeface="+mn-ea"/>
              </a:rPr>
              <a:t>1</a:t>
            </a:r>
            <a:r>
              <a:rPr lang="ja-JP" altLang="en-US" sz="1200" dirty="0">
                <a:solidFill>
                  <a:srgbClr val="3333CC"/>
                </a:solidFill>
                <a:latin typeface="+mn-ea"/>
              </a:rPr>
              <a:t>の添付資料２（事業化計画書）をご参照ください。</a:t>
            </a:r>
            <a:endParaRPr lang="en-US" altLang="ja-JP" sz="1200" dirty="0">
              <a:solidFill>
                <a:srgbClr val="3333CC"/>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10</a:t>
            </a:fld>
            <a:endParaRPr kumimoji="1" lang="ja-JP" altLang="en-US"/>
          </a:p>
        </p:txBody>
      </p:sp>
      <p:sp>
        <p:nvSpPr>
          <p:cNvPr id="33" name="正方形/長方形 252">
            <a:extLst>
              <a:ext uri="{FF2B5EF4-FFF2-40B4-BE49-F238E27FC236}">
                <a16:creationId xmlns:a16="http://schemas.microsoft.com/office/drawing/2014/main" id="{4F9E40B4-D909-D348-321E-F2E88BFE0863}"/>
              </a:ext>
            </a:extLst>
          </p:cNvPr>
          <p:cNvSpPr>
            <a:spLocks noChangeArrowheads="1"/>
          </p:cNvSpPr>
          <p:nvPr/>
        </p:nvSpPr>
        <p:spPr bwMode="auto">
          <a:xfrm>
            <a:off x="485049" y="5114230"/>
            <a:ext cx="8318318" cy="27699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経営戦略における事業の位置づけ</a:t>
            </a:r>
            <a:endParaRPr lang="en-US" altLang="ja-JP" sz="1200" dirty="0">
              <a:solidFill>
                <a:srgbClr val="3333CC"/>
              </a:solidFill>
              <a:latin typeface="+mn-ea"/>
            </a:endParaRPr>
          </a:p>
        </p:txBody>
      </p:sp>
      <p:grpSp>
        <p:nvGrpSpPr>
          <p:cNvPr id="30" name="グループ化 29">
            <a:extLst>
              <a:ext uri="{FF2B5EF4-FFF2-40B4-BE49-F238E27FC236}">
                <a16:creationId xmlns:a16="http://schemas.microsoft.com/office/drawing/2014/main" id="{3B38CDA2-8469-A6BE-12C5-7532D994E78C}"/>
              </a:ext>
            </a:extLst>
          </p:cNvPr>
          <p:cNvGrpSpPr/>
          <p:nvPr/>
        </p:nvGrpSpPr>
        <p:grpSpPr>
          <a:xfrm>
            <a:off x="1675093" y="2045260"/>
            <a:ext cx="5461254" cy="2857501"/>
            <a:chOff x="-12506" y="0"/>
            <a:chExt cx="4879960" cy="3919058"/>
          </a:xfrm>
        </p:grpSpPr>
        <p:sp>
          <p:nvSpPr>
            <p:cNvPr id="31" name="Rectangle 56">
              <a:extLst>
                <a:ext uri="{FF2B5EF4-FFF2-40B4-BE49-F238E27FC236}">
                  <a16:creationId xmlns:a16="http://schemas.microsoft.com/office/drawing/2014/main" id="{17D2B91E-5D79-0A37-C18B-13AB2E34DFE2}"/>
                </a:ext>
              </a:extLst>
            </p:cNvPr>
            <p:cNvSpPr/>
            <p:nvPr/>
          </p:nvSpPr>
          <p:spPr>
            <a:xfrm>
              <a:off x="1246909" y="2571750"/>
              <a:ext cx="1146357" cy="1347308"/>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dirty="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dirty="0">
                  <a:solidFill>
                    <a:srgbClr val="0070C0"/>
                  </a:solidFill>
                  <a:effectLst/>
                  <a:latin typeface="TmsRmn"/>
                  <a:ea typeface="ＭＳ 明朝" panose="02020609040205080304" pitchFamily="17" charset="-128"/>
                  <a:cs typeface="Arial" panose="020B0604020202020204" pitchFamily="34" charset="0"/>
                </a:rPr>
                <a:t>A</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ja-JP" sz="1050" b="1" i="1" kern="1200" dirty="0">
                  <a:solidFill>
                    <a:srgbClr val="0070C0"/>
                  </a:solidFill>
                  <a:effectLst/>
                  <a:latin typeface="TmsRmn"/>
                  <a:ea typeface="ＭＳ 明朝" panose="02020609040205080304" pitchFamily="17" charset="-128"/>
                  <a:cs typeface="Arial" panose="020B0604020202020204" pitchFamily="34" charset="0"/>
                </a:rPr>
                <a:t>①</a:t>
              </a:r>
              <a:r>
                <a:rPr lang="en-US" sz="1050" b="1" i="1" kern="1200" dirty="0">
                  <a:solidFill>
                    <a:srgbClr val="0070C0"/>
                  </a:solidFill>
                  <a:effectLst/>
                  <a:latin typeface="TmsRmn"/>
                  <a:ea typeface="ＭＳ 明朝" panose="02020609040205080304" pitchFamily="17" charset="-128"/>
                  <a:cs typeface="Arial" panose="020B0604020202020204" pitchFamily="34" charset="0"/>
                </a:rPr>
                <a:t>XXX</a:t>
              </a:r>
              <a:r>
                <a:rPr lang="ja-JP" sz="1050" b="1" i="1" kern="1200" dirty="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ja-JP" sz="1050" b="1" i="1" kern="1200" dirty="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dirty="0">
                  <a:solidFill>
                    <a:srgbClr val="0070C0"/>
                  </a:solidFill>
                  <a:effectLst/>
                  <a:latin typeface="TmsRmn"/>
                  <a:ea typeface="ＭＳ 明朝" panose="02020609040205080304" pitchFamily="17" charset="-128"/>
                  <a:cs typeface="Arial" panose="020B0604020202020204" pitchFamily="34" charset="0"/>
                </a:rPr>
                <a:t>G</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32" name="Rectangle 57">
              <a:extLst>
                <a:ext uri="{FF2B5EF4-FFF2-40B4-BE49-F238E27FC236}">
                  <a16:creationId xmlns:a16="http://schemas.microsoft.com/office/drawing/2014/main" id="{616076BE-0B28-42A2-9896-327F298362D3}"/>
                </a:ext>
              </a:extLst>
            </p:cNvPr>
            <p:cNvSpPr/>
            <p:nvPr/>
          </p:nvSpPr>
          <p:spPr>
            <a:xfrm>
              <a:off x="2438400" y="2571750"/>
              <a:ext cx="1146175" cy="1346835"/>
            </a:xfrm>
            <a:prstGeom prst="rect">
              <a:avLst/>
            </a:prstGeom>
            <a:noFill/>
            <a:ln w="6350"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B</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②</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H</a:t>
              </a:r>
              <a:endParaRPr lang="ja-JP" sz="1050" kern="100">
                <a:effectLst/>
                <a:latin typeface="TmsRmn"/>
                <a:ea typeface="ＭＳ 明朝" panose="02020609040205080304" pitchFamily="17" charset="-128"/>
                <a:cs typeface="Times New Roman" panose="02020603050405020304" pitchFamily="18" charset="0"/>
              </a:endParaRPr>
            </a:p>
          </p:txBody>
        </p:sp>
        <p:sp>
          <p:nvSpPr>
            <p:cNvPr id="34" name="Rectangle 58">
              <a:extLst>
                <a:ext uri="{FF2B5EF4-FFF2-40B4-BE49-F238E27FC236}">
                  <a16:creationId xmlns:a16="http://schemas.microsoft.com/office/drawing/2014/main" id="{04CC8677-E7BA-AE7A-2EEA-0FD03F0CCFAB}"/>
                </a:ext>
              </a:extLst>
            </p:cNvPr>
            <p:cNvSpPr/>
            <p:nvPr/>
          </p:nvSpPr>
          <p:spPr>
            <a:xfrm>
              <a:off x="3629890" y="2571750"/>
              <a:ext cx="1237564"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C</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③</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I</a:t>
              </a:r>
              <a:endParaRPr lang="ja-JP" sz="1050" kern="100">
                <a:effectLst/>
                <a:latin typeface="TmsRmn"/>
                <a:ea typeface="ＭＳ 明朝" panose="02020609040205080304" pitchFamily="17" charset="-128"/>
                <a:cs typeface="Times New Roman" panose="02020603050405020304" pitchFamily="18" charset="0"/>
              </a:endParaRPr>
            </a:p>
          </p:txBody>
        </p:sp>
        <p:cxnSp>
          <p:nvCxnSpPr>
            <p:cNvPr id="35" name="Connector: Elbow 59">
              <a:extLst>
                <a:ext uri="{FF2B5EF4-FFF2-40B4-BE49-F238E27FC236}">
                  <a16:creationId xmlns:a16="http://schemas.microsoft.com/office/drawing/2014/main" id="{17DE32EE-B7E2-1239-959D-15237D4D7594}"/>
                </a:ext>
              </a:extLst>
            </p:cNvPr>
            <p:cNvCxnSpPr>
              <a:cxnSpLocks/>
              <a:stCxn id="37" idx="2"/>
              <a:endCxn id="39" idx="0"/>
            </p:cNvCxnSpPr>
            <p:nvPr/>
          </p:nvCxnSpPr>
          <p:spPr>
            <a:xfrm rot="5400000">
              <a:off x="1569955" y="-350244"/>
              <a:ext cx="447963" cy="2431149"/>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37" name="Rectangle 62">
              <a:extLst>
                <a:ext uri="{FF2B5EF4-FFF2-40B4-BE49-F238E27FC236}">
                  <a16:creationId xmlns:a16="http://schemas.microsoft.com/office/drawing/2014/main" id="{904A6B9A-D8D8-156B-15C9-4C387B6391E8}"/>
                </a:ext>
              </a:extLst>
            </p:cNvPr>
            <p:cNvSpPr>
              <a:spLocks noChangeArrowheads="1"/>
            </p:cNvSpPr>
            <p:nvPr/>
          </p:nvSpPr>
          <p:spPr bwMode="gray">
            <a:xfrm>
              <a:off x="1381370" y="0"/>
              <a:ext cx="3256280" cy="641350"/>
            </a:xfrm>
            <a:prstGeom prst="rect">
              <a:avLst/>
            </a:prstGeom>
            <a:noFill/>
            <a:ln w="2857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Lst>
          </p:spPr>
          <p:txBody>
            <a:bodyPr lIns="0" tIns="0" rIns="0" bIns="0" anchor="ctr"/>
            <a:lstStyle/>
            <a:p>
              <a:pPr algn="ctr"/>
              <a:r>
                <a:rPr lang="ja-JP" sz="1050" b="1" i="1" kern="1200">
                  <a:solidFill>
                    <a:srgbClr val="0070C0"/>
                  </a:solidFill>
                  <a:effectLst/>
                  <a:latin typeface="TmsRmn"/>
                  <a:ea typeface="ＭＳ 明朝" panose="02020609040205080304" pitchFamily="17" charset="-128"/>
                  <a:cs typeface="+mn-cs"/>
                </a:rPr>
                <a:t>代表取締役社長</a:t>
              </a:r>
              <a:r>
                <a:rPr lang="en-US" sz="1050" b="1" i="1" kern="1200">
                  <a:solidFill>
                    <a:srgbClr val="0070C0"/>
                  </a:solidFill>
                  <a:effectLst/>
                  <a:latin typeface="TmsRmn"/>
                  <a:ea typeface="ＭＳ 明朝" panose="02020609040205080304" pitchFamily="17" charset="-128"/>
                  <a:cs typeface="+mn-cs"/>
                </a:rPr>
                <a:t> aa aa</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mn-cs"/>
                </a:rPr>
                <a:t>（事業にコミットする経営者）</a:t>
              </a:r>
              <a:endParaRPr lang="ja-JP" sz="1050" kern="100">
                <a:effectLst/>
                <a:latin typeface="TmsRmn"/>
                <a:ea typeface="ＭＳ 明朝" panose="02020609040205080304" pitchFamily="17" charset="-128"/>
                <a:cs typeface="Times New Roman" panose="02020603050405020304" pitchFamily="18" charset="0"/>
              </a:endParaRPr>
            </a:p>
          </p:txBody>
        </p:sp>
        <p:sp>
          <p:nvSpPr>
            <p:cNvPr id="38" name="Rectangle 63">
              <a:extLst>
                <a:ext uri="{FF2B5EF4-FFF2-40B4-BE49-F238E27FC236}">
                  <a16:creationId xmlns:a16="http://schemas.microsoft.com/office/drawing/2014/main" id="{CD9D0287-1BDE-5B3F-E4C8-6747C784A4CD}"/>
                </a:ext>
              </a:extLst>
            </p:cNvPr>
            <p:cNvSpPr>
              <a:spLocks noChangeArrowheads="1"/>
            </p:cNvSpPr>
            <p:nvPr/>
          </p:nvSpPr>
          <p:spPr bwMode="gray">
            <a:xfrm>
              <a:off x="2239890" y="1089313"/>
              <a:ext cx="1539240" cy="765708"/>
            </a:xfrm>
            <a:prstGeom prst="rect">
              <a:avLst/>
            </a:prstGeom>
            <a:noFill/>
            <a:ln w="6350"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lc="http://schemas.openxmlformats.org/drawingml/2006/lockedCanvas" xmlns="" xmlns:a14="http://schemas.microsoft.com/office/drawing/2010/main" xmlns:p159="http://schemas.microsoft.com/office/powerpoint/2015/09/main" xmlns:p15="http://schemas.microsoft.com/office/powerpoint/2012/main" xmlns:p14="http://schemas.microsoft.com/office/powerpoint/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el="http://schemas.microsoft.com/office/2019/extlst"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cs typeface="+mn-cs"/>
                </a:rPr>
                <a:t>本部</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E</a:t>
              </a:r>
              <a:r>
                <a:rPr lang="ja-JP" sz="1050" b="1" i="1" kern="1200" dirty="0">
                  <a:solidFill>
                    <a:srgbClr val="0070C0"/>
                  </a:solidFill>
                  <a:effectLst/>
                  <a:latin typeface="TmsRmn"/>
                  <a:ea typeface="ＭＳ 明朝" panose="02020609040205080304" pitchFamily="17" charset="-128"/>
                  <a:cs typeface="+mn-cs"/>
                </a:rPr>
                <a:t>本部長</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ja-JP" sz="1050" b="1" i="1" kern="1200" dirty="0">
                  <a:solidFill>
                    <a:srgbClr val="0070C0"/>
                  </a:solidFill>
                  <a:effectLst/>
                  <a:latin typeface="TmsRmn"/>
                  <a:ea typeface="ＭＳ 明朝" panose="02020609040205080304" pitchFamily="17" charset="-128"/>
                  <a:cs typeface="+mn-cs"/>
                </a:rPr>
                <a:t>（研究開発責任者）</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39" name="Rectangle 64">
              <a:extLst>
                <a:ext uri="{FF2B5EF4-FFF2-40B4-BE49-F238E27FC236}">
                  <a16:creationId xmlns:a16="http://schemas.microsoft.com/office/drawing/2014/main" id="{FFD61324-A91A-0FF1-EEA1-68B8F3541DDE}"/>
                </a:ext>
              </a:extLst>
            </p:cNvPr>
            <p:cNvSpPr>
              <a:spLocks noChangeArrowheads="1"/>
            </p:cNvSpPr>
            <p:nvPr/>
          </p:nvSpPr>
          <p:spPr bwMode="gray">
            <a:xfrm>
              <a:off x="-12506" y="1089313"/>
              <a:ext cx="1181735" cy="733916"/>
            </a:xfrm>
            <a:prstGeom prst="rect">
              <a:avLst/>
            </a:prstGeom>
            <a:noFill/>
            <a:ln w="952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lc="http://schemas.openxmlformats.org/drawingml/2006/lockedCanvas" xmlns="" xmlns:a14="http://schemas.microsoft.com/office/drawing/2010/main" xmlns:p159="http://schemas.microsoft.com/office/powerpoint/2015/09/main" xmlns:p15="http://schemas.microsoft.com/office/powerpoint/2012/main" xmlns:p14="http://schemas.microsoft.com/office/powerpoint/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el="http://schemas.microsoft.com/office/2019/extlst"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cs typeface="+mn-cs"/>
                </a:rPr>
                <a:t>部</a:t>
              </a:r>
              <a:br>
                <a:rPr lang="en-US" sz="1050" b="1" i="1" kern="1200" dirty="0">
                  <a:solidFill>
                    <a:srgbClr val="0070C0"/>
                  </a:solidFill>
                  <a:effectLst/>
                  <a:latin typeface="TmsRmn"/>
                  <a:ea typeface="ＭＳ 明朝" panose="02020609040205080304" pitchFamily="17" charset="-128"/>
                  <a:cs typeface="+mn-cs"/>
                </a:rPr>
              </a:br>
              <a:r>
                <a:rPr lang="en-US" sz="1050" b="1" i="1" kern="1200" dirty="0">
                  <a:solidFill>
                    <a:srgbClr val="0070C0"/>
                  </a:solidFill>
                  <a:effectLst/>
                  <a:latin typeface="TmsRmn"/>
                  <a:ea typeface="ＭＳ 明朝" panose="02020609040205080304" pitchFamily="17" charset="-128"/>
                  <a:cs typeface="+mn-cs"/>
                </a:rPr>
                <a:t>F</a:t>
              </a:r>
              <a:r>
                <a:rPr lang="ja-JP" sz="1050" b="1" i="1" kern="1200" dirty="0">
                  <a:solidFill>
                    <a:srgbClr val="0070C0"/>
                  </a:solidFill>
                  <a:effectLst/>
                  <a:latin typeface="TmsRmn"/>
                  <a:ea typeface="ＭＳ 明朝" panose="02020609040205080304" pitchFamily="17" charset="-128"/>
                  <a:cs typeface="+mn-cs"/>
                </a:rPr>
                <a:t>部長</a:t>
              </a:r>
              <a:endParaRPr lang="en-US" altLang="ja-JP" sz="1050" b="1" i="1" kern="1200" dirty="0">
                <a:solidFill>
                  <a:srgbClr val="0070C0"/>
                </a:solidFill>
                <a:effectLst/>
                <a:latin typeface="TmsRmn"/>
                <a:ea typeface="ＭＳ 明朝" panose="02020609040205080304" pitchFamily="17" charset="-128"/>
                <a:cs typeface="+mn-cs"/>
              </a:endParaRPr>
            </a:p>
          </p:txBody>
        </p:sp>
        <p:cxnSp>
          <p:nvCxnSpPr>
            <p:cNvPr id="40" name="Connector: Elbow 66">
              <a:extLst>
                <a:ext uri="{FF2B5EF4-FFF2-40B4-BE49-F238E27FC236}">
                  <a16:creationId xmlns:a16="http://schemas.microsoft.com/office/drawing/2014/main" id="{E2FB1C79-A54E-109C-4BFE-1028C207C762}"/>
                </a:ext>
              </a:extLst>
            </p:cNvPr>
            <p:cNvCxnSpPr>
              <a:cxnSpLocks/>
              <a:stCxn id="37" idx="2"/>
              <a:endCxn id="38" idx="0"/>
            </p:cNvCxnSpPr>
            <p:nvPr/>
          </p:nvCxnSpPr>
          <p:spPr>
            <a:xfrm rot="5400000">
              <a:off x="2785530" y="865331"/>
              <a:ext cx="447963" cy="1"/>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41" name="Straight Arrow Connector 67">
              <a:extLst>
                <a:ext uri="{FF2B5EF4-FFF2-40B4-BE49-F238E27FC236}">
                  <a16:creationId xmlns:a16="http://schemas.microsoft.com/office/drawing/2014/main" id="{E6C2B462-4AEB-48A1-D58C-74634F41EFFF}"/>
                </a:ext>
              </a:extLst>
            </p:cNvPr>
            <p:cNvCxnSpPr>
              <a:cxnSpLocks/>
            </p:cNvCxnSpPr>
            <p:nvPr/>
          </p:nvCxnSpPr>
          <p:spPr>
            <a:xfrm>
              <a:off x="1248135" y="1533918"/>
              <a:ext cx="844550" cy="3175"/>
            </a:xfrm>
            <a:prstGeom prst="straightConnector1">
              <a:avLst/>
            </a:prstGeom>
            <a:noFill/>
            <a:ln w="9525" cap="flat" cmpd="sng" algn="ctr">
              <a:solidFill>
                <a:sysClr val="windowText" lastClr="000000"/>
              </a:solidFill>
              <a:prstDash val="solid"/>
              <a:round/>
              <a:headEnd type="arrow" w="med" len="med"/>
              <a:tailEnd type="arrow" w="med" len="med"/>
            </a:ln>
            <a:effectLst/>
          </p:spPr>
        </p:cxnSp>
        <p:cxnSp>
          <p:nvCxnSpPr>
            <p:cNvPr id="42" name="Connector: Elbow 76">
              <a:extLst>
                <a:ext uri="{FF2B5EF4-FFF2-40B4-BE49-F238E27FC236}">
                  <a16:creationId xmlns:a16="http://schemas.microsoft.com/office/drawing/2014/main" id="{454B6FA8-D565-20BB-B3EA-3313899B1ABD}"/>
                </a:ext>
              </a:extLst>
            </p:cNvPr>
            <p:cNvCxnSpPr>
              <a:cxnSpLocks/>
              <a:stCxn id="31" idx="0"/>
              <a:endCxn id="38" idx="2"/>
            </p:cNvCxnSpPr>
            <p:nvPr/>
          </p:nvCxnSpPr>
          <p:spPr>
            <a:xfrm rot="5400000" flipH="1" flipV="1">
              <a:off x="2056434" y="1618675"/>
              <a:ext cx="716730" cy="1189422"/>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43" name="Connector: Elbow 77">
              <a:extLst>
                <a:ext uri="{FF2B5EF4-FFF2-40B4-BE49-F238E27FC236}">
                  <a16:creationId xmlns:a16="http://schemas.microsoft.com/office/drawing/2014/main" id="{BA0C427C-9F12-FB29-D3A6-884385F59800}"/>
                </a:ext>
              </a:extLst>
            </p:cNvPr>
            <p:cNvCxnSpPr>
              <a:cxnSpLocks/>
              <a:stCxn id="34" idx="0"/>
              <a:endCxn id="38" idx="2"/>
            </p:cNvCxnSpPr>
            <p:nvPr/>
          </p:nvCxnSpPr>
          <p:spPr>
            <a:xfrm rot="16200000" flipV="1">
              <a:off x="3270727" y="1593804"/>
              <a:ext cx="716730" cy="1239163"/>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45" name="テキスト ボックス 20">
              <a:extLst>
                <a:ext uri="{FF2B5EF4-FFF2-40B4-BE49-F238E27FC236}">
                  <a16:creationId xmlns:a16="http://schemas.microsoft.com/office/drawing/2014/main" id="{7C83E989-1C2F-DB62-A5EE-58A74FA62C0E}"/>
                </a:ext>
              </a:extLst>
            </p:cNvPr>
            <p:cNvSpPr txBox="1"/>
            <p:nvPr/>
          </p:nvSpPr>
          <p:spPr>
            <a:xfrm>
              <a:off x="1390130" y="1141670"/>
              <a:ext cx="605155" cy="38461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dirty="0">
                  <a:solidFill>
                    <a:srgbClr val="0070C0"/>
                  </a:solidFill>
                  <a:effectLst/>
                  <a:latin typeface="TmsRmn"/>
                  <a:ea typeface="ＭＳ 明朝" panose="02020609040205080304" pitchFamily="17" charset="-128"/>
                  <a:cs typeface="+mn-cs"/>
                </a:rPr>
                <a:t>連携</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46" name="Rectangle 56">
              <a:extLst>
                <a:ext uri="{FF2B5EF4-FFF2-40B4-BE49-F238E27FC236}">
                  <a16:creationId xmlns:a16="http://schemas.microsoft.com/office/drawing/2014/main" id="{7A9EB41C-645B-C0A6-4A38-FE17D15C4B20}"/>
                </a:ext>
              </a:extLst>
            </p:cNvPr>
            <p:cNvSpPr/>
            <p:nvPr/>
          </p:nvSpPr>
          <p:spPr>
            <a:xfrm>
              <a:off x="-12506" y="2571750"/>
              <a:ext cx="1146175"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D</a:t>
              </a:r>
              <a:r>
                <a:rPr lang="ja-JP" sz="1050" b="1" i="1" kern="1200" dirty="0">
                  <a:solidFill>
                    <a:srgbClr val="0070C0"/>
                  </a:solidFill>
                  <a:effectLst/>
                  <a:latin typeface="TmsRmn"/>
                  <a:ea typeface="ＭＳ 明朝" panose="02020609040205080304" pitchFamily="17" charset="-128"/>
                  <a:cs typeface="Arial" panose="020B0604020202020204" pitchFamily="34" charset="0"/>
                </a:rPr>
                <a:t>部</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XXX</a:t>
              </a:r>
              <a:r>
                <a:rPr lang="ja-JP" sz="1050" b="1" i="1" kern="1200" dirty="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dirty="0">
                <a:effectLst/>
                <a:latin typeface="TmsRmn"/>
                <a:ea typeface="ＭＳ 明朝" panose="02020609040205080304" pitchFamily="17" charset="-128"/>
                <a:cs typeface="Times New Roman" panose="02020603050405020304" pitchFamily="18" charset="0"/>
              </a:endParaRPr>
            </a:p>
          </p:txBody>
        </p:sp>
        <p:cxnSp>
          <p:nvCxnSpPr>
            <p:cNvPr id="47" name="直線コネクタ 46">
              <a:extLst>
                <a:ext uri="{FF2B5EF4-FFF2-40B4-BE49-F238E27FC236}">
                  <a16:creationId xmlns:a16="http://schemas.microsoft.com/office/drawing/2014/main" id="{5F61695F-DE70-2CE7-FCB8-8F4306961851}"/>
                </a:ext>
              </a:extLst>
            </p:cNvPr>
            <p:cNvCxnSpPr>
              <a:cxnSpLocks/>
            </p:cNvCxnSpPr>
            <p:nvPr/>
          </p:nvCxnSpPr>
          <p:spPr>
            <a:xfrm>
              <a:off x="555530" y="1854609"/>
              <a:ext cx="0" cy="720316"/>
            </a:xfrm>
            <a:prstGeom prst="line">
              <a:avLst/>
            </a:prstGeom>
            <a:noFill/>
            <a:ln w="9525" cap="rnd" cmpd="sng" algn="ctr">
              <a:solidFill>
                <a:sysClr val="windowText" lastClr="000000">
                  <a:lumMod val="60000"/>
                  <a:lumOff val="40000"/>
                </a:sysClr>
              </a:solidFill>
              <a:prstDash val="solid"/>
              <a:round/>
            </a:ln>
            <a:effectLst/>
          </p:spPr>
        </p:cxnSp>
        <p:cxnSp>
          <p:nvCxnSpPr>
            <p:cNvPr id="48" name="Straight Arrow Connector 67">
              <a:extLst>
                <a:ext uri="{FF2B5EF4-FFF2-40B4-BE49-F238E27FC236}">
                  <a16:creationId xmlns:a16="http://schemas.microsoft.com/office/drawing/2014/main" id="{F3FDDD9F-9B05-5F7A-BBB1-D3F93DEBB1AE}"/>
                </a:ext>
              </a:extLst>
            </p:cNvPr>
            <p:cNvCxnSpPr>
              <a:cxnSpLocks/>
            </p:cNvCxnSpPr>
            <p:nvPr/>
          </p:nvCxnSpPr>
          <p:spPr>
            <a:xfrm>
              <a:off x="1575955" y="3804804"/>
              <a:ext cx="2675255" cy="0"/>
            </a:xfrm>
            <a:prstGeom prst="straightConnector1">
              <a:avLst/>
            </a:prstGeom>
            <a:noFill/>
            <a:ln w="9525" cap="flat" cmpd="sng" algn="ctr">
              <a:solidFill>
                <a:sysClr val="windowText" lastClr="000000"/>
              </a:solidFill>
              <a:prstDash val="solid"/>
              <a:round/>
              <a:headEnd type="arrow" w="med" len="med"/>
              <a:tailEnd type="arrow" w="med" len="med"/>
            </a:ln>
            <a:effectLst/>
          </p:spPr>
        </p:cxnSp>
        <p:sp>
          <p:nvSpPr>
            <p:cNvPr id="49" name="テキスト ボックス 24">
              <a:extLst>
                <a:ext uri="{FF2B5EF4-FFF2-40B4-BE49-F238E27FC236}">
                  <a16:creationId xmlns:a16="http://schemas.microsoft.com/office/drawing/2014/main" id="{7023E2E7-90C1-DB83-60B3-613403799861}"/>
                </a:ext>
              </a:extLst>
            </p:cNvPr>
            <p:cNvSpPr txBox="1"/>
            <p:nvPr/>
          </p:nvSpPr>
          <p:spPr>
            <a:xfrm>
              <a:off x="2708564" y="3548495"/>
              <a:ext cx="605155" cy="273179"/>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a:solidFill>
                    <a:srgbClr val="0070C0"/>
                  </a:solidFill>
                  <a:effectLst/>
                  <a:latin typeface="TmsRmn"/>
                  <a:ea typeface="ＭＳ 明朝" panose="02020609040205080304" pitchFamily="17" charset="-128"/>
                  <a:cs typeface="+mn-cs"/>
                </a:rPr>
                <a:t>連携</a:t>
              </a:r>
              <a:endParaRPr lang="ja-JP" sz="1050" kern="100">
                <a:effectLst/>
                <a:latin typeface="TmsRmn"/>
                <a:ea typeface="ＭＳ 明朝" panose="02020609040205080304" pitchFamily="17" charset="-128"/>
                <a:cs typeface="Times New Roman" panose="02020603050405020304" pitchFamily="18" charset="0"/>
              </a:endParaRPr>
            </a:p>
          </p:txBody>
        </p:sp>
      </p:grpSp>
      <p:sp>
        <p:nvSpPr>
          <p:cNvPr id="50" name="Rectangle 63">
            <a:extLst>
              <a:ext uri="{FF2B5EF4-FFF2-40B4-BE49-F238E27FC236}">
                <a16:creationId xmlns:a16="http://schemas.microsoft.com/office/drawing/2014/main" id="{51E4DBF9-A166-F46C-E962-51B61CDD532B}"/>
              </a:ext>
            </a:extLst>
          </p:cNvPr>
          <p:cNvSpPr>
            <a:spLocks noChangeArrowheads="1"/>
          </p:cNvSpPr>
          <p:nvPr/>
        </p:nvSpPr>
        <p:spPr bwMode="gray">
          <a:xfrm>
            <a:off x="6572760" y="2839510"/>
            <a:ext cx="1724400" cy="558000"/>
          </a:xfrm>
          <a:prstGeom prst="rect">
            <a:avLst/>
          </a:prstGeom>
          <a:noFill/>
          <a:ln w="6350"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p14="http://schemas.microsoft.com/office/powerpoint/2010/main" xmlns:p15="http://schemas.microsoft.com/office/powerpoint/2012/main" xmlns:p159="http://schemas.microsoft.com/office/powerpoint/2015/09/main" xmlns:a14="http://schemas.microsoft.com/office/drawing/2010/main" xmlns="" xmlns:lc="http://schemas.openxmlformats.org/drawingml/2006/lockedCanvas"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050" b="1" i="1" dirty="0">
                <a:solidFill>
                  <a:srgbClr val="0070C0"/>
                </a:solidFill>
                <a:latin typeface="ＭＳ 明朝" panose="02020609040205080304" pitchFamily="17" charset="-128"/>
                <a:ea typeface="ＭＳ 明朝" panose="02020609040205080304" pitchFamily="17" charset="-128"/>
              </a:rPr>
              <a:t>XX</a:t>
            </a:r>
            <a:r>
              <a:rPr lang="ja-JP" altLang="en-US" sz="1050" b="1" i="1" dirty="0">
                <a:solidFill>
                  <a:srgbClr val="0070C0"/>
                </a:solidFill>
                <a:latin typeface="ＭＳ 明朝" panose="02020609040205080304" pitchFamily="17" charset="-128"/>
                <a:ea typeface="ＭＳ 明朝" panose="02020609040205080304" pitchFamily="17" charset="-128"/>
              </a:rPr>
              <a:t>部</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en-US" altLang="ja-JP" sz="1050" b="1" i="1" dirty="0">
                <a:solidFill>
                  <a:srgbClr val="0070C0"/>
                </a:solidFill>
                <a:latin typeface="ＭＳ 明朝" panose="02020609040205080304" pitchFamily="17" charset="-128"/>
                <a:ea typeface="ＭＳ 明朝" panose="02020609040205080304" pitchFamily="17" charset="-128"/>
              </a:rPr>
              <a:t>J</a:t>
            </a:r>
            <a:r>
              <a:rPr lang="ja-JP" altLang="en-US" sz="1050" b="1" i="1" dirty="0">
                <a:solidFill>
                  <a:srgbClr val="0070C0"/>
                </a:solidFill>
                <a:latin typeface="ＭＳ 明朝" panose="02020609040205080304" pitchFamily="17" charset="-128"/>
                <a:ea typeface="ＭＳ 明朝" panose="02020609040205080304" pitchFamily="17" charset="-128"/>
              </a:rPr>
              <a:t>部長</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ja-JP" altLang="en-US" sz="1050" b="1" i="1" dirty="0">
                <a:solidFill>
                  <a:srgbClr val="0070C0"/>
                </a:solidFill>
                <a:latin typeface="ＭＳ 明朝" panose="02020609040205080304" pitchFamily="17" charset="-128"/>
                <a:ea typeface="ＭＳ 明朝" panose="02020609040205080304" pitchFamily="17" charset="-128"/>
              </a:rPr>
              <a:t>（事業化</a:t>
            </a:r>
            <a:r>
              <a:rPr lang="en-US" altLang="ja-JP" sz="1050" b="1" i="1" dirty="0">
                <a:solidFill>
                  <a:srgbClr val="0070C0"/>
                </a:solidFill>
                <a:latin typeface="ＭＳ 明朝" panose="02020609040205080304" pitchFamily="17" charset="-128"/>
                <a:ea typeface="ＭＳ 明朝" panose="02020609040205080304" pitchFamily="17" charset="-128"/>
              </a:rPr>
              <a:t>/</a:t>
            </a:r>
            <a:r>
              <a:rPr lang="ja-JP" altLang="en-US" sz="1050" b="1" i="1" dirty="0">
                <a:solidFill>
                  <a:srgbClr val="0070C0"/>
                </a:solidFill>
                <a:latin typeface="ＭＳ 明朝" panose="02020609040205080304" pitchFamily="17" charset="-128"/>
                <a:ea typeface="ＭＳ 明朝" panose="02020609040205080304" pitchFamily="17" charset="-128"/>
              </a:rPr>
              <a:t>標準戦略担当）</a:t>
            </a:r>
            <a:endParaRPr lang="en-US" altLang="ja-JP" sz="1050" b="1" i="1" dirty="0">
              <a:solidFill>
                <a:srgbClr val="0070C0"/>
              </a:solidFill>
              <a:latin typeface="ＭＳ 明朝" panose="02020609040205080304" pitchFamily="17" charset="-128"/>
              <a:ea typeface="ＭＳ 明朝" panose="02020609040205080304" pitchFamily="17" charset="-128"/>
            </a:endParaRPr>
          </a:p>
        </p:txBody>
      </p:sp>
      <p:cxnSp>
        <p:nvCxnSpPr>
          <p:cNvPr id="51" name="Straight Arrow Connector 67">
            <a:extLst>
              <a:ext uri="{FF2B5EF4-FFF2-40B4-BE49-F238E27FC236}">
                <a16:creationId xmlns:a16="http://schemas.microsoft.com/office/drawing/2014/main" id="{B05B7401-21D5-25CE-C542-00084E1F428D}"/>
              </a:ext>
            </a:extLst>
          </p:cNvPr>
          <p:cNvCxnSpPr>
            <a:cxnSpLocks/>
          </p:cNvCxnSpPr>
          <p:nvPr/>
        </p:nvCxnSpPr>
        <p:spPr>
          <a:xfrm>
            <a:off x="6093293" y="3163499"/>
            <a:ext cx="438503" cy="2687"/>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52" name="テキスト ボックス 51">
            <a:extLst>
              <a:ext uri="{FF2B5EF4-FFF2-40B4-BE49-F238E27FC236}">
                <a16:creationId xmlns:a16="http://schemas.microsoft.com/office/drawing/2014/main" id="{4CA43E23-3546-E1EA-E828-9525EB612B4A}"/>
              </a:ext>
            </a:extLst>
          </p:cNvPr>
          <p:cNvSpPr txBox="1"/>
          <p:nvPr/>
        </p:nvSpPr>
        <p:spPr>
          <a:xfrm>
            <a:off x="6001135" y="2937596"/>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b="1" i="1" dirty="0">
                <a:solidFill>
                  <a:srgbClr val="0070C0"/>
                </a:solidFill>
                <a:latin typeface="ＭＳ 明朝" panose="02020609040205080304" pitchFamily="17" charset="-128"/>
                <a:ea typeface="ＭＳ 明朝" panose="02020609040205080304" pitchFamily="17" charset="-128"/>
              </a:rPr>
              <a:t>連携</a:t>
            </a:r>
          </a:p>
        </p:txBody>
      </p:sp>
      <p:cxnSp>
        <p:nvCxnSpPr>
          <p:cNvPr id="53" name="Connector: Elbow 66">
            <a:extLst>
              <a:ext uri="{FF2B5EF4-FFF2-40B4-BE49-F238E27FC236}">
                <a16:creationId xmlns:a16="http://schemas.microsoft.com/office/drawing/2014/main" id="{DB1CD282-E677-6726-8633-E5CD90F78B59}"/>
              </a:ext>
            </a:extLst>
          </p:cNvPr>
          <p:cNvCxnSpPr>
            <a:cxnSpLocks/>
          </p:cNvCxnSpPr>
          <p:nvPr/>
        </p:nvCxnSpPr>
        <p:spPr>
          <a:xfrm>
            <a:off x="5057088" y="2685635"/>
            <a:ext cx="2377872" cy="153875"/>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9059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923833181"/>
              </p:ext>
            </p:extLst>
          </p:nvPr>
        </p:nvGraphicFramePr>
        <p:xfrm>
          <a:off x="215517" y="1364050"/>
          <a:ext cx="8712966" cy="5452296"/>
        </p:xfrm>
        <a:graphic>
          <a:graphicData uri="http://schemas.openxmlformats.org/drawingml/2006/table">
            <a:tbl>
              <a:tblPr firstRow="1" bandRow="1">
                <a:tableStyleId>{5C22544A-7EE6-4342-B048-85BDC9FD1C3A}</a:tableStyleId>
              </a:tblPr>
              <a:tblGrid>
                <a:gridCol w="288029">
                  <a:extLst>
                    <a:ext uri="{9D8B030D-6E8A-4147-A177-3AD203B41FA5}">
                      <a16:colId xmlns:a16="http://schemas.microsoft.com/office/drawing/2014/main" val="20000"/>
                    </a:ext>
                  </a:extLst>
                </a:gridCol>
                <a:gridCol w="1296145">
                  <a:extLst>
                    <a:ext uri="{9D8B030D-6E8A-4147-A177-3AD203B41FA5}">
                      <a16:colId xmlns:a16="http://schemas.microsoft.com/office/drawing/2014/main" val="3903547067"/>
                    </a:ext>
                  </a:extLst>
                </a:gridCol>
                <a:gridCol w="1080120">
                  <a:extLst>
                    <a:ext uri="{9D8B030D-6E8A-4147-A177-3AD203B41FA5}">
                      <a16:colId xmlns:a16="http://schemas.microsoft.com/office/drawing/2014/main" val="20003"/>
                    </a:ext>
                  </a:extLst>
                </a:gridCol>
                <a:gridCol w="1008112">
                  <a:extLst>
                    <a:ext uri="{9D8B030D-6E8A-4147-A177-3AD203B41FA5}">
                      <a16:colId xmlns:a16="http://schemas.microsoft.com/office/drawing/2014/main" val="2607585754"/>
                    </a:ext>
                  </a:extLst>
                </a:gridCol>
                <a:gridCol w="1008112">
                  <a:extLst>
                    <a:ext uri="{9D8B030D-6E8A-4147-A177-3AD203B41FA5}">
                      <a16:colId xmlns:a16="http://schemas.microsoft.com/office/drawing/2014/main" val="20001"/>
                    </a:ext>
                  </a:extLst>
                </a:gridCol>
                <a:gridCol w="1008112">
                  <a:extLst>
                    <a:ext uri="{9D8B030D-6E8A-4147-A177-3AD203B41FA5}">
                      <a16:colId xmlns:a16="http://schemas.microsoft.com/office/drawing/2014/main" val="932572701"/>
                    </a:ext>
                  </a:extLst>
                </a:gridCol>
                <a:gridCol w="1008112">
                  <a:extLst>
                    <a:ext uri="{9D8B030D-6E8A-4147-A177-3AD203B41FA5}">
                      <a16:colId xmlns:a16="http://schemas.microsoft.com/office/drawing/2014/main" val="20002"/>
                    </a:ext>
                  </a:extLst>
                </a:gridCol>
                <a:gridCol w="1008112">
                  <a:extLst>
                    <a:ext uri="{9D8B030D-6E8A-4147-A177-3AD203B41FA5}">
                      <a16:colId xmlns:a16="http://schemas.microsoft.com/office/drawing/2014/main" val="20006"/>
                    </a:ext>
                  </a:extLst>
                </a:gridCol>
                <a:gridCol w="1008112">
                  <a:extLst>
                    <a:ext uri="{9D8B030D-6E8A-4147-A177-3AD203B41FA5}">
                      <a16:colId xmlns:a16="http://schemas.microsoft.com/office/drawing/2014/main" val="20007"/>
                    </a:ext>
                  </a:extLst>
                </a:gridCol>
              </a:tblGrid>
              <a:tr h="670299">
                <a:tc gridSpan="2">
                  <a:txBody>
                    <a:bodyPr/>
                    <a:lstStyle/>
                    <a:p>
                      <a:endParaRPr kumimoji="1" lang="ja-JP" altLang="en-US" dirty="0"/>
                    </a:p>
                  </a:txBody>
                  <a:tcPr/>
                </a:tc>
                <a:tc hMerge="1">
                  <a:txBody>
                    <a:bodyPr/>
                    <a:lstStyle/>
                    <a:p>
                      <a:endParaRPr kumimoji="1" lang="ja-JP" altLang="en-US"/>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600" dirty="0">
                          <a:latin typeface="+mn-ea"/>
                          <a:ea typeface="+mn-ea"/>
                        </a:rPr>
                        <a:t>2023</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2024</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2025</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2026</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2027</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2028</a:t>
                      </a:r>
                      <a:r>
                        <a:rPr kumimoji="1" lang="ja-JP" altLang="en-US" sz="1600" dirty="0">
                          <a:latin typeface="+mn-ea"/>
                          <a:ea typeface="+mn-ea"/>
                        </a:rPr>
                        <a:t>年度</a:t>
                      </a:r>
                    </a:p>
                  </a:txBody>
                  <a:tcPr anchor="ctr"/>
                </a:tc>
                <a:extLst>
                  <a:ext uri="{0D108BD9-81ED-4DB2-BD59-A6C34878D82A}">
                    <a16:rowId xmlns:a16="http://schemas.microsoft.com/office/drawing/2014/main" val="10000"/>
                  </a:ext>
                </a:extLst>
              </a:tr>
              <a:tr h="616944">
                <a:tc gridSpan="2">
                  <a:txBody>
                    <a:bodyPr/>
                    <a:lstStyle/>
                    <a:p>
                      <a:r>
                        <a:rPr kumimoji="1" lang="ja-JP" altLang="en-US" dirty="0"/>
                        <a:t>（株）〇〇〇〇</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61694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70612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うち委託：</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〇〇〇</a:t>
                      </a:r>
                      <a:endParaRPr kumimoji="1" lang="en-US" altLang="ja-JP" dirty="0"/>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39391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うち共同研究：</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〇〇〇</a:t>
                      </a:r>
                      <a:endParaRPr kumimoji="1" lang="en-US" altLang="ja-JP"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2932056463"/>
                  </a:ext>
                </a:extLst>
              </a:tr>
              <a:tr h="616944">
                <a:tc>
                  <a:txBody>
                    <a:bodyPr/>
                    <a:lstStyle/>
                    <a:p>
                      <a:endParaRPr kumimoji="1" lang="ja-JP" altLang="en-US" dirty="0"/>
                    </a:p>
                  </a:txBody>
                  <a:tcPr/>
                </a:tc>
                <a:tc>
                  <a:txBody>
                    <a:bodyPr/>
                    <a:lstStyle/>
                    <a:p>
                      <a:r>
                        <a:rPr kumimoji="1" lang="ja-JP" altLang="en-US" sz="1400" dirty="0"/>
                        <a:t>うち公共性・公益性があると考える共同研究</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r h="616944">
                <a:tc gridSpan="2">
                  <a:txBody>
                    <a:bodyPr/>
                    <a:lstStyle/>
                    <a:p>
                      <a:r>
                        <a:rPr kumimoji="1" lang="ja-JP" altLang="en-US" dirty="0"/>
                        <a:t>合計</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4067105279"/>
                  </a:ext>
                </a:extLst>
              </a:tr>
              <a:tr h="616944">
                <a:tc gridSpan="2">
                  <a:txBody>
                    <a:bodyPr/>
                    <a:lstStyle/>
                    <a:p>
                      <a:r>
                        <a:rPr kumimoji="1" lang="ja-JP" altLang="en-US" dirty="0"/>
                        <a:t>助成金（</a:t>
                      </a:r>
                      <a:r>
                        <a:rPr kumimoji="1" lang="en-US" altLang="ja-JP" dirty="0"/>
                        <a:t>NEDO</a:t>
                      </a:r>
                      <a:r>
                        <a:rPr kumimoji="1" lang="ja-JP" altLang="en-US" dirty="0"/>
                        <a:t>負担分）の額</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572540454"/>
                  </a:ext>
                </a:extLst>
              </a:tr>
            </a:tbl>
          </a:graphicData>
        </a:graphic>
      </p:graphicFrame>
      <p:sp>
        <p:nvSpPr>
          <p:cNvPr id="5" name="テキスト ボックス 4"/>
          <p:cNvSpPr txBox="1"/>
          <p:nvPr/>
        </p:nvSpPr>
        <p:spPr>
          <a:xfrm>
            <a:off x="323528" y="836712"/>
            <a:ext cx="3024336" cy="369332"/>
          </a:xfrm>
          <a:prstGeom prst="rect">
            <a:avLst/>
          </a:prstGeom>
          <a:noFill/>
        </p:spPr>
        <p:txBody>
          <a:bodyPr wrap="square" rtlCol="0">
            <a:spAutoFit/>
          </a:bodyPr>
          <a:lstStyle/>
          <a:p>
            <a:r>
              <a:rPr kumimoji="1" lang="ja-JP" altLang="en-US" dirty="0"/>
              <a:t>予算総額：　〇〇〇百万円</a:t>
            </a:r>
          </a:p>
        </p:txBody>
      </p:sp>
      <p:sp>
        <p:nvSpPr>
          <p:cNvPr id="7" name="テキスト ボックス 6"/>
          <p:cNvSpPr txBox="1"/>
          <p:nvPr/>
        </p:nvSpPr>
        <p:spPr>
          <a:xfrm>
            <a:off x="7452320" y="1000074"/>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８．予算額と内訳（全期間総括表）　</a:t>
            </a:r>
          </a:p>
        </p:txBody>
      </p:sp>
      <p:sp>
        <p:nvSpPr>
          <p:cNvPr id="2" name="スライド番号プレースホルダー 1"/>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11</a:t>
            </a:fld>
            <a:endParaRPr lang="ja-JP" altLang="en-US">
              <a:solidFill>
                <a:prstClr val="black">
                  <a:tint val="75000"/>
                </a:prstClr>
              </a:solidFill>
            </a:endParaRPr>
          </a:p>
        </p:txBody>
      </p:sp>
      <p:sp>
        <p:nvSpPr>
          <p:cNvPr id="8" name="テキスト ボックス 7">
            <a:extLst>
              <a:ext uri="{FF2B5EF4-FFF2-40B4-BE49-F238E27FC236}">
                <a16:creationId xmlns:a16="http://schemas.microsoft.com/office/drawing/2014/main" id="{1345E3F3-B80F-4904-A7D9-949847A26B33}"/>
              </a:ext>
            </a:extLst>
          </p:cNvPr>
          <p:cNvSpPr txBox="1"/>
          <p:nvPr/>
        </p:nvSpPr>
        <p:spPr>
          <a:xfrm>
            <a:off x="5076056" y="683538"/>
            <a:ext cx="3367251"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・事業年数により欄を増減してください。</a:t>
            </a:r>
            <a:endParaRPr lang="en-US" altLang="ja-JP" sz="1200" i="1" dirty="0">
              <a:solidFill>
                <a:prstClr val="white"/>
              </a:solidFill>
              <a:latin typeface="+mn-ea"/>
            </a:endParaRPr>
          </a:p>
        </p:txBody>
      </p:sp>
    </p:spTree>
    <p:extLst>
      <p:ext uri="{BB962C8B-B14F-4D97-AF65-F5344CB8AC3E}">
        <p14:creationId xmlns:p14="http://schemas.microsoft.com/office/powerpoint/2010/main" val="2229680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（機関名：〇〇〇〇）</a:t>
            </a:r>
          </a:p>
        </p:txBody>
      </p:sp>
      <p:graphicFrame>
        <p:nvGraphicFramePr>
          <p:cNvPr id="4" name="表 3"/>
          <p:cNvGraphicFramePr>
            <a:graphicFrameLocks noGrp="1"/>
          </p:cNvGraphicFramePr>
          <p:nvPr>
            <p:extLst>
              <p:ext uri="{D42A27DB-BD31-4B8C-83A1-F6EECF244321}">
                <p14:modId xmlns:p14="http://schemas.microsoft.com/office/powerpoint/2010/main" val="3999493053"/>
              </p:ext>
            </p:extLst>
          </p:nvPr>
        </p:nvGraphicFramePr>
        <p:xfrm>
          <a:off x="251524" y="1403568"/>
          <a:ext cx="8568949" cy="4588526"/>
        </p:xfrm>
        <a:graphic>
          <a:graphicData uri="http://schemas.openxmlformats.org/drawingml/2006/table">
            <a:tbl>
              <a:tblPr firstRow="1" bandRow="1">
                <a:tableStyleId>{5C22544A-7EE6-4342-B048-85BDC9FD1C3A}</a:tableStyleId>
              </a:tblPr>
              <a:tblGrid>
                <a:gridCol w="2123013">
                  <a:extLst>
                    <a:ext uri="{9D8B030D-6E8A-4147-A177-3AD203B41FA5}">
                      <a16:colId xmlns:a16="http://schemas.microsoft.com/office/drawing/2014/main" val="20000"/>
                    </a:ext>
                  </a:extLst>
                </a:gridCol>
                <a:gridCol w="920848">
                  <a:extLst>
                    <a:ext uri="{9D8B030D-6E8A-4147-A177-3AD203B41FA5}">
                      <a16:colId xmlns:a16="http://schemas.microsoft.com/office/drawing/2014/main" val="20002"/>
                    </a:ext>
                  </a:extLst>
                </a:gridCol>
                <a:gridCol w="920848">
                  <a:extLst>
                    <a:ext uri="{9D8B030D-6E8A-4147-A177-3AD203B41FA5}">
                      <a16:colId xmlns:a16="http://schemas.microsoft.com/office/drawing/2014/main" val="20001"/>
                    </a:ext>
                  </a:extLst>
                </a:gridCol>
                <a:gridCol w="920848">
                  <a:extLst>
                    <a:ext uri="{9D8B030D-6E8A-4147-A177-3AD203B41FA5}">
                      <a16:colId xmlns:a16="http://schemas.microsoft.com/office/drawing/2014/main" val="3634264514"/>
                    </a:ext>
                  </a:extLst>
                </a:gridCol>
                <a:gridCol w="920848">
                  <a:extLst>
                    <a:ext uri="{9D8B030D-6E8A-4147-A177-3AD203B41FA5}">
                      <a16:colId xmlns:a16="http://schemas.microsoft.com/office/drawing/2014/main" val="932572701"/>
                    </a:ext>
                  </a:extLst>
                </a:gridCol>
                <a:gridCol w="920848">
                  <a:extLst>
                    <a:ext uri="{9D8B030D-6E8A-4147-A177-3AD203B41FA5}">
                      <a16:colId xmlns:a16="http://schemas.microsoft.com/office/drawing/2014/main" val="3703819195"/>
                    </a:ext>
                  </a:extLst>
                </a:gridCol>
                <a:gridCol w="920848">
                  <a:extLst>
                    <a:ext uri="{9D8B030D-6E8A-4147-A177-3AD203B41FA5}">
                      <a16:colId xmlns:a16="http://schemas.microsoft.com/office/drawing/2014/main" val="20006"/>
                    </a:ext>
                  </a:extLst>
                </a:gridCol>
                <a:gridCol w="920848">
                  <a:extLst>
                    <a:ext uri="{9D8B030D-6E8A-4147-A177-3AD203B41FA5}">
                      <a16:colId xmlns:a16="http://schemas.microsoft.com/office/drawing/2014/main" val="20007"/>
                    </a:ext>
                  </a:extLst>
                </a:gridCol>
              </a:tblGrid>
              <a:tr h="471778">
                <a:tc>
                  <a:txBody>
                    <a:bodyPr/>
                    <a:lstStyle/>
                    <a:p>
                      <a:endParaRPr kumimoji="1" lang="ja-JP" altLang="en-US" dirty="0"/>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400" dirty="0">
                          <a:latin typeface="+mn-ea"/>
                          <a:ea typeface="+mn-ea"/>
                        </a:rPr>
                        <a:t>2023</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2024</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2025</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2026</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2027</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2028</a:t>
                      </a:r>
                      <a:r>
                        <a:rPr kumimoji="1" lang="ja-JP" altLang="en-US" sz="1400" dirty="0">
                          <a:latin typeface="+mn-ea"/>
                          <a:ea typeface="+mn-ea"/>
                        </a:rPr>
                        <a:t>年度</a:t>
                      </a:r>
                    </a:p>
                  </a:txBody>
                  <a:tcPr anchor="ctr"/>
                </a:tc>
                <a:extLst>
                  <a:ext uri="{0D108BD9-81ED-4DB2-BD59-A6C34878D82A}">
                    <a16:rowId xmlns:a16="http://schemas.microsoft.com/office/drawing/2014/main" val="10000"/>
                  </a:ext>
                </a:extLst>
              </a:tr>
              <a:tr h="471778">
                <a:tc>
                  <a:txBody>
                    <a:bodyPr/>
                    <a:lstStyle/>
                    <a:p>
                      <a:r>
                        <a:rPr kumimoji="1" lang="ja-JP" altLang="en-US" dirty="0"/>
                        <a:t>機械装置費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471778">
                <a:tc>
                  <a:txBody>
                    <a:bodyPr/>
                    <a:lstStyle/>
                    <a:p>
                      <a:r>
                        <a:rPr kumimoji="1" lang="ja-JP" altLang="en-US" dirty="0"/>
                        <a:t>労務費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471778">
                <a:tc>
                  <a:txBody>
                    <a:bodyPr/>
                    <a:lstStyle/>
                    <a:p>
                      <a:r>
                        <a:rPr kumimoji="1" lang="ja-JP" altLang="en-US" dirty="0"/>
                        <a:t>消耗品費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3"/>
                  </a:ext>
                </a:extLst>
              </a:tr>
              <a:tr h="471778">
                <a:tc>
                  <a:txBody>
                    <a:bodyPr/>
                    <a:lstStyle/>
                    <a:p>
                      <a:r>
                        <a:rPr kumimoji="1" lang="ja-JP" altLang="en-US" dirty="0"/>
                        <a:t>旅費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471778">
                <a:tc>
                  <a:txBody>
                    <a:bodyPr/>
                    <a:lstStyle/>
                    <a:p>
                      <a:r>
                        <a:rPr kumimoji="1" lang="ja-JP" altLang="en-US" dirty="0"/>
                        <a:t>外注費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5"/>
                  </a:ext>
                </a:extLst>
              </a:tr>
              <a:tr h="471778">
                <a:tc>
                  <a:txBody>
                    <a:bodyPr/>
                    <a:lstStyle/>
                    <a:p>
                      <a:r>
                        <a:rPr kumimoji="1" lang="ja-JP" altLang="en-US" dirty="0"/>
                        <a:t>諸経費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extLst>
                  <a:ext uri="{0D108BD9-81ED-4DB2-BD59-A6C34878D82A}">
                    <a16:rowId xmlns:a16="http://schemas.microsoft.com/office/drawing/2014/main" val="10006"/>
                  </a:ext>
                </a:extLst>
              </a:tr>
              <a:tr h="814302">
                <a:tc>
                  <a:txBody>
                    <a:bodyPr/>
                    <a:lstStyle/>
                    <a:p>
                      <a:r>
                        <a:rPr kumimoji="1" lang="ja-JP" altLang="en-US" dirty="0"/>
                        <a:t>委託費・共同研究費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9"/>
                  </a:ext>
                </a:extLst>
              </a:tr>
              <a:tr h="471778">
                <a:tc>
                  <a:txBody>
                    <a:bodyPr/>
                    <a:lstStyle/>
                    <a:p>
                      <a:r>
                        <a:rPr kumimoji="1" lang="ja-JP" altLang="en-US" dirty="0"/>
                        <a:t>合計</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bl>
          </a:graphicData>
        </a:graphic>
      </p:graphicFrame>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８．予算額と内訳（機関別）</a:t>
            </a:r>
          </a:p>
        </p:txBody>
      </p:sp>
      <p:sp>
        <p:nvSpPr>
          <p:cNvPr id="3" name="正方形/長方形 2"/>
          <p:cNvSpPr/>
          <p:nvPr/>
        </p:nvSpPr>
        <p:spPr>
          <a:xfrm>
            <a:off x="251524" y="953509"/>
            <a:ext cx="1800493" cy="369332"/>
          </a:xfrm>
          <a:prstGeom prst="rect">
            <a:avLst/>
          </a:prstGeom>
        </p:spPr>
        <p:txBody>
          <a:bodyPr wrap="none">
            <a:spAutoFit/>
          </a:bodyPr>
          <a:lstStyle/>
          <a:p>
            <a:r>
              <a:rPr lang="en-US" altLang="ja-JP" dirty="0"/>
              <a:t>【</a:t>
            </a:r>
            <a:r>
              <a:rPr lang="ja-JP" altLang="en-US" dirty="0"/>
              <a:t>助成対象費用</a:t>
            </a:r>
            <a:r>
              <a:rPr lang="en-US" altLang="ja-JP" dirty="0"/>
              <a:t>】</a:t>
            </a:r>
            <a:endParaRPr lang="ja-JP" altLang="en-US" dirty="0"/>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12</a:t>
            </a:fld>
            <a:endParaRPr lang="ja-JP" altLang="en-US" dirty="0">
              <a:solidFill>
                <a:prstClr val="black">
                  <a:tint val="75000"/>
                </a:prstClr>
              </a:solidFill>
            </a:endParaRPr>
          </a:p>
        </p:txBody>
      </p:sp>
      <p:sp>
        <p:nvSpPr>
          <p:cNvPr id="8" name="正方形/長方形 7"/>
          <p:cNvSpPr/>
          <p:nvPr/>
        </p:nvSpPr>
        <p:spPr>
          <a:xfrm>
            <a:off x="251524" y="6017256"/>
            <a:ext cx="7324441" cy="738664"/>
          </a:xfrm>
          <a:prstGeom prst="rect">
            <a:avLst/>
          </a:prstGeom>
        </p:spPr>
        <p:txBody>
          <a:bodyPr wrap="none">
            <a:spAutoFit/>
          </a:bodyPr>
          <a:lstStyle/>
          <a:p>
            <a:r>
              <a:rPr lang="en-US" altLang="ja-JP" sz="1400" dirty="0"/>
              <a:t>※</a:t>
            </a:r>
            <a:r>
              <a:rPr lang="ja-JP" altLang="en-US" sz="1400" dirty="0"/>
              <a:t>学術機関等に対する</a:t>
            </a:r>
            <a:r>
              <a:rPr lang="en-US" altLang="ja-JP" sz="1400" dirty="0"/>
              <a:t>IV.</a:t>
            </a:r>
            <a:r>
              <a:rPr lang="ja-JP" altLang="en-US" sz="1400" dirty="0"/>
              <a:t>委託費・共同研究費の場合は「間接経費」の積算が可能です。</a:t>
            </a:r>
            <a:endParaRPr lang="en-US" altLang="ja-JP" sz="1400" dirty="0"/>
          </a:p>
          <a:p>
            <a:r>
              <a:rPr lang="ja-JP" altLang="en-US" sz="1400" dirty="0"/>
              <a:t>　 間接経費を積算に含める場合は上の表に“行”を追加して記載ください。</a:t>
            </a:r>
            <a:endParaRPr lang="en-US" altLang="ja-JP" sz="1400" dirty="0"/>
          </a:p>
          <a:p>
            <a:r>
              <a:rPr lang="en-US" altLang="ja-JP" sz="1400" dirty="0"/>
              <a:t>※</a:t>
            </a:r>
            <a:r>
              <a:rPr lang="ja-JP" altLang="en-US" sz="1400" dirty="0"/>
              <a:t>学術機関等に対する共同研究は、補助率（</a:t>
            </a:r>
            <a:r>
              <a:rPr lang="en-US" altLang="ja-JP" sz="1400" dirty="0"/>
              <a:t>1/2</a:t>
            </a:r>
            <a:r>
              <a:rPr lang="ja-JP" altLang="en-US" sz="1400" dirty="0"/>
              <a:t>）によらず、定額助成とすることが可能です。</a:t>
            </a:r>
          </a:p>
        </p:txBody>
      </p:sp>
      <p:sp>
        <p:nvSpPr>
          <p:cNvPr id="9" name="テキスト ボックス 8">
            <a:extLst>
              <a:ext uri="{FF2B5EF4-FFF2-40B4-BE49-F238E27FC236}">
                <a16:creationId xmlns:a16="http://schemas.microsoft.com/office/drawing/2014/main" id="{18386F16-10BE-49D9-BC8E-B756037B8C09}"/>
              </a:ext>
            </a:extLst>
          </p:cNvPr>
          <p:cNvSpPr txBox="1"/>
          <p:nvPr/>
        </p:nvSpPr>
        <p:spPr>
          <a:xfrm>
            <a:off x="4572000" y="684417"/>
            <a:ext cx="3367251"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・事業年数により欄を増減してください。</a:t>
            </a:r>
            <a:endParaRPr lang="en-US" altLang="ja-JP" sz="1200" i="1" dirty="0">
              <a:solidFill>
                <a:prstClr val="white"/>
              </a:solidFill>
              <a:latin typeface="+mn-ea"/>
            </a:endParaRPr>
          </a:p>
        </p:txBody>
      </p:sp>
    </p:spTree>
    <p:extLst>
      <p:ext uri="{BB962C8B-B14F-4D97-AF65-F5344CB8AC3E}">
        <p14:creationId xmlns:p14="http://schemas.microsoft.com/office/powerpoint/2010/main" val="4101315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13</a:t>
            </a:fld>
            <a:endParaRPr lang="ja-JP" altLang="en-US">
              <a:solidFill>
                <a:prstClr val="black">
                  <a:tint val="75000"/>
                </a:prstClr>
              </a:solidFill>
            </a:endParaRPr>
          </a:p>
        </p:txBody>
      </p:sp>
      <p:sp>
        <p:nvSpPr>
          <p:cNvPr id="5" name="タイトル 1"/>
          <p:cNvSpPr txBox="1">
            <a:spLocks/>
          </p:cNvSpPr>
          <p:nvPr/>
        </p:nvSpPr>
        <p:spPr>
          <a:xfrm>
            <a:off x="107505" y="116632"/>
            <a:ext cx="5688631"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参考）ナレーションの追加について</a:t>
            </a:r>
          </a:p>
        </p:txBody>
      </p:sp>
      <p:sp>
        <p:nvSpPr>
          <p:cNvPr id="7" name="正方形/長方形 6"/>
          <p:cNvSpPr/>
          <p:nvPr/>
        </p:nvSpPr>
        <p:spPr>
          <a:xfrm>
            <a:off x="241739" y="782395"/>
            <a:ext cx="8568952" cy="70238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 </a:t>
            </a:r>
            <a:r>
              <a:rPr kumimoji="1" lang="ja-JP" altLang="en-US" dirty="0">
                <a:solidFill>
                  <a:schemeClr val="tx1"/>
                </a:solidFill>
              </a:rPr>
              <a:t>スライドショー</a:t>
            </a:r>
            <a:r>
              <a:rPr kumimoji="1" lang="en-US" altLang="ja-JP" dirty="0">
                <a:solidFill>
                  <a:schemeClr val="tx1"/>
                </a:solidFill>
              </a:rPr>
              <a:t>] </a:t>
            </a:r>
            <a:r>
              <a:rPr kumimoji="1" lang="ja-JP" altLang="en-US" dirty="0">
                <a:solidFill>
                  <a:schemeClr val="tx1"/>
                </a:solidFill>
              </a:rPr>
              <a:t>タブをクリックし、</a:t>
            </a:r>
            <a:r>
              <a:rPr kumimoji="1" lang="en-US" altLang="ja-JP" dirty="0">
                <a:solidFill>
                  <a:schemeClr val="tx1"/>
                </a:solidFill>
              </a:rPr>
              <a:t>[</a:t>
            </a:r>
            <a:r>
              <a:rPr kumimoji="1" lang="ja-JP" altLang="en-US" dirty="0">
                <a:solidFill>
                  <a:schemeClr val="tx1"/>
                </a:solidFill>
              </a:rPr>
              <a:t>スライドショーの記録</a:t>
            </a:r>
            <a:r>
              <a:rPr kumimoji="1" lang="en-US" altLang="ja-JP" dirty="0">
                <a:solidFill>
                  <a:schemeClr val="tx1"/>
                </a:solidFill>
              </a:rPr>
              <a:t>]</a:t>
            </a:r>
            <a:r>
              <a:rPr kumimoji="1" lang="ja-JP" altLang="en-US" dirty="0">
                <a:solidFill>
                  <a:schemeClr val="tx1"/>
                </a:solidFill>
              </a:rPr>
              <a:t>を選択してください。</a:t>
            </a:r>
            <a:endParaRPr kumimoji="1" lang="en-US" altLang="ja-JP" dirty="0">
              <a:solidFill>
                <a:schemeClr val="tx1"/>
              </a:solidFill>
            </a:endParaRPr>
          </a:p>
          <a:p>
            <a:pPr marL="285750" indent="-285750">
              <a:buFont typeface="Arial" panose="020B0604020202020204" pitchFamily="34" charset="0"/>
              <a:buChar char="•"/>
            </a:pPr>
            <a:r>
              <a:rPr lang="ja-JP" altLang="en-US" dirty="0">
                <a:solidFill>
                  <a:schemeClr val="tx1"/>
                </a:solidFill>
              </a:rPr>
              <a:t>その後、</a:t>
            </a:r>
            <a:r>
              <a:rPr lang="en-US" altLang="ja-JP" dirty="0">
                <a:solidFill>
                  <a:schemeClr val="tx1"/>
                </a:solidFill>
              </a:rPr>
              <a:t>[ </a:t>
            </a:r>
            <a:r>
              <a:rPr lang="ja-JP" altLang="en-US" dirty="0">
                <a:solidFill>
                  <a:schemeClr val="tx1"/>
                </a:solidFill>
              </a:rPr>
              <a:t>先頭から録音を開始</a:t>
            </a:r>
            <a:r>
              <a:rPr lang="en-US" altLang="ja-JP" dirty="0">
                <a:solidFill>
                  <a:schemeClr val="tx1"/>
                </a:solidFill>
              </a:rPr>
              <a:t>] </a:t>
            </a:r>
            <a:r>
              <a:rPr lang="ja-JP" altLang="en-US" dirty="0">
                <a:solidFill>
                  <a:schemeClr val="tx1"/>
                </a:solidFill>
              </a:rPr>
              <a:t>をクリックしてください。</a:t>
            </a:r>
            <a:endParaRPr kumimoji="1" lang="ja-JP" altLang="en-US" dirty="0">
              <a:solidFill>
                <a:schemeClr val="tx1"/>
              </a:solidFill>
            </a:endParaRPr>
          </a:p>
        </p:txBody>
      </p:sp>
      <p:pic>
        <p:nvPicPr>
          <p:cNvPr id="8" name="図 7"/>
          <p:cNvPicPr>
            <a:picLocks noChangeAspect="1"/>
          </p:cNvPicPr>
          <p:nvPr/>
        </p:nvPicPr>
        <p:blipFill>
          <a:blip r:embed="rId2"/>
          <a:stretch>
            <a:fillRect/>
          </a:stretch>
        </p:blipFill>
        <p:spPr>
          <a:xfrm>
            <a:off x="514350" y="1646684"/>
            <a:ext cx="7562850" cy="1638300"/>
          </a:xfrm>
          <a:prstGeom prst="rect">
            <a:avLst/>
          </a:prstGeom>
        </p:spPr>
      </p:pic>
      <p:sp>
        <p:nvSpPr>
          <p:cNvPr id="9" name="角丸四角形 8"/>
          <p:cNvSpPr/>
          <p:nvPr/>
        </p:nvSpPr>
        <p:spPr>
          <a:xfrm>
            <a:off x="2915816" y="1646684"/>
            <a:ext cx="79208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7" y="1876370"/>
            <a:ext cx="731887" cy="706417"/>
          </a:xfrm>
          <a:prstGeom prst="roundRect">
            <a:avLst>
              <a:gd name="adj" fmla="val 457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559129" y="2581786"/>
            <a:ext cx="2232249" cy="2435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2915816" y="4265435"/>
            <a:ext cx="2486025" cy="1314450"/>
          </a:xfrm>
          <a:prstGeom prst="rect">
            <a:avLst/>
          </a:prstGeom>
        </p:spPr>
      </p:pic>
      <p:sp>
        <p:nvSpPr>
          <p:cNvPr id="13" name="正方形/長方形 12"/>
          <p:cNvSpPr/>
          <p:nvPr/>
        </p:nvSpPr>
        <p:spPr>
          <a:xfrm>
            <a:off x="241739" y="3446884"/>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a:t>
            </a:r>
            <a:r>
              <a:rPr kumimoji="1" lang="ja-JP" altLang="en-US" dirty="0">
                <a:solidFill>
                  <a:schemeClr val="tx1"/>
                </a:solidFill>
              </a:rPr>
              <a:t>スライドとアニメーションのタイミング</a:t>
            </a:r>
            <a:r>
              <a:rPr kumimoji="1" lang="en-US" altLang="ja-JP" dirty="0">
                <a:solidFill>
                  <a:schemeClr val="tx1"/>
                </a:solidFill>
              </a:rPr>
              <a:t>] </a:t>
            </a:r>
            <a:r>
              <a:rPr kumimoji="1" lang="ja-JP" altLang="en-US" dirty="0">
                <a:solidFill>
                  <a:schemeClr val="tx1"/>
                </a:solidFill>
              </a:rPr>
              <a:t>と </a:t>
            </a:r>
            <a:r>
              <a:rPr kumimoji="1" lang="en-US" altLang="ja-JP" dirty="0">
                <a:solidFill>
                  <a:schemeClr val="tx1"/>
                </a:solidFill>
              </a:rPr>
              <a:t>[</a:t>
            </a:r>
            <a:r>
              <a:rPr kumimoji="1" lang="ja-JP" altLang="en-US" dirty="0">
                <a:solidFill>
                  <a:schemeClr val="tx1"/>
                </a:solidFill>
              </a:rPr>
              <a:t>ナレーション、インク、レーザーポインター</a:t>
            </a:r>
            <a:r>
              <a:rPr kumimoji="1" lang="en-US" altLang="ja-JP" dirty="0">
                <a:solidFill>
                  <a:schemeClr val="tx1"/>
                </a:solidFill>
              </a:rPr>
              <a:t>]</a:t>
            </a:r>
            <a:r>
              <a:rPr kumimoji="1" lang="ja-JP" altLang="en-US" dirty="0">
                <a:solidFill>
                  <a:schemeClr val="tx1"/>
                </a:solidFill>
              </a:rPr>
              <a:t>にチェックが入っていることを確認</a:t>
            </a:r>
            <a:r>
              <a:rPr lang="ja-JP" altLang="en-US" dirty="0">
                <a:solidFill>
                  <a:schemeClr val="tx1"/>
                </a:solidFill>
              </a:rPr>
              <a:t>し、</a:t>
            </a:r>
            <a:r>
              <a:rPr lang="en-US" altLang="ja-JP" dirty="0">
                <a:solidFill>
                  <a:schemeClr val="tx1"/>
                </a:solidFill>
              </a:rPr>
              <a:t>[</a:t>
            </a:r>
            <a:r>
              <a:rPr lang="ja-JP" altLang="en-US" dirty="0">
                <a:solidFill>
                  <a:schemeClr val="tx1"/>
                </a:solidFill>
              </a:rPr>
              <a:t>記録の開始</a:t>
            </a:r>
            <a:r>
              <a:rPr lang="en-US" altLang="ja-JP" dirty="0">
                <a:solidFill>
                  <a:schemeClr val="tx1"/>
                </a:solidFill>
              </a:rPr>
              <a:t>]</a:t>
            </a:r>
            <a:r>
              <a:rPr lang="ja-JP" altLang="en-US" dirty="0">
                <a:solidFill>
                  <a:schemeClr val="tx1"/>
                </a:solidFill>
              </a:rPr>
              <a:t>をクリックして開始してください。</a:t>
            </a:r>
            <a:endParaRPr kumimoji="1" lang="ja-JP" altLang="en-US" dirty="0">
              <a:solidFill>
                <a:schemeClr val="tx1"/>
              </a:solidFill>
            </a:endParaRPr>
          </a:p>
        </p:txBody>
      </p:sp>
      <p:sp>
        <p:nvSpPr>
          <p:cNvPr id="15" name="正方形/長方形 14"/>
          <p:cNvSpPr/>
          <p:nvPr/>
        </p:nvSpPr>
        <p:spPr>
          <a:xfrm>
            <a:off x="241739" y="5725569"/>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dirty="0">
                <a:solidFill>
                  <a:schemeClr val="tx1"/>
                </a:solidFill>
              </a:rPr>
              <a:t>記録終了後にファイルを保存し、スライド切替のタイミングで適切に音声が入っているか最終確認をお願いします。</a:t>
            </a:r>
          </a:p>
        </p:txBody>
      </p:sp>
      <p:sp>
        <p:nvSpPr>
          <p:cNvPr id="16" name="テキスト ボックス 15"/>
          <p:cNvSpPr txBox="1"/>
          <p:nvPr/>
        </p:nvSpPr>
        <p:spPr>
          <a:xfrm>
            <a:off x="4917666" y="6546362"/>
            <a:ext cx="3866764" cy="253916"/>
          </a:xfrm>
          <a:prstGeom prst="rect">
            <a:avLst/>
          </a:prstGeom>
          <a:noFill/>
        </p:spPr>
        <p:txBody>
          <a:bodyPr wrap="none" rtlCol="0">
            <a:spAutoFit/>
          </a:bodyPr>
          <a:lstStyle/>
          <a:p>
            <a:r>
              <a:rPr kumimoji="1" lang="en-US" altLang="ja-JP" sz="1050" dirty="0"/>
              <a:t>※</a:t>
            </a:r>
            <a:r>
              <a:rPr kumimoji="1" lang="ja-JP" altLang="en-US" sz="1050" dirty="0"/>
              <a:t>）</a:t>
            </a:r>
            <a:r>
              <a:rPr kumimoji="1" lang="en-US" altLang="ja-JP" sz="1050" dirty="0"/>
              <a:t>Power</a:t>
            </a:r>
            <a:r>
              <a:rPr kumimoji="1" lang="ja-JP" altLang="en-US" sz="1050" dirty="0"/>
              <a:t> </a:t>
            </a:r>
            <a:r>
              <a:rPr kumimoji="1" lang="en-US" altLang="ja-JP" sz="1050" dirty="0"/>
              <a:t>Point</a:t>
            </a:r>
            <a:r>
              <a:rPr kumimoji="1" lang="ja-JP" altLang="en-US" sz="1050" dirty="0"/>
              <a:t>のバージョンにより表示が異なる場合があります。</a:t>
            </a:r>
          </a:p>
        </p:txBody>
      </p:sp>
      <p:sp>
        <p:nvSpPr>
          <p:cNvPr id="14" name="テキスト ボックス 13">
            <a:extLst>
              <a:ext uri="{FF2B5EF4-FFF2-40B4-BE49-F238E27FC236}">
                <a16:creationId xmlns:a16="http://schemas.microsoft.com/office/drawing/2014/main" id="{0E1EF6C3-6124-4B3B-AD5D-DF64643C94B5}"/>
              </a:ext>
            </a:extLst>
          </p:cNvPr>
          <p:cNvSpPr txBox="1"/>
          <p:nvPr/>
        </p:nvSpPr>
        <p:spPr>
          <a:xfrm>
            <a:off x="5916488" y="1278314"/>
            <a:ext cx="296949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srgbClr val="FF0000"/>
                </a:solidFill>
                <a:latin typeface="+mn-ea"/>
              </a:rPr>
              <a:t>ナレーションの時間は</a:t>
            </a:r>
            <a:r>
              <a:rPr lang="en-US" altLang="ja-JP" dirty="0">
                <a:solidFill>
                  <a:srgbClr val="FF0000"/>
                </a:solidFill>
                <a:latin typeface="+mn-ea"/>
              </a:rPr>
              <a:t>15</a:t>
            </a:r>
            <a:r>
              <a:rPr lang="ja-JP" altLang="en-US" dirty="0">
                <a:solidFill>
                  <a:srgbClr val="FF0000"/>
                </a:solidFill>
                <a:latin typeface="+mn-ea"/>
              </a:rPr>
              <a:t>分以内（時間厳守）としてください</a:t>
            </a:r>
          </a:p>
        </p:txBody>
      </p:sp>
    </p:spTree>
    <p:extLst>
      <p:ext uri="{BB962C8B-B14F-4D97-AF65-F5344CB8AC3E}">
        <p14:creationId xmlns:p14="http://schemas.microsoft.com/office/powerpoint/2010/main" val="222911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6" name="テキスト ボックス 5"/>
          <p:cNvSpPr txBox="1"/>
          <p:nvPr/>
        </p:nvSpPr>
        <p:spPr>
          <a:xfrm>
            <a:off x="3683946" y="2276872"/>
            <a:ext cx="5184896"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提案技術に係る研究開発の産業・社会ニーズ等の背景、必要性、技術開発課題、解決方法、産業社会への波及効果等の概要を簡潔に記載ください。</a:t>
            </a:r>
          </a:p>
          <a:p>
            <a:r>
              <a:rPr lang="ja-JP" altLang="en-US" dirty="0">
                <a:latin typeface="+mn-ea"/>
              </a:rPr>
              <a:t>・先端半導体の製造において今後重要性が増すと考えられる分野の材料・部材に関する技術開発を対象とします。</a:t>
            </a: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11" name="正方形/長方形 252"/>
          <p:cNvSpPr>
            <a:spLocks noChangeArrowheads="1"/>
          </p:cNvSpPr>
          <p:nvPr/>
        </p:nvSpPr>
        <p:spPr bwMode="auto">
          <a:xfrm>
            <a:off x="107504" y="1164252"/>
            <a:ext cx="8869510" cy="830997"/>
          </a:xfrm>
          <a:prstGeom prst="rect">
            <a:avLst/>
          </a:prstGeom>
          <a:noFill/>
          <a:ln w="9525">
            <a:noFill/>
            <a:miter lim="800000"/>
            <a:headEnd/>
            <a:tailEnd/>
          </a:ln>
        </p:spPr>
        <p:txBody>
          <a:bodyPr wrap="square">
            <a:spAutoFit/>
          </a:bodyPr>
          <a:lstStyle/>
          <a:p>
            <a:r>
              <a:rPr lang="ja-JP" altLang="en-US" sz="1200" dirty="0">
                <a:latin typeface="+mn-ea"/>
              </a:rPr>
              <a:t>　</a:t>
            </a:r>
            <a:r>
              <a:rPr lang="ja-JP" altLang="en-US" sz="1200" dirty="0">
                <a:solidFill>
                  <a:srgbClr val="0070C0"/>
                </a:solidFill>
              </a:rPr>
              <a:t>現在、日本国内には、ポスト５Ｇを含む情報通信システム等において必要となる先端的なロジック半導体等（以下、「先端半導体」）の製造能力が無く、供給安定性等の観点で脆弱な状況にある。特に、●●の急激な高まりが予想されており、●●が必要とされている。そこで●●の課題解決を目的に、●●（手法）を用いて、●●に関する技術開発を行う。当該技術を●●に展開（社会実装）し、●●●という事業をすることを想定する。</a:t>
            </a:r>
            <a:endParaRPr lang="en-US" altLang="ja-JP" sz="1200"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2</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5" name="正方形/長方形 4"/>
          <p:cNvSpPr/>
          <p:nvPr/>
        </p:nvSpPr>
        <p:spPr>
          <a:xfrm>
            <a:off x="107504" y="980728"/>
            <a:ext cx="8856712" cy="5501564"/>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4161924" y="837760"/>
            <a:ext cx="4694087"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3</a:t>
            </a:fld>
            <a:endParaRPr kumimoji="1" lang="ja-JP" altLang="en-US"/>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２．事業内容</a:t>
            </a:r>
          </a:p>
        </p:txBody>
      </p:sp>
      <p:sp>
        <p:nvSpPr>
          <p:cNvPr id="5" name="正方形/長方形 4"/>
          <p:cNvSpPr/>
          <p:nvPr/>
        </p:nvSpPr>
        <p:spPr>
          <a:xfrm>
            <a:off x="75307" y="814128"/>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289310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事業項目①　●●の開発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事業項目②　</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事業項目③　</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38499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・専門用語はなるべく使わず、平易な文章を心がけ、必要に応じ、注釈を付す等、分かりやすく記載下さい</a:t>
            </a:r>
            <a:r>
              <a:rPr lang="ja-JP" altLang="en-US" sz="1200" i="1" dirty="0">
                <a:solidFill>
                  <a:schemeClr val="bg1"/>
                </a:solidFill>
                <a:latin typeface="+mn-ea"/>
              </a:rPr>
              <a:t>。</a:t>
            </a:r>
            <a:endParaRPr lang="en-US" altLang="ja-JP" sz="1200" i="1" dirty="0">
              <a:solidFill>
                <a:schemeClr val="bg1"/>
              </a:solidFill>
              <a:latin typeface="+mn-ea"/>
            </a:endParaRPr>
          </a:p>
          <a:p>
            <a:r>
              <a:rPr lang="ja-JP" altLang="en-US" sz="1200" i="1" dirty="0">
                <a:solidFill>
                  <a:schemeClr val="bg1"/>
                </a:solidFill>
                <a:latin typeface="+mn-ea"/>
              </a:rPr>
              <a:t>・学術機関等との共同研究のうち公共性・公益性があると考える研究開発については、事業項目内にその旨と理由を記載してください。</a:t>
            </a:r>
            <a:endParaRPr lang="en-US" altLang="ja-JP" sz="1200" i="1" dirty="0">
              <a:solidFill>
                <a:schemeClr val="bg1"/>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4</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３．研究開発</a:t>
            </a:r>
            <a:r>
              <a:rPr kumimoji="1" lang="ja-JP" altLang="en-US" sz="2800" dirty="0">
                <a:latin typeface="+mn-ea"/>
              </a:rPr>
              <a:t>の体制</a:t>
            </a: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5</a:t>
            </a:fld>
            <a:endParaRPr kumimoji="1" lang="ja-JP" altLang="en-US" dirty="0"/>
          </a:p>
        </p:txBody>
      </p:sp>
      <p:grpSp>
        <p:nvGrpSpPr>
          <p:cNvPr id="30" name="Group 2734"/>
          <p:cNvGrpSpPr>
            <a:grpSpLocks/>
          </p:cNvGrpSpPr>
          <p:nvPr/>
        </p:nvGrpSpPr>
        <p:grpSpPr bwMode="auto">
          <a:xfrm>
            <a:off x="1115616" y="1869302"/>
            <a:ext cx="6696744" cy="4007970"/>
            <a:chOff x="4636" y="9861"/>
            <a:chExt cx="6368" cy="3735"/>
          </a:xfrm>
        </p:grpSpPr>
        <p:sp>
          <p:nvSpPr>
            <p:cNvPr id="31" name="Text Box 914"/>
            <p:cNvSpPr txBox="1">
              <a:spLocks noChangeArrowheads="1"/>
            </p:cNvSpPr>
            <p:nvPr/>
          </p:nvSpPr>
          <p:spPr bwMode="auto">
            <a:xfrm>
              <a:off x="4636" y="10341"/>
              <a:ext cx="2608" cy="1191"/>
            </a:xfrm>
            <a:prstGeom prst="rect">
              <a:avLst/>
            </a:prstGeom>
            <a:solidFill>
              <a:srgbClr val="FFFFFF"/>
            </a:solidFill>
            <a:ln w="6350">
              <a:solidFill>
                <a:srgbClr val="000000"/>
              </a:solidFill>
              <a:miter lim="800000"/>
              <a:headEnd/>
              <a:tailEnd/>
            </a:ln>
          </p:spPr>
          <p:txBody>
            <a:bodyPr rot="0" vert="horz" wrap="square" lIns="0" tIns="144000" rIns="0" bIns="144000" anchor="ctr" anchorCtr="0" upright="1">
              <a:noAutofit/>
            </a:bodyPr>
            <a:lstStyle/>
            <a:p>
              <a:pPr algn="ctr">
                <a:spcAft>
                  <a:spcPts val="0"/>
                </a:spcAft>
              </a:pPr>
              <a:r>
                <a:rPr lang="ja-JP" sz="1050" kern="100" dirty="0">
                  <a:effectLst/>
                  <a:latin typeface="TmsRmn"/>
                  <a:ea typeface="ＭＳ 明朝" panose="02020609040205080304" pitchFamily="17" charset="-128"/>
                  <a:cs typeface="Times New Roman" panose="02020603050405020304" pitchFamily="18" charset="0"/>
                </a:rPr>
                <a:t>○○○株式会社</a:t>
              </a:r>
            </a:p>
          </p:txBody>
        </p:sp>
        <p:sp>
          <p:nvSpPr>
            <p:cNvPr id="32" name="AutoShape 907"/>
            <p:cNvSpPr>
              <a:spLocks/>
            </p:cNvSpPr>
            <p:nvPr/>
          </p:nvSpPr>
          <p:spPr bwMode="auto">
            <a:xfrm>
              <a:off x="7262" y="10221"/>
              <a:ext cx="1134" cy="1417"/>
            </a:xfrm>
            <a:prstGeom prst="leftBrace">
              <a:avLst>
                <a:gd name="adj1" fmla="val 0"/>
                <a:gd name="adj2" fmla="val 50000"/>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endParaRPr lang="ja-JP" altLang="en-US"/>
            </a:p>
          </p:txBody>
        </p:sp>
        <p:sp>
          <p:nvSpPr>
            <p:cNvPr id="33" name="Text Box 908"/>
            <p:cNvSpPr txBox="1">
              <a:spLocks noChangeArrowheads="1"/>
            </p:cNvSpPr>
            <p:nvPr/>
          </p:nvSpPr>
          <p:spPr bwMode="auto">
            <a:xfrm>
              <a:off x="8577" y="10584"/>
              <a:ext cx="207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（○○○○を委託）</a:t>
              </a:r>
            </a:p>
          </p:txBody>
        </p:sp>
        <p:sp>
          <p:nvSpPr>
            <p:cNvPr id="35" name="Text Box 909"/>
            <p:cNvSpPr txBox="1">
              <a:spLocks noChangeArrowheads="1"/>
            </p:cNvSpPr>
            <p:nvPr/>
          </p:nvSpPr>
          <p:spPr bwMode="auto">
            <a:xfrm>
              <a:off x="8666" y="12081"/>
              <a:ext cx="207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（○○○○を委託）</a:t>
              </a:r>
            </a:p>
          </p:txBody>
        </p:sp>
        <p:sp>
          <p:nvSpPr>
            <p:cNvPr id="36" name="Text Box 910"/>
            <p:cNvSpPr txBox="1">
              <a:spLocks noChangeArrowheads="1"/>
            </p:cNvSpPr>
            <p:nvPr/>
          </p:nvSpPr>
          <p:spPr bwMode="auto">
            <a:xfrm>
              <a:off x="5002" y="13296"/>
              <a:ext cx="226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just">
                <a:spcAft>
                  <a:spcPts val="0"/>
                </a:spcAft>
              </a:pPr>
              <a:r>
                <a:rPr lang="ja-JP" sz="1050" kern="100">
                  <a:effectLst/>
                  <a:latin typeface="TmsRmn"/>
                  <a:ea typeface="ＭＳ 明朝" panose="02020609040205080304" pitchFamily="17" charset="-128"/>
                  <a:cs typeface="Times New Roman" panose="02020603050405020304" pitchFamily="18" charset="0"/>
                </a:rPr>
                <a:t>（○○○を共同研究）</a:t>
              </a:r>
            </a:p>
          </p:txBody>
        </p:sp>
        <p:cxnSp>
          <p:nvCxnSpPr>
            <p:cNvPr id="37" name="Line 911"/>
            <p:cNvCxnSpPr>
              <a:cxnSpLocks noChangeShapeType="1"/>
            </p:cNvCxnSpPr>
            <p:nvPr/>
          </p:nvCxnSpPr>
          <p:spPr bwMode="auto">
            <a:xfrm>
              <a:off x="5940" y="11556"/>
              <a:ext cx="0" cy="96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sp>
          <p:nvSpPr>
            <p:cNvPr id="38" name="Text Box 912"/>
            <p:cNvSpPr txBox="1">
              <a:spLocks noChangeArrowheads="1"/>
            </p:cNvSpPr>
            <p:nvPr/>
          </p:nvSpPr>
          <p:spPr bwMode="auto">
            <a:xfrm>
              <a:off x="8396" y="986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△△△株式会社</a:t>
              </a:r>
            </a:p>
          </p:txBody>
        </p:sp>
        <p:sp>
          <p:nvSpPr>
            <p:cNvPr id="39" name="Text Box 913"/>
            <p:cNvSpPr txBox="1">
              <a:spLocks noChangeArrowheads="1"/>
            </p:cNvSpPr>
            <p:nvPr/>
          </p:nvSpPr>
          <p:spPr bwMode="auto">
            <a:xfrm>
              <a:off x="8396" y="1130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indent="133350" algn="just">
                <a:spcAft>
                  <a:spcPts val="0"/>
                </a:spcAft>
              </a:pPr>
              <a:r>
                <a:rPr lang="ja-JP" sz="1050" kern="100">
                  <a:effectLst/>
                  <a:latin typeface="TmsRmn"/>
                  <a:ea typeface="ＭＳ 明朝" panose="02020609040205080304" pitchFamily="17" charset="-128"/>
                  <a:cs typeface="Times New Roman" panose="02020603050405020304" pitchFamily="18" charset="0"/>
                </a:rPr>
                <a:t>国立大学法人□□□大学</a:t>
              </a:r>
            </a:p>
          </p:txBody>
        </p:sp>
        <p:sp>
          <p:nvSpPr>
            <p:cNvPr id="40" name="Text Box 915"/>
            <p:cNvSpPr txBox="1">
              <a:spLocks noChangeArrowheads="1"/>
            </p:cNvSpPr>
            <p:nvPr/>
          </p:nvSpPr>
          <p:spPr bwMode="auto">
            <a:xfrm>
              <a:off x="4636" y="12526"/>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spcAft>
                  <a:spcPts val="0"/>
                </a:spcAft>
              </a:pPr>
              <a:r>
                <a:rPr lang="ja-JP" sz="1000" kern="0">
                  <a:effectLst/>
                  <a:latin typeface="TmsRmn"/>
                  <a:ea typeface="ＭＳ Ｐ明朝" panose="02020600040205080304" pitchFamily="18" charset="-128"/>
                  <a:cs typeface="Times New Roman" panose="02020603050405020304" pitchFamily="18" charset="0"/>
                </a:rPr>
                <a:t>国立研究開発法人▽▽▽</a:t>
              </a:r>
              <a:endParaRPr lang="ja-JP" sz="1050" kern="100">
                <a:effectLst/>
                <a:latin typeface="TmsRmn"/>
                <a:ea typeface="ＭＳ 明朝" panose="02020609040205080304" pitchFamily="17" charset="-128"/>
                <a:cs typeface="Times New Roman" panose="02020603050405020304" pitchFamily="18" charset="0"/>
              </a:endParaRPr>
            </a:p>
          </p:txBody>
        </p:sp>
      </p:grpSp>
      <p:sp>
        <p:nvSpPr>
          <p:cNvPr id="42" name="Text Box 10"/>
          <p:cNvSpPr txBox="1">
            <a:spLocks noChangeArrowheads="1"/>
          </p:cNvSpPr>
          <p:nvPr/>
        </p:nvSpPr>
        <p:spPr bwMode="auto">
          <a:xfrm>
            <a:off x="1118178" y="1956116"/>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助成先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
        <p:nvSpPr>
          <p:cNvPr id="44" name="Text Box 10"/>
          <p:cNvSpPr txBox="1">
            <a:spLocks noChangeArrowheads="1"/>
          </p:cNvSpPr>
          <p:nvPr/>
        </p:nvSpPr>
        <p:spPr bwMode="auto">
          <a:xfrm>
            <a:off x="1085439" y="4387748"/>
            <a:ext cx="1089819" cy="225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共同研究先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
        <p:nvSpPr>
          <p:cNvPr id="47" name="Text Box 10"/>
          <p:cNvSpPr txBox="1">
            <a:spLocks noChangeArrowheads="1"/>
          </p:cNvSpPr>
          <p:nvPr/>
        </p:nvSpPr>
        <p:spPr bwMode="auto">
          <a:xfrm>
            <a:off x="4604848" y="1494607"/>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委託先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4271847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6</a:t>
            </a:fld>
            <a:endParaRPr kumimoji="1" lang="ja-JP" altLang="en-US"/>
          </a:p>
        </p:txBody>
      </p:sp>
      <p:cxnSp>
        <p:nvCxnSpPr>
          <p:cNvPr id="5" name="直線コネクタ 4"/>
          <p:cNvCxnSpPr/>
          <p:nvPr/>
        </p:nvCxnSpPr>
        <p:spPr>
          <a:xfrm>
            <a:off x="1517243"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1768277"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6550751"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367618" y="801042"/>
            <a:ext cx="730250" cy="300082"/>
          </a:xfrm>
          <a:prstGeom prst="rect">
            <a:avLst/>
          </a:prstGeom>
          <a:noFill/>
        </p:spPr>
        <p:txBody>
          <a:bodyPr wrap="square" rtlCol="0">
            <a:spAutoFit/>
          </a:bodyPr>
          <a:lstStyle/>
          <a:p>
            <a:r>
              <a:rPr lang="en-US" altLang="ja-JP" sz="1350" dirty="0">
                <a:solidFill>
                  <a:prstClr val="black"/>
                </a:solidFill>
              </a:rPr>
              <a:t>2024.4</a:t>
            </a:r>
            <a:endParaRPr lang="ja-JP" altLang="en-US" sz="1350" dirty="0">
              <a:solidFill>
                <a:prstClr val="black"/>
              </a:solidFill>
            </a:endParaRPr>
          </a:p>
        </p:txBody>
      </p:sp>
      <p:sp>
        <p:nvSpPr>
          <p:cNvPr id="9" name="テキスト ボックス 8"/>
          <p:cNvSpPr txBox="1"/>
          <p:nvPr/>
        </p:nvSpPr>
        <p:spPr>
          <a:xfrm>
            <a:off x="1475656" y="801102"/>
            <a:ext cx="812746" cy="300082"/>
          </a:xfrm>
          <a:prstGeom prst="rect">
            <a:avLst/>
          </a:prstGeom>
          <a:noFill/>
        </p:spPr>
        <p:txBody>
          <a:bodyPr wrap="square" rtlCol="0">
            <a:spAutoFit/>
          </a:bodyPr>
          <a:lstStyle/>
          <a:p>
            <a:r>
              <a:rPr lang="en-US" altLang="ja-JP" sz="1350" dirty="0">
                <a:solidFill>
                  <a:prstClr val="black"/>
                </a:solidFill>
              </a:rPr>
              <a:t>2023.4</a:t>
            </a:r>
            <a:endParaRPr lang="ja-JP" altLang="en-US" sz="1350" dirty="0">
              <a:solidFill>
                <a:prstClr val="black"/>
              </a:solidFill>
            </a:endParaRPr>
          </a:p>
        </p:txBody>
      </p:sp>
      <p:sp>
        <p:nvSpPr>
          <p:cNvPr id="10" name="右矢印 9"/>
          <p:cNvSpPr/>
          <p:nvPr/>
        </p:nvSpPr>
        <p:spPr>
          <a:xfrm>
            <a:off x="2267744" y="1886362"/>
            <a:ext cx="2062106"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p:cNvSpPr txBox="1"/>
          <p:nvPr/>
        </p:nvSpPr>
        <p:spPr>
          <a:xfrm>
            <a:off x="179512" y="2141224"/>
            <a:ext cx="2478156" cy="369332"/>
          </a:xfrm>
          <a:prstGeom prst="rect">
            <a:avLst/>
          </a:prstGeom>
          <a:noFill/>
        </p:spPr>
        <p:txBody>
          <a:bodyPr wrap="square" rtlCol="0" anchor="ctr">
            <a:spAutoFit/>
          </a:bodyPr>
          <a:lstStyle/>
          <a:p>
            <a:r>
              <a:rPr lang="ja-JP" altLang="en-US" dirty="0"/>
              <a:t>事業</a:t>
            </a:r>
            <a:r>
              <a:rPr kumimoji="1" lang="ja-JP" altLang="en-US" dirty="0"/>
              <a:t>項目①</a:t>
            </a:r>
          </a:p>
        </p:txBody>
      </p:sp>
      <p:sp>
        <p:nvSpPr>
          <p:cNvPr id="12" name="右矢印 11"/>
          <p:cNvSpPr/>
          <p:nvPr/>
        </p:nvSpPr>
        <p:spPr>
          <a:xfrm>
            <a:off x="3155881" y="3019007"/>
            <a:ext cx="1200095"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3" name="テキスト ボックス 12"/>
          <p:cNvSpPr txBox="1"/>
          <p:nvPr/>
        </p:nvSpPr>
        <p:spPr>
          <a:xfrm>
            <a:off x="179512" y="3285935"/>
            <a:ext cx="2478156" cy="369332"/>
          </a:xfrm>
          <a:prstGeom prst="rect">
            <a:avLst/>
          </a:prstGeom>
          <a:noFill/>
        </p:spPr>
        <p:txBody>
          <a:bodyPr wrap="square" rtlCol="0">
            <a:spAutoFit/>
          </a:bodyPr>
          <a:lstStyle/>
          <a:p>
            <a:r>
              <a:rPr lang="ja-JP" altLang="en-US" dirty="0"/>
              <a:t>事業</a:t>
            </a:r>
            <a:r>
              <a:rPr kumimoji="1" lang="ja-JP" altLang="en-US" dirty="0"/>
              <a:t>項目②</a:t>
            </a:r>
          </a:p>
        </p:txBody>
      </p:sp>
      <p:sp>
        <p:nvSpPr>
          <p:cNvPr id="14" name="右矢印 13"/>
          <p:cNvSpPr/>
          <p:nvPr/>
        </p:nvSpPr>
        <p:spPr>
          <a:xfrm>
            <a:off x="4329533" y="4151843"/>
            <a:ext cx="2762747"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テキスト ボックス 14"/>
          <p:cNvSpPr txBox="1"/>
          <p:nvPr/>
        </p:nvSpPr>
        <p:spPr>
          <a:xfrm>
            <a:off x="179512" y="4482589"/>
            <a:ext cx="2478156" cy="369332"/>
          </a:xfrm>
          <a:prstGeom prst="rect">
            <a:avLst/>
          </a:prstGeom>
          <a:noFill/>
        </p:spPr>
        <p:txBody>
          <a:bodyPr wrap="square" rtlCol="0">
            <a:spAutoFit/>
          </a:bodyPr>
          <a:lstStyle/>
          <a:p>
            <a:r>
              <a:rPr lang="ja-JP" altLang="en-US"/>
              <a:t>事業</a:t>
            </a:r>
            <a:r>
              <a:rPr kumimoji="1" lang="ja-JP" altLang="en-US"/>
              <a:t>項目</a:t>
            </a:r>
            <a:r>
              <a:rPr kumimoji="1" lang="ja-JP" altLang="en-US" dirty="0"/>
              <a:t>③</a:t>
            </a:r>
          </a:p>
        </p:txBody>
      </p:sp>
      <p:sp>
        <p:nvSpPr>
          <p:cNvPr id="19" name="テキスト ボックス 18"/>
          <p:cNvSpPr txBox="1"/>
          <p:nvPr/>
        </p:nvSpPr>
        <p:spPr>
          <a:xfrm>
            <a:off x="5531325" y="146250"/>
            <a:ext cx="347077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・研究開発の全体スケジュールを記載ください。</a:t>
            </a:r>
            <a:endParaRPr lang="en-US" altLang="ja-JP" sz="1200" i="1" dirty="0">
              <a:solidFill>
                <a:schemeClr val="bg1"/>
              </a:solidFill>
              <a:latin typeface="+mn-ea"/>
            </a:endParaRPr>
          </a:p>
          <a:p>
            <a:r>
              <a:rPr lang="ja-JP" altLang="en-US" sz="1200" i="1" dirty="0">
                <a:solidFill>
                  <a:schemeClr val="bg1"/>
                </a:solidFill>
                <a:latin typeface="+mn-ea"/>
              </a:rPr>
              <a:t>・事業年数によりスケジュール表を調整してください。</a:t>
            </a:r>
            <a:endParaRPr lang="en-US" altLang="ja-JP" sz="1200" i="1" dirty="0">
              <a:solidFill>
                <a:schemeClr val="bg1"/>
              </a:solidFill>
              <a:latin typeface="+mn-ea"/>
            </a:endParaRPr>
          </a:p>
        </p:txBody>
      </p:sp>
      <p:cxnSp>
        <p:nvCxnSpPr>
          <p:cNvPr id="20" name="直線コネクタ 19"/>
          <p:cNvCxnSpPr/>
          <p:nvPr/>
        </p:nvCxnSpPr>
        <p:spPr>
          <a:xfrm>
            <a:off x="2724772" y="160047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3681267"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4637762"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3316142" y="796771"/>
            <a:ext cx="730250" cy="300082"/>
          </a:xfrm>
          <a:prstGeom prst="rect">
            <a:avLst/>
          </a:prstGeom>
          <a:noFill/>
        </p:spPr>
        <p:txBody>
          <a:bodyPr wrap="square" rtlCol="0">
            <a:spAutoFit/>
          </a:bodyPr>
          <a:lstStyle/>
          <a:p>
            <a:r>
              <a:rPr lang="en-US" altLang="ja-JP" sz="1350" dirty="0">
                <a:solidFill>
                  <a:prstClr val="black"/>
                </a:solidFill>
              </a:rPr>
              <a:t>2025.4</a:t>
            </a:r>
            <a:endParaRPr lang="ja-JP" altLang="en-US" sz="1350" dirty="0">
              <a:solidFill>
                <a:prstClr val="black"/>
              </a:solidFill>
            </a:endParaRPr>
          </a:p>
        </p:txBody>
      </p:sp>
      <p:sp>
        <p:nvSpPr>
          <p:cNvPr id="24" name="テキスト ボックス 23"/>
          <p:cNvSpPr txBox="1"/>
          <p:nvPr/>
        </p:nvSpPr>
        <p:spPr>
          <a:xfrm>
            <a:off x="5170520" y="779942"/>
            <a:ext cx="934906" cy="300082"/>
          </a:xfrm>
          <a:prstGeom prst="rect">
            <a:avLst/>
          </a:prstGeom>
          <a:noFill/>
        </p:spPr>
        <p:txBody>
          <a:bodyPr wrap="square" rtlCol="0">
            <a:spAutoFit/>
          </a:bodyPr>
          <a:lstStyle/>
          <a:p>
            <a:r>
              <a:rPr lang="en-US" altLang="ja-JP" sz="1350" dirty="0">
                <a:solidFill>
                  <a:prstClr val="black"/>
                </a:solidFill>
              </a:rPr>
              <a:t>2027.4</a:t>
            </a:r>
            <a:endParaRPr lang="ja-JP" altLang="en-US" sz="1350" dirty="0">
              <a:solidFill>
                <a:prstClr val="black"/>
              </a:solidFill>
            </a:endParaRPr>
          </a:p>
        </p:txBody>
      </p:sp>
      <p:sp>
        <p:nvSpPr>
          <p:cNvPr id="25" name="テキスト ボックス 24"/>
          <p:cNvSpPr txBox="1"/>
          <p:nvPr/>
        </p:nvSpPr>
        <p:spPr>
          <a:xfrm>
            <a:off x="2126937" y="1201307"/>
            <a:ext cx="952651" cy="276999"/>
          </a:xfrm>
          <a:prstGeom prst="rect">
            <a:avLst/>
          </a:prstGeom>
          <a:noFill/>
        </p:spPr>
        <p:txBody>
          <a:bodyPr wrap="square" rtlCol="0">
            <a:spAutoFit/>
          </a:bodyPr>
          <a:lstStyle/>
          <a:p>
            <a:r>
              <a:rPr lang="ja-JP" altLang="en-US" sz="1200" dirty="0">
                <a:solidFill>
                  <a:srgbClr val="0000FF"/>
                </a:solidFill>
              </a:rPr>
              <a:t>◆開始</a:t>
            </a:r>
          </a:p>
        </p:txBody>
      </p:sp>
      <p:sp>
        <p:nvSpPr>
          <p:cNvPr id="26" name="テキスト ボックス 25"/>
          <p:cNvSpPr txBox="1"/>
          <p:nvPr/>
        </p:nvSpPr>
        <p:spPr>
          <a:xfrm>
            <a:off x="6996987" y="1170529"/>
            <a:ext cx="1175413" cy="307777"/>
          </a:xfrm>
          <a:prstGeom prst="rect">
            <a:avLst/>
          </a:prstGeom>
          <a:noFill/>
        </p:spPr>
        <p:txBody>
          <a:bodyPr wrap="square" rtlCol="0">
            <a:spAutoFit/>
          </a:bodyPr>
          <a:lstStyle/>
          <a:p>
            <a:r>
              <a:rPr lang="ja-JP" altLang="en-US" sz="1400" dirty="0">
                <a:solidFill>
                  <a:srgbClr val="0000FF"/>
                </a:solidFill>
              </a:rPr>
              <a:t>◆事業終了</a:t>
            </a:r>
          </a:p>
        </p:txBody>
      </p:sp>
      <p:sp>
        <p:nvSpPr>
          <p:cNvPr id="28" name="タイトル 1"/>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sp>
        <p:nvSpPr>
          <p:cNvPr id="29" name="テキスト ボックス 28"/>
          <p:cNvSpPr txBox="1"/>
          <p:nvPr/>
        </p:nvSpPr>
        <p:spPr>
          <a:xfrm>
            <a:off x="4282162" y="779363"/>
            <a:ext cx="730250" cy="300082"/>
          </a:xfrm>
          <a:prstGeom prst="rect">
            <a:avLst/>
          </a:prstGeom>
          <a:noFill/>
        </p:spPr>
        <p:txBody>
          <a:bodyPr wrap="square" rtlCol="0">
            <a:spAutoFit/>
          </a:bodyPr>
          <a:lstStyle/>
          <a:p>
            <a:r>
              <a:rPr lang="en-US" altLang="ja-JP" sz="1350" dirty="0">
                <a:solidFill>
                  <a:prstClr val="black"/>
                </a:solidFill>
              </a:rPr>
              <a:t>2026.4</a:t>
            </a:r>
            <a:endParaRPr lang="ja-JP" altLang="en-US" sz="1350" dirty="0">
              <a:solidFill>
                <a:prstClr val="black"/>
              </a:solidFill>
            </a:endParaRPr>
          </a:p>
        </p:txBody>
      </p:sp>
      <p:cxnSp>
        <p:nvCxnSpPr>
          <p:cNvPr id="30" name="直線矢印コネクタ 29"/>
          <p:cNvCxnSpPr>
            <a:stCxn id="10" idx="3"/>
          </p:cNvCxnSpPr>
          <p:nvPr/>
        </p:nvCxnSpPr>
        <p:spPr>
          <a:xfrm>
            <a:off x="4329850" y="2343787"/>
            <a:ext cx="0" cy="1949309"/>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7212960" y="4293096"/>
            <a:ext cx="1789142" cy="646331"/>
          </a:xfrm>
          <a:prstGeom prst="rect">
            <a:avLst/>
          </a:prstGeom>
          <a:noFill/>
        </p:spPr>
        <p:txBody>
          <a:bodyPr wrap="square" rtlCol="0">
            <a:spAutoFit/>
          </a:bodyPr>
          <a:lstStyle/>
          <a:p>
            <a:r>
              <a:rPr lang="ja-JP" altLang="en-US" dirty="0"/>
              <a:t>目標：～～～～を達成</a:t>
            </a:r>
            <a:endParaRPr kumimoji="1" lang="ja-JP" altLang="en-US" dirty="0"/>
          </a:p>
        </p:txBody>
      </p:sp>
      <p:cxnSp>
        <p:nvCxnSpPr>
          <p:cNvPr id="32" name="直線コネクタ 31"/>
          <p:cNvCxnSpPr/>
          <p:nvPr/>
        </p:nvCxnSpPr>
        <p:spPr>
          <a:xfrm>
            <a:off x="5594257" y="160770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6152634" y="795191"/>
            <a:ext cx="934906" cy="300082"/>
          </a:xfrm>
          <a:prstGeom prst="rect">
            <a:avLst/>
          </a:prstGeom>
          <a:noFill/>
        </p:spPr>
        <p:txBody>
          <a:bodyPr wrap="square" rtlCol="0">
            <a:spAutoFit/>
          </a:bodyPr>
          <a:lstStyle/>
          <a:p>
            <a:r>
              <a:rPr lang="en-US" altLang="ja-JP" sz="1350" dirty="0">
                <a:solidFill>
                  <a:prstClr val="black"/>
                </a:solidFill>
              </a:rPr>
              <a:t>2028.4</a:t>
            </a:r>
            <a:endParaRPr lang="ja-JP" altLang="en-US" sz="1350" dirty="0">
              <a:solidFill>
                <a:prstClr val="black"/>
              </a:solidFill>
            </a:endParaRPr>
          </a:p>
        </p:txBody>
      </p:sp>
      <p:sp>
        <p:nvSpPr>
          <p:cNvPr id="34" name="テキスト ボックス 33"/>
          <p:cNvSpPr txBox="1"/>
          <p:nvPr/>
        </p:nvSpPr>
        <p:spPr>
          <a:xfrm>
            <a:off x="4484893" y="3150453"/>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35" name="テキスト ボックス 34"/>
          <p:cNvSpPr txBox="1"/>
          <p:nvPr/>
        </p:nvSpPr>
        <p:spPr>
          <a:xfrm>
            <a:off x="4447243" y="2019662"/>
            <a:ext cx="1789142" cy="646331"/>
          </a:xfrm>
          <a:prstGeom prst="rect">
            <a:avLst/>
          </a:prstGeom>
          <a:noFill/>
        </p:spPr>
        <p:txBody>
          <a:bodyPr wrap="square" rtlCol="0">
            <a:spAutoFit/>
          </a:bodyPr>
          <a:lstStyle/>
          <a:p>
            <a:r>
              <a:rPr lang="ja-JP" altLang="en-US" dirty="0"/>
              <a:t>目標：～～～～を達成</a:t>
            </a:r>
            <a:endParaRPr kumimoji="1" lang="ja-JP" altLang="en-US" dirty="0"/>
          </a:p>
        </p:txBody>
      </p:sp>
    </p:spTree>
    <p:extLst>
      <p:ext uri="{BB962C8B-B14F-4D97-AF65-F5344CB8AC3E}">
        <p14:creationId xmlns:p14="http://schemas.microsoft.com/office/powerpoint/2010/main" val="337090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５．研究開発の目標</a:t>
            </a:r>
          </a:p>
        </p:txBody>
      </p:sp>
      <p:sp>
        <p:nvSpPr>
          <p:cNvPr id="6" name="テキスト ボックス 5"/>
          <p:cNvSpPr txBox="1"/>
          <p:nvPr/>
        </p:nvSpPr>
        <p:spPr>
          <a:xfrm>
            <a:off x="4518895" y="300932"/>
            <a:ext cx="4536504" cy="138499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・提案する研究開発の目標を中間時点と最終時点について具体的かつ定量的に記載してください（極力、目標仕様等の具体的な数値を記載してください）。</a:t>
            </a:r>
            <a:endParaRPr lang="en-US" altLang="ja-JP" dirty="0">
              <a:latin typeface="+mn-ea"/>
            </a:endParaRPr>
          </a:p>
          <a:p>
            <a:r>
              <a:rPr lang="ja-JP" altLang="en-US" dirty="0">
                <a:latin typeface="+mn-ea"/>
              </a:rPr>
              <a:t>・目標を一つにまとめることが出来ない場合は、いくつかのカテゴリーに分けて記載頂いても結構です。</a:t>
            </a:r>
            <a:endParaRPr lang="en-US" altLang="ja-JP" dirty="0">
              <a:latin typeface="+mn-ea"/>
            </a:endParaRPr>
          </a:p>
          <a:p>
            <a:r>
              <a:rPr lang="ja-JP" altLang="en-US" dirty="0">
                <a:latin typeface="+mn-ea"/>
              </a:rPr>
              <a:t>・研究開発計画における開発目標との合致、対応状況も記載してください。</a:t>
            </a:r>
            <a:endParaRPr lang="en-US" altLang="ja-JP" dirty="0">
              <a:latin typeface="+mn-ea"/>
            </a:endParaRPr>
          </a:p>
        </p:txBody>
      </p:sp>
      <p:sp>
        <p:nvSpPr>
          <p:cNvPr id="4" name="テキスト ボックス 21"/>
          <p:cNvSpPr txBox="1">
            <a:spLocks noChangeArrowheads="1"/>
          </p:cNvSpPr>
          <p:nvPr/>
        </p:nvSpPr>
        <p:spPr bwMode="auto">
          <a:xfrm>
            <a:off x="179512" y="1734381"/>
            <a:ext cx="8712968" cy="338554"/>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a:t>
            </a:r>
            <a:r>
              <a:rPr lang="en-US" altLang="ja-JP" sz="1600" dirty="0">
                <a:latin typeface="+mn-ea"/>
                <a:cs typeface="Times New Roman" pitchFamily="18" charset="0"/>
              </a:rPr>
              <a:t>※</a:t>
            </a:r>
            <a:r>
              <a:rPr lang="ja-JP" altLang="en-US" sz="1600" dirty="0">
                <a:latin typeface="+mn-ea"/>
                <a:cs typeface="Times New Roman" pitchFamily="18" charset="0"/>
              </a:rPr>
              <a:t>５年間の提案の場合は事業開始から２．５年後</a:t>
            </a:r>
            <a:r>
              <a:rPr lang="ja-JP" altLang="en-US" sz="1600" dirty="0">
                <a:latin typeface="+mn-ea"/>
              </a:rPr>
              <a:t>）</a:t>
            </a:r>
            <a:endParaRPr lang="en-US" altLang="ja-JP" sz="1600" dirty="0">
              <a:latin typeface="+mn-ea"/>
            </a:endParaRPr>
          </a:p>
        </p:txBody>
      </p:sp>
      <p:sp>
        <p:nvSpPr>
          <p:cNvPr id="5" name="テキスト ボックス 21"/>
          <p:cNvSpPr txBox="1">
            <a:spLocks noChangeArrowheads="1"/>
          </p:cNvSpPr>
          <p:nvPr/>
        </p:nvSpPr>
        <p:spPr bwMode="auto">
          <a:xfrm>
            <a:off x="179512" y="3791128"/>
            <a:ext cx="8614136"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②最終目標（</a:t>
            </a:r>
            <a:r>
              <a:rPr lang="en-US" altLang="ja-JP" sz="1600" dirty="0">
                <a:latin typeface="+mn-ea"/>
                <a:cs typeface="Times New Roman" pitchFamily="18" charset="0"/>
              </a:rPr>
              <a:t>※</a:t>
            </a:r>
            <a:r>
              <a:rPr lang="ja-JP" altLang="en-US" sz="1600" dirty="0">
                <a:latin typeface="+mn-ea"/>
                <a:cs typeface="Times New Roman" pitchFamily="18" charset="0"/>
              </a:rPr>
              <a:t>５年間の提案の場合は事業開始から５年後</a:t>
            </a:r>
            <a:r>
              <a:rPr lang="ja-JP" altLang="en-US" sz="1600" dirty="0">
                <a:latin typeface="+mn-ea"/>
              </a:rPr>
              <a:t>）</a:t>
            </a:r>
            <a:endParaRPr lang="en-US" altLang="ja-JP" sz="1600" dirty="0">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1777535413"/>
              </p:ext>
            </p:extLst>
          </p:nvPr>
        </p:nvGraphicFramePr>
        <p:xfrm>
          <a:off x="323528" y="2367610"/>
          <a:ext cx="8470120" cy="1262560"/>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1262560">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en-US" sz="1200" spc="10" dirty="0">
                          <a:effectLst/>
                        </a:rPr>
                        <a:t>中間目標</a:t>
                      </a:r>
                      <a:endParaRPr lang="ja-JP" altLang="ja-JP" sz="12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200" spc="10" dirty="0">
                          <a:effectLst/>
                        </a:rPr>
                        <a:t>○○○○○</a:t>
                      </a:r>
                      <a:r>
                        <a:rPr lang="ja-JP" altLang="ja-JP" sz="1200" spc="10" dirty="0">
                          <a:effectLst/>
                        </a:rPr>
                        <a:t>○○○○○○○○○○○○○○</a:t>
                      </a:r>
                      <a:r>
                        <a:rPr lang="ja-JP" sz="1200" spc="10" dirty="0">
                          <a:effectLst/>
                        </a:rPr>
                        <a:t>○○</a:t>
                      </a:r>
                      <a:r>
                        <a:rPr lang="ja-JP" altLang="ja-JP" sz="1200" spc="10" dirty="0">
                          <a:effectLst/>
                        </a:rPr>
                        <a:t>○○○○○○○○○○○○○○○○○○○○○○○○○○○○○○○○○○○○○○○○○○…</a:t>
                      </a:r>
                      <a:endParaRPr lang="ja-JP" sz="12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399870"/>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160653696"/>
              </p:ext>
            </p:extLst>
          </p:nvPr>
        </p:nvGraphicFramePr>
        <p:xfrm>
          <a:off x="323528" y="4424357"/>
          <a:ext cx="8470120" cy="2082730"/>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904387">
                <a:tc>
                  <a:txBody>
                    <a:bodyPr/>
                    <a:lstStyle/>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研究開発中の最終目標</a:t>
                      </a:r>
                      <a:endParaRPr kumimoji="1" lang="ja-JP" sz="12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200" spc="10" dirty="0">
                          <a:effectLst/>
                          <a:latin typeface="+mn-ea"/>
                          <a:ea typeface="+mn-ea"/>
                        </a:rPr>
                        <a:t>○○○○○○○○○○○○○○○○○○○○○○○○○○○○○○○○○○○○○○○○○○○○○○○○○○○○○○○○○○○○○○○…</a:t>
                      </a:r>
                      <a:endParaRPr lang="en-US" altLang="ja-JP" sz="1200" spc="10" dirty="0">
                        <a:effectLst/>
                        <a:latin typeface="+mn-ea"/>
                        <a:ea typeface="+mn-ea"/>
                      </a:endParaRPr>
                    </a:p>
                    <a:p>
                      <a:pPr marL="0" marR="0" lvl="0" indent="0" algn="just" defTabSz="914400" rtl="0" eaLnBrk="1" fontAlgn="auto" latinLnBrk="1" hangingPunct="1">
                        <a:lnSpc>
                          <a:spcPts val="1580"/>
                        </a:lnSpc>
                        <a:spcBef>
                          <a:spcPts val="0"/>
                        </a:spcBef>
                        <a:spcAft>
                          <a:spcPts val="0"/>
                        </a:spcAft>
                        <a:buClrTx/>
                        <a:buSzTx/>
                        <a:buFontTx/>
                        <a:buNone/>
                        <a:tabLst/>
                        <a:defRPr/>
                      </a:pPr>
                      <a:r>
                        <a:rPr lang="en-US" altLang="ja-JP" sz="1200" spc="10" dirty="0">
                          <a:solidFill>
                            <a:srgbClr val="0070C0"/>
                          </a:solidFill>
                          <a:effectLst/>
                          <a:latin typeface="+mn-ea"/>
                          <a:ea typeface="+mn-ea"/>
                        </a:rPr>
                        <a:t>※</a:t>
                      </a:r>
                      <a:r>
                        <a:rPr lang="ja-JP" altLang="en-US" sz="1200" b="1" spc="10" dirty="0">
                          <a:solidFill>
                            <a:srgbClr val="0070C0"/>
                          </a:solidFill>
                          <a:effectLst/>
                          <a:latin typeface="+mn-ea"/>
                          <a:ea typeface="+mn-ea"/>
                        </a:rPr>
                        <a:t>「研究開発計画」</a:t>
                      </a:r>
                      <a:r>
                        <a:rPr lang="ja-JP" altLang="en-US" sz="1200" spc="10" dirty="0">
                          <a:solidFill>
                            <a:srgbClr val="0070C0"/>
                          </a:solidFill>
                          <a:effectLst/>
                          <a:latin typeface="+mn-ea"/>
                          <a:ea typeface="+mn-ea"/>
                        </a:rPr>
                        <a:t>の該当する開発目標をそのまま転記ください。</a:t>
                      </a:r>
                      <a:endParaRPr lang="ja-JP" altLang="ja-JP" sz="1200" spc="10" dirty="0">
                        <a:solidFill>
                          <a:srgbClr val="0070C0"/>
                        </a:solidFill>
                        <a:effectLst/>
                        <a:latin typeface="+mn-ea"/>
                        <a:ea typeface="+mn-ea"/>
                        <a:cs typeface="Times New Roman" panose="02020603050405020304" pitchFamily="18" charset="0"/>
                      </a:endParaRPr>
                    </a:p>
                    <a:p>
                      <a:pPr marL="0" marR="0" lvl="0" indent="0" algn="just" defTabSz="914400" rtl="0" eaLnBrk="1" fontAlgn="auto" latinLnBrk="1" hangingPunct="1">
                        <a:lnSpc>
                          <a:spcPts val="1580"/>
                        </a:lnSpc>
                        <a:spcBef>
                          <a:spcPts val="0"/>
                        </a:spcBef>
                        <a:spcAft>
                          <a:spcPts val="0"/>
                        </a:spcAft>
                        <a:buClrTx/>
                        <a:buSzTx/>
                        <a:buFontTx/>
                        <a:buNone/>
                        <a:tabLst/>
                        <a:defRPr/>
                      </a:pPr>
                      <a:endParaRPr lang="en-US" altLang="ja-JP" sz="1200" spc="10" dirty="0">
                        <a:effectLst/>
                        <a:latin typeface="+mn-ea"/>
                        <a:ea typeface="+mn-ea"/>
                      </a:endParaRPr>
                    </a:p>
                  </a:txBody>
                  <a:tcPr marL="68580" marR="68580" marT="0" marB="0"/>
                </a:tc>
                <a:extLst>
                  <a:ext uri="{0D108BD9-81ED-4DB2-BD59-A6C34878D82A}">
                    <a16:rowId xmlns:a16="http://schemas.microsoft.com/office/drawing/2014/main" val="668968387"/>
                  </a:ext>
                </a:extLst>
              </a:tr>
              <a:tr h="1178343">
                <a:tc>
                  <a:txBody>
                    <a:bodyPr/>
                    <a:lstStyle/>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最終目標</a:t>
                      </a:r>
                      <a:endParaRPr kumimoji="1" lang="ja-JP" sz="12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200" spc="10" dirty="0">
                          <a:effectLst/>
                          <a:latin typeface="+mn-ea"/>
                          <a:ea typeface="+mn-ea"/>
                        </a:rPr>
                        <a:t>○○○○○○○○○○○○○○○○○○○○○○○○○○○○○○○○○○○○○○○○○○○○○○○○○○○○○○○○○○○○○○○…</a:t>
                      </a:r>
                      <a:endParaRPr lang="ja-JP" altLang="ja-JP" sz="12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６．技術のベンチマーク</a:t>
            </a:r>
          </a:p>
        </p:txBody>
      </p:sp>
      <p:sp>
        <p:nvSpPr>
          <p:cNvPr id="22" name="Text Box 10"/>
          <p:cNvSpPr txBox="1">
            <a:spLocks noChangeArrowheads="1"/>
          </p:cNvSpPr>
          <p:nvPr/>
        </p:nvSpPr>
        <p:spPr bwMode="auto">
          <a:xfrm>
            <a:off x="328718" y="6533016"/>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4111708740"/>
              </p:ext>
            </p:extLst>
          </p:nvPr>
        </p:nvGraphicFramePr>
        <p:xfrm>
          <a:off x="474650" y="1074027"/>
          <a:ext cx="8088797" cy="5408265"/>
        </p:xfrm>
        <a:graphic>
          <a:graphicData uri="http://schemas.openxmlformats.org/drawingml/2006/table">
            <a:tbl>
              <a:tblPr>
                <a:tableStyleId>{5C22544A-7EE6-4342-B048-85BDC9FD1C3A}</a:tableStyleId>
              </a:tblPr>
              <a:tblGrid>
                <a:gridCol w="1131476">
                  <a:extLst>
                    <a:ext uri="{9D8B030D-6E8A-4147-A177-3AD203B41FA5}">
                      <a16:colId xmlns:a16="http://schemas.microsoft.com/office/drawing/2014/main" val="2803489474"/>
                    </a:ext>
                  </a:extLst>
                </a:gridCol>
                <a:gridCol w="1820855">
                  <a:extLst>
                    <a:ext uri="{9D8B030D-6E8A-4147-A177-3AD203B41FA5}">
                      <a16:colId xmlns:a16="http://schemas.microsoft.com/office/drawing/2014/main" val="118530061"/>
                    </a:ext>
                  </a:extLst>
                </a:gridCol>
                <a:gridCol w="767241">
                  <a:extLst>
                    <a:ext uri="{9D8B030D-6E8A-4147-A177-3AD203B41FA5}">
                      <a16:colId xmlns:a16="http://schemas.microsoft.com/office/drawing/2014/main" val="825099589"/>
                    </a:ext>
                  </a:extLst>
                </a:gridCol>
                <a:gridCol w="624175">
                  <a:extLst>
                    <a:ext uri="{9D8B030D-6E8A-4147-A177-3AD203B41FA5}">
                      <a16:colId xmlns:a16="http://schemas.microsoft.com/office/drawing/2014/main" val="3395987384"/>
                    </a:ext>
                  </a:extLst>
                </a:gridCol>
                <a:gridCol w="624175">
                  <a:extLst>
                    <a:ext uri="{9D8B030D-6E8A-4147-A177-3AD203B41FA5}">
                      <a16:colId xmlns:a16="http://schemas.microsoft.com/office/drawing/2014/main" val="2007639533"/>
                    </a:ext>
                  </a:extLst>
                </a:gridCol>
                <a:gridCol w="624175">
                  <a:extLst>
                    <a:ext uri="{9D8B030D-6E8A-4147-A177-3AD203B41FA5}">
                      <a16:colId xmlns:a16="http://schemas.microsoft.com/office/drawing/2014/main" val="3611286997"/>
                    </a:ext>
                  </a:extLst>
                </a:gridCol>
                <a:gridCol w="624175">
                  <a:extLst>
                    <a:ext uri="{9D8B030D-6E8A-4147-A177-3AD203B41FA5}">
                      <a16:colId xmlns:a16="http://schemas.microsoft.com/office/drawing/2014/main" val="1824946101"/>
                    </a:ext>
                  </a:extLst>
                </a:gridCol>
                <a:gridCol w="624175">
                  <a:extLst>
                    <a:ext uri="{9D8B030D-6E8A-4147-A177-3AD203B41FA5}">
                      <a16:colId xmlns:a16="http://schemas.microsoft.com/office/drawing/2014/main" val="2426479071"/>
                    </a:ext>
                  </a:extLst>
                </a:gridCol>
                <a:gridCol w="624175">
                  <a:extLst>
                    <a:ext uri="{9D8B030D-6E8A-4147-A177-3AD203B41FA5}">
                      <a16:colId xmlns:a16="http://schemas.microsoft.com/office/drawing/2014/main" val="3815965121"/>
                    </a:ext>
                  </a:extLst>
                </a:gridCol>
                <a:gridCol w="624175">
                  <a:extLst>
                    <a:ext uri="{9D8B030D-6E8A-4147-A177-3AD203B41FA5}">
                      <a16:colId xmlns:a16="http://schemas.microsoft.com/office/drawing/2014/main" val="3699482611"/>
                    </a:ext>
                  </a:extLst>
                </a:gridCol>
              </a:tblGrid>
              <a:tr h="872805">
                <a:tc>
                  <a:txBody>
                    <a:bodyPr/>
                    <a:lstStyle/>
                    <a:p>
                      <a:pPr algn="ctr">
                        <a:lnSpc>
                          <a:spcPct val="100000"/>
                        </a:lnSpc>
                        <a:spcAft>
                          <a:spcPts val="0"/>
                        </a:spcAft>
                      </a:pPr>
                      <a:r>
                        <a:rPr lang="ja-JP" sz="1200" kern="100" spc="60" dirty="0">
                          <a:effectLst/>
                        </a:rPr>
                        <a:t>技術名称</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技術</a:t>
                      </a:r>
                      <a:endParaRPr lang="ja-JP" sz="1200" kern="100" dirty="0">
                        <a:effectLst/>
                      </a:endParaRPr>
                    </a:p>
                    <a:p>
                      <a:pPr algn="ctr">
                        <a:lnSpc>
                          <a:spcPct val="100000"/>
                        </a:lnSpc>
                        <a:spcAft>
                          <a:spcPts val="0"/>
                        </a:spcAft>
                      </a:pPr>
                      <a:r>
                        <a:rPr lang="ja-JP" sz="1200" kern="100" spc="60" dirty="0">
                          <a:effectLst/>
                        </a:rPr>
                        <a:t>保有者</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年月</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性能①</a:t>
                      </a:r>
                      <a:endParaRPr lang="ja-JP" sz="1200" kern="100" dirty="0">
                        <a:effectLst/>
                      </a:endParaRPr>
                    </a:p>
                    <a:p>
                      <a:pPr algn="ctr">
                        <a:lnSpc>
                          <a:spcPct val="100000"/>
                        </a:lnSpc>
                        <a:spcAft>
                          <a:spcPts val="0"/>
                        </a:spcAft>
                      </a:pPr>
                      <a:r>
                        <a:rPr lang="ja-JP" sz="1200" kern="100" spc="60" dirty="0">
                          <a:effectLst/>
                        </a:rPr>
                        <a:t>（○○）</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性能②</a:t>
                      </a:r>
                      <a:endParaRPr lang="ja-JP" sz="1200" kern="100" dirty="0">
                        <a:effectLst/>
                      </a:endParaRPr>
                    </a:p>
                    <a:p>
                      <a:pPr algn="ctr">
                        <a:lnSpc>
                          <a:spcPct val="100000"/>
                        </a:lnSpc>
                        <a:spcAft>
                          <a:spcPts val="0"/>
                        </a:spcAft>
                      </a:pPr>
                      <a:r>
                        <a:rPr lang="ja-JP" sz="1200" kern="100" spc="60" dirty="0">
                          <a:effectLst/>
                        </a:rPr>
                        <a:t>（○○）</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コスト</a:t>
                      </a:r>
                      <a:r>
                        <a:rPr lang="en-US" sz="1200" kern="100" spc="60" dirty="0">
                          <a:effectLst/>
                        </a:rPr>
                        <a:t>(/y)</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市場</a:t>
                      </a:r>
                      <a:endParaRPr lang="en-US" altLang="ja-JP" sz="1200" kern="100" spc="60" dirty="0">
                        <a:effectLst/>
                      </a:endParaRPr>
                    </a:p>
                    <a:p>
                      <a:pPr algn="ctr">
                        <a:lnSpc>
                          <a:spcPct val="100000"/>
                        </a:lnSpc>
                        <a:spcAft>
                          <a:spcPts val="0"/>
                        </a:spcAft>
                      </a:pPr>
                      <a:r>
                        <a:rPr lang="ja-JP" sz="1200" kern="100" spc="60" dirty="0">
                          <a:effectLst/>
                        </a:rPr>
                        <a:t>規模</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altLang="ja-JP" sz="1200" kern="100" spc="60" dirty="0">
                          <a:effectLst/>
                        </a:rPr>
                        <a:t>獲得市場規模</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シェア</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総合評価（</a:t>
                      </a:r>
                      <a:r>
                        <a:rPr lang="en-US" sz="1200" kern="100" spc="60" dirty="0">
                          <a:effectLst/>
                        </a:rPr>
                        <a:t>LD</a:t>
                      </a:r>
                      <a:r>
                        <a:rPr lang="ja-JP" sz="1200" kern="100" spc="60" dirty="0" err="1">
                          <a:effectLst/>
                        </a:rPr>
                        <a:t>、</a:t>
                      </a:r>
                      <a:r>
                        <a:rPr lang="en-US" sz="1200" kern="100" spc="60" dirty="0">
                          <a:effectLst/>
                        </a:rPr>
                        <a:t>DH</a:t>
                      </a:r>
                      <a:r>
                        <a:rPr lang="ja-JP" sz="1200" kern="100" spc="60" dirty="0" err="1">
                          <a:effectLst/>
                        </a:rPr>
                        <a:t>、</a:t>
                      </a:r>
                      <a:r>
                        <a:rPr lang="en-US" sz="1200" kern="100" spc="60" dirty="0">
                          <a:effectLst/>
                        </a:rPr>
                        <a:t>RA</a:t>
                      </a:r>
                      <a:r>
                        <a:rPr lang="ja-JP" sz="1200" kern="100" spc="60" dirty="0">
                          <a:effectLst/>
                        </a:rPr>
                        <a:t>）</a:t>
                      </a:r>
                      <a:r>
                        <a:rPr lang="en-US" altLang="ja-JP" sz="1200" kern="100" spc="60" dirty="0">
                          <a:solidFill>
                            <a:srgbClr val="0070C0"/>
                          </a:solidFill>
                          <a:effectLst/>
                        </a:rPr>
                        <a:t>※</a:t>
                      </a:r>
                      <a:endParaRPr lang="ja-JP" sz="1200" kern="100" dirty="0">
                        <a:solidFill>
                          <a:srgbClr val="0070C0"/>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77955">
                <a:tc rowSpan="4">
                  <a:txBody>
                    <a:bodyPr/>
                    <a:lstStyle/>
                    <a:p>
                      <a:pPr algn="ctr">
                        <a:lnSpc>
                          <a:spcPts val="1200"/>
                        </a:lnSpc>
                        <a:spcAft>
                          <a:spcPts val="0"/>
                        </a:spcAft>
                      </a:pPr>
                      <a:r>
                        <a:rPr lang="ja-JP" sz="1200" kern="100" spc="60" dirty="0">
                          <a:effectLst/>
                        </a:rPr>
                        <a:t>提案技術</a:t>
                      </a:r>
                      <a:endParaRPr lang="ja-JP" sz="1200" kern="100" dirty="0">
                        <a:effectLst/>
                      </a:endParaRPr>
                    </a:p>
                    <a:p>
                      <a:pPr algn="ctr">
                        <a:lnSpc>
                          <a:spcPts val="1200"/>
                        </a:lnSpc>
                        <a:spcAft>
                          <a:spcPts val="0"/>
                        </a:spcAft>
                      </a:pPr>
                      <a:r>
                        <a:rPr lang="ja-JP" sz="1200" kern="100" spc="60" dirty="0">
                          <a:effectLst/>
                        </a:rPr>
                        <a:t>（名称）</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2023/6</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a:t>
                      </a:r>
                      <a:r>
                        <a:rPr lang="en-US" sz="1200" kern="100" spc="60" dirty="0">
                          <a:effectLst/>
                        </a:rPr>
                        <a:t>(</a:t>
                      </a:r>
                      <a:r>
                        <a:rPr lang="ja-JP" sz="1200" kern="100" spc="60" dirty="0">
                          <a:effectLst/>
                        </a:rPr>
                        <a:t>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a:t>
                      </a:r>
                      <a:r>
                        <a:rPr lang="en-US" sz="1200" kern="100" spc="60" dirty="0">
                          <a:effectLst/>
                        </a:rPr>
                        <a:t>(</a:t>
                      </a:r>
                      <a:r>
                        <a:rPr lang="ja-JP" sz="1200" kern="100" spc="60" dirty="0">
                          <a:effectLst/>
                        </a:rPr>
                        <a:t>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77955">
                <a:tc rowSpan="4">
                  <a:txBody>
                    <a:bodyPr/>
                    <a:lstStyle/>
                    <a:p>
                      <a:pPr algn="just">
                        <a:lnSpc>
                          <a:spcPts val="1200"/>
                        </a:lnSpc>
                        <a:spcAft>
                          <a:spcPts val="0"/>
                        </a:spcAft>
                      </a:pPr>
                      <a:r>
                        <a:rPr lang="en-US" sz="1200" kern="100" spc="60" dirty="0">
                          <a:effectLst/>
                        </a:rPr>
                        <a:t>A</a:t>
                      </a:r>
                      <a:r>
                        <a:rPr lang="ja-JP" sz="1200" kern="100" spc="60" dirty="0">
                          <a:effectLst/>
                        </a:rPr>
                        <a:t>社</a:t>
                      </a:r>
                      <a:endParaRPr lang="en-US" altLang="ja-JP" sz="1200" kern="100" spc="60" dirty="0">
                        <a:effectLst/>
                      </a:endParaRPr>
                    </a:p>
                    <a:p>
                      <a:pPr algn="just">
                        <a:lnSpc>
                          <a:spcPts val="1200"/>
                        </a:lnSpc>
                        <a:spcAft>
                          <a:spcPts val="0"/>
                        </a:spcAft>
                      </a:pPr>
                      <a:r>
                        <a:rPr lang="ja-JP" sz="1200" kern="100" spc="60" dirty="0">
                          <a:effectLst/>
                        </a:rPr>
                        <a:t>（競合技術の名称）</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1200" kern="100" spc="60" dirty="0">
                          <a:effectLst/>
                        </a:rPr>
                        <a:t>2023/6</a:t>
                      </a:r>
                      <a:endParaRPr lang="ja-JP" alt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77955">
                <a:tc rowSpan="4">
                  <a:txBody>
                    <a:bodyPr/>
                    <a:lstStyle/>
                    <a:p>
                      <a:pPr algn="just">
                        <a:lnSpc>
                          <a:spcPts val="1200"/>
                        </a:lnSpc>
                        <a:spcAft>
                          <a:spcPts val="0"/>
                        </a:spcAft>
                      </a:pPr>
                      <a:r>
                        <a:rPr lang="en-US" altLang="ja-JP" sz="1200" kern="100" spc="60" dirty="0">
                          <a:effectLst/>
                        </a:rPr>
                        <a:t>B</a:t>
                      </a:r>
                      <a:r>
                        <a:rPr lang="ja-JP" sz="1200" kern="100" spc="60" dirty="0">
                          <a:effectLst/>
                        </a:rPr>
                        <a:t>社</a:t>
                      </a:r>
                      <a:endParaRPr lang="en-US" altLang="ja-JP" sz="1200" kern="100" spc="60" dirty="0">
                        <a:effectLst/>
                      </a:endParaRPr>
                    </a:p>
                    <a:p>
                      <a:pPr algn="just">
                        <a:lnSpc>
                          <a:spcPts val="1200"/>
                        </a:lnSpc>
                        <a:spcAft>
                          <a:spcPts val="0"/>
                        </a:spcAft>
                      </a:pPr>
                      <a:r>
                        <a:rPr lang="ja-JP" sz="1200" kern="100" spc="60" dirty="0">
                          <a:effectLst/>
                        </a:rPr>
                        <a:t>（既存技術）</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1200" kern="100" spc="60" dirty="0">
                          <a:effectLst/>
                        </a:rPr>
                        <a:t>2023/6</a:t>
                      </a:r>
                      <a:endParaRPr lang="ja-JP" alt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
        <p:nvSpPr>
          <p:cNvPr id="6" name="テキスト ボックス 5"/>
          <p:cNvSpPr txBox="1"/>
          <p:nvPr/>
        </p:nvSpPr>
        <p:spPr>
          <a:xfrm>
            <a:off x="4519049" y="116632"/>
            <a:ext cx="4536504"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ＭＳ Ｐゴシック" panose="020B0600070205080204" pitchFamily="50" charset="-128"/>
              </a:rPr>
              <a:t>・本研究開発の目標が国内外の既存技術の性能や競争相手の性能と比較して優位であることを客観性のある数値で説明する等により、上記目標の妥当性を明示してください。</a:t>
            </a:r>
            <a:endParaRPr lang="en-US" altLang="ja-JP" dirty="0">
              <a:solidFill>
                <a:prstClr val="white"/>
              </a:solidFill>
              <a:latin typeface="ＭＳ Ｐゴシック" panose="020B0600070205080204" pitchFamily="50" charset="-128"/>
            </a:endParaRPr>
          </a:p>
          <a:p>
            <a:r>
              <a:rPr lang="ja-JP" altLang="en-US" dirty="0">
                <a:solidFill>
                  <a:prstClr val="white"/>
                </a:solidFill>
                <a:latin typeface="ＭＳ Ｐゴシック" panose="020B0600070205080204" pitchFamily="50" charset="-128"/>
              </a:rPr>
              <a:t>・一例として以下の表を載せておりますが、別の図や表を活用してベンチマークを表現頂いても結構です。</a:t>
            </a:r>
            <a:endParaRPr lang="en-US" altLang="ja-JP" dirty="0">
              <a:solidFill>
                <a:prstClr val="white"/>
              </a:solidFill>
              <a:latin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8</a:t>
            </a:fld>
            <a:endParaRPr kumimoji="1" lang="ja-JP" altLang="en-US"/>
          </a:p>
        </p:txBody>
      </p:sp>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・添付資料２（事業化計画書）のうち、１．項について要約して簡潔に記載ください。</a:t>
            </a:r>
            <a:endParaRPr lang="en-US" altLang="ja-JP" sz="1200" i="1" dirty="0">
              <a:solidFill>
                <a:prstClr val="white"/>
              </a:solidFill>
              <a:latin typeface="+mn-ea"/>
            </a:endParaRPr>
          </a:p>
        </p:txBody>
      </p:sp>
      <p:sp>
        <p:nvSpPr>
          <p:cNvPr id="13" name="テキスト ボックス 12"/>
          <p:cNvSpPr txBox="1"/>
          <p:nvPr/>
        </p:nvSpPr>
        <p:spPr>
          <a:xfrm>
            <a:off x="4182329" y="4000293"/>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・添付資料２（事業化計画書）のうち、２．項、３．項について要約して簡潔に記載ください。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218963" y="1205992"/>
            <a:ext cx="8318318" cy="2477601"/>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0000FF"/>
                </a:solidFill>
                <a:latin typeface="+mn-ea"/>
              </a:rPr>
              <a:t>（１</a:t>
            </a:r>
            <a:r>
              <a:rPr lang="en-US" altLang="ja-JP" sz="1200" dirty="0">
                <a:solidFill>
                  <a:srgbClr val="0000FF"/>
                </a:solidFill>
                <a:latin typeface="+mn-ea"/>
              </a:rPr>
              <a:t>) </a:t>
            </a:r>
            <a:r>
              <a:rPr lang="ja-JP" altLang="en-US" sz="1200" dirty="0">
                <a:solidFill>
                  <a:srgbClr val="0000FF"/>
                </a:solidFill>
                <a:latin typeface="+mn-ea"/>
              </a:rPr>
              <a:t>実用化・事業化を行う製品・サービス等の概要</a:t>
            </a:r>
            <a:endParaRPr lang="en-US" altLang="ja-JP" sz="1200" dirty="0">
              <a:solidFill>
                <a:srgbClr val="0000FF"/>
              </a:solidFill>
              <a:latin typeface="+mn-ea"/>
            </a:endParaRPr>
          </a:p>
          <a:p>
            <a:pPr>
              <a:spcBef>
                <a:spcPts val="600"/>
              </a:spcBef>
            </a:pP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内容）</a:t>
            </a:r>
          </a:p>
          <a:p>
            <a:pPr>
              <a:spcBef>
                <a:spcPts val="600"/>
              </a:spcBef>
            </a:pPr>
            <a:r>
              <a:rPr lang="ja-JP" altLang="en-US" sz="1200" dirty="0">
                <a:solidFill>
                  <a:srgbClr val="3333CC"/>
                </a:solidFill>
                <a:latin typeface="+mn-ea"/>
              </a:rPr>
              <a:t>　研究開発の成果が、製品・サービスへどのように反映されるか記載してください。</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（製作・実施等の制約）</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必須となる材料等の調達先（国、企業、産地等）や制約等、サプライチェーン上の立ち位置等を記載してください。</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用途（販売予定先））</a:t>
            </a:r>
          </a:p>
          <a:p>
            <a:pPr>
              <a:spcBef>
                <a:spcPts val="600"/>
              </a:spcBef>
            </a:pPr>
            <a:r>
              <a:rPr lang="ja-JP" altLang="en-US" sz="1200" dirty="0">
                <a:solidFill>
                  <a:srgbClr val="3333CC"/>
                </a:solidFill>
                <a:latin typeface="+mn-ea"/>
              </a:rPr>
              <a:t>　当該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p>
        </p:txBody>
      </p:sp>
      <p:sp>
        <p:nvSpPr>
          <p:cNvPr id="16" name="正方形/長方形 252"/>
          <p:cNvSpPr>
            <a:spLocks noChangeArrowheads="1"/>
          </p:cNvSpPr>
          <p:nvPr/>
        </p:nvSpPr>
        <p:spPr bwMode="auto">
          <a:xfrm>
            <a:off x="251520" y="4115123"/>
            <a:ext cx="8318318" cy="2369880"/>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0000FF"/>
                </a:solidFill>
                <a:latin typeface="+mn-ea"/>
              </a:rPr>
              <a:t>（２</a:t>
            </a:r>
            <a:r>
              <a:rPr lang="en-US" altLang="ja-JP" sz="1200" dirty="0">
                <a:solidFill>
                  <a:srgbClr val="0000FF"/>
                </a:solidFill>
                <a:latin typeface="+mn-ea"/>
              </a:rPr>
              <a:t>) </a:t>
            </a:r>
            <a:r>
              <a:rPr lang="ja-JP" altLang="en-US" sz="1200" dirty="0">
                <a:solidFill>
                  <a:srgbClr val="0000FF"/>
                </a:solidFill>
                <a:latin typeface="+mn-ea"/>
              </a:rPr>
              <a:t>研究開発への取組</a:t>
            </a:r>
            <a:endParaRPr lang="en-US" altLang="ja-JP" sz="1200" dirty="0">
              <a:solidFill>
                <a:srgbClr val="0000FF"/>
              </a:solidFill>
              <a:latin typeface="+mn-ea"/>
            </a:endParaRPr>
          </a:p>
          <a:p>
            <a:pPr>
              <a:spcBef>
                <a:spcPts val="600"/>
              </a:spcBef>
            </a:pPr>
            <a:endParaRPr lang="en-US" altLang="ja-JP" sz="1200" dirty="0">
              <a:solidFill>
                <a:srgbClr val="0000FF"/>
              </a:solidFill>
              <a:latin typeface="+mn-ea"/>
            </a:endParaRPr>
          </a:p>
          <a:p>
            <a:pPr marL="171450" indent="-171450">
              <a:spcBef>
                <a:spcPts val="600"/>
              </a:spcBef>
              <a:buFont typeface="Arial" panose="020B0604020202020204" pitchFamily="34" charset="0"/>
              <a:buChar char="•"/>
            </a:pPr>
            <a:r>
              <a:rPr lang="ja-JP" altLang="en-US" sz="1200" dirty="0">
                <a:solidFill>
                  <a:srgbClr val="0000FF"/>
                </a:solidFill>
                <a:latin typeface="+mn-ea"/>
              </a:rPr>
              <a:t>研究開発を考えるに至った経緯（動機）</a:t>
            </a:r>
            <a:endParaRPr lang="en-US" altLang="ja-JP" sz="1200" dirty="0">
              <a:solidFill>
                <a:srgbClr val="0000FF"/>
              </a:solidFill>
              <a:latin typeface="+mn-ea"/>
            </a:endParaRPr>
          </a:p>
          <a:p>
            <a:pPr marL="171450" indent="-171450">
              <a:spcBef>
                <a:spcPts val="600"/>
              </a:spcBef>
              <a:buFont typeface="Arial" panose="020B0604020202020204" pitchFamily="34" charset="0"/>
              <a:buChar char="•"/>
            </a:pPr>
            <a:r>
              <a:rPr lang="ja-JP" altLang="en-US" sz="1200" dirty="0">
                <a:solidFill>
                  <a:srgbClr val="0000FF"/>
                </a:solidFill>
                <a:latin typeface="+mn-ea"/>
              </a:rPr>
              <a:t>事業として成功すると考える理由</a:t>
            </a:r>
            <a:endParaRPr lang="en-US" altLang="ja-JP" sz="1200" dirty="0">
              <a:solidFill>
                <a:srgbClr val="0000FF"/>
              </a:solidFill>
              <a:latin typeface="+mn-ea"/>
            </a:endParaRPr>
          </a:p>
          <a:p>
            <a:pPr marL="171450" indent="-171450">
              <a:spcBef>
                <a:spcPts val="600"/>
              </a:spcBef>
              <a:buFont typeface="Arial" panose="020B0604020202020204" pitchFamily="34" charset="0"/>
              <a:buChar char="•"/>
            </a:pPr>
            <a:r>
              <a:rPr lang="ja-JP" altLang="en-US" sz="1200" dirty="0">
                <a:solidFill>
                  <a:srgbClr val="0000FF"/>
                </a:solidFill>
                <a:latin typeface="+mn-ea"/>
              </a:rPr>
              <a:t>事業化のスケジュール</a:t>
            </a:r>
            <a:endParaRPr lang="en-US" altLang="ja-JP" sz="1200" dirty="0">
              <a:solidFill>
                <a:srgbClr val="0000FF"/>
              </a:solidFill>
              <a:latin typeface="+mn-ea"/>
            </a:endParaRPr>
          </a:p>
          <a:p>
            <a:pPr marL="171450" indent="-171450">
              <a:spcBef>
                <a:spcPts val="600"/>
              </a:spcBef>
              <a:buFont typeface="Arial" panose="020B0604020202020204" pitchFamily="34" charset="0"/>
              <a:buChar char="•"/>
            </a:pPr>
            <a:r>
              <a:rPr lang="ja-JP" altLang="en-US" sz="1200" dirty="0">
                <a:solidFill>
                  <a:srgbClr val="0000FF"/>
                </a:solidFill>
                <a:latin typeface="+mn-ea"/>
              </a:rPr>
              <a:t>オープン＆クローズ戦略等</a:t>
            </a:r>
            <a:endParaRPr lang="en-US" altLang="ja-JP" sz="1200" dirty="0">
              <a:solidFill>
                <a:srgbClr val="0000FF"/>
              </a:solidFill>
              <a:latin typeface="+mn-ea"/>
            </a:endParaRPr>
          </a:p>
          <a:p>
            <a:pPr marL="171450" indent="-171450">
              <a:spcBef>
                <a:spcPts val="600"/>
              </a:spcBef>
              <a:buFont typeface="Arial" panose="020B0604020202020204" pitchFamily="34" charset="0"/>
              <a:buChar char="•"/>
            </a:pP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内容の詳細は様式第</a:t>
            </a:r>
            <a:r>
              <a:rPr lang="en-US" altLang="ja-JP" sz="1200" dirty="0">
                <a:solidFill>
                  <a:srgbClr val="3333CC"/>
                </a:solidFill>
                <a:latin typeface="+mn-ea"/>
              </a:rPr>
              <a:t>1</a:t>
            </a:r>
            <a:r>
              <a:rPr lang="ja-JP" altLang="en-US" sz="1200" dirty="0">
                <a:solidFill>
                  <a:srgbClr val="3333CC"/>
                </a:solidFill>
                <a:latin typeface="+mn-ea"/>
              </a:rPr>
              <a:t>の添付資料２（事業化計画書）をご参照ください。</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9</a:t>
            </a:fld>
            <a:endParaRPr kumimoji="1" lang="ja-JP" altLang="en-US"/>
          </a:p>
        </p:txBody>
      </p:sp>
      <p:sp>
        <p:nvSpPr>
          <p:cNvPr id="6" name="タイトル 1">
            <a:extLst>
              <a:ext uri="{FF2B5EF4-FFF2-40B4-BE49-F238E27FC236}">
                <a16:creationId xmlns:a16="http://schemas.microsoft.com/office/drawing/2014/main" id="{746C95CA-0905-FF4E-EEB4-8E9D46351471}"/>
              </a:ext>
            </a:extLst>
          </p:cNvPr>
          <p:cNvSpPr txBox="1">
            <a:spLocks/>
          </p:cNvSpPr>
          <p:nvPr/>
        </p:nvSpPr>
        <p:spPr>
          <a:xfrm>
            <a:off x="218963" y="185167"/>
            <a:ext cx="7737413"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７．研究開発成果の実用化・事業化の見通し（１）</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2941</Words>
  <PresentationFormat>画面に合わせる (4:3)</PresentationFormat>
  <Paragraphs>332</Paragraphs>
  <Slides>13</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13</vt:i4>
      </vt:variant>
    </vt:vector>
  </HeadingPairs>
  <TitlesOfParts>
    <vt:vector size="21" baseType="lpstr">
      <vt:lpstr>ＭＳ Ｐゴシック</vt:lpstr>
      <vt:lpstr>ＭＳ 明朝</vt:lpstr>
      <vt:lpstr>新細明體</vt:lpstr>
      <vt:lpstr>TmsRmn</vt:lpstr>
      <vt:lpstr>Arial</vt:lpstr>
      <vt:lpstr>Calibri</vt:lpstr>
      <vt:lpstr>Office ​​テーマ</vt:lpstr>
      <vt:lpstr>1_Office ​​テーマ</vt:lpstr>
      <vt:lpstr>  ○○○○の研究開発 （提案事業の名称記載）</vt:lpstr>
      <vt:lpstr>１．提案の概要（１）</vt:lpstr>
      <vt:lpstr>１．提案の概要（２）</vt:lpstr>
      <vt:lpstr>２．事業内容</vt:lpstr>
      <vt:lpstr>３．研究開発の体制</vt:lpstr>
      <vt:lpstr>PowerPoint プレゼンテーション</vt:lpstr>
      <vt:lpstr>５．研究開発の目標</vt:lpstr>
      <vt:lpstr>６．技術のベンチマーク</vt:lpstr>
      <vt:lpstr>PowerPoint プレゼンテーション</vt:lpstr>
      <vt:lpstr>７．研究開発成果の実用化・事業化の見通し（２）</vt:lpstr>
      <vt:lpstr>PowerPoint プレゼンテーション</vt:lpstr>
      <vt:lpstr>（機関名：〇〇〇〇）</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