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0"/>
  </p:notesMasterIdLst>
  <p:handoutMasterIdLst>
    <p:handoutMasterId r:id="rId21"/>
  </p:handoutMasterIdLst>
  <p:sldIdLst>
    <p:sldId id="258" r:id="rId2"/>
    <p:sldId id="280" r:id="rId3"/>
    <p:sldId id="260" r:id="rId4"/>
    <p:sldId id="261" r:id="rId5"/>
    <p:sldId id="287" r:id="rId6"/>
    <p:sldId id="281" r:id="rId7"/>
    <p:sldId id="282" r:id="rId8"/>
    <p:sldId id="283" r:id="rId9"/>
    <p:sldId id="284" r:id="rId10"/>
    <p:sldId id="266" r:id="rId11"/>
    <p:sldId id="265" r:id="rId12"/>
    <p:sldId id="267" r:id="rId13"/>
    <p:sldId id="286" r:id="rId14"/>
    <p:sldId id="272" r:id="rId15"/>
    <p:sldId id="269" r:id="rId16"/>
    <p:sldId id="285" r:id="rId17"/>
    <p:sldId id="270" r:id="rId18"/>
    <p:sldId id="271" r:id="rId19"/>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9" d="100"/>
          <a:sy n="99" d="100"/>
        </p:scale>
        <p:origin x="72" y="114"/>
      </p:cViewPr>
      <p:guideLst/>
    </p:cSldViewPr>
  </p:slideViewPr>
  <p:notesTextViewPr>
    <p:cViewPr>
      <p:scale>
        <a:sx n="1" d="1"/>
        <a:sy n="1" d="1"/>
      </p:scale>
      <p:origin x="0" y="0"/>
    </p:cViewPr>
  </p:notesText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2023/7/5</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2023/7/5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74110" y="6095161"/>
            <a:ext cx="8039553"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500399" y="5841011"/>
            <a:ext cx="7993857"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5585339"/>
            <a:ext cx="7993857"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324701"/>
            <a:ext cx="37146"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324869"/>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4211340" y="1397287"/>
            <a:ext cx="540527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6"/>
            <a:ext cx="3998574"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8" name="図 17">
            <a:extLst>
              <a:ext uri="{FF2B5EF4-FFF2-40B4-BE49-F238E27FC236}">
                <a16:creationId xmlns:a16="http://schemas.microsoft.com/office/drawing/2014/main" id="{08AD8144-EC29-4BB8-A322-8931B7C2C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7" name="スライド番号プレースホルダー 5">
            <a:extLst>
              <a:ext uri="{FF2B5EF4-FFF2-40B4-BE49-F238E27FC236}">
                <a16:creationId xmlns:a16="http://schemas.microsoft.com/office/drawing/2014/main" id="{330374C8-F86F-4CE9-AB81-11CFB93EC681}"/>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4211340" y="1376739"/>
            <a:ext cx="540527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6"/>
            <a:ext cx="3998574"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7" name="図 16">
            <a:extLst>
              <a:ext uri="{FF2B5EF4-FFF2-40B4-BE49-F238E27FC236}">
                <a16:creationId xmlns:a16="http://schemas.microsoft.com/office/drawing/2014/main" id="{96203EC7-473C-4E9C-B160-4D91EFB67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6" name="スライド番号プレースホルダー 5">
            <a:extLst>
              <a:ext uri="{FF2B5EF4-FFF2-40B4-BE49-F238E27FC236}">
                <a16:creationId xmlns:a16="http://schemas.microsoft.com/office/drawing/2014/main" id="{4F09E17A-2E7B-498C-8194-29598DC1256A}"/>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63823" y="1344201"/>
            <a:ext cx="9252788" cy="48327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5" name="図 14">
            <a:extLst>
              <a:ext uri="{FF2B5EF4-FFF2-40B4-BE49-F238E27FC236}">
                <a16:creationId xmlns:a16="http://schemas.microsoft.com/office/drawing/2014/main" id="{9F6E8A5C-A057-4C56-9B46-8B397BC10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4" name="グループ化 13">
            <a:extLst>
              <a:ext uri="{FF2B5EF4-FFF2-40B4-BE49-F238E27FC236}">
                <a16:creationId xmlns:a16="http://schemas.microsoft.com/office/drawing/2014/main" id="{722359B8-11F5-4E74-BC7B-BA9A94D9C2EE}"/>
              </a:ext>
            </a:extLst>
          </p:cNvPr>
          <p:cNvGrpSpPr/>
          <p:nvPr userDrawn="1"/>
        </p:nvGrpSpPr>
        <p:grpSpPr>
          <a:xfrm>
            <a:off x="0" y="1152232"/>
            <a:ext cx="9906000" cy="95985"/>
            <a:chOff x="0" y="1633655"/>
            <a:chExt cx="12192000" cy="95985"/>
          </a:xfrm>
        </p:grpSpPr>
        <p:sp>
          <p:nvSpPr>
            <p:cNvPr id="16" name="正方形/長方形 15">
              <a:extLst>
                <a:ext uri="{FF2B5EF4-FFF2-40B4-BE49-F238E27FC236}">
                  <a16:creationId xmlns:a16="http://schemas.microsoft.com/office/drawing/2014/main" id="{93A6EAB1-ECA4-45CD-BB68-80BA8467F5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52A5E132-2C58-4A3D-84CA-289BCE84DBFC}"/>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A9E9D15B-5516-488F-91A5-EA6318F0C15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83ABBF3A-986A-4D84-A478-C6ED031835FE}"/>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836810" y="365125"/>
            <a:ext cx="1352336" cy="5811838"/>
          </a:xfrm>
        </p:spPr>
        <p:txBody>
          <a:bodyPr vert="eaVert">
            <a:normAutofit/>
          </a:bodyPr>
          <a:lstStyle>
            <a:lvl1pPr>
              <a:defRPr sz="2700"/>
            </a:lvl1pPr>
          </a:lstStyle>
          <a:p>
            <a:r>
              <a:rPr kumimoji="1" lang="ja-JP" altLang="en-US"/>
              <a:t>マスター タイトルの書式設定</a:t>
            </a:r>
            <a:endParaRPr kumimoji="1" lang="ja-JP" altLang="en-US" dirty="0"/>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67303" y="365125"/>
            <a:ext cx="627751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D8B48F63-4923-4BE0-895E-3D209F366F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9" name="スライド番号プレースホルダー 5">
            <a:extLst>
              <a:ext uri="{FF2B5EF4-FFF2-40B4-BE49-F238E27FC236}">
                <a16:creationId xmlns:a16="http://schemas.microsoft.com/office/drawing/2014/main" id="{874675F8-FAC4-4508-A9F2-7FBFF4249AF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53721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6149510"/>
            <a:ext cx="7993857"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892485"/>
            <a:ext cx="37146"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8980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0047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770" y="61679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42571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206805" y="62294"/>
            <a:ext cx="7140807" cy="691120"/>
          </a:xfrm>
          <a:prstGeom prst="rect">
            <a:avLst/>
          </a:prstGeom>
        </p:spPr>
        <p:txBody>
          <a:bodyPr vert="horz" lIns="91440" tIns="45720" rIns="91440" bIns="45720" rtlCol="0" anchor="ctr">
            <a:normAutofit/>
          </a:bodyPr>
          <a:lstStyle>
            <a:lvl1pPr>
              <a:defRPr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grpSp>
        <p:nvGrpSpPr>
          <p:cNvPr id="14" name="グループ化 13">
            <a:extLst>
              <a:ext uri="{FF2B5EF4-FFF2-40B4-BE49-F238E27FC236}">
                <a16:creationId xmlns:a16="http://schemas.microsoft.com/office/drawing/2014/main" id="{08F00BED-263C-4A9F-8F96-648C48A57D57}"/>
              </a:ext>
            </a:extLst>
          </p:cNvPr>
          <p:cNvGrpSpPr/>
          <p:nvPr userDrawn="1"/>
        </p:nvGrpSpPr>
        <p:grpSpPr>
          <a:xfrm>
            <a:off x="0" y="828965"/>
            <a:ext cx="9906000" cy="95985"/>
            <a:chOff x="0" y="1633655"/>
            <a:chExt cx="12192000" cy="95985"/>
          </a:xfrm>
        </p:grpSpPr>
        <p:sp>
          <p:nvSpPr>
            <p:cNvPr id="15" name="正方形/長方形 14">
              <a:extLst>
                <a:ext uri="{FF2B5EF4-FFF2-40B4-BE49-F238E27FC236}">
                  <a16:creationId xmlns:a16="http://schemas.microsoft.com/office/drawing/2014/main" id="{8ABDC729-8A44-4EF3-A80F-04CEE484900F}"/>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1839F230-B275-447B-B067-9ED3678FB27B}"/>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08428735-0B86-49FE-8AF8-0BFABA1B29F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9" name="スライド番号プレースホルダー 5">
            <a:extLst>
              <a:ext uri="{FF2B5EF4-FFF2-40B4-BE49-F238E27FC236}">
                <a16:creationId xmlns:a16="http://schemas.microsoft.com/office/drawing/2014/main" id="{ABDF4ECD-48AE-47C5-B67D-2490A35F33C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63824" y="1664415"/>
            <a:ext cx="9252788" cy="2579563"/>
          </a:xfrm>
        </p:spPr>
        <p:txBody>
          <a:bodyPr anchor="b">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63823" y="4589465"/>
            <a:ext cx="9252788"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6"/>
            <a:ext cx="9906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C2943D3B-D5E7-4701-8416-74224CE79A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4" name="スライド番号プレースホルダー 5">
            <a:extLst>
              <a:ext uri="{FF2B5EF4-FFF2-40B4-BE49-F238E27FC236}">
                <a16:creationId xmlns:a16="http://schemas.microsoft.com/office/drawing/2014/main" id="{954FA7B6-C3BE-45D0-9F13-5A3D2CBAF5F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63823" y="1323088"/>
            <a:ext cx="451397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5080403" y="1323088"/>
            <a:ext cx="453620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63823" y="365127"/>
            <a:ext cx="7140807" cy="71223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6" name="図 15">
            <a:extLst>
              <a:ext uri="{FF2B5EF4-FFF2-40B4-BE49-F238E27FC236}">
                <a16:creationId xmlns:a16="http://schemas.microsoft.com/office/drawing/2014/main" id="{7F1809A9-28D2-4ADA-A487-03EC49CDC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3" name="グループ化 12">
            <a:extLst>
              <a:ext uri="{FF2B5EF4-FFF2-40B4-BE49-F238E27FC236}">
                <a16:creationId xmlns:a16="http://schemas.microsoft.com/office/drawing/2014/main" id="{DCCFB8FF-C45C-4B13-9011-F32201E63C8C}"/>
              </a:ext>
            </a:extLst>
          </p:cNvPr>
          <p:cNvGrpSpPr/>
          <p:nvPr userDrawn="1"/>
        </p:nvGrpSpPr>
        <p:grpSpPr>
          <a:xfrm>
            <a:off x="0" y="1152232"/>
            <a:ext cx="9906000" cy="95985"/>
            <a:chOff x="0" y="1633655"/>
            <a:chExt cx="12192000" cy="95985"/>
          </a:xfrm>
        </p:grpSpPr>
        <p:sp>
          <p:nvSpPr>
            <p:cNvPr id="17" name="正方形/長方形 16">
              <a:extLst>
                <a:ext uri="{FF2B5EF4-FFF2-40B4-BE49-F238E27FC236}">
                  <a16:creationId xmlns:a16="http://schemas.microsoft.com/office/drawing/2014/main" id="{829A7AD7-ABD6-4BF1-809C-3CDD6D9B6232}"/>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A24FB5A6-27B6-404B-B1D6-1DD20C55D4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2FAD9C0-D2EA-4B7B-BCEB-389433708AD5}"/>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CD20E888-670F-4B36-BB93-AD2E8A71222F}"/>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63823" y="1344201"/>
            <a:ext cx="451397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63823" y="2085638"/>
            <a:ext cx="451397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5080403" y="1344201"/>
            <a:ext cx="453620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5080403" y="2085638"/>
            <a:ext cx="453620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7" name="図 16">
            <a:extLst>
              <a:ext uri="{FF2B5EF4-FFF2-40B4-BE49-F238E27FC236}">
                <a16:creationId xmlns:a16="http://schemas.microsoft.com/office/drawing/2014/main" id="{A8D0488E-3FA8-4CB0-A7A1-E217FCBA9B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6" name="グループ化 15">
            <a:extLst>
              <a:ext uri="{FF2B5EF4-FFF2-40B4-BE49-F238E27FC236}">
                <a16:creationId xmlns:a16="http://schemas.microsoft.com/office/drawing/2014/main" id="{5DEFE4F5-287D-41EC-99C6-B55E4DBC65C5}"/>
              </a:ext>
            </a:extLst>
          </p:cNvPr>
          <p:cNvGrpSpPr/>
          <p:nvPr userDrawn="1"/>
        </p:nvGrpSpPr>
        <p:grpSpPr>
          <a:xfrm>
            <a:off x="0" y="1152232"/>
            <a:ext cx="9906000" cy="95985"/>
            <a:chOff x="0" y="1633655"/>
            <a:chExt cx="12192000" cy="95985"/>
          </a:xfrm>
        </p:grpSpPr>
        <p:sp>
          <p:nvSpPr>
            <p:cNvPr id="18" name="正方形/長方形 17">
              <a:extLst>
                <a:ext uri="{FF2B5EF4-FFF2-40B4-BE49-F238E27FC236}">
                  <a16:creationId xmlns:a16="http://schemas.microsoft.com/office/drawing/2014/main" id="{12E84CE3-02F9-4F95-BCC7-9214AB0EE88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917D63D8-A435-4529-943B-301843AB7D6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D08D646D-A372-4F3F-B652-D58EE37B140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24381AEA-0461-43F9-8460-32A8D10FE103}"/>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grpSp>
        <p:nvGrpSpPr>
          <p:cNvPr id="12" name="グループ化 11">
            <a:extLst>
              <a:ext uri="{FF2B5EF4-FFF2-40B4-BE49-F238E27FC236}">
                <a16:creationId xmlns:a16="http://schemas.microsoft.com/office/drawing/2014/main" id="{ED9EF6F4-1E5F-4253-A9E8-DD5D104DD99F}"/>
              </a:ext>
            </a:extLst>
          </p:cNvPr>
          <p:cNvGrpSpPr/>
          <p:nvPr userDrawn="1"/>
        </p:nvGrpSpPr>
        <p:grpSpPr>
          <a:xfrm>
            <a:off x="0" y="1152232"/>
            <a:ext cx="9906000" cy="95985"/>
            <a:chOff x="0" y="1633655"/>
            <a:chExt cx="12192000" cy="95985"/>
          </a:xfrm>
        </p:grpSpPr>
        <p:sp>
          <p:nvSpPr>
            <p:cNvPr id="14" name="正方形/長方形 13">
              <a:extLst>
                <a:ext uri="{FF2B5EF4-FFF2-40B4-BE49-F238E27FC236}">
                  <a16:creationId xmlns:a16="http://schemas.microsoft.com/office/drawing/2014/main" id="{39FE272E-A015-4017-81F8-02B5C665C356}"/>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7D6F32E3-BB6A-4993-B98E-0C96DE0B2DC7}"/>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A011ED55-2850-4FEF-8081-E95AF8306D9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D1D3E5C9-461A-46C3-91A7-5F458066C545}"/>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2C046AFA-384F-4495-A8E8-C7403053DE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8" name="スライド番号プレースホルダー 5">
            <a:extLst>
              <a:ext uri="{FF2B5EF4-FFF2-40B4-BE49-F238E27FC236}">
                <a16:creationId xmlns:a16="http://schemas.microsoft.com/office/drawing/2014/main" id="{8B5864F1-C7EC-47A9-A20C-E9634EEE20C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63823" y="365128"/>
            <a:ext cx="7140807" cy="66696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63822" y="1330859"/>
            <a:ext cx="9252789" cy="4846105"/>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pic>
        <p:nvPicPr>
          <p:cNvPr id="7" name="グラフィックス 6">
            <a:extLst>
              <a:ext uri="{FF2B5EF4-FFF2-40B4-BE49-F238E27FC236}">
                <a16:creationId xmlns:a16="http://schemas.microsoft.com/office/drawing/2014/main" id="{73680EEB-D24B-4A9F-B417-6580895CA07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8549963" y="156651"/>
            <a:ext cx="1066648" cy="524385"/>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emf"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 Id="rId2" Target="https://www.nedo.go.jp/itaku-gyomu/manual_jimushori_2023.html" TargetMode="External" Type="http://schemas.openxmlformats.org/officeDocument/2006/relationships/hyperlink"/></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303995" y="73697"/>
            <a:ext cx="8424015" cy="691120"/>
          </a:xfrm>
        </p:spPr>
        <p:txBody>
          <a:bodyPr>
            <a:normAutofit fontScale="90000"/>
          </a:bodyPr>
          <a:lstStyle/>
          <a:p>
            <a:r>
              <a:rPr kumimoji="1" lang="ja-JP" altLang="en-US" sz="1800" dirty="0"/>
              <a:t>様式</a:t>
            </a:r>
            <a:r>
              <a:rPr kumimoji="1" lang="en-US" altLang="ja-JP" sz="1800" dirty="0"/>
              <a:t>1</a:t>
            </a:r>
            <a:br>
              <a:rPr kumimoji="1" lang="en-US" altLang="ja-JP" sz="1800" dirty="0"/>
            </a:br>
            <a:r>
              <a:rPr kumimoji="1" lang="ja-JP" altLang="en-US" sz="1800" dirty="0"/>
              <a:t>　　　　「事業会社とディープテック・スタートアップとの連携に関する現状調査」</a:t>
            </a:r>
            <a:br>
              <a:rPr kumimoji="1" lang="en-US" altLang="ja-JP" sz="1800" dirty="0"/>
            </a:br>
            <a:r>
              <a:rPr kumimoji="1" lang="ja-JP" altLang="en-US" sz="1800" dirty="0"/>
              <a:t>　　　　　に係る提案書</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a:t>
            </a:fld>
            <a:endParaRPr lang="ja-JP" altLang="en-US" dirty="0"/>
          </a:p>
        </p:txBody>
      </p:sp>
      <p:graphicFrame>
        <p:nvGraphicFramePr>
          <p:cNvPr id="13" name="表 13">
            <a:extLst>
              <a:ext uri="{FF2B5EF4-FFF2-40B4-BE49-F238E27FC236}">
                <a16:creationId xmlns:a16="http://schemas.microsoft.com/office/drawing/2014/main" id="{57BEA0F5-1B01-B38C-4956-924097570FD7}"/>
              </a:ext>
            </a:extLst>
          </p:cNvPr>
          <p:cNvGraphicFramePr>
            <a:graphicFrameLocks noGrp="1"/>
          </p:cNvGraphicFramePr>
          <p:nvPr>
            <p:extLst>
              <p:ext uri="{D42A27DB-BD31-4B8C-83A1-F6EECF244321}">
                <p14:modId xmlns:p14="http://schemas.microsoft.com/office/powerpoint/2010/main" val="1866121408"/>
              </p:ext>
            </p:extLst>
          </p:nvPr>
        </p:nvGraphicFramePr>
        <p:xfrm>
          <a:off x="586014" y="1037191"/>
          <a:ext cx="8733971" cy="4547070"/>
        </p:xfrm>
        <a:graphic>
          <a:graphicData uri="http://schemas.openxmlformats.org/drawingml/2006/table">
            <a:tbl>
              <a:tblPr firstRow="1" bandRow="1">
                <a:tableStyleId>{5C22544A-7EE6-4342-B048-85BDC9FD1C3A}</a:tableStyleId>
              </a:tblPr>
              <a:tblGrid>
                <a:gridCol w="1298770">
                  <a:extLst>
                    <a:ext uri="{9D8B030D-6E8A-4147-A177-3AD203B41FA5}">
                      <a16:colId xmlns:a16="http://schemas.microsoft.com/office/drawing/2014/main" val="2914699276"/>
                    </a:ext>
                  </a:extLst>
                </a:gridCol>
                <a:gridCol w="7435201">
                  <a:extLst>
                    <a:ext uri="{9D8B030D-6E8A-4147-A177-3AD203B41FA5}">
                      <a16:colId xmlns:a16="http://schemas.microsoft.com/office/drawing/2014/main" val="974727151"/>
                    </a:ext>
                  </a:extLst>
                </a:gridCol>
              </a:tblGrid>
              <a:tr h="303138">
                <a:tc>
                  <a:txBody>
                    <a:bodyPr/>
                    <a:lstStyle/>
                    <a:p>
                      <a:r>
                        <a:rPr kumimoji="1" lang="ja-JP" altLang="en-US" sz="1100" b="0" dirty="0">
                          <a:solidFill>
                            <a:schemeClr val="tx1"/>
                          </a:solidFill>
                        </a:rPr>
                        <a:t>＜提案者情報＞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457472"/>
                  </a:ext>
                </a:extLst>
              </a:tr>
              <a:tr h="303138">
                <a:tc>
                  <a:txBody>
                    <a:bodyPr/>
                    <a:lstStyle/>
                    <a:p>
                      <a:r>
                        <a:rPr kumimoji="1" lang="ja-JP" altLang="en-US" sz="1100" b="0" dirty="0">
                          <a:solidFill>
                            <a:schemeClr val="tx1"/>
                          </a:solidFill>
                        </a:rPr>
                        <a:t>提案代表者名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100" b="0" dirty="0">
                          <a:solidFill>
                            <a:schemeClr val="accent1"/>
                          </a:solidFill>
                        </a:rPr>
                        <a:t>○○○○○株式会社</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47056257"/>
                  </a:ext>
                </a:extLst>
              </a:tr>
              <a:tr h="303138">
                <a:tc>
                  <a:txBody>
                    <a:bodyPr/>
                    <a:lstStyle/>
                    <a:p>
                      <a:r>
                        <a:rPr kumimoji="1" lang="ja-JP" altLang="en-US" sz="1100" b="0" dirty="0">
                          <a:solidFill>
                            <a:schemeClr val="tx1"/>
                          </a:solidFill>
                        </a:rPr>
                        <a:t>法人番号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CN" altLang="en-US" sz="1100" b="0" dirty="0">
                          <a:solidFill>
                            <a:schemeClr val="accent1"/>
                          </a:solidFill>
                        </a:rPr>
                        <a:t>法人番号</a:t>
                      </a:r>
                      <a:r>
                        <a:rPr kumimoji="1" lang="en-US" altLang="zh-CN" sz="1100" b="0" dirty="0">
                          <a:solidFill>
                            <a:schemeClr val="accent1"/>
                          </a:solidFill>
                        </a:rPr>
                        <a:t>13</a:t>
                      </a:r>
                      <a:r>
                        <a:rPr kumimoji="1" lang="zh-CN" altLang="en-US" sz="1100" b="0" dirty="0">
                          <a:solidFill>
                            <a:schemeClr val="accent1"/>
                          </a:solidFill>
                        </a:rPr>
                        <a:t>桁</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0367772"/>
                  </a:ext>
                </a:extLst>
              </a:tr>
              <a:tr h="303138">
                <a:tc>
                  <a:txBody>
                    <a:bodyPr/>
                    <a:lstStyle/>
                    <a:p>
                      <a:r>
                        <a:rPr kumimoji="1" lang="ja-JP" altLang="en-US" sz="1100" b="0" dirty="0">
                          <a:solidFill>
                            <a:schemeClr val="tx1"/>
                          </a:solidFill>
                        </a:rPr>
                        <a:t>代表者役職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0" dirty="0">
                          <a:solidFill>
                            <a:schemeClr val="accent1"/>
                          </a:solidFill>
                        </a:rPr>
                        <a:t>代表取締役社長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2812960"/>
                  </a:ext>
                </a:extLst>
              </a:tr>
              <a:tr h="303138">
                <a:tc>
                  <a:txBody>
                    <a:bodyPr/>
                    <a:lstStyle/>
                    <a:p>
                      <a:r>
                        <a:rPr kumimoji="1" lang="ja-JP" altLang="en-US" sz="1100" b="0" dirty="0">
                          <a:solidFill>
                            <a:schemeClr val="tx1"/>
                          </a:solidFill>
                        </a:rPr>
                        <a:t>代表者氏名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100" b="0" dirty="0">
                          <a:solidFill>
                            <a:schemeClr val="accent1"/>
                          </a:solidFill>
                        </a:rPr>
                        <a:t>○○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303138">
                <a:tc>
                  <a:txBody>
                    <a:bodyPr/>
                    <a:lstStyle/>
                    <a:p>
                      <a:r>
                        <a:rPr kumimoji="1" lang="ja-JP" altLang="en-US" sz="1100" b="0" dirty="0">
                          <a:solidFill>
                            <a:schemeClr val="tx1"/>
                          </a:solidFill>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303138">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45086542"/>
                  </a:ext>
                </a:extLst>
              </a:tr>
              <a:tr h="303138">
                <a:tc>
                  <a:txBody>
                    <a:bodyPr/>
                    <a:lstStyle/>
                    <a:p>
                      <a:r>
                        <a:rPr kumimoji="1" lang="ja-JP" altLang="en-US" sz="1100" b="0" dirty="0">
                          <a:solidFill>
                            <a:schemeClr val="tx1"/>
                          </a:solidFill>
                        </a:rPr>
                        <a:t>所　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○○○部　△△△課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9144953"/>
                  </a:ext>
                </a:extLst>
              </a:tr>
              <a:tr h="303138">
                <a:tc>
                  <a:txBody>
                    <a:bodyPr/>
                    <a:lstStyle/>
                    <a:p>
                      <a:r>
                        <a:rPr kumimoji="1" lang="ja-JP" altLang="en-US" sz="1100" b="0" dirty="0">
                          <a:solidFill>
                            <a:schemeClr val="tx1"/>
                          </a:solidFill>
                        </a:rPr>
                        <a:t>役職名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○○○○○部（課）長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4370116"/>
                  </a:ext>
                </a:extLst>
              </a:tr>
              <a:tr h="303138">
                <a:tc>
                  <a:txBody>
                    <a:bodyPr/>
                    <a:lstStyle/>
                    <a:p>
                      <a:r>
                        <a:rPr kumimoji="1" lang="ja-JP" altLang="en-US" sz="1100" b="0" dirty="0">
                          <a:solidFill>
                            <a:schemeClr val="tx1"/>
                          </a:solidFill>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516520"/>
                  </a:ext>
                </a:extLst>
              </a:tr>
              <a:tr h="303138">
                <a:tc>
                  <a:txBody>
                    <a:bodyPr/>
                    <a:lstStyle/>
                    <a:p>
                      <a:r>
                        <a:rPr kumimoji="1" lang="ja-JP" altLang="en-US" sz="1100"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＊連絡先が上記の所在地と異なる場合は、連絡先所在地を記載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8714577"/>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4757424"/>
                  </a:ext>
                </a:extLst>
              </a:tr>
              <a:tr h="303138">
                <a:tc>
                  <a:txBody>
                    <a:bodyPr/>
                    <a:lstStyle/>
                    <a:p>
                      <a:r>
                        <a:rPr kumimoji="1" lang="ja-JP" altLang="en-US" sz="1100" b="0" dirty="0">
                          <a:solidFill>
                            <a:schemeClr val="tx1"/>
                          </a:solidFill>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△△△－△△－△△△△（代）＊日中連絡がつく連絡先を記載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68862081"/>
                  </a:ext>
                </a:extLst>
              </a:tr>
              <a:tr h="303138">
                <a:tc>
                  <a:txBody>
                    <a:bodyPr/>
                    <a:lstStyle/>
                    <a:p>
                      <a:r>
                        <a:rPr kumimoji="1" lang="en-US" altLang="ja-JP" sz="1100" b="0" dirty="0">
                          <a:solidFill>
                            <a:schemeClr val="tx1"/>
                          </a:solidFill>
                        </a:rPr>
                        <a:t>E-mail</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649085"/>
                  </a:ext>
                </a:extLst>
              </a:tr>
            </a:tbl>
          </a:graphicData>
        </a:graphic>
      </p:graphicFrame>
      <p:sp>
        <p:nvSpPr>
          <p:cNvPr id="6" name="テキスト ボックス 5">
            <a:extLst>
              <a:ext uri="{FF2B5EF4-FFF2-40B4-BE49-F238E27FC236}">
                <a16:creationId xmlns:a16="http://schemas.microsoft.com/office/drawing/2014/main" id="{4362CBB8-5543-C649-244C-997BAAC38855}"/>
              </a:ext>
            </a:extLst>
          </p:cNvPr>
          <p:cNvSpPr txBox="1"/>
          <p:nvPr/>
        </p:nvSpPr>
        <p:spPr>
          <a:xfrm>
            <a:off x="2169368" y="6129009"/>
            <a:ext cx="4954554" cy="600164"/>
          </a:xfrm>
          <a:prstGeom prst="rect">
            <a:avLst/>
          </a:prstGeom>
          <a:noFill/>
        </p:spPr>
        <p:txBody>
          <a:bodyPr wrap="square">
            <a:spAutoFit/>
          </a:bodyPr>
          <a:lstStyle/>
          <a:p>
            <a:r>
              <a:rPr lang="ja-JP" altLang="en-US" sz="1100" dirty="0">
                <a:solidFill>
                  <a:schemeClr val="accent1"/>
                </a:solidFill>
              </a:rPr>
              <a:t>青字を削除し、「黒字」で記入してください。</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
        <p:nvSpPr>
          <p:cNvPr id="2" name="テキスト ボックス 1">
            <a:extLst>
              <a:ext uri="{FF2B5EF4-FFF2-40B4-BE49-F238E27FC236}">
                <a16:creationId xmlns:a16="http://schemas.microsoft.com/office/drawing/2014/main" id="{D8DF2322-053D-21E6-60C9-80BB653023BC}"/>
              </a:ext>
            </a:extLst>
          </p:cNvPr>
          <p:cNvSpPr txBox="1"/>
          <p:nvPr/>
        </p:nvSpPr>
        <p:spPr>
          <a:xfrm>
            <a:off x="9294677" y="556260"/>
            <a:ext cx="614655" cy="276999"/>
          </a:xfrm>
          <a:prstGeom prst="rect">
            <a:avLst/>
          </a:prstGeom>
          <a:noFill/>
        </p:spPr>
        <p:txBody>
          <a:bodyPr wrap="none" rtlCol="0">
            <a:spAutoFit/>
          </a:bodyPr>
          <a:lstStyle/>
          <a:p>
            <a:r>
              <a:rPr kumimoji="1" lang="en-US" altLang="ja-JP" sz="1200" dirty="0"/>
              <a:t>ver01</a:t>
            </a:r>
            <a:endParaRPr kumimoji="1" lang="ja-JP" altLang="en-US" sz="1200" dirty="0"/>
          </a:p>
        </p:txBody>
      </p:sp>
    </p:spTree>
    <p:extLst>
      <p:ext uri="{BB962C8B-B14F-4D97-AF65-F5344CB8AC3E}">
        <p14:creationId xmlns:p14="http://schemas.microsoft.com/office/powerpoint/2010/main" val="2633512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en-US" altLang="ja-JP" dirty="0"/>
              <a:t>5</a:t>
            </a:r>
            <a:r>
              <a:rPr kumimoji="1" lang="ja-JP" altLang="en-US" dirty="0"/>
              <a:t>．調査計画</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10</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1591914308"/>
              </p:ext>
            </p:extLst>
          </p:nvPr>
        </p:nvGraphicFramePr>
        <p:xfrm>
          <a:off x="206805" y="960940"/>
          <a:ext cx="9238854" cy="5740655"/>
        </p:xfrm>
        <a:graphic>
          <a:graphicData uri="http://schemas.openxmlformats.org/drawingml/2006/table">
            <a:tbl>
              <a:tblPr firstRow="1" bandRow="1">
                <a:tableStyleId>{5C22544A-7EE6-4342-B048-85BDC9FD1C3A}</a:tableStyleId>
              </a:tblPr>
              <a:tblGrid>
                <a:gridCol w="1757014">
                  <a:extLst>
                    <a:ext uri="{9D8B030D-6E8A-4147-A177-3AD203B41FA5}">
                      <a16:colId xmlns:a16="http://schemas.microsoft.com/office/drawing/2014/main" val="2914699276"/>
                    </a:ext>
                  </a:extLst>
                </a:gridCol>
                <a:gridCol w="935230">
                  <a:extLst>
                    <a:ext uri="{9D8B030D-6E8A-4147-A177-3AD203B41FA5}">
                      <a16:colId xmlns:a16="http://schemas.microsoft.com/office/drawing/2014/main" val="2822961363"/>
                    </a:ext>
                  </a:extLst>
                </a:gridCol>
                <a:gridCol w="935230">
                  <a:extLst>
                    <a:ext uri="{9D8B030D-6E8A-4147-A177-3AD203B41FA5}">
                      <a16:colId xmlns:a16="http://schemas.microsoft.com/office/drawing/2014/main" val="2912528541"/>
                    </a:ext>
                  </a:extLst>
                </a:gridCol>
                <a:gridCol w="935230">
                  <a:extLst>
                    <a:ext uri="{9D8B030D-6E8A-4147-A177-3AD203B41FA5}">
                      <a16:colId xmlns:a16="http://schemas.microsoft.com/office/drawing/2014/main" val="1042278173"/>
                    </a:ext>
                  </a:extLst>
                </a:gridCol>
                <a:gridCol w="935230">
                  <a:extLst>
                    <a:ext uri="{9D8B030D-6E8A-4147-A177-3AD203B41FA5}">
                      <a16:colId xmlns:a16="http://schemas.microsoft.com/office/drawing/2014/main" val="1178272651"/>
                    </a:ext>
                  </a:extLst>
                </a:gridCol>
                <a:gridCol w="935230">
                  <a:extLst>
                    <a:ext uri="{9D8B030D-6E8A-4147-A177-3AD203B41FA5}">
                      <a16:colId xmlns:a16="http://schemas.microsoft.com/office/drawing/2014/main" val="483261318"/>
                    </a:ext>
                  </a:extLst>
                </a:gridCol>
                <a:gridCol w="935230">
                  <a:extLst>
                    <a:ext uri="{9D8B030D-6E8A-4147-A177-3AD203B41FA5}">
                      <a16:colId xmlns:a16="http://schemas.microsoft.com/office/drawing/2014/main" val="1386054387"/>
                    </a:ext>
                  </a:extLst>
                </a:gridCol>
                <a:gridCol w="935230">
                  <a:extLst>
                    <a:ext uri="{9D8B030D-6E8A-4147-A177-3AD203B41FA5}">
                      <a16:colId xmlns:a16="http://schemas.microsoft.com/office/drawing/2014/main" val="2567359843"/>
                    </a:ext>
                  </a:extLst>
                </a:gridCol>
                <a:gridCol w="935230">
                  <a:extLst>
                    <a:ext uri="{9D8B030D-6E8A-4147-A177-3AD203B41FA5}">
                      <a16:colId xmlns:a16="http://schemas.microsoft.com/office/drawing/2014/main" val="3011086267"/>
                    </a:ext>
                  </a:extLst>
                </a:gridCol>
              </a:tblGrid>
              <a:tr h="322819">
                <a:tc>
                  <a:txBody>
                    <a:bodyPr/>
                    <a:lstStyle/>
                    <a:p>
                      <a:pPr algn="ctr"/>
                      <a:r>
                        <a:rPr kumimoji="1" lang="ja-JP" altLang="en-US" sz="1100" b="0" dirty="0">
                          <a:solidFill>
                            <a:schemeClr val="tx1"/>
                          </a:solidFill>
                        </a:rPr>
                        <a:t>調査項目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8">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322819">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8</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9</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10</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11</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12</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1</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3</a:t>
                      </a:r>
                      <a:r>
                        <a:rPr kumimoji="1" lang="ja-JP" altLang="en-US" sz="1100" b="0" dirty="0">
                          <a:solidFill>
                            <a:schemeClr val="tx1"/>
                          </a:solidFill>
                        </a:rPr>
                        <a:t>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39581785"/>
                  </a:ext>
                </a:extLst>
              </a:tr>
              <a:tr h="3151799">
                <a:tc>
                  <a:txBody>
                    <a:bodyPr/>
                    <a:lstStyle/>
                    <a:p>
                      <a:r>
                        <a:rPr kumimoji="1" lang="ja-JP" altLang="en-US" sz="1100" b="0" dirty="0">
                          <a:solidFill>
                            <a:schemeClr val="tx1"/>
                          </a:solidFill>
                        </a:rPr>
                        <a:t>（１）事業会社とディープテック・スタートアップとの連携に関する現状調査</a:t>
                      </a:r>
                      <a:endParaRPr kumimoji="1" lang="en-US" altLang="ja-JP" sz="1100" b="0" dirty="0">
                        <a:solidFill>
                          <a:schemeClr val="tx1"/>
                        </a:solidFill>
                      </a:endParaRPr>
                    </a:p>
                    <a:p>
                      <a:r>
                        <a:rPr kumimoji="1" lang="ja-JP" altLang="en-US" sz="1100" b="0" dirty="0">
                          <a:solidFill>
                            <a:schemeClr val="tx1"/>
                          </a:solidFill>
                        </a:rPr>
                        <a:t>ア）　○○○○</a:t>
                      </a:r>
                      <a:endParaRPr kumimoji="1" lang="en-US" altLang="ja-JP" sz="1100" b="0" dirty="0">
                        <a:solidFill>
                          <a:schemeClr val="tx1"/>
                        </a:solidFill>
                      </a:endParaRPr>
                    </a:p>
                    <a:p>
                      <a:endParaRPr kumimoji="1" lang="en-US" altLang="ja-JP" sz="1100" b="0" dirty="0">
                        <a:solidFill>
                          <a:schemeClr val="tx1"/>
                        </a:solidFill>
                      </a:endParaRPr>
                    </a:p>
                    <a:p>
                      <a:endParaRPr kumimoji="1" lang="en-US" altLang="ja-JP" sz="1100" b="0" dirty="0">
                        <a:solidFill>
                          <a:schemeClr val="tx1"/>
                        </a:solidFill>
                      </a:endParaRPr>
                    </a:p>
                    <a:p>
                      <a:r>
                        <a:rPr kumimoji="1" lang="ja-JP" altLang="en-US" sz="1100" b="0" dirty="0">
                          <a:solidFill>
                            <a:schemeClr val="tx1"/>
                          </a:solidFill>
                        </a:rPr>
                        <a:t>イ）　○○○○</a:t>
                      </a:r>
                      <a:endParaRPr kumimoji="1" lang="en-US" altLang="ja-JP" sz="1100" b="0" dirty="0">
                        <a:solidFill>
                          <a:schemeClr val="tx1"/>
                        </a:solidFill>
                      </a:endParaRPr>
                    </a:p>
                    <a:p>
                      <a:endParaRPr kumimoji="1" lang="en-US" altLang="ja-JP" sz="1100" b="0" dirty="0">
                        <a:solidFill>
                          <a:schemeClr val="tx1"/>
                        </a:solidFill>
                      </a:endParaRPr>
                    </a:p>
                    <a:p>
                      <a:endParaRPr kumimoji="1" lang="en-US" altLang="ja-JP" sz="1100" b="0" dirty="0">
                        <a:solidFill>
                          <a:schemeClr val="tx1"/>
                        </a:solidFill>
                      </a:endParaRPr>
                    </a:p>
                    <a:p>
                      <a:r>
                        <a:rPr kumimoji="1" lang="ja-JP" altLang="en-US" sz="1100" b="0" dirty="0">
                          <a:solidFill>
                            <a:schemeClr val="tx1"/>
                          </a:solidFill>
                        </a:rPr>
                        <a:t>ウ）　○○○○</a:t>
                      </a:r>
                    </a:p>
                    <a:p>
                      <a:endParaRPr kumimoji="1" lang="en-US" altLang="ja-JP" sz="1100" b="0" dirty="0">
                        <a:solidFill>
                          <a:schemeClr val="tx1"/>
                        </a:solidFill>
                      </a:endParaRPr>
                    </a:p>
                    <a:p>
                      <a:endParaRPr kumimoji="1" lang="en-US" altLang="ja-JP" sz="1100" b="0" dirty="0">
                        <a:solidFill>
                          <a:schemeClr val="tx1"/>
                        </a:solidFill>
                      </a:endParaRPr>
                    </a:p>
                    <a:p>
                      <a:r>
                        <a:rPr kumimoji="1" lang="ja-JP" altLang="en-US" sz="1100" b="0" dirty="0">
                          <a:solidFill>
                            <a:schemeClr val="tx1"/>
                          </a:solidFill>
                        </a:rPr>
                        <a:t>エ）　○○○○</a:t>
                      </a:r>
                    </a:p>
                    <a:p>
                      <a:endParaRPr kumimoji="1" lang="en-US" altLang="ja-JP" sz="1100" b="0" dirty="0">
                        <a:solidFill>
                          <a:schemeClr val="tx1"/>
                        </a:solidFill>
                      </a:endParaRPr>
                    </a:p>
                    <a:p>
                      <a:endParaRPr kumimoji="1" lang="en-US" altLang="ja-JP" sz="1100" b="0" dirty="0">
                        <a:solidFill>
                          <a:schemeClr val="tx1"/>
                        </a:solidFill>
                      </a:endParaRPr>
                    </a:p>
                    <a:p>
                      <a:r>
                        <a:rPr kumimoji="1" lang="ja-JP" altLang="en-US" sz="1100" b="0" dirty="0">
                          <a:solidFill>
                            <a:schemeClr val="tx1"/>
                          </a:solidFill>
                        </a:rPr>
                        <a:t>オ）　○○○○</a:t>
                      </a:r>
                      <a:r>
                        <a:rPr kumimoji="1" lang="en-US" altLang="ja-JP" sz="1100" b="0" dirty="0">
                          <a:solidFill>
                            <a:schemeClr val="tx1"/>
                          </a:solidFill>
                        </a:rPr>
                        <a:t> </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562204">
                <a:tc>
                  <a:txBody>
                    <a:bodyPr/>
                    <a:lstStyle/>
                    <a:p>
                      <a:r>
                        <a:rPr kumimoji="1" lang="ja-JP" altLang="en-US" sz="1100" b="0" dirty="0">
                          <a:solidFill>
                            <a:schemeClr val="tx1"/>
                          </a:solidFill>
                        </a:rPr>
                        <a:t>（２）調査内容や分析結果の公表への対応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555407">
                <a:tc>
                  <a:txBody>
                    <a:bodyPr/>
                    <a:lstStyle/>
                    <a:p>
                      <a:r>
                        <a:rPr kumimoji="1" lang="ja-JP" altLang="en-US" sz="1100" b="0" dirty="0">
                          <a:solidFill>
                            <a:schemeClr val="tx1"/>
                          </a:solidFill>
                        </a:rPr>
                        <a:t>（３）経過報告のための定例会議等の実施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825607">
                <a:tc>
                  <a:txBody>
                    <a:bodyPr/>
                    <a:lstStyle/>
                    <a:p>
                      <a:r>
                        <a:rPr kumimoji="1" lang="ja-JP" altLang="en-US" sz="1100" b="0" dirty="0">
                          <a:solidFill>
                            <a:schemeClr val="tx1"/>
                          </a:solidFill>
                        </a:rPr>
                        <a:t>（４）情報提供への対応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1270974"/>
                  </a:ext>
                </a:extLst>
              </a:tr>
            </a:tbl>
          </a:graphicData>
        </a:graphic>
      </p:graphicFrame>
      <p:cxnSp>
        <p:nvCxnSpPr>
          <p:cNvPr id="6" name="直線矢印コネクタ 5">
            <a:extLst>
              <a:ext uri="{FF2B5EF4-FFF2-40B4-BE49-F238E27FC236}">
                <a16:creationId xmlns:a16="http://schemas.microsoft.com/office/drawing/2014/main" id="{5242D152-41DC-730D-DB0A-B8FA0AED7B4A}"/>
              </a:ext>
            </a:extLst>
          </p:cNvPr>
          <p:cNvCxnSpPr>
            <a:cxnSpLocks/>
          </p:cNvCxnSpPr>
          <p:nvPr/>
        </p:nvCxnSpPr>
        <p:spPr>
          <a:xfrm flipV="1">
            <a:off x="3421930" y="2604059"/>
            <a:ext cx="1866507" cy="154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D9409952-6CC2-A640-E2CF-9F9155E0110B}"/>
              </a:ext>
            </a:extLst>
          </p:cNvPr>
          <p:cNvCxnSpPr>
            <a:cxnSpLocks/>
          </p:cNvCxnSpPr>
          <p:nvPr/>
        </p:nvCxnSpPr>
        <p:spPr>
          <a:xfrm>
            <a:off x="5288437" y="2843436"/>
            <a:ext cx="18665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734F2A95-4CE2-439A-8BA8-2EE1022EFCF2}"/>
              </a:ext>
            </a:extLst>
          </p:cNvPr>
          <p:cNvCxnSpPr>
            <a:cxnSpLocks/>
          </p:cNvCxnSpPr>
          <p:nvPr/>
        </p:nvCxnSpPr>
        <p:spPr>
          <a:xfrm>
            <a:off x="3421930" y="3163630"/>
            <a:ext cx="18665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直線矢印コネクタ 4">
            <a:extLst>
              <a:ext uri="{FF2B5EF4-FFF2-40B4-BE49-F238E27FC236}">
                <a16:creationId xmlns:a16="http://schemas.microsoft.com/office/drawing/2014/main" id="{7481ECE0-C9E5-C629-C198-E4121D7E0AEC}"/>
              </a:ext>
            </a:extLst>
          </p:cNvPr>
          <p:cNvCxnSpPr>
            <a:cxnSpLocks/>
          </p:cNvCxnSpPr>
          <p:nvPr/>
        </p:nvCxnSpPr>
        <p:spPr>
          <a:xfrm>
            <a:off x="5288437" y="3675350"/>
            <a:ext cx="40535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92AD42CD-631D-2EB9-F8FD-509D4D72CC12}"/>
              </a:ext>
            </a:extLst>
          </p:cNvPr>
          <p:cNvCxnSpPr>
            <a:cxnSpLocks/>
          </p:cNvCxnSpPr>
          <p:nvPr/>
        </p:nvCxnSpPr>
        <p:spPr>
          <a:xfrm>
            <a:off x="2911439" y="2448764"/>
            <a:ext cx="5104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55FA448-5972-E119-BC63-E46B634F0B45}"/>
              </a:ext>
            </a:extLst>
          </p:cNvPr>
          <p:cNvCxnSpPr>
            <a:cxnSpLocks/>
          </p:cNvCxnSpPr>
          <p:nvPr/>
        </p:nvCxnSpPr>
        <p:spPr>
          <a:xfrm>
            <a:off x="2911439" y="2987663"/>
            <a:ext cx="51049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F33953BA-3910-864E-DB64-972375DB830C}"/>
              </a:ext>
            </a:extLst>
          </p:cNvPr>
          <p:cNvCxnSpPr>
            <a:cxnSpLocks/>
          </p:cNvCxnSpPr>
          <p:nvPr/>
        </p:nvCxnSpPr>
        <p:spPr>
          <a:xfrm>
            <a:off x="5288437" y="3429000"/>
            <a:ext cx="18665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71A625F2-78B9-D9DD-AB90-3E1C87EC82D7}"/>
              </a:ext>
            </a:extLst>
          </p:cNvPr>
          <p:cNvCxnSpPr>
            <a:cxnSpLocks/>
          </p:cNvCxnSpPr>
          <p:nvPr/>
        </p:nvCxnSpPr>
        <p:spPr>
          <a:xfrm>
            <a:off x="5693790" y="3883058"/>
            <a:ext cx="232842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448151C5-625F-E112-1B6A-BBC662FDA9D3}"/>
              </a:ext>
            </a:extLst>
          </p:cNvPr>
          <p:cNvCxnSpPr>
            <a:cxnSpLocks/>
          </p:cNvCxnSpPr>
          <p:nvPr/>
        </p:nvCxnSpPr>
        <p:spPr>
          <a:xfrm>
            <a:off x="5288437" y="4214567"/>
            <a:ext cx="273377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a:extLst>
              <a:ext uri="{FF2B5EF4-FFF2-40B4-BE49-F238E27FC236}">
                <a16:creationId xmlns:a16="http://schemas.microsoft.com/office/drawing/2014/main" id="{AD669DA5-B884-3908-98E3-0B52602CF79B}"/>
              </a:ext>
            </a:extLst>
          </p:cNvPr>
          <p:cNvCxnSpPr>
            <a:cxnSpLocks/>
          </p:cNvCxnSpPr>
          <p:nvPr/>
        </p:nvCxnSpPr>
        <p:spPr>
          <a:xfrm>
            <a:off x="5293936" y="4555503"/>
            <a:ext cx="79970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D2CFCFBA-2A79-D82F-4177-59A67E547EE7}"/>
              </a:ext>
            </a:extLst>
          </p:cNvPr>
          <p:cNvCxnSpPr>
            <a:cxnSpLocks/>
          </p:cNvCxnSpPr>
          <p:nvPr/>
        </p:nvCxnSpPr>
        <p:spPr>
          <a:xfrm>
            <a:off x="8022210" y="4555503"/>
            <a:ext cx="99937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a:extLst>
              <a:ext uri="{FF2B5EF4-FFF2-40B4-BE49-F238E27FC236}">
                <a16:creationId xmlns:a16="http://schemas.microsoft.com/office/drawing/2014/main" id="{735476EE-0505-A9E5-2850-229913C77ECA}"/>
              </a:ext>
            </a:extLst>
          </p:cNvPr>
          <p:cNvCxnSpPr>
            <a:cxnSpLocks/>
          </p:cNvCxnSpPr>
          <p:nvPr/>
        </p:nvCxnSpPr>
        <p:spPr>
          <a:xfrm>
            <a:off x="2911439" y="5037841"/>
            <a:ext cx="61101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83F8250F-F077-8DA9-6DB9-434260BDDD4F}"/>
              </a:ext>
            </a:extLst>
          </p:cNvPr>
          <p:cNvCxnSpPr>
            <a:cxnSpLocks/>
          </p:cNvCxnSpPr>
          <p:nvPr/>
        </p:nvCxnSpPr>
        <p:spPr>
          <a:xfrm>
            <a:off x="2911439" y="5567313"/>
            <a:ext cx="61101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64B0BA38-0F4C-03C8-1D42-EE311A4E2D29}"/>
              </a:ext>
            </a:extLst>
          </p:cNvPr>
          <p:cNvCxnSpPr>
            <a:cxnSpLocks/>
          </p:cNvCxnSpPr>
          <p:nvPr/>
        </p:nvCxnSpPr>
        <p:spPr>
          <a:xfrm>
            <a:off x="2911439" y="6257041"/>
            <a:ext cx="61101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337C5B86-1DAA-1D73-A496-15BBEE9B747E}"/>
              </a:ext>
            </a:extLst>
          </p:cNvPr>
          <p:cNvSpPr txBox="1"/>
          <p:nvPr/>
        </p:nvSpPr>
        <p:spPr>
          <a:xfrm>
            <a:off x="2977711" y="2542671"/>
            <a:ext cx="5712844" cy="1277273"/>
          </a:xfrm>
          <a:prstGeom prst="rect">
            <a:avLst/>
          </a:prstGeom>
          <a:solidFill>
            <a:schemeClr val="bg1"/>
          </a:solidFill>
        </p:spPr>
        <p:txBody>
          <a:bodyPr wrap="square">
            <a:spAutoFit/>
          </a:bodyPr>
          <a:lstStyle/>
          <a:p>
            <a:r>
              <a:rPr lang="ja-JP" altLang="en-US" sz="1100" dirty="0">
                <a:solidFill>
                  <a:schemeClr val="accent1"/>
                </a:solidFill>
              </a:rPr>
              <a:t>当該調査を遂行するためには、「仕様書」を踏まえ、各記載の実施項目をどのように細分し、どのような手順で行うのか、また、どの程度の経費が必要となるかを一覧表にまとめてください。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時間軸はより細かく設定していただいて構いません。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2398312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en-US" altLang="ja-JP" dirty="0"/>
              <a:t>6</a:t>
            </a:r>
            <a:r>
              <a:rPr kumimoji="1" lang="ja-JP" altLang="en-US" dirty="0"/>
              <a:t>．調査体制（調査体制図）</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11</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206805" y="1116510"/>
            <a:ext cx="4299881" cy="2292935"/>
          </a:xfrm>
          <a:prstGeom prst="rect">
            <a:avLst/>
          </a:prstGeom>
          <a:noFill/>
        </p:spPr>
        <p:txBody>
          <a:bodyPr wrap="square">
            <a:spAutoFit/>
          </a:bodyPr>
          <a:lstStyle/>
          <a:p>
            <a:r>
              <a:rPr lang="ja-JP" altLang="en-US" sz="1100" dirty="0">
                <a:solidFill>
                  <a:schemeClr val="accent1"/>
                </a:solidFill>
              </a:rPr>
              <a:t>本業務を的確に実施することが出来る力量を備えた人員を備えているなど、当該調査に必要な知見を有する研究員等を配置していることを右図のイメージで説明してください。</a:t>
            </a:r>
            <a:endParaRPr lang="en-US" altLang="ja-JP" sz="1100" dirty="0">
              <a:solidFill>
                <a:schemeClr val="accent1"/>
              </a:solidFill>
            </a:endParaRPr>
          </a:p>
          <a:p>
            <a:r>
              <a:rPr lang="ja-JP" altLang="en-US" sz="1100" dirty="0">
                <a:solidFill>
                  <a:schemeClr val="accent1"/>
                </a:solidFill>
              </a:rPr>
              <a:t>また、組織内外の業務の分担を行っている場合は、明確で効率的に整理してください。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外注もしくは再委託で想定する業務内容については、別紙（添付資料</a:t>
            </a:r>
            <a:r>
              <a:rPr lang="en-US" altLang="ja-JP" sz="1100" dirty="0">
                <a:solidFill>
                  <a:schemeClr val="accent1"/>
                </a:solidFill>
              </a:rPr>
              <a:t>1</a:t>
            </a:r>
            <a:r>
              <a:rPr lang="ja-JP" altLang="en-US" sz="1100" dirty="0">
                <a:solidFill>
                  <a:schemeClr val="accent1"/>
                </a:solidFill>
              </a:rPr>
              <a:t>）でも説明してください。</a:t>
            </a:r>
            <a:endParaRPr lang="en-US" altLang="ja-JP" sz="1100" dirty="0">
              <a:solidFill>
                <a:schemeClr val="accent1"/>
              </a:solidFill>
            </a:endParaRPr>
          </a:p>
          <a:p>
            <a:r>
              <a:rPr lang="ja-JP" altLang="en-US" sz="1100" dirty="0">
                <a:solidFill>
                  <a:schemeClr val="accent1"/>
                </a:solidFill>
              </a:rPr>
              <a:t>なお、外注先の名称は不要です。</a:t>
            </a:r>
            <a:endParaRPr lang="en-US" altLang="ja-JP" sz="1100" dirty="0">
              <a:solidFill>
                <a:schemeClr val="accent1"/>
              </a:solidFill>
            </a:endParaRPr>
          </a:p>
          <a:p>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pic>
        <p:nvPicPr>
          <p:cNvPr id="2" name="図 1">
            <a:extLst>
              <a:ext uri="{FF2B5EF4-FFF2-40B4-BE49-F238E27FC236}">
                <a16:creationId xmlns:a16="http://schemas.microsoft.com/office/drawing/2014/main" id="{AE6BAD0F-1AFA-658B-4C97-4FD04AC3B1A0}"/>
              </a:ext>
            </a:extLst>
          </p:cNvPr>
          <p:cNvPicPr>
            <a:picLocks noChangeAspect="1"/>
          </p:cNvPicPr>
          <p:nvPr/>
        </p:nvPicPr>
        <p:blipFill>
          <a:blip r:embed="rId2">
            <a:duotone>
              <a:schemeClr val="accent5">
                <a:shade val="45000"/>
                <a:satMod val="135000"/>
              </a:schemeClr>
              <a:prstClr val="white"/>
            </a:duotone>
          </a:blip>
          <a:stretch>
            <a:fillRect/>
          </a:stretch>
        </p:blipFill>
        <p:spPr>
          <a:xfrm>
            <a:off x="4552483" y="1334278"/>
            <a:ext cx="5306547" cy="4460033"/>
          </a:xfrm>
          <a:prstGeom prst="rect">
            <a:avLst/>
          </a:prstGeom>
        </p:spPr>
      </p:pic>
    </p:spTree>
    <p:extLst>
      <p:ext uri="{BB962C8B-B14F-4D97-AF65-F5344CB8AC3E}">
        <p14:creationId xmlns:p14="http://schemas.microsoft.com/office/powerpoint/2010/main" val="251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en-US" altLang="ja-JP" dirty="0"/>
              <a:t>6</a:t>
            </a:r>
            <a:r>
              <a:rPr kumimoji="1" lang="ja-JP" altLang="en-US" dirty="0"/>
              <a:t>．調査体制（事業管理者・事業実務者実績）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12</a:t>
            </a:fld>
            <a:endParaRPr lang="ja-JP" altLang="en-US" dirty="0"/>
          </a:p>
        </p:txBody>
      </p:sp>
      <p:sp>
        <p:nvSpPr>
          <p:cNvPr id="11" name="テキスト ボックス 10">
            <a:extLst>
              <a:ext uri="{FF2B5EF4-FFF2-40B4-BE49-F238E27FC236}">
                <a16:creationId xmlns:a16="http://schemas.microsoft.com/office/drawing/2014/main" id="{D94E31B7-7117-61B9-A8C8-A3E61F5672F3}"/>
              </a:ext>
            </a:extLst>
          </p:cNvPr>
          <p:cNvSpPr txBox="1"/>
          <p:nvPr/>
        </p:nvSpPr>
        <p:spPr>
          <a:xfrm>
            <a:off x="309442" y="2528679"/>
            <a:ext cx="9320132" cy="1107996"/>
          </a:xfrm>
          <a:prstGeom prst="rect">
            <a:avLst/>
          </a:prstGeom>
          <a:noFill/>
        </p:spPr>
        <p:txBody>
          <a:bodyPr wrap="square">
            <a:spAutoFit/>
          </a:bodyPr>
          <a:lstStyle/>
          <a:p>
            <a:r>
              <a:rPr lang="ja-JP" altLang="en-US" sz="1100" dirty="0">
                <a:solidFill>
                  <a:schemeClr val="accent1"/>
                </a:solidFill>
              </a:rPr>
              <a:t>本委託業務を実施するための業務管理体制（事務機能）について記載ください。</a:t>
            </a:r>
            <a:endParaRPr lang="en-US" altLang="ja-JP" sz="1100" dirty="0">
              <a:solidFill>
                <a:schemeClr val="accent1"/>
              </a:solidFill>
            </a:endParaRPr>
          </a:p>
          <a:p>
            <a:r>
              <a:rPr lang="ja-JP" altLang="en-US" sz="1100" dirty="0">
                <a:solidFill>
                  <a:schemeClr val="accent1"/>
                </a:solidFill>
              </a:rPr>
              <a:t>また、関連業務実績についても、補足してください。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3874370492"/>
              </p:ext>
            </p:extLst>
          </p:nvPr>
        </p:nvGraphicFramePr>
        <p:xfrm>
          <a:off x="309442" y="1068338"/>
          <a:ext cx="9422769" cy="1295400"/>
        </p:xfrm>
        <a:graphic>
          <a:graphicData uri="http://schemas.openxmlformats.org/drawingml/2006/table">
            <a:tbl>
              <a:tblPr firstRow="1" bandRow="1">
                <a:tableStyleId>{5C22544A-7EE6-4342-B048-85BDC9FD1C3A}</a:tableStyleId>
              </a:tblPr>
              <a:tblGrid>
                <a:gridCol w="2443089">
                  <a:extLst>
                    <a:ext uri="{9D8B030D-6E8A-4147-A177-3AD203B41FA5}">
                      <a16:colId xmlns:a16="http://schemas.microsoft.com/office/drawing/2014/main" val="2914699276"/>
                    </a:ext>
                  </a:extLst>
                </a:gridCol>
                <a:gridCol w="6979680">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業務管理者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ctr"/>
                      <a:r>
                        <a:rPr kumimoji="1" lang="ja-JP" altLang="en-US" sz="1100" b="0" dirty="0">
                          <a:solidFill>
                            <a:schemeClr val="tx1"/>
                          </a:solidFill>
                        </a:rPr>
                        <a:t>業務実施者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Tree>
    <p:extLst>
      <p:ext uri="{BB962C8B-B14F-4D97-AF65-F5344CB8AC3E}">
        <p14:creationId xmlns:p14="http://schemas.microsoft.com/office/powerpoint/2010/main" val="1642233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en-US" altLang="ja-JP" dirty="0"/>
              <a:t>6</a:t>
            </a:r>
            <a:r>
              <a:rPr kumimoji="1" lang="ja-JP" altLang="en-US" dirty="0"/>
              <a:t>．調査体制（体制一覧）</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13</a:t>
            </a:fld>
            <a:endParaRPr lang="ja-JP" altLang="en-US" dirty="0"/>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2171899610"/>
              </p:ext>
            </p:extLst>
          </p:nvPr>
        </p:nvGraphicFramePr>
        <p:xfrm>
          <a:off x="206805" y="2081798"/>
          <a:ext cx="9422770" cy="944880"/>
        </p:xfrm>
        <a:graphic>
          <a:graphicData uri="http://schemas.openxmlformats.org/drawingml/2006/table">
            <a:tbl>
              <a:tblPr firstRow="1" bandRow="1">
                <a:tableStyleId>{5C22544A-7EE6-4342-B048-85BDC9FD1C3A}</a:tableStyleId>
              </a:tblPr>
              <a:tblGrid>
                <a:gridCol w="1206938">
                  <a:extLst>
                    <a:ext uri="{9D8B030D-6E8A-4147-A177-3AD203B41FA5}">
                      <a16:colId xmlns:a16="http://schemas.microsoft.com/office/drawing/2014/main" val="2914699276"/>
                    </a:ext>
                  </a:extLst>
                </a:gridCol>
                <a:gridCol w="1170808">
                  <a:extLst>
                    <a:ext uri="{9D8B030D-6E8A-4147-A177-3AD203B41FA5}">
                      <a16:colId xmlns:a16="http://schemas.microsoft.com/office/drawing/2014/main" val="288065185"/>
                    </a:ext>
                  </a:extLst>
                </a:gridCol>
                <a:gridCol w="1412372">
                  <a:extLst>
                    <a:ext uri="{9D8B030D-6E8A-4147-A177-3AD203B41FA5}">
                      <a16:colId xmlns:a16="http://schemas.microsoft.com/office/drawing/2014/main" val="390638627"/>
                    </a:ext>
                  </a:extLst>
                </a:gridCol>
                <a:gridCol w="2110140">
                  <a:extLst>
                    <a:ext uri="{9D8B030D-6E8A-4147-A177-3AD203B41FA5}">
                      <a16:colId xmlns:a16="http://schemas.microsoft.com/office/drawing/2014/main" val="1793735967"/>
                    </a:ext>
                  </a:extLst>
                </a:gridCol>
                <a:gridCol w="1761256">
                  <a:extLst>
                    <a:ext uri="{9D8B030D-6E8A-4147-A177-3AD203B41FA5}">
                      <a16:colId xmlns:a16="http://schemas.microsoft.com/office/drawing/2014/main" val="501393506"/>
                    </a:ext>
                  </a:extLst>
                </a:gridCol>
                <a:gridCol w="1761256">
                  <a:extLst>
                    <a:ext uri="{9D8B030D-6E8A-4147-A177-3AD203B41FA5}">
                      <a16:colId xmlns:a16="http://schemas.microsoft.com/office/drawing/2014/main" val="2357903095"/>
                    </a:ext>
                  </a:extLst>
                </a:gridCol>
              </a:tblGrid>
              <a:tr h="0">
                <a:tc>
                  <a:txBody>
                    <a:bodyPr/>
                    <a:lstStyle/>
                    <a:p>
                      <a:pPr algn="ctr"/>
                      <a:r>
                        <a:rPr kumimoji="1" lang="ja-JP" altLang="en-US" sz="1100" b="0" dirty="0">
                          <a:solidFill>
                            <a:schemeClr val="tx1"/>
                          </a:solidFill>
                        </a:rPr>
                        <a:t>企業名称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従業員数</a:t>
                      </a:r>
                      <a:endParaRPr kumimoji="1" lang="en-US" altLang="ja-JP" sz="1100" b="0" dirty="0">
                        <a:solidFill>
                          <a:schemeClr val="tx1"/>
                        </a:solidFill>
                      </a:endParaRPr>
                    </a:p>
                    <a:p>
                      <a:pPr algn="ctr"/>
                      <a:r>
                        <a:rPr kumimoji="1" lang="ja-JP" altLang="en-US" sz="1100" b="0" dirty="0">
                          <a:solidFill>
                            <a:schemeClr val="tx1"/>
                          </a:solidFill>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資本金</a:t>
                      </a:r>
                      <a:endParaRPr kumimoji="1" lang="en-US" altLang="ja-JP" sz="1100" b="0" dirty="0">
                        <a:solidFill>
                          <a:schemeClr val="tx1"/>
                        </a:solidFill>
                      </a:endParaRPr>
                    </a:p>
                    <a:p>
                      <a:pPr algn="ctr"/>
                      <a:r>
                        <a:rPr kumimoji="1" lang="ja-JP" altLang="en-US" sz="1100" b="0" dirty="0">
                          <a:solidFill>
                            <a:schemeClr val="tx1"/>
                          </a:solidFill>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課税所得年平均額</a:t>
                      </a:r>
                      <a:endParaRPr kumimoji="1" lang="en-US" altLang="ja-JP" sz="1100" b="0" dirty="0">
                        <a:solidFill>
                          <a:schemeClr val="tx1"/>
                        </a:solidFill>
                      </a:endParaRPr>
                    </a:p>
                    <a:p>
                      <a:pPr algn="ctr"/>
                      <a:r>
                        <a:rPr kumimoji="1" lang="en-US" altLang="ja-JP" sz="1100" b="0" dirty="0">
                          <a:solidFill>
                            <a:schemeClr val="tx1"/>
                          </a:solidFill>
                        </a:rPr>
                        <a:t>15</a:t>
                      </a:r>
                      <a:r>
                        <a:rPr kumimoji="1" lang="ja-JP" altLang="en-US" sz="1100" b="0" dirty="0">
                          <a:solidFill>
                            <a:schemeClr val="tx1"/>
                          </a:solidFill>
                        </a:rPr>
                        <a:t>億円円以下</a:t>
                      </a:r>
                      <a:r>
                        <a:rPr kumimoji="1" lang="en-US" altLang="ja-JP" sz="1100" b="0" dirty="0">
                          <a:solidFill>
                            <a:schemeClr val="tx1"/>
                          </a:solidFill>
                        </a:rPr>
                        <a:t>※1</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第・中堅・中小・ベンチャ－企業の種別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会計監査人名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株式会社</a:t>
                      </a:r>
                      <a:r>
                        <a:rPr kumimoji="1" lang="en-US" altLang="ja-JP" sz="1100" b="0" dirty="0">
                          <a:solidFill>
                            <a:schemeClr val="tx1"/>
                          </a:solidFill>
                        </a:rPr>
                        <a:t>A</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有限会社</a:t>
                      </a:r>
                      <a:r>
                        <a:rPr kumimoji="1" lang="en-US" altLang="ja-JP" sz="1100" b="0" dirty="0">
                          <a:solidFill>
                            <a:schemeClr val="tx1"/>
                          </a:solidFill>
                        </a:rPr>
                        <a:t>B</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
        <p:nvSpPr>
          <p:cNvPr id="2" name="テキスト ボックス 1">
            <a:extLst>
              <a:ext uri="{FF2B5EF4-FFF2-40B4-BE49-F238E27FC236}">
                <a16:creationId xmlns:a16="http://schemas.microsoft.com/office/drawing/2014/main" id="{672E5020-8C07-3457-9C85-7B075F751E2C}"/>
              </a:ext>
            </a:extLst>
          </p:cNvPr>
          <p:cNvSpPr txBox="1"/>
          <p:nvPr/>
        </p:nvSpPr>
        <p:spPr>
          <a:xfrm>
            <a:off x="206805" y="1196340"/>
            <a:ext cx="9492390" cy="738664"/>
          </a:xfrm>
          <a:prstGeom prst="rect">
            <a:avLst/>
          </a:prstGeom>
          <a:noFill/>
        </p:spPr>
        <p:txBody>
          <a:bodyPr wrap="square">
            <a:spAutoFit/>
          </a:bodyPr>
          <a:lstStyle/>
          <a:p>
            <a:r>
              <a:rPr lang="ja-JP" altLang="en-US" sz="1050" dirty="0">
                <a:solidFill>
                  <a:schemeClr val="accent1"/>
                </a:solidFill>
              </a:rPr>
              <a:t>提案者が企業の場合は、以下の表に必要事項を記載してください。大企業、中堅・中小・ベンチャー企業の種別は右の（参考）の定義を参照してください。会計監査人の設置については、会社法３３７条により大会社や指名委員会等設置会社などに設置が義務付けられている株式会社の機関の一つです。監査役と異なり、独立的な立場から財務諸表等の監査を行います。なお、大会社・委員会設置会社以外の株式会社も会計監査人を設置することができます。設置されている場合は公認会計士または監査法人名を記載（設置がない場合は“なし”と記入）してください。</a:t>
            </a:r>
          </a:p>
        </p:txBody>
      </p:sp>
      <p:sp>
        <p:nvSpPr>
          <p:cNvPr id="6" name="テキスト ボックス 5">
            <a:extLst>
              <a:ext uri="{FF2B5EF4-FFF2-40B4-BE49-F238E27FC236}">
                <a16:creationId xmlns:a16="http://schemas.microsoft.com/office/drawing/2014/main" id="{FB31355B-A375-8329-5E5A-932A06948E77}"/>
              </a:ext>
            </a:extLst>
          </p:cNvPr>
          <p:cNvSpPr txBox="1"/>
          <p:nvPr/>
        </p:nvSpPr>
        <p:spPr>
          <a:xfrm>
            <a:off x="413610" y="3173472"/>
            <a:ext cx="9492390" cy="253916"/>
          </a:xfrm>
          <a:prstGeom prst="rect">
            <a:avLst/>
          </a:prstGeom>
          <a:noFill/>
        </p:spPr>
        <p:txBody>
          <a:bodyPr wrap="square">
            <a:spAutoFit/>
          </a:bodyPr>
          <a:lstStyle/>
          <a:p>
            <a:r>
              <a:rPr lang="en-US" altLang="ja-JP" sz="1050" dirty="0">
                <a:solidFill>
                  <a:schemeClr val="accent1"/>
                </a:solidFill>
              </a:rPr>
              <a:t>※</a:t>
            </a:r>
            <a:r>
              <a:rPr lang="ja-JP" altLang="en-US" sz="1050" dirty="0">
                <a:solidFill>
                  <a:schemeClr val="accent1"/>
                </a:solidFill>
              </a:rPr>
              <a:t>１直近過去</a:t>
            </a:r>
            <a:r>
              <a:rPr lang="en-US" altLang="ja-JP" sz="1050" dirty="0">
                <a:solidFill>
                  <a:schemeClr val="accent1"/>
                </a:solidFill>
              </a:rPr>
              <a:t>3</a:t>
            </a:r>
            <a:r>
              <a:rPr lang="ja-JP" altLang="en-US" sz="1050" dirty="0">
                <a:solidFill>
                  <a:schemeClr val="accent1"/>
                </a:solidFill>
              </a:rPr>
              <a:t>年分の各年又は各事業年度の課税所得の年平均額。該当する場合「○」を記載</a:t>
            </a:r>
          </a:p>
        </p:txBody>
      </p:sp>
      <p:pic>
        <p:nvPicPr>
          <p:cNvPr id="12" name="図 11">
            <a:extLst>
              <a:ext uri="{FF2B5EF4-FFF2-40B4-BE49-F238E27FC236}">
                <a16:creationId xmlns:a16="http://schemas.microsoft.com/office/drawing/2014/main" id="{E03A4807-E0AE-0F4B-E59F-E23C3CEC48E2}"/>
              </a:ext>
            </a:extLst>
          </p:cNvPr>
          <p:cNvPicPr>
            <a:picLocks noChangeAspect="1"/>
          </p:cNvPicPr>
          <p:nvPr/>
        </p:nvPicPr>
        <p:blipFill>
          <a:blip r:embed="rId2"/>
          <a:stretch>
            <a:fillRect/>
          </a:stretch>
        </p:blipFill>
        <p:spPr>
          <a:xfrm>
            <a:off x="10014139" y="-70898"/>
            <a:ext cx="6145062" cy="6928898"/>
          </a:xfrm>
          <a:prstGeom prst="rect">
            <a:avLst/>
          </a:prstGeom>
          <a:solidFill>
            <a:schemeClr val="bg1"/>
          </a:solidFill>
        </p:spPr>
      </p:pic>
      <p:sp>
        <p:nvSpPr>
          <p:cNvPr id="13" name="吹き出し: 角を丸めた四角形 12">
            <a:extLst>
              <a:ext uri="{FF2B5EF4-FFF2-40B4-BE49-F238E27FC236}">
                <a16:creationId xmlns:a16="http://schemas.microsoft.com/office/drawing/2014/main" id="{6F7E68D6-927B-EB2A-3B5B-9AB898E761CA}"/>
              </a:ext>
            </a:extLst>
          </p:cNvPr>
          <p:cNvSpPr/>
          <p:nvPr/>
        </p:nvSpPr>
        <p:spPr>
          <a:xfrm>
            <a:off x="4549232" y="3574182"/>
            <a:ext cx="2895600" cy="524168"/>
          </a:xfrm>
          <a:prstGeom prst="wedgeRoundRectCallout">
            <a:avLst>
              <a:gd name="adj1" fmla="val -129656"/>
              <a:gd name="adj2" fmla="val -22365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従業員数、資本金は応募時点を</a:t>
            </a:r>
            <a:endParaRPr kumimoji="1" lang="en-US" altLang="ja-JP" sz="1400" dirty="0"/>
          </a:p>
          <a:p>
            <a:pPr algn="ctr"/>
            <a:r>
              <a:rPr kumimoji="1" lang="ja-JP" altLang="en-US" sz="1400" dirty="0"/>
              <a:t>基準としてください</a:t>
            </a:r>
          </a:p>
        </p:txBody>
      </p:sp>
    </p:spTree>
    <p:extLst>
      <p:ext uri="{BB962C8B-B14F-4D97-AF65-F5344CB8AC3E}">
        <p14:creationId xmlns:p14="http://schemas.microsoft.com/office/powerpoint/2010/main" val="3936688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en-US" altLang="ja-JP" dirty="0"/>
              <a:t>7</a:t>
            </a:r>
            <a:r>
              <a:rPr kumimoji="1" lang="ja-JP" altLang="en-US" dirty="0"/>
              <a:t>．ワークライフバランス等推進企業に関する認定状況</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14</a:t>
            </a:fld>
            <a:endParaRPr lang="ja-JP" altLang="en-US" dirty="0"/>
          </a:p>
        </p:txBody>
      </p:sp>
      <p:graphicFrame>
        <p:nvGraphicFramePr>
          <p:cNvPr id="9" name="表 8">
            <a:extLst>
              <a:ext uri="{FF2B5EF4-FFF2-40B4-BE49-F238E27FC236}">
                <a16:creationId xmlns:a16="http://schemas.microsoft.com/office/drawing/2014/main" id="{96406143-2BA9-7F63-59AF-6905ED032343}"/>
              </a:ext>
            </a:extLst>
          </p:cNvPr>
          <p:cNvGraphicFramePr>
            <a:graphicFrameLocks noGrp="1"/>
          </p:cNvGraphicFramePr>
          <p:nvPr/>
        </p:nvGraphicFramePr>
        <p:xfrm>
          <a:off x="2219312" y="2108545"/>
          <a:ext cx="4843761" cy="3621576"/>
        </p:xfrm>
        <a:graphic>
          <a:graphicData uri="http://schemas.openxmlformats.org/drawingml/2006/table">
            <a:tbl>
              <a:tblPr>
                <a:tableStyleId>{5C22544A-7EE6-4342-B048-85BDC9FD1C3A}</a:tableStyleId>
              </a:tblPr>
              <a:tblGrid>
                <a:gridCol w="1850831">
                  <a:extLst>
                    <a:ext uri="{9D8B030D-6E8A-4147-A177-3AD203B41FA5}">
                      <a16:colId xmlns:a16="http://schemas.microsoft.com/office/drawing/2014/main" val="2548681832"/>
                    </a:ext>
                  </a:extLst>
                </a:gridCol>
                <a:gridCol w="1497006">
                  <a:extLst>
                    <a:ext uri="{9D8B030D-6E8A-4147-A177-3AD203B41FA5}">
                      <a16:colId xmlns:a16="http://schemas.microsoft.com/office/drawing/2014/main" val="183068416"/>
                    </a:ext>
                  </a:extLst>
                </a:gridCol>
                <a:gridCol w="1495924">
                  <a:extLst>
                    <a:ext uri="{9D8B030D-6E8A-4147-A177-3AD203B41FA5}">
                      <a16:colId xmlns:a16="http://schemas.microsoft.com/office/drawing/2014/main" val="2899965793"/>
                    </a:ext>
                  </a:extLst>
                </a:gridCol>
              </a:tblGrid>
              <a:tr h="326967">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r>
                        <a:rPr lang="ja-JP" altLang="en-US" sz="1100" b="0" i="0" u="none" strike="noStrike" dirty="0">
                          <a:solidFill>
                            <a:srgbClr val="000000"/>
                          </a:solidFill>
                          <a:effectLst/>
                          <a:latin typeface="+mn-ea"/>
                          <a:ea typeface="+mn-ea"/>
                        </a:rPr>
                        <a:t>自己評価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72937604"/>
                  </a:ext>
                </a:extLst>
              </a:tr>
              <a:tr h="326967">
                <a:tc>
                  <a:txBody>
                    <a:bodyPr/>
                    <a:lstStyle/>
                    <a:p>
                      <a:pPr algn="ctr" fontAlgn="ctr"/>
                      <a:r>
                        <a:rPr lang="ja-JP" altLang="en-US" sz="110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常時雇用する労働者数</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604630"/>
                  </a:ext>
                </a:extLst>
              </a:tr>
              <a:tr h="326967">
                <a:tc rowSpan="5">
                  <a:txBody>
                    <a:bodyPr/>
                    <a:lstStyle/>
                    <a:p>
                      <a:pPr algn="ctr" fontAlgn="ctr"/>
                      <a:r>
                        <a:rPr lang="ja-JP" altLang="en-US" sz="1100" u="none" strike="noStrike" dirty="0">
                          <a:effectLst/>
                          <a:latin typeface="+mn-ea"/>
                          <a:ea typeface="+mn-ea"/>
                        </a:rPr>
                        <a:t>女性活躍推進法に基づく認定</a:t>
                      </a:r>
                      <a:br>
                        <a:rPr lang="ja-JP" altLang="en-US" sz="1100" u="none" strike="noStrike" dirty="0">
                          <a:effectLst/>
                          <a:latin typeface="+mn-ea"/>
                          <a:ea typeface="+mn-ea"/>
                        </a:rPr>
                      </a:br>
                      <a:r>
                        <a:rPr lang="ja-JP" altLang="en-US" sz="1100" u="none" strike="noStrike" dirty="0">
                          <a:effectLst/>
                          <a:latin typeface="+mn-ea"/>
                          <a:ea typeface="+mn-ea"/>
                        </a:rPr>
                        <a:t>（えるぼし認定企業・プラチナえるぼし認定企業）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１段階目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946187"/>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２段階目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4673"/>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３段階目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97681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プラチナえるぼし</a:t>
                      </a:r>
                      <a:r>
                        <a:rPr lang="en-US" altLang="ja-JP" sz="1100" u="none" strike="noStrike" dirty="0">
                          <a:effectLst/>
                          <a:latin typeface="+mn-ea"/>
                          <a:ea typeface="+mn-ea"/>
                        </a:rPr>
                        <a:t>※2</a:t>
                      </a: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812870"/>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行動計画</a:t>
                      </a:r>
                      <a:r>
                        <a:rPr lang="en-US" altLang="ja-JP" sz="1100" u="none" strike="noStrike" dirty="0">
                          <a:effectLst/>
                          <a:latin typeface="+mn-ea"/>
                          <a:ea typeface="+mn-ea"/>
                        </a:rPr>
                        <a:t>※</a:t>
                      </a:r>
                      <a:r>
                        <a:rPr lang="ja-JP" altLang="en-US" sz="1100" u="none" strike="noStrike" dirty="0">
                          <a:effectLst/>
                          <a:latin typeface="+mn-ea"/>
                          <a:ea typeface="+mn-ea"/>
                        </a:rPr>
                        <a:t>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5085194"/>
                  </a:ext>
                </a:extLst>
              </a:tr>
              <a:tr h="326967">
                <a:tc rowSpan="3">
                  <a:txBody>
                    <a:bodyPr/>
                    <a:lstStyle/>
                    <a:p>
                      <a:pPr algn="ctr" fontAlgn="ctr"/>
                      <a:r>
                        <a:rPr lang="ja-JP" altLang="en-US" sz="1100" u="none" strike="noStrike">
                          <a:effectLst/>
                          <a:latin typeface="+mn-ea"/>
                          <a:ea typeface="+mn-ea"/>
                        </a:rPr>
                        <a:t>次世代法に基づく認定</a:t>
                      </a:r>
                      <a:br>
                        <a:rPr lang="ja-JP" altLang="en-US" sz="1100" u="none" strike="noStrike">
                          <a:effectLst/>
                          <a:latin typeface="+mn-ea"/>
                          <a:ea typeface="+mn-ea"/>
                        </a:rPr>
                      </a:br>
                      <a:r>
                        <a:rPr lang="ja-JP" altLang="en-US" sz="1100" u="none" strike="noStrike">
                          <a:effectLst/>
                          <a:latin typeface="+mn-ea"/>
                          <a:ea typeface="+mn-ea"/>
                        </a:rPr>
                        <a:t>（くるみん認定企業・プラチナくるみん認定企業）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くるみん（旧基準）</a:t>
                      </a:r>
                      <a:r>
                        <a:rPr lang="en-US" altLang="ja-JP" sz="1100" u="none" strike="noStrike" dirty="0">
                          <a:effectLst/>
                          <a:latin typeface="+mn-ea"/>
                          <a:ea typeface="+mn-ea"/>
                        </a:rPr>
                        <a:t>※</a:t>
                      </a:r>
                      <a:r>
                        <a:rPr lang="ja-JP" altLang="en-US" sz="1100" u="none" strike="noStrike" dirty="0">
                          <a:effectLst/>
                          <a:latin typeface="+mn-ea"/>
                          <a:ea typeface="+mn-ea"/>
                        </a:rPr>
                        <a:t>４</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6513185"/>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くるみん（新基準）</a:t>
                      </a:r>
                      <a:r>
                        <a:rPr lang="en-US" altLang="ja-JP" sz="1100" u="none" strike="noStrike" dirty="0">
                          <a:effectLst/>
                          <a:latin typeface="+mn-ea"/>
                          <a:ea typeface="+mn-ea"/>
                        </a:rPr>
                        <a:t>※</a:t>
                      </a:r>
                      <a:r>
                        <a:rPr lang="ja-JP" altLang="en-US" sz="1100" u="none" strike="noStrike" dirty="0">
                          <a:effectLst/>
                          <a:latin typeface="+mn-ea"/>
                          <a:ea typeface="+mn-ea"/>
                        </a:rPr>
                        <a:t>５</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549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プラチナくるみん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100827"/>
                  </a:ext>
                </a:extLst>
              </a:tr>
              <a:tr h="326967">
                <a:tc gridSpan="2">
                  <a:txBody>
                    <a:bodyPr/>
                    <a:lstStyle/>
                    <a:p>
                      <a:pPr algn="ctr" fontAlgn="ctr"/>
                      <a:r>
                        <a:rPr lang="ja-JP" altLang="en-US" sz="1100" u="none" strike="noStrike" dirty="0">
                          <a:effectLst/>
                          <a:latin typeface="+mn-ea"/>
                          <a:ea typeface="+mn-ea"/>
                        </a:rPr>
                        <a:t>若者雇用促進法に基づく認定</a:t>
                      </a:r>
                      <a:br>
                        <a:rPr lang="ja-JP" altLang="en-US" sz="1100" u="none" strike="noStrike" dirty="0">
                          <a:effectLst/>
                          <a:latin typeface="+mn-ea"/>
                          <a:ea typeface="+mn-ea"/>
                        </a:rPr>
                      </a:br>
                      <a:r>
                        <a:rPr lang="ja-JP" altLang="en-US" sz="1100" u="none" strike="noStrike" dirty="0">
                          <a:effectLst/>
                          <a:latin typeface="+mn-ea"/>
                          <a:ea typeface="+mn-ea"/>
                        </a:rPr>
                        <a:t>（ユースエール認定企業）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567078"/>
                  </a:ext>
                </a:extLst>
              </a:tr>
            </a:tbl>
          </a:graphicData>
        </a:graphic>
      </p:graphicFrame>
      <p:sp>
        <p:nvSpPr>
          <p:cNvPr id="11" name="テキスト ボックス 10">
            <a:extLst>
              <a:ext uri="{FF2B5EF4-FFF2-40B4-BE49-F238E27FC236}">
                <a16:creationId xmlns:a16="http://schemas.microsoft.com/office/drawing/2014/main" id="{3534A77F-12E4-3415-0BCA-E2110E7BAE19}"/>
              </a:ext>
            </a:extLst>
          </p:cNvPr>
          <p:cNvSpPr txBox="1"/>
          <p:nvPr/>
        </p:nvSpPr>
        <p:spPr>
          <a:xfrm>
            <a:off x="390712" y="6334041"/>
            <a:ext cx="9033207" cy="461665"/>
          </a:xfrm>
          <a:prstGeom prst="rect">
            <a:avLst/>
          </a:prstGeom>
          <a:noFill/>
        </p:spPr>
        <p:txBody>
          <a:bodyPr wrap="square">
            <a:spAutoFit/>
          </a:bodyPr>
          <a:lstStyle/>
          <a:p>
            <a:r>
              <a:rPr lang="en-US" altLang="ja-JP" sz="600" dirty="0"/>
              <a:t>"※</a:t>
            </a:r>
            <a:r>
              <a:rPr lang="ja-JP" altLang="en-US" sz="600" dirty="0"/>
              <a:t>１　女性活躍推進法第９条に基づく認定。なお、労働時間等の働き方に係る基準は満たすことが必要。　　　　加点評価を受けることができる企業一覧は以下。　　　　</a:t>
            </a:r>
            <a:r>
              <a:rPr lang="en-US" altLang="ja-JP" sz="600" dirty="0"/>
              <a:t>https://www.mhlw.go.jp/stf/seisakunitsuite/bunya/0000129028.html</a:t>
            </a:r>
            <a:r>
              <a:rPr lang="ja-JP" altLang="en-US" sz="600" dirty="0"/>
              <a:t>　　　　→公共調達において加点評価を受けることができる「えるぼし」認定企業一覧</a:t>
            </a:r>
            <a:r>
              <a:rPr lang="en-US" altLang="ja-JP" sz="600" dirty="0"/>
              <a:t>※</a:t>
            </a:r>
            <a:r>
              <a:rPr lang="ja-JP" altLang="en-US" sz="600" dirty="0"/>
              <a:t>２　女性の職業生活における活躍の推進に関する法律等の一部を改正する法律 </a:t>
            </a:r>
            <a:r>
              <a:rPr lang="en-US" altLang="ja-JP" sz="600" dirty="0"/>
              <a:t>(</a:t>
            </a:r>
            <a:r>
              <a:rPr lang="ja-JP" altLang="en-US" sz="600" dirty="0"/>
              <a:t>令和元年法第</a:t>
            </a:r>
            <a:r>
              <a:rPr lang="en-US" altLang="ja-JP" sz="600" dirty="0"/>
              <a:t>24 </a:t>
            </a:r>
            <a:r>
              <a:rPr lang="ja-JP" altLang="en-US" sz="600" dirty="0"/>
              <a:t>号</a:t>
            </a:r>
            <a:r>
              <a:rPr lang="en-US" altLang="ja-JP" sz="600" dirty="0"/>
              <a:t>)</a:t>
            </a:r>
            <a:r>
              <a:rPr lang="ja-JP" altLang="en-US" sz="600" dirty="0"/>
              <a:t>による改正後の女性活躍推進法第</a:t>
            </a:r>
            <a:r>
              <a:rPr lang="en-US" altLang="ja-JP" sz="600" dirty="0"/>
              <a:t>12 </a:t>
            </a:r>
            <a:r>
              <a:rPr lang="ja-JP" altLang="en-US" sz="600" dirty="0"/>
              <a:t>条に基づく認定</a:t>
            </a:r>
            <a:r>
              <a:rPr lang="en-US" altLang="ja-JP" sz="600" dirty="0"/>
              <a:t>※</a:t>
            </a:r>
            <a:r>
              <a:rPr lang="ja-JP" altLang="en-US" sz="600" dirty="0"/>
              <a:t>３　常時雇用する労働者の数が</a:t>
            </a:r>
            <a:r>
              <a:rPr lang="en-US" altLang="ja-JP" sz="600" dirty="0"/>
              <a:t>300 </a:t>
            </a:r>
            <a:r>
              <a:rPr lang="ja-JP" altLang="en-US" sz="600" dirty="0"/>
              <a:t>人以下の事業主に限る（計画期間が満了していない行動計画を策定している場合のみ）。</a:t>
            </a:r>
            <a:r>
              <a:rPr lang="en-US" altLang="ja-JP" sz="600" dirty="0"/>
              <a:t>※</a:t>
            </a:r>
            <a:r>
              <a:rPr lang="ja-JP" altLang="en-US" sz="600" dirty="0"/>
              <a:t>４　次世代育成支援対策推進法施行規則等の一部を改正する省令による改正前の認定基準又は同附則第２条第３項の規定による経過措置に基づく認定</a:t>
            </a:r>
            <a:r>
              <a:rPr lang="en-US" altLang="ja-JP" sz="600" dirty="0"/>
              <a:t>※</a:t>
            </a:r>
            <a:r>
              <a:rPr lang="ja-JP" altLang="en-US" sz="600" dirty="0"/>
              <a:t>５　次世代育成支援対策推進法施行規則等の一部を改正する省令（平成</a:t>
            </a:r>
            <a:r>
              <a:rPr lang="en-US" altLang="ja-JP" sz="600" dirty="0"/>
              <a:t>29 </a:t>
            </a:r>
            <a:r>
              <a:rPr lang="ja-JP" altLang="en-US" sz="600" dirty="0"/>
              <a:t>年厚生労働省令第</a:t>
            </a:r>
            <a:r>
              <a:rPr lang="en-US" altLang="ja-JP" sz="600" dirty="0"/>
              <a:t>31 </a:t>
            </a:r>
            <a:r>
              <a:rPr lang="ja-JP" altLang="en-US" sz="600" dirty="0"/>
              <a:t>号）による改正後の認定基準に基づく認定</a:t>
            </a:r>
            <a:r>
              <a:rPr lang="en-US" altLang="ja-JP" sz="600" dirty="0"/>
              <a:t>"				</a:t>
            </a:r>
          </a:p>
        </p:txBody>
      </p:sp>
      <p:sp>
        <p:nvSpPr>
          <p:cNvPr id="12" name="テキスト ボックス 11">
            <a:extLst>
              <a:ext uri="{FF2B5EF4-FFF2-40B4-BE49-F238E27FC236}">
                <a16:creationId xmlns:a16="http://schemas.microsoft.com/office/drawing/2014/main" id="{B140ECFB-658D-81BE-04C7-A2761832B098}"/>
              </a:ext>
            </a:extLst>
          </p:cNvPr>
          <p:cNvSpPr txBox="1"/>
          <p:nvPr/>
        </p:nvSpPr>
        <p:spPr>
          <a:xfrm>
            <a:off x="1600179" y="1035265"/>
            <a:ext cx="6337058" cy="938719"/>
          </a:xfrm>
          <a:prstGeom prst="rect">
            <a:avLst/>
          </a:prstGeom>
          <a:noFill/>
        </p:spPr>
        <p:txBody>
          <a:bodyPr wrap="square">
            <a:spAutoFit/>
          </a:bodyPr>
          <a:lstStyle/>
          <a:p>
            <a:r>
              <a:rPr lang="ja-JP" altLang="en-US" sz="1100" dirty="0">
                <a:solidFill>
                  <a:schemeClr val="accent1"/>
                </a:solidFill>
              </a:rPr>
              <a:t>ワークライフバランス等推進起業に関する認定状況について、提案者の状況を記入してください。</a:t>
            </a:r>
            <a:endParaRPr lang="en-US" altLang="ja-JP" sz="1100" dirty="0">
              <a:solidFill>
                <a:schemeClr val="accent1"/>
              </a:solidFill>
            </a:endParaRPr>
          </a:p>
          <a:p>
            <a:r>
              <a:rPr lang="ja-JP" altLang="en-US" sz="1100" dirty="0">
                <a:solidFill>
                  <a:schemeClr val="accent1"/>
                </a:solidFill>
              </a:rPr>
              <a:t>該当箇所に“○”を記入</a:t>
            </a:r>
            <a:endParaRPr lang="en-US" altLang="ja-JP" sz="1100" dirty="0">
              <a:solidFill>
                <a:schemeClr val="accent1"/>
              </a:solidFill>
            </a:endParaRPr>
          </a:p>
          <a:p>
            <a:r>
              <a:rPr lang="ja-JP" altLang="en-US" sz="1100" dirty="0">
                <a:solidFill>
                  <a:schemeClr val="accent1"/>
                </a:solidFill>
              </a:rPr>
              <a:t>なお、それに係る資料等は、別添資料として提出してください。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未適用の場合は、本ページは削除ください。</a:t>
            </a:r>
          </a:p>
        </p:txBody>
      </p:sp>
    </p:spTree>
    <p:extLst>
      <p:ext uri="{BB962C8B-B14F-4D97-AF65-F5344CB8AC3E}">
        <p14:creationId xmlns:p14="http://schemas.microsoft.com/office/powerpoint/2010/main" val="969856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en-US" altLang="ja-JP" dirty="0"/>
              <a:t>8</a:t>
            </a:r>
            <a:r>
              <a:rPr kumimoji="1" lang="ja-JP" altLang="en-US" dirty="0"/>
              <a:t>．必要経費（積算表）</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15</a:t>
            </a:fld>
            <a:endParaRPr lang="ja-JP" altLang="en-US" dirty="0"/>
          </a:p>
        </p:txBody>
      </p:sp>
      <p:graphicFrame>
        <p:nvGraphicFramePr>
          <p:cNvPr id="2" name="表 13">
            <a:extLst>
              <a:ext uri="{FF2B5EF4-FFF2-40B4-BE49-F238E27FC236}">
                <a16:creationId xmlns:a16="http://schemas.microsoft.com/office/drawing/2014/main" id="{68F9D132-ABBB-8771-942D-C94C30A39DCE}"/>
              </a:ext>
            </a:extLst>
          </p:cNvPr>
          <p:cNvGraphicFramePr>
            <a:graphicFrameLocks noGrp="1"/>
          </p:cNvGraphicFramePr>
          <p:nvPr>
            <p:extLst>
              <p:ext uri="{D42A27DB-BD31-4B8C-83A1-F6EECF244321}">
                <p14:modId xmlns:p14="http://schemas.microsoft.com/office/powerpoint/2010/main" val="1534388400"/>
              </p:ext>
            </p:extLst>
          </p:nvPr>
        </p:nvGraphicFramePr>
        <p:xfrm>
          <a:off x="226243" y="977902"/>
          <a:ext cx="8436990" cy="4885709"/>
        </p:xfrm>
        <a:graphic>
          <a:graphicData uri="http://schemas.openxmlformats.org/drawingml/2006/table">
            <a:tbl>
              <a:tblPr firstRow="1" bandRow="1">
                <a:tableStyleId>{5C22544A-7EE6-4342-B048-85BDC9FD1C3A}</a:tableStyleId>
              </a:tblPr>
              <a:tblGrid>
                <a:gridCol w="2003773">
                  <a:extLst>
                    <a:ext uri="{9D8B030D-6E8A-4147-A177-3AD203B41FA5}">
                      <a16:colId xmlns:a16="http://schemas.microsoft.com/office/drawing/2014/main" val="2914699276"/>
                    </a:ext>
                  </a:extLst>
                </a:gridCol>
                <a:gridCol w="3510908">
                  <a:extLst>
                    <a:ext uri="{9D8B030D-6E8A-4147-A177-3AD203B41FA5}">
                      <a16:colId xmlns:a16="http://schemas.microsoft.com/office/drawing/2014/main" val="974727151"/>
                    </a:ext>
                  </a:extLst>
                </a:gridCol>
                <a:gridCol w="2922309">
                  <a:extLst>
                    <a:ext uri="{9D8B030D-6E8A-4147-A177-3AD203B41FA5}">
                      <a16:colId xmlns:a16="http://schemas.microsoft.com/office/drawing/2014/main" val="1506180924"/>
                    </a:ext>
                  </a:extLst>
                </a:gridCol>
              </a:tblGrid>
              <a:tr h="200236">
                <a:tc>
                  <a:txBody>
                    <a:bodyPr/>
                    <a:lstStyle/>
                    <a:p>
                      <a:pPr algn="ctr"/>
                      <a:r>
                        <a:rPr kumimoji="1" lang="ja-JP" altLang="en-US" sz="1100" b="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b="0" dirty="0">
                          <a:solidFill>
                            <a:schemeClr val="tx1"/>
                          </a:solidFill>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254486">
                <a:tc>
                  <a:txBody>
                    <a:bodyPr/>
                    <a:lstStyle/>
                    <a:p>
                      <a:r>
                        <a:rPr kumimoji="1" lang="en-US" altLang="ja-JP" sz="1100" b="0" dirty="0">
                          <a:solidFill>
                            <a:schemeClr val="tx1"/>
                          </a:solidFill>
                        </a:rPr>
                        <a:t>Ⅰ</a:t>
                      </a:r>
                      <a:r>
                        <a:rPr kumimoji="1" lang="ja-JP" altLang="en-US" sz="1100" b="0" dirty="0">
                          <a:solidFill>
                            <a:schemeClr val="tx1"/>
                          </a:solidFill>
                        </a:rPr>
                        <a:t>．労務費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65302">
                <a:tc>
                  <a:txBody>
                    <a:bodyPr/>
                    <a:lstStyle/>
                    <a:p>
                      <a:r>
                        <a:rPr kumimoji="1" lang="ja-JP" altLang="en-US" sz="1100" b="0" dirty="0">
                          <a:solidFill>
                            <a:schemeClr val="tx1"/>
                          </a:solidFill>
                        </a:rPr>
                        <a:t>　１．研究員費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65302">
                <a:tc>
                  <a:txBody>
                    <a:bodyPr/>
                    <a:lstStyle/>
                    <a:p>
                      <a:r>
                        <a:rPr kumimoji="1" lang="ja-JP" altLang="en-US" sz="1100" b="0" dirty="0">
                          <a:solidFill>
                            <a:schemeClr val="tx1"/>
                          </a:solidFill>
                        </a:rPr>
                        <a:t>　２．補助員費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265302">
                <a:tc>
                  <a:txBody>
                    <a:bodyPr/>
                    <a:lstStyle/>
                    <a:p>
                      <a:r>
                        <a:rPr kumimoji="1" lang="en-US" altLang="ja-JP" sz="1100" b="0" dirty="0">
                          <a:solidFill>
                            <a:schemeClr val="tx1"/>
                          </a:solidFill>
                        </a:rPr>
                        <a:t>Ⅱ</a:t>
                      </a:r>
                      <a:r>
                        <a:rPr kumimoji="1" lang="ja-JP" altLang="en-US" sz="1100" b="0" dirty="0">
                          <a:solidFill>
                            <a:schemeClr val="tx1"/>
                          </a:solidFill>
                        </a:rPr>
                        <a:t>．その他経費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265302">
                <a:tc>
                  <a:txBody>
                    <a:bodyPr/>
                    <a:lstStyle/>
                    <a:p>
                      <a:r>
                        <a:rPr kumimoji="1" lang="ja-JP" altLang="en-US" sz="1100" b="0" dirty="0">
                          <a:solidFill>
                            <a:schemeClr val="tx1"/>
                          </a:solidFill>
                        </a:rPr>
                        <a:t>　１．消耗品費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265302">
                <a:tc>
                  <a:txBody>
                    <a:bodyPr/>
                    <a:lstStyle/>
                    <a:p>
                      <a:r>
                        <a:rPr kumimoji="1" lang="ja-JP" altLang="en-US" sz="1100" b="0" dirty="0">
                          <a:solidFill>
                            <a:schemeClr val="tx1"/>
                          </a:solidFill>
                        </a:rPr>
                        <a:t>　２．旅費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265302">
                <a:tc>
                  <a:txBody>
                    <a:bodyPr/>
                    <a:lstStyle/>
                    <a:p>
                      <a:r>
                        <a:rPr kumimoji="1" lang="ja-JP" altLang="en-US" sz="1100" b="0" dirty="0">
                          <a:solidFill>
                            <a:schemeClr val="tx1"/>
                          </a:solidFill>
                        </a:rPr>
                        <a:t>　３．外注費（注</a:t>
                      </a:r>
                      <a:r>
                        <a:rPr kumimoji="1" lang="en-US" altLang="ja-JP" sz="1100" b="0" dirty="0">
                          <a:solidFill>
                            <a:schemeClr val="tx1"/>
                          </a:solidFill>
                        </a:rPr>
                        <a:t>3</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480720"/>
                  </a:ext>
                </a:extLst>
              </a:tr>
              <a:tr h="369528">
                <a:tc>
                  <a:txBody>
                    <a:bodyPr/>
                    <a:lstStyle/>
                    <a:p>
                      <a:r>
                        <a:rPr kumimoji="1" lang="ja-JP" altLang="en-US" sz="1100" b="0" dirty="0">
                          <a:solidFill>
                            <a:schemeClr val="tx1"/>
                          </a:solidFill>
                        </a:rPr>
                        <a:t>　４．諸経費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369528">
                <a:tc>
                  <a:txBody>
                    <a:bodyPr/>
                    <a:lstStyle/>
                    <a:p>
                      <a:r>
                        <a:rPr kumimoji="1" lang="ja-JP" altLang="en-US" sz="1100" b="0" dirty="0">
                          <a:solidFill>
                            <a:schemeClr val="tx1"/>
                          </a:solidFill>
                        </a:rPr>
                        <a:t>小計</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Ⅰ</a:t>
                      </a:r>
                      <a:r>
                        <a:rPr kumimoji="1" lang="ja-JP" altLang="en-US" sz="1100" b="0" dirty="0">
                          <a:solidFill>
                            <a:schemeClr val="tx1"/>
                          </a:solidFill>
                        </a:rPr>
                        <a:t>＋</a:t>
                      </a:r>
                      <a:r>
                        <a:rPr kumimoji="1" lang="en-US" altLang="ja-JP" sz="1100" b="0" dirty="0">
                          <a:solidFill>
                            <a:schemeClr val="tx1"/>
                          </a:solidFill>
                        </a:rPr>
                        <a:t>Ⅱ</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0353026"/>
                  </a:ext>
                </a:extLst>
              </a:tr>
              <a:tr h="369528">
                <a:tc>
                  <a:txBody>
                    <a:bodyPr/>
                    <a:lstStyle/>
                    <a:p>
                      <a:r>
                        <a:rPr kumimoji="1" lang="en-US" altLang="ja-JP" sz="1100" b="0" dirty="0">
                          <a:solidFill>
                            <a:schemeClr val="tx1"/>
                          </a:solidFill>
                        </a:rPr>
                        <a:t>Ⅲ</a:t>
                      </a:r>
                      <a:r>
                        <a:rPr kumimoji="1" lang="ja-JP" altLang="en-US" sz="1100" b="0" dirty="0">
                          <a:solidFill>
                            <a:schemeClr val="tx1"/>
                          </a:solidFill>
                        </a:rPr>
                        <a:t>．間接経費（＝</a:t>
                      </a:r>
                      <a:r>
                        <a:rPr kumimoji="1" lang="en-US" altLang="ja-JP" sz="1100" b="0" dirty="0">
                          <a:solidFill>
                            <a:schemeClr val="tx1"/>
                          </a:solidFill>
                        </a:rPr>
                        <a:t>A×</a:t>
                      </a:r>
                      <a:r>
                        <a:rPr kumimoji="1" lang="ja-JP" altLang="en-US" sz="1100" b="0" dirty="0">
                          <a:solidFill>
                            <a:schemeClr val="tx1"/>
                          </a:solidFill>
                        </a:rPr>
                        <a:t>比率）</a:t>
                      </a:r>
                      <a:endParaRPr kumimoji="1" lang="en-US" altLang="ja-JP" sz="1100" b="0" dirty="0">
                        <a:solidFill>
                          <a:schemeClr val="tx1"/>
                        </a:solidFill>
                      </a:endParaRPr>
                    </a:p>
                    <a:p>
                      <a:r>
                        <a:rPr kumimoji="1" lang="ja-JP" altLang="en-US" sz="1100" b="0" dirty="0">
                          <a:solidFill>
                            <a:schemeClr val="tx1"/>
                          </a:solidFill>
                        </a:rPr>
                        <a:t>（注１）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97088"/>
                  </a:ext>
                </a:extLst>
              </a:tr>
              <a:tr h="329801">
                <a:tc>
                  <a:txBody>
                    <a:bodyPr/>
                    <a:lstStyle/>
                    <a:p>
                      <a:r>
                        <a:rPr kumimoji="1" lang="en-US" altLang="ja-JP" sz="1100" b="0" dirty="0">
                          <a:solidFill>
                            <a:schemeClr val="tx1"/>
                          </a:solidFill>
                        </a:rPr>
                        <a:t>Ⅳ.</a:t>
                      </a:r>
                      <a:r>
                        <a:rPr kumimoji="1" lang="ja-JP" altLang="en-US" sz="1100" b="0" dirty="0">
                          <a:solidFill>
                            <a:schemeClr val="tx1"/>
                          </a:solidFill>
                        </a:rPr>
                        <a:t>再委託費</a:t>
                      </a:r>
                      <a:r>
                        <a:rPr kumimoji="1" lang="en-US" altLang="ja-JP" sz="1100" b="0" dirty="0">
                          <a:solidFill>
                            <a:schemeClr val="tx1"/>
                          </a:solidFill>
                        </a:rPr>
                        <a:t> </a:t>
                      </a:r>
                      <a:r>
                        <a:rPr kumimoji="1" lang="ja-JP" altLang="en-US" sz="1100" b="0" dirty="0">
                          <a:solidFill>
                            <a:schemeClr val="tx1"/>
                          </a:solidFill>
                        </a:rPr>
                        <a:t>・共同研究費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727780727"/>
                  </a:ext>
                </a:extLst>
              </a:tr>
              <a:tr h="329801">
                <a:tc>
                  <a:txBody>
                    <a:bodyPr/>
                    <a:lstStyle/>
                    <a:p>
                      <a:r>
                        <a:rPr kumimoji="1" lang="ja-JP" altLang="en-US" sz="1100" b="0" dirty="0">
                          <a:solidFill>
                            <a:schemeClr val="tx1"/>
                          </a:solidFill>
                        </a:rPr>
                        <a:t>合計</a:t>
                      </a:r>
                      <a:r>
                        <a:rPr kumimoji="1" lang="en-US" altLang="ja-JP" sz="1100" b="0" dirty="0">
                          <a:solidFill>
                            <a:schemeClr val="tx1"/>
                          </a:solidFill>
                        </a:rPr>
                        <a:t>B</a:t>
                      </a:r>
                      <a:r>
                        <a:rPr kumimoji="1" lang="ja-JP" altLang="en-US" sz="1100" b="0" dirty="0">
                          <a:solidFill>
                            <a:schemeClr val="tx1"/>
                          </a:solidFill>
                        </a:rPr>
                        <a:t>（＝</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Ⅲ</a:t>
                      </a:r>
                      <a:r>
                        <a:rPr kumimoji="1" lang="ja-JP" altLang="en-US" sz="1100" b="0" dirty="0">
                          <a:solidFill>
                            <a:schemeClr val="tx1"/>
                          </a:solidFill>
                        </a:rPr>
                        <a:t>＋</a:t>
                      </a:r>
                      <a:r>
                        <a:rPr kumimoji="1" lang="en-US" altLang="ja-JP" sz="1100" b="0" dirty="0">
                          <a:solidFill>
                            <a:schemeClr val="tx1"/>
                          </a:solidFill>
                        </a:rPr>
                        <a:t>Ⅳ</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792856"/>
                  </a:ext>
                </a:extLst>
              </a:tr>
              <a:tr h="459366">
                <a:tc>
                  <a:txBody>
                    <a:bodyPr/>
                    <a:lstStyle/>
                    <a:p>
                      <a:r>
                        <a:rPr kumimoji="1" lang="ja-JP" altLang="en-US" sz="1100" b="0" dirty="0">
                          <a:solidFill>
                            <a:schemeClr val="tx1"/>
                          </a:solidFill>
                        </a:rPr>
                        <a:t>消費税及び地方消費税</a:t>
                      </a:r>
                      <a:r>
                        <a:rPr kumimoji="1" lang="en-US" altLang="ja-JP" sz="1100" b="0" dirty="0">
                          <a:solidFill>
                            <a:schemeClr val="tx1"/>
                          </a:solidFill>
                        </a:rPr>
                        <a:t>C</a:t>
                      </a:r>
                      <a:r>
                        <a:rPr kumimoji="1" lang="ja-JP" altLang="en-US" sz="1100" b="0" dirty="0">
                          <a:solidFill>
                            <a:schemeClr val="tx1"/>
                          </a:solidFill>
                        </a:rPr>
                        <a:t>（＝</a:t>
                      </a:r>
                      <a:r>
                        <a:rPr kumimoji="1" lang="en-US" altLang="ja-JP" sz="1100" b="0" dirty="0">
                          <a:solidFill>
                            <a:schemeClr val="tx1"/>
                          </a:solidFill>
                        </a:rPr>
                        <a:t>B×10</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a:t>
                      </a:r>
                      <a:r>
                        <a:rPr kumimoji="1" lang="en-US" altLang="ja-JP" sz="1100" b="0" dirty="0">
                          <a:solidFill>
                            <a:schemeClr val="tx1"/>
                          </a:solidFill>
                        </a:rPr>
                        <a:t>4</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11262952"/>
                  </a:ext>
                </a:extLst>
              </a:tr>
              <a:tr h="254486">
                <a:tc>
                  <a:txBody>
                    <a:bodyPr/>
                    <a:lstStyle/>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90291055"/>
                  </a:ext>
                </a:extLst>
              </a:tr>
            </a:tbl>
          </a:graphicData>
        </a:graphic>
      </p:graphicFrame>
      <p:sp>
        <p:nvSpPr>
          <p:cNvPr id="7" name="テキスト ボックス 6">
            <a:extLst>
              <a:ext uri="{FF2B5EF4-FFF2-40B4-BE49-F238E27FC236}">
                <a16:creationId xmlns:a16="http://schemas.microsoft.com/office/drawing/2014/main" id="{5E60A0A1-2427-3AB7-BA9D-99C63840650A}"/>
              </a:ext>
            </a:extLst>
          </p:cNvPr>
          <p:cNvSpPr txBox="1"/>
          <p:nvPr/>
        </p:nvSpPr>
        <p:spPr>
          <a:xfrm>
            <a:off x="7796129" y="760131"/>
            <a:ext cx="1208314" cy="246221"/>
          </a:xfrm>
          <a:prstGeom prst="rect">
            <a:avLst/>
          </a:prstGeom>
          <a:noFill/>
        </p:spPr>
        <p:txBody>
          <a:bodyPr wrap="square">
            <a:spAutoFit/>
          </a:bodyPr>
          <a:lstStyle/>
          <a:p>
            <a:r>
              <a:rPr kumimoji="1" lang="ja-JP" altLang="en-US" sz="1000" b="0" dirty="0">
                <a:solidFill>
                  <a:schemeClr val="tx1"/>
                </a:solidFill>
              </a:rPr>
              <a:t>（単位：円）</a:t>
            </a:r>
            <a:endParaRPr lang="ja-JP" altLang="en-US" sz="1000" dirty="0"/>
          </a:p>
        </p:txBody>
      </p:sp>
      <p:sp>
        <p:nvSpPr>
          <p:cNvPr id="9" name="テキスト ボックス 8">
            <a:extLst>
              <a:ext uri="{FF2B5EF4-FFF2-40B4-BE49-F238E27FC236}">
                <a16:creationId xmlns:a16="http://schemas.microsoft.com/office/drawing/2014/main" id="{A98B8815-0D76-60FF-1BB5-E71178C20C12}"/>
              </a:ext>
            </a:extLst>
          </p:cNvPr>
          <p:cNvSpPr txBox="1"/>
          <p:nvPr/>
        </p:nvSpPr>
        <p:spPr>
          <a:xfrm>
            <a:off x="206805" y="5955224"/>
            <a:ext cx="6721896" cy="707886"/>
          </a:xfrm>
          <a:prstGeom prst="rect">
            <a:avLst/>
          </a:prstGeom>
          <a:noFill/>
        </p:spPr>
        <p:txBody>
          <a:bodyPr wrap="square">
            <a:spAutoFit/>
          </a:bodyPr>
          <a:lstStyle/>
          <a:p>
            <a:r>
              <a:rPr lang="ja-JP" altLang="en-US" sz="800" dirty="0"/>
              <a:t>注１）間接経費は</a:t>
            </a:r>
            <a:r>
              <a:rPr lang="en-US" altLang="ja-JP" sz="800" dirty="0"/>
              <a:t>8</a:t>
            </a:r>
            <a:r>
              <a:rPr lang="ja-JP" altLang="en-US" sz="800" dirty="0"/>
              <a:t>％、または基準記載の計算式にて算出された率のいづれか低い率として、</a:t>
            </a:r>
            <a:r>
              <a:rPr lang="en-US" altLang="ja-JP" sz="800" dirty="0"/>
              <a:t>Ⅰ</a:t>
            </a:r>
            <a:r>
              <a:rPr lang="ja-JP" altLang="en-US" sz="800" dirty="0"/>
              <a:t>～</a:t>
            </a:r>
            <a:r>
              <a:rPr lang="en-US" altLang="ja-JP" sz="800" dirty="0"/>
              <a:t>Ⅱ</a:t>
            </a:r>
            <a:r>
              <a:rPr lang="ja-JP" altLang="en-US" sz="800" dirty="0"/>
              <a:t>の経費総額に対して算定してください。</a:t>
            </a:r>
          </a:p>
          <a:p>
            <a:r>
              <a:rPr lang="ja-JP" altLang="en-US" sz="800" dirty="0"/>
              <a:t>注２）合計は、</a:t>
            </a:r>
            <a:r>
              <a:rPr lang="en-US" altLang="ja-JP" sz="800" dirty="0"/>
              <a:t>Ⅰ</a:t>
            </a:r>
            <a:r>
              <a:rPr lang="ja-JP" altLang="en-US" sz="800" dirty="0"/>
              <a:t>～</a:t>
            </a:r>
            <a:r>
              <a:rPr lang="en-US" altLang="ja-JP" sz="800" dirty="0"/>
              <a:t>Ⅳ</a:t>
            </a:r>
            <a:r>
              <a:rPr lang="ja-JP" altLang="en-US" sz="800" dirty="0"/>
              <a:t>の各項目の消費税を除いた額で算定し、その総額を記載してください。</a:t>
            </a:r>
            <a:endParaRPr lang="en-US" altLang="ja-JP" sz="800" dirty="0"/>
          </a:p>
          <a:p>
            <a:r>
              <a:rPr lang="ja-JP" altLang="en-US" sz="800" dirty="0"/>
              <a:t>注３）外注費は</a:t>
            </a:r>
            <a:r>
              <a:rPr lang="en-US" altLang="ja-JP" sz="800" dirty="0"/>
              <a:t>Ⅳ.</a:t>
            </a:r>
            <a:r>
              <a:rPr lang="ja-JP" altLang="en-US" sz="800" dirty="0"/>
              <a:t>再委託費・共同研究費に計上してください</a:t>
            </a:r>
          </a:p>
          <a:p>
            <a:r>
              <a:rPr lang="ja-JP" altLang="en-US" sz="800" dirty="0"/>
              <a:t>注４）提案者が免税業者</a:t>
            </a:r>
            <a:r>
              <a:rPr lang="en-US" altLang="ja-JP" sz="800" dirty="0"/>
              <a:t>※</a:t>
            </a:r>
            <a:r>
              <a:rPr lang="ja-JP" altLang="en-US" sz="800" dirty="0"/>
              <a:t>の場合は、積算内訳欄に単価</a:t>
            </a:r>
            <a:r>
              <a:rPr lang="en-US" altLang="ja-JP" sz="800" dirty="0"/>
              <a:t>×</a:t>
            </a:r>
            <a:r>
              <a:rPr lang="ja-JP" altLang="en-US" sz="800" dirty="0"/>
              <a:t>数量</a:t>
            </a:r>
            <a:r>
              <a:rPr lang="en-US" altLang="ja-JP" sz="800" dirty="0"/>
              <a:t>×</a:t>
            </a:r>
            <a:r>
              <a:rPr lang="ja-JP" altLang="en-US" sz="800" dirty="0"/>
              <a:t>１．１で記載し、消費税及び地方消費税Ｃ欄には記載しないでください。</a:t>
            </a:r>
          </a:p>
          <a:p>
            <a:r>
              <a:rPr lang="en-US" altLang="ja-JP" sz="800" dirty="0"/>
              <a:t>※</a:t>
            </a:r>
            <a:r>
              <a:rPr lang="ja-JP" altLang="en-US" sz="800" dirty="0"/>
              <a:t>例えば、設立２年未満の団体、又は前々年度の課税売上高が１千万円以下の場合は、消費税及び地方税の非課税事業者として取扱われます。</a:t>
            </a:r>
          </a:p>
        </p:txBody>
      </p:sp>
      <p:sp>
        <p:nvSpPr>
          <p:cNvPr id="10" name="テキスト ボックス 9">
            <a:extLst>
              <a:ext uri="{FF2B5EF4-FFF2-40B4-BE49-F238E27FC236}">
                <a16:creationId xmlns:a16="http://schemas.microsoft.com/office/drawing/2014/main" id="{3D7EADBF-371C-DA40-90FA-EE68B3DE585D}"/>
              </a:ext>
            </a:extLst>
          </p:cNvPr>
          <p:cNvSpPr txBox="1"/>
          <p:nvPr/>
        </p:nvSpPr>
        <p:spPr>
          <a:xfrm>
            <a:off x="2822702" y="1905069"/>
            <a:ext cx="6340152" cy="1785104"/>
          </a:xfrm>
          <a:prstGeom prst="rect">
            <a:avLst/>
          </a:prstGeom>
          <a:solidFill>
            <a:schemeClr val="bg1"/>
          </a:solidFill>
        </p:spPr>
        <p:txBody>
          <a:bodyPr wrap="square">
            <a:spAutoFit/>
          </a:bodyPr>
          <a:lstStyle/>
          <a:p>
            <a:r>
              <a:rPr lang="ja-JP" altLang="en-US" sz="1100" dirty="0">
                <a:solidFill>
                  <a:schemeClr val="accent1"/>
                </a:solidFill>
              </a:rPr>
              <a:t>予算の範囲内の積算額を適切に提示し、かつ調査の内容から判断して妥当な積算としてください。</a:t>
            </a:r>
            <a:endParaRPr lang="en-US" altLang="ja-JP" sz="1100" dirty="0">
              <a:solidFill>
                <a:schemeClr val="accent1"/>
              </a:solidFill>
            </a:endParaRPr>
          </a:p>
          <a:p>
            <a:r>
              <a:rPr lang="ja-JP" altLang="en-US" sz="1100" dirty="0">
                <a:solidFill>
                  <a:schemeClr val="accent1"/>
                </a:solidFill>
              </a:rPr>
              <a:t>上記の業務に必要な経費の概算額をディープテック・スタートアップ支援 調査委託費積算基準 」（参考資料</a:t>
            </a:r>
            <a:r>
              <a:rPr lang="en-US" altLang="ja-JP" sz="1100" dirty="0">
                <a:solidFill>
                  <a:schemeClr val="accent1"/>
                </a:solidFill>
              </a:rPr>
              <a:t>4</a:t>
            </a:r>
            <a:r>
              <a:rPr lang="ja-JP" altLang="en-US" sz="1100" dirty="0">
                <a:solidFill>
                  <a:schemeClr val="accent1"/>
                </a:solidFill>
              </a:rPr>
              <a:t>　参照））に定める経費項目に従って、記載してください。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その他、詳細は調査委託事務処理マニュアル（</a:t>
            </a:r>
            <a:r>
              <a:rPr lang="en-US" altLang="ja-JP" sz="1100" dirty="0">
                <a:solidFill>
                  <a:schemeClr val="accent1"/>
                </a:solidFill>
                <a:hlinkClick r:id="rId2"/>
              </a:rPr>
              <a:t>https://www.nedo.go.jp/itaku-gyomu/manual_jimushori_2023.html</a:t>
            </a:r>
            <a:r>
              <a:rPr lang="ja-JP" altLang="en-US" sz="1100" dirty="0">
                <a:solidFill>
                  <a:schemeClr val="accent1"/>
                </a:solidFill>
              </a:rPr>
              <a:t>）を参照してください。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893236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en-US" altLang="ja-JP" dirty="0"/>
              <a:t>9.</a:t>
            </a:r>
            <a:r>
              <a:rPr kumimoji="1" lang="ja-JP" altLang="en-US" dirty="0"/>
              <a:t>調査実績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16</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261610"/>
          </a:xfrm>
          <a:prstGeom prst="rect">
            <a:avLst/>
          </a:prstGeom>
          <a:noFill/>
        </p:spPr>
        <p:txBody>
          <a:bodyPr wrap="square">
            <a:spAutoFit/>
          </a:bodyPr>
          <a:lstStyle/>
          <a:p>
            <a:r>
              <a:rPr lang="ja-JP" altLang="en-US" sz="1100" dirty="0">
                <a:solidFill>
                  <a:schemeClr val="accent1"/>
                </a:solidFill>
              </a:rPr>
              <a:t>当該調査に分野における貴社の実績を説明してください。</a:t>
            </a:r>
            <a:endParaRPr lang="en-US" altLang="ja-JP" sz="1100" dirty="0">
              <a:solidFill>
                <a:schemeClr val="accent1"/>
              </a:solidFill>
            </a:endParaRPr>
          </a:p>
        </p:txBody>
      </p:sp>
    </p:spTree>
    <p:extLst>
      <p:ext uri="{BB962C8B-B14F-4D97-AF65-F5344CB8AC3E}">
        <p14:creationId xmlns:p14="http://schemas.microsoft.com/office/powerpoint/2010/main" val="481435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en-US" altLang="ja-JP" dirty="0"/>
              <a:t>10</a:t>
            </a:r>
            <a:r>
              <a:rPr kumimoji="1" lang="ja-JP" altLang="en-US" dirty="0"/>
              <a:t>．契約書に関する合意</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17</a:t>
            </a:fld>
            <a:endParaRPr lang="ja-JP" altLang="en-US" dirty="0"/>
          </a:p>
        </p:txBody>
      </p:sp>
      <p:sp>
        <p:nvSpPr>
          <p:cNvPr id="6" name="テキスト ボックス 5">
            <a:extLst>
              <a:ext uri="{FF2B5EF4-FFF2-40B4-BE49-F238E27FC236}">
                <a16:creationId xmlns:a16="http://schemas.microsoft.com/office/drawing/2014/main" id="{5A956935-7DAB-2801-82D0-C6ECACEBDDAA}"/>
              </a:ext>
            </a:extLst>
          </p:cNvPr>
          <p:cNvSpPr txBox="1"/>
          <p:nvPr/>
        </p:nvSpPr>
        <p:spPr>
          <a:xfrm>
            <a:off x="1085448" y="3630296"/>
            <a:ext cx="6454618" cy="600164"/>
          </a:xfrm>
          <a:prstGeom prst="rect">
            <a:avLst/>
          </a:prstGeom>
          <a:noFill/>
        </p:spPr>
        <p:txBody>
          <a:bodyPr wrap="square">
            <a:spAutoFit/>
          </a:bodyPr>
          <a:lstStyle/>
          <a:p>
            <a:pPr marL="0" indent="0">
              <a:buNone/>
            </a:pPr>
            <a:r>
              <a:rPr lang="en-US" altLang="ja-JP" sz="1100" dirty="0">
                <a:solidFill>
                  <a:schemeClr val="accent1"/>
                </a:solidFill>
              </a:rPr>
              <a:t>NEDO</a:t>
            </a:r>
            <a:r>
              <a:rPr lang="ja-JP" altLang="en-US" sz="1100" dirty="0">
                <a:solidFill>
                  <a:schemeClr val="accent1"/>
                </a:solidFill>
              </a:rPr>
              <a:t>から提示された契約書（案）に記載された条件に基づいて契約することに異存がない場合は、上記の文章を記載してください。</a:t>
            </a:r>
            <a:endParaRPr lang="en-US" altLang="ja-JP" sz="1100" dirty="0">
              <a:solidFill>
                <a:schemeClr val="accent1"/>
              </a:solidFill>
            </a:endParaRPr>
          </a:p>
          <a:p>
            <a:pPr marL="0" indent="0">
              <a:buNone/>
            </a:pPr>
            <a:r>
              <a:rPr lang="ja-JP" altLang="en-US" sz="1100" dirty="0">
                <a:solidFill>
                  <a:schemeClr val="accent1"/>
                </a:solidFill>
              </a:rPr>
              <a:t>契約書（案）について疑義がある場合は、その内容を示す文書を別途添付してください。</a:t>
            </a:r>
            <a:endParaRPr lang="en-US" altLang="ja-JP" sz="1100" dirty="0">
              <a:solidFill>
                <a:schemeClr val="accent1"/>
              </a:solidFill>
            </a:endParaRPr>
          </a:p>
        </p:txBody>
      </p:sp>
      <p:sp>
        <p:nvSpPr>
          <p:cNvPr id="5" name="テキスト ボックス 4">
            <a:extLst>
              <a:ext uri="{FF2B5EF4-FFF2-40B4-BE49-F238E27FC236}">
                <a16:creationId xmlns:a16="http://schemas.microsoft.com/office/drawing/2014/main" id="{9661BE87-61EF-6C6B-B068-2B7C92347F49}"/>
              </a:ext>
            </a:extLst>
          </p:cNvPr>
          <p:cNvSpPr txBox="1"/>
          <p:nvPr/>
        </p:nvSpPr>
        <p:spPr>
          <a:xfrm>
            <a:off x="1085448" y="1844825"/>
            <a:ext cx="7366519" cy="923330"/>
          </a:xfrm>
          <a:prstGeom prst="rect">
            <a:avLst/>
          </a:prstGeom>
          <a:noFill/>
        </p:spPr>
        <p:txBody>
          <a:bodyPr wrap="square">
            <a:spAutoFit/>
          </a:bodyPr>
          <a:lstStyle/>
          <a:p>
            <a:pPr marL="0" indent="0">
              <a:buNone/>
            </a:pPr>
            <a:r>
              <a:rPr lang="ja-JP" altLang="en-US" sz="1800" dirty="0"/>
              <a:t>「</a:t>
            </a:r>
            <a:r>
              <a:rPr lang="ja-JP" altLang="en-US" sz="1800" dirty="0">
                <a:solidFill>
                  <a:schemeClr val="accent1"/>
                </a:solidFill>
              </a:rPr>
              <a:t>○○　○○（代表者名）</a:t>
            </a:r>
            <a:r>
              <a:rPr lang="ja-JP" altLang="en-US" sz="1800" dirty="0"/>
              <a:t>」</a:t>
            </a:r>
            <a:endParaRPr lang="en-US" altLang="ja-JP" sz="1800" dirty="0"/>
          </a:p>
          <a:p>
            <a:pPr marL="0" indent="0">
              <a:buNone/>
            </a:pPr>
            <a:r>
              <a:rPr lang="ja-JP" altLang="en-US" sz="1800" dirty="0"/>
              <a:t>は本業務の契約に際して、ＮＥＤＯから提示された条件に基づいて契約することに異存がないことを確認した上で提案書を提出します。</a:t>
            </a:r>
            <a:endParaRPr lang="en-US" altLang="ja-JP" sz="1800" dirty="0"/>
          </a:p>
        </p:txBody>
      </p:sp>
    </p:spTree>
    <p:extLst>
      <p:ext uri="{BB962C8B-B14F-4D97-AF65-F5344CB8AC3E}">
        <p14:creationId xmlns:p14="http://schemas.microsoft.com/office/powerpoint/2010/main" val="911582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en-US" altLang="ja-JP" dirty="0"/>
              <a:t>11</a:t>
            </a:r>
            <a:r>
              <a:rPr kumimoji="1" lang="ja-JP" altLang="en-US" dirty="0"/>
              <a:t>．その他</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18</a:t>
            </a:fld>
            <a:endParaRPr lang="ja-JP" altLang="en-US" dirty="0"/>
          </a:p>
        </p:txBody>
      </p:sp>
      <p:sp>
        <p:nvSpPr>
          <p:cNvPr id="6" name="テキスト ボックス 5">
            <a:extLst>
              <a:ext uri="{FF2B5EF4-FFF2-40B4-BE49-F238E27FC236}">
                <a16:creationId xmlns:a16="http://schemas.microsoft.com/office/drawing/2014/main" id="{6DD5C502-28DA-359D-178A-998AF9DAB266}"/>
              </a:ext>
            </a:extLst>
          </p:cNvPr>
          <p:cNvSpPr txBox="1"/>
          <p:nvPr/>
        </p:nvSpPr>
        <p:spPr>
          <a:xfrm>
            <a:off x="359229" y="1109084"/>
            <a:ext cx="5416420" cy="600164"/>
          </a:xfrm>
          <a:prstGeom prst="rect">
            <a:avLst/>
          </a:prstGeom>
          <a:noFill/>
        </p:spPr>
        <p:txBody>
          <a:bodyPr wrap="square">
            <a:spAutoFit/>
          </a:bodyPr>
          <a:lstStyle/>
          <a:p>
            <a:pPr marL="0" indent="0">
              <a:buNone/>
            </a:pPr>
            <a:r>
              <a:rPr lang="ja-JP" altLang="en-US" sz="1100" dirty="0">
                <a:solidFill>
                  <a:schemeClr val="accent1"/>
                </a:solidFill>
              </a:rPr>
              <a:t>当該業務を受託するにあたっての要望等があれば記載してください。</a:t>
            </a:r>
            <a:endParaRPr lang="en-US" altLang="ja-JP" sz="1100" dirty="0">
              <a:solidFill>
                <a:schemeClr val="accent1"/>
              </a:solidFill>
            </a:endParaRPr>
          </a:p>
          <a:p>
            <a:pPr marL="0" indent="0">
              <a:buNone/>
            </a:pPr>
            <a:r>
              <a:rPr kumimoji="1" lang="ja-JP" altLang="en-US" sz="1100" dirty="0">
                <a:solidFill>
                  <a:schemeClr val="accent1"/>
                </a:solidFill>
              </a:rPr>
              <a:t>フォントサイズは</a:t>
            </a:r>
            <a:r>
              <a:rPr kumimoji="1" lang="en-US" altLang="ja-JP" sz="1100" dirty="0">
                <a:solidFill>
                  <a:schemeClr val="accent1"/>
                </a:solidFill>
              </a:rPr>
              <a:t>11</a:t>
            </a:r>
            <a:r>
              <a:rPr kumimoji="1" lang="ja-JP" altLang="en-US" sz="1100" dirty="0">
                <a:solidFill>
                  <a:schemeClr val="accent1"/>
                </a:solidFill>
              </a:rPr>
              <a:t>以上を目安としてください。</a:t>
            </a:r>
            <a:endParaRPr kumimoji="1" lang="en-US" altLang="ja-JP" sz="1100" dirty="0">
              <a:solidFill>
                <a:schemeClr val="accent1"/>
              </a:solidFill>
            </a:endParaRPr>
          </a:p>
          <a:p>
            <a:pPr marL="0" indent="0">
              <a:buNone/>
            </a:pPr>
            <a:r>
              <a:rPr kumimoji="1" lang="ja-JP" altLang="en-US" sz="1100" dirty="0">
                <a:solidFill>
                  <a:schemeClr val="accent1"/>
                </a:solidFill>
              </a:rPr>
              <a:t>スライドは</a:t>
            </a:r>
            <a:r>
              <a:rPr kumimoji="1" lang="en-US" altLang="ja-JP" sz="1100" dirty="0">
                <a:solidFill>
                  <a:schemeClr val="accent1"/>
                </a:solidFill>
              </a:rPr>
              <a:t>1</a:t>
            </a:r>
            <a:r>
              <a:rPr kumimoji="1" lang="ja-JP" altLang="en-US" sz="1100" dirty="0">
                <a:solidFill>
                  <a:schemeClr val="accent1"/>
                </a:solidFill>
              </a:rPr>
              <a:t>枚以内としてください。特にないは、本スライドを削除してください。</a:t>
            </a:r>
          </a:p>
        </p:txBody>
      </p:sp>
    </p:spTree>
    <p:extLst>
      <p:ext uri="{BB962C8B-B14F-4D97-AF65-F5344CB8AC3E}">
        <p14:creationId xmlns:p14="http://schemas.microsoft.com/office/powerpoint/2010/main" val="3870967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提案書要約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2</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3968978135"/>
              </p:ext>
            </p:extLst>
          </p:nvPr>
        </p:nvGraphicFramePr>
        <p:xfrm>
          <a:off x="169682" y="1101012"/>
          <a:ext cx="9160930" cy="5265852"/>
        </p:xfrm>
        <a:graphic>
          <a:graphicData uri="http://schemas.openxmlformats.org/drawingml/2006/table">
            <a:tbl>
              <a:tblPr firstRow="1" bandRow="1">
                <a:tableStyleId>{5C22544A-7EE6-4342-B048-85BDC9FD1C3A}</a:tableStyleId>
              </a:tblPr>
              <a:tblGrid>
                <a:gridCol w="2752627">
                  <a:extLst>
                    <a:ext uri="{9D8B030D-6E8A-4147-A177-3AD203B41FA5}">
                      <a16:colId xmlns:a16="http://schemas.microsoft.com/office/drawing/2014/main" val="2914699276"/>
                    </a:ext>
                  </a:extLst>
                </a:gridCol>
                <a:gridCol w="6408303">
                  <a:extLst>
                    <a:ext uri="{9D8B030D-6E8A-4147-A177-3AD203B41FA5}">
                      <a16:colId xmlns:a16="http://schemas.microsoft.com/office/drawing/2014/main" val="974727151"/>
                    </a:ext>
                  </a:extLst>
                </a:gridCol>
              </a:tblGrid>
              <a:tr h="509103">
                <a:tc>
                  <a:txBody>
                    <a:bodyPr/>
                    <a:lstStyle/>
                    <a:p>
                      <a:r>
                        <a:rPr kumimoji="1" lang="ja-JP" altLang="en-US" sz="1100" b="0" dirty="0">
                          <a:solidFill>
                            <a:schemeClr val="tx1"/>
                          </a:solidFill>
                        </a:rPr>
                        <a:t>調査テーマ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b="0" dirty="0">
                          <a:solidFill>
                            <a:schemeClr val="tx1"/>
                          </a:solidFill>
                        </a:rPr>
                        <a:t>事業会社とディープテック・スタートアップとの連携に関する現状調査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530741">
                <a:tc>
                  <a:txBody>
                    <a:bodyPr/>
                    <a:lstStyle/>
                    <a:p>
                      <a:r>
                        <a:rPr kumimoji="1" lang="ja-JP" altLang="en-US" sz="1100" b="0" dirty="0">
                          <a:solidFill>
                            <a:schemeClr val="tx1"/>
                          </a:solidFill>
                        </a:rPr>
                        <a:t>提案者名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530741">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739247">
                <a:tc>
                  <a:txBody>
                    <a:bodyPr/>
                    <a:lstStyle/>
                    <a:p>
                      <a:r>
                        <a:rPr kumimoji="1" lang="ja-JP" altLang="en-US" sz="1100" b="0" dirty="0">
                          <a:solidFill>
                            <a:schemeClr val="tx1"/>
                          </a:solidFill>
                        </a:rPr>
                        <a:t>調査目標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739247">
                <a:tc>
                  <a:txBody>
                    <a:bodyPr/>
                    <a:lstStyle/>
                    <a:p>
                      <a:r>
                        <a:rPr kumimoji="1" lang="ja-JP" altLang="en-US" sz="1100" b="0" dirty="0">
                          <a:solidFill>
                            <a:schemeClr val="tx1"/>
                          </a:solidFill>
                        </a:rPr>
                        <a:t>提案する方式・方法の内容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150304"/>
                  </a:ext>
                </a:extLst>
              </a:tr>
              <a:tr h="563311">
                <a:tc>
                  <a:txBody>
                    <a:bodyPr/>
                    <a:lstStyle/>
                    <a:p>
                      <a:r>
                        <a:rPr kumimoji="1" lang="ja-JP" altLang="en-US" sz="1100" b="0" dirty="0">
                          <a:solidFill>
                            <a:schemeClr val="tx1"/>
                          </a:solidFill>
                        </a:rPr>
                        <a:t>調査課題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6996639"/>
                  </a:ext>
                </a:extLst>
              </a:tr>
              <a:tr h="556182">
                <a:tc>
                  <a:txBody>
                    <a:bodyPr/>
                    <a:lstStyle/>
                    <a:p>
                      <a:r>
                        <a:rPr kumimoji="1" lang="ja-JP" altLang="en-US" sz="1100" b="0" dirty="0">
                          <a:solidFill>
                            <a:schemeClr val="tx1"/>
                          </a:solidFill>
                        </a:rPr>
                        <a:t>調査体制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7970052"/>
                  </a:ext>
                </a:extLst>
              </a:tr>
              <a:tr h="994163">
                <a:tc>
                  <a:txBody>
                    <a:bodyPr/>
                    <a:lstStyle/>
                    <a:p>
                      <a:r>
                        <a:rPr kumimoji="1" lang="ja-JP" altLang="en-US" sz="1100" b="0" dirty="0">
                          <a:solidFill>
                            <a:schemeClr val="tx1"/>
                          </a:solidFill>
                        </a:rPr>
                        <a:t>必要経費（単位　</a:t>
                      </a:r>
                      <a:r>
                        <a:rPr kumimoji="1" lang="en-US" altLang="ja-JP" sz="1100" b="0" dirty="0">
                          <a:solidFill>
                            <a:schemeClr val="tx1"/>
                          </a:solidFill>
                        </a:rPr>
                        <a:t>\</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en-US" altLang="ja-JP" sz="1100" b="0" dirty="0">
                          <a:solidFill>
                            <a:schemeClr val="tx1"/>
                          </a:solidFill>
                        </a:rPr>
                        <a:t>Ⅰ.</a:t>
                      </a:r>
                      <a:r>
                        <a:rPr kumimoji="1" lang="ja-JP" altLang="en-US" sz="1100" b="0" dirty="0">
                          <a:solidFill>
                            <a:schemeClr val="tx1"/>
                          </a:solidFill>
                        </a:rPr>
                        <a:t>労務費</a:t>
                      </a:r>
                      <a:endParaRPr kumimoji="1" lang="en-US" altLang="ja-JP" sz="1100" b="0" dirty="0">
                        <a:solidFill>
                          <a:schemeClr val="tx1"/>
                        </a:solidFill>
                      </a:endParaRPr>
                    </a:p>
                    <a:p>
                      <a:r>
                        <a:rPr kumimoji="1" lang="en-US" altLang="ja-JP" sz="1100" b="0" dirty="0">
                          <a:solidFill>
                            <a:schemeClr val="tx1"/>
                          </a:solidFill>
                        </a:rPr>
                        <a:t>Ⅱ.</a:t>
                      </a:r>
                      <a:r>
                        <a:rPr kumimoji="1" lang="ja-JP" altLang="en-US" sz="1100" b="0" dirty="0">
                          <a:solidFill>
                            <a:schemeClr val="tx1"/>
                          </a:solidFill>
                        </a:rPr>
                        <a:t>その他の経費</a:t>
                      </a:r>
                      <a:endParaRPr kumimoji="1" lang="en-US" altLang="ja-JP" sz="1100" b="0" dirty="0">
                        <a:solidFill>
                          <a:schemeClr val="tx1"/>
                        </a:solidFill>
                      </a:endParaRPr>
                    </a:p>
                    <a:p>
                      <a:r>
                        <a:rPr kumimoji="1" lang="en-US" altLang="ja-JP" sz="1100" b="0" dirty="0">
                          <a:solidFill>
                            <a:schemeClr val="tx1"/>
                          </a:solidFill>
                        </a:rPr>
                        <a:t>Ⅲ.</a:t>
                      </a:r>
                      <a:r>
                        <a:rPr kumimoji="1" lang="ja-JP" altLang="en-US" sz="1100" b="0" dirty="0">
                          <a:solidFill>
                            <a:schemeClr val="tx1"/>
                          </a:solidFill>
                        </a:rPr>
                        <a:t>間接経費</a:t>
                      </a:r>
                      <a:endParaRPr kumimoji="1" lang="en-US" altLang="ja-JP" sz="1100" b="0" dirty="0">
                        <a:solidFill>
                          <a:schemeClr val="tx1"/>
                        </a:solidFill>
                      </a:endParaRPr>
                    </a:p>
                    <a:p>
                      <a:r>
                        <a:rPr kumimoji="1" lang="ja-JP" altLang="en-US" sz="1100" b="0" dirty="0">
                          <a:solidFill>
                            <a:schemeClr val="tx1"/>
                          </a:solidFill>
                        </a:rPr>
                        <a:t>合計</a:t>
                      </a:r>
                      <a:endParaRPr kumimoji="1" lang="en-US" altLang="ja-JP" sz="1100" b="0" dirty="0">
                        <a:solidFill>
                          <a:schemeClr val="tx1"/>
                        </a:solidFill>
                      </a:endParaRPr>
                    </a:p>
                    <a:p>
                      <a:r>
                        <a:rPr kumimoji="1" lang="ja-JP" altLang="en-US" sz="1100" b="0" dirty="0">
                          <a:solidFill>
                            <a:schemeClr val="tx1"/>
                          </a:solidFill>
                        </a:rPr>
                        <a:t>消費税及び地方消費税</a:t>
                      </a:r>
                      <a:endParaRPr kumimoji="1" lang="en-US" altLang="ja-JP" sz="1100" b="0" dirty="0">
                        <a:solidFill>
                          <a:schemeClr val="tx1"/>
                        </a:solidFill>
                      </a:endParaRPr>
                    </a:p>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1623946"/>
                  </a:ext>
                </a:extLst>
              </a:tr>
            </a:tbl>
          </a:graphicData>
        </a:graphic>
      </p:graphicFrame>
      <p:sp>
        <p:nvSpPr>
          <p:cNvPr id="2" name="テキスト ボックス 1">
            <a:extLst>
              <a:ext uri="{FF2B5EF4-FFF2-40B4-BE49-F238E27FC236}">
                <a16:creationId xmlns:a16="http://schemas.microsoft.com/office/drawing/2014/main" id="{B26850AE-08FA-A9B9-1E9F-F0755921AB9A}"/>
              </a:ext>
            </a:extLst>
          </p:cNvPr>
          <p:cNvSpPr txBox="1"/>
          <p:nvPr/>
        </p:nvSpPr>
        <p:spPr>
          <a:xfrm>
            <a:off x="2181597" y="2886320"/>
            <a:ext cx="6495459" cy="430887"/>
          </a:xfrm>
          <a:prstGeom prst="rect">
            <a:avLst/>
          </a:prstGeom>
          <a:solidFill>
            <a:schemeClr val="bg1"/>
          </a:solidFill>
        </p:spPr>
        <p:txBody>
          <a:bodyPr wrap="square" rtlCol="0">
            <a:spAutoFit/>
          </a:bodyPr>
          <a:lstStyle/>
          <a:p>
            <a:r>
              <a:rPr kumimoji="1" lang="ja-JP" altLang="en-US" sz="1100" dirty="0">
                <a:solidFill>
                  <a:schemeClr val="accent1"/>
                </a:solidFill>
              </a:rPr>
              <a:t>提案する内容（全体像）について、要約をできるだけわかりやすく整理してください。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1787423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en-US" altLang="ja-JP" dirty="0"/>
              <a:t>1.</a:t>
            </a:r>
            <a:r>
              <a:rPr kumimoji="1" lang="ja-JP" altLang="en-US" dirty="0"/>
              <a:t>提案概要</a:t>
            </a:r>
            <a:br>
              <a:rPr kumimoji="1" lang="ja-JP" altLang="en-US" dirty="0"/>
            </a:br>
            <a:r>
              <a:rPr lang="ja-JP" altLang="en-US" sz="1800" dirty="0"/>
              <a:t>調査テーマ：事業会社とディープテック・スタートアップとの連携に関する現状調査</a:t>
            </a:r>
            <a:endParaRPr kumimoji="1" lang="ja-JP" altLang="en-US" dirty="0"/>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3</a:t>
            </a:fld>
            <a:endParaRPr lang="ja-JP" altLang="en-US" dirty="0"/>
          </a:p>
        </p:txBody>
      </p:sp>
      <p:sp>
        <p:nvSpPr>
          <p:cNvPr id="5" name="テキスト ボックス 4">
            <a:extLst>
              <a:ext uri="{FF2B5EF4-FFF2-40B4-BE49-F238E27FC236}">
                <a16:creationId xmlns:a16="http://schemas.microsoft.com/office/drawing/2014/main" id="{E2E0A2D2-B4CE-9158-C455-96CE56A7553F}"/>
              </a:ext>
            </a:extLst>
          </p:cNvPr>
          <p:cNvSpPr txBox="1"/>
          <p:nvPr/>
        </p:nvSpPr>
        <p:spPr>
          <a:xfrm>
            <a:off x="1518657" y="1583300"/>
            <a:ext cx="6495459" cy="430887"/>
          </a:xfrm>
          <a:prstGeom prst="rect">
            <a:avLst/>
          </a:prstGeom>
          <a:noFill/>
        </p:spPr>
        <p:txBody>
          <a:bodyPr wrap="square" rtlCol="0">
            <a:spAutoFit/>
          </a:bodyPr>
          <a:lstStyle/>
          <a:p>
            <a:r>
              <a:rPr kumimoji="1" lang="ja-JP" altLang="en-US" sz="1100" dirty="0">
                <a:solidFill>
                  <a:schemeClr val="accent1"/>
                </a:solidFill>
              </a:rPr>
              <a:t>当該調査を実施にあたり、調査の目的・目標・内容について、概要を説明ください。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34326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en-US" altLang="ja-JP" dirty="0"/>
              <a:t>2.</a:t>
            </a:r>
            <a:r>
              <a:rPr kumimoji="1" lang="ja-JP" altLang="en-US" dirty="0"/>
              <a:t>調査の目標</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4</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769441"/>
          </a:xfrm>
          <a:prstGeom prst="rect">
            <a:avLst/>
          </a:prstGeom>
          <a:noFill/>
        </p:spPr>
        <p:txBody>
          <a:bodyPr wrap="square">
            <a:spAutoFit/>
          </a:bodyPr>
          <a:lstStyle/>
          <a:p>
            <a:r>
              <a:rPr lang="ja-JP" altLang="en-US" sz="1100" dirty="0">
                <a:solidFill>
                  <a:schemeClr val="accent1"/>
                </a:solidFill>
              </a:rPr>
              <a:t>当該調査を実施にあたり、各調査項目について、どの程度の量の情報を集め、どのように整理を行うことを目標にしているか、具体的に</a:t>
            </a:r>
            <a:r>
              <a:rPr lang="en-US" altLang="ja-JP" sz="1100" dirty="0">
                <a:solidFill>
                  <a:schemeClr val="accent1"/>
                </a:solidFill>
              </a:rPr>
              <a:t>KPI</a:t>
            </a:r>
            <a:r>
              <a:rPr lang="ja-JP" altLang="en-US" sz="1100" dirty="0">
                <a:solidFill>
                  <a:schemeClr val="accent1"/>
                </a:solidFill>
              </a:rPr>
              <a:t>を設定して説明ください。</a:t>
            </a: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p>
          <a:p>
            <a:endParaRPr lang="en-US" altLang="ja-JP" sz="1100" dirty="0">
              <a:solidFill>
                <a:schemeClr val="accent1"/>
              </a:solidFill>
            </a:endParaRPr>
          </a:p>
        </p:txBody>
      </p:sp>
    </p:spTree>
    <p:extLst>
      <p:ext uri="{BB962C8B-B14F-4D97-AF65-F5344CB8AC3E}">
        <p14:creationId xmlns:p14="http://schemas.microsoft.com/office/powerpoint/2010/main" val="705112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7532601" cy="691120"/>
          </a:xfrm>
        </p:spPr>
        <p:txBody>
          <a:bodyPr>
            <a:normAutofit fontScale="90000"/>
          </a:bodyPr>
          <a:lstStyle/>
          <a:p>
            <a:r>
              <a:rPr lang="en-US" altLang="ja-JP" dirty="0"/>
              <a:t>3.</a:t>
            </a:r>
            <a:r>
              <a:rPr kumimoji="1" lang="ja-JP" altLang="en-US" dirty="0"/>
              <a:t>提案する方式・方法の内容（実施項目（</a:t>
            </a:r>
            <a:r>
              <a:rPr kumimoji="1" lang="en-US" altLang="ja-JP" dirty="0"/>
              <a:t>1</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5</a:t>
            </a:fld>
            <a:endParaRPr lang="ja-JP" altLang="en-US" dirty="0"/>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1954381"/>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p:txBody>
      </p:sp>
    </p:spTree>
    <p:extLst>
      <p:ext uri="{BB962C8B-B14F-4D97-AF65-F5344CB8AC3E}">
        <p14:creationId xmlns:p14="http://schemas.microsoft.com/office/powerpoint/2010/main" val="7938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fontScale="90000"/>
          </a:bodyPr>
          <a:lstStyle/>
          <a:p>
            <a:r>
              <a:rPr lang="en-US" altLang="ja-JP" dirty="0"/>
              <a:t>3.</a:t>
            </a:r>
            <a:r>
              <a:rPr kumimoji="1" lang="ja-JP" altLang="en-US" dirty="0"/>
              <a:t>提案する方式・方法の内容（実施項目（</a:t>
            </a:r>
            <a:r>
              <a:rPr kumimoji="1" lang="en-US" altLang="ja-JP" dirty="0"/>
              <a:t>2</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6</a:t>
            </a:fld>
            <a:endParaRPr lang="ja-JP" altLang="en-US" dirty="0"/>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1954381"/>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p:txBody>
      </p:sp>
    </p:spTree>
    <p:extLst>
      <p:ext uri="{BB962C8B-B14F-4D97-AF65-F5344CB8AC3E}">
        <p14:creationId xmlns:p14="http://schemas.microsoft.com/office/powerpoint/2010/main" val="2117930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fontScale="90000"/>
          </a:bodyPr>
          <a:lstStyle/>
          <a:p>
            <a:r>
              <a:rPr lang="en-US" altLang="ja-JP" dirty="0"/>
              <a:t>3.</a:t>
            </a:r>
            <a:r>
              <a:rPr kumimoji="1" lang="ja-JP" altLang="en-US" dirty="0"/>
              <a:t>提案する方式・方法の内容（実施項目（</a:t>
            </a:r>
            <a:r>
              <a:rPr kumimoji="1" lang="en-US" altLang="ja-JP" dirty="0"/>
              <a:t>3</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7</a:t>
            </a:fld>
            <a:endParaRPr lang="ja-JP" altLang="en-US" dirty="0"/>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1954381"/>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p:txBody>
      </p:sp>
    </p:spTree>
    <p:extLst>
      <p:ext uri="{BB962C8B-B14F-4D97-AF65-F5344CB8AC3E}">
        <p14:creationId xmlns:p14="http://schemas.microsoft.com/office/powerpoint/2010/main" val="24461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fontScale="90000"/>
          </a:bodyPr>
          <a:lstStyle/>
          <a:p>
            <a:r>
              <a:rPr lang="en-US" altLang="ja-JP" dirty="0"/>
              <a:t>3.</a:t>
            </a:r>
            <a:r>
              <a:rPr kumimoji="1" lang="ja-JP" altLang="en-US" dirty="0"/>
              <a:t>提案する方式・方法の内容（実施項目（</a:t>
            </a:r>
            <a:r>
              <a:rPr kumimoji="1" lang="en-US" altLang="ja-JP" dirty="0"/>
              <a:t>4</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8</a:t>
            </a:fld>
            <a:endParaRPr lang="ja-JP" altLang="en-US" dirty="0"/>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1954381"/>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p:txBody>
      </p:sp>
    </p:spTree>
    <p:extLst>
      <p:ext uri="{BB962C8B-B14F-4D97-AF65-F5344CB8AC3E}">
        <p14:creationId xmlns:p14="http://schemas.microsoft.com/office/powerpoint/2010/main" val="1463935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en-US" altLang="ja-JP" dirty="0"/>
              <a:t>4.</a:t>
            </a:r>
            <a:r>
              <a:rPr kumimoji="1" lang="ja-JP" altLang="en-US" dirty="0"/>
              <a:t>調査における課題</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9</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261610"/>
          </a:xfrm>
          <a:prstGeom prst="rect">
            <a:avLst/>
          </a:prstGeom>
          <a:noFill/>
        </p:spPr>
        <p:txBody>
          <a:bodyPr wrap="square">
            <a:spAutoFit/>
          </a:bodyPr>
          <a:lstStyle/>
          <a:p>
            <a:r>
              <a:rPr lang="ja-JP" altLang="en-US" sz="1100" dirty="0">
                <a:solidFill>
                  <a:schemeClr val="accent1"/>
                </a:solidFill>
              </a:rPr>
              <a:t>当該調査を実施にあたり、現在想定している課題について説明してください。</a:t>
            </a:r>
            <a:endParaRPr lang="en-US" altLang="ja-JP" sz="1100" dirty="0">
              <a:solidFill>
                <a:schemeClr val="accent1"/>
              </a:solidFill>
            </a:endParaRPr>
          </a:p>
        </p:txBody>
      </p:sp>
    </p:spTree>
    <p:extLst>
      <p:ext uri="{BB962C8B-B14F-4D97-AF65-F5344CB8AC3E}">
        <p14:creationId xmlns:p14="http://schemas.microsoft.com/office/powerpoint/2010/main" val="3958295854"/>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2666</Words>
  <PresentationFormat>A4 210 x 297 mm</PresentationFormat>
  <Paragraphs>254</Paragraphs>
  <Slides>18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Ｐゴシック</vt:lpstr>
      <vt:lpstr>メイリオ</vt:lpstr>
      <vt:lpstr>游ゴシック</vt:lpstr>
      <vt:lpstr>Arial</vt:lpstr>
      <vt:lpstr>NEDO日本語16：9</vt:lpstr>
      <vt:lpstr>様式1 　　　　「事業会社とディープテック・スタートアップとの連携に関する現状調査」 　　　　　に係る提案書</vt:lpstr>
      <vt:lpstr>提案書要約</vt:lpstr>
      <vt:lpstr>1.提案概要 調査テーマ：事業会社とディープテック・スタートアップとの連携に関する現状調査</vt:lpstr>
      <vt:lpstr>2.調査の目標</vt:lpstr>
      <vt:lpstr>3.提案する方式・方法の内容（実施項目（1））</vt:lpstr>
      <vt:lpstr>3.提案する方式・方法の内容（実施項目（2））</vt:lpstr>
      <vt:lpstr>3.提案する方式・方法の内容（実施項目（3））</vt:lpstr>
      <vt:lpstr>3.提案する方式・方法の内容（実施項目（4））</vt:lpstr>
      <vt:lpstr>4.調査における課題</vt:lpstr>
      <vt:lpstr>5．調査計画</vt:lpstr>
      <vt:lpstr>6．調査体制（調査体制図）</vt:lpstr>
      <vt:lpstr>6．調査体制（事業管理者・事業実務者実績）</vt:lpstr>
      <vt:lpstr>6．調査体制（体制一覧）</vt:lpstr>
      <vt:lpstr>7．ワークライフバランス等推進企業に関する認定状況</vt:lpstr>
      <vt:lpstr>8．必要経費（積算表）</vt:lpstr>
      <vt:lpstr>9.調査実績</vt:lpstr>
      <vt:lpstr>10．契約書に関する合意</vt:lpstr>
      <vt:lpstr>11．その他</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