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handoutMasterIdLst>
    <p:handoutMasterId r:id="rId20"/>
  </p:handoutMasterIdLst>
  <p:sldIdLst>
    <p:sldId id="656" r:id="rId2"/>
    <p:sldId id="611" r:id="rId3"/>
    <p:sldId id="612" r:id="rId4"/>
    <p:sldId id="613" r:id="rId5"/>
    <p:sldId id="616" r:id="rId6"/>
    <p:sldId id="617" r:id="rId7"/>
    <p:sldId id="614" r:id="rId8"/>
    <p:sldId id="615" r:id="rId9"/>
    <p:sldId id="626" r:id="rId10"/>
    <p:sldId id="627" r:id="rId11"/>
    <p:sldId id="618" r:id="rId12"/>
    <p:sldId id="619" r:id="rId13"/>
    <p:sldId id="620" r:id="rId14"/>
    <p:sldId id="624" r:id="rId15"/>
    <p:sldId id="606" r:id="rId16"/>
    <p:sldId id="622" r:id="rId17"/>
    <p:sldId id="672" r:id="rId18"/>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14" autoAdjust="0"/>
    <p:restoredTop sz="94687" autoAdjust="0"/>
  </p:normalViewPr>
  <p:slideViewPr>
    <p:cSldViewPr snapToGrid="0">
      <p:cViewPr varScale="1">
        <p:scale>
          <a:sx n="111" d="100"/>
          <a:sy n="111" d="100"/>
        </p:scale>
        <p:origin x="134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notesMasters/notesMaster1.xml" Type="http://schemas.openxmlformats.org/officeDocument/2006/relationships/notesMaster"/><Relationship Id="rId2" Target="slides/slide1.xml" Type="http://schemas.openxmlformats.org/officeDocument/2006/relationships/slide"/><Relationship Id="rId20" Target="handoutMasters/handoutMaster1.xml" Type="http://schemas.openxmlformats.org/officeDocument/2006/relationships/handoutMaster"/><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681973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3585829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69912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051662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5851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546166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16</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19509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5146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90879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2914093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8173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5</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80428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62578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300823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31282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9</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73541592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アルファベットを記載してください</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2" name="テキスト ボックス 1"/>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2023</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追加公募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001186"/>
            <a:ext cx="8469312" cy="5909310"/>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４．省エネルギー効果量</a:t>
            </a:r>
            <a:r>
              <a:rPr lang="en-US" altLang="ja-JP" sz="1800" dirty="0">
                <a:latin typeface="ＭＳ Ｐゴシック" pitchFamily="50" charset="-128"/>
              </a:rPr>
              <a:t>』</a:t>
            </a:r>
            <a:r>
              <a:rPr lang="ja-JP" altLang="en-US" sz="1800" dirty="0">
                <a:latin typeface="ＭＳ Ｐゴシック" pitchFamily="50" charset="-128"/>
              </a:rPr>
              <a:t>の説明は丁寧にお願いします。</a:t>
            </a:r>
            <a:r>
              <a:rPr lang="ja-JP" altLang="en-US" sz="1800" b="1" u="sng" dirty="0">
                <a:solidFill>
                  <a:srgbClr val="C00000"/>
                </a:solidFill>
                <a:latin typeface="ＭＳ Ｐゴシック" pitchFamily="50" charset="-128"/>
              </a:rPr>
              <a:t>少なくとも２分以上</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の時間をかけてください。</a:t>
            </a:r>
            <a:endParaRPr lang="en-US" altLang="ja-JP" sz="1800" dirty="0">
              <a:latin typeface="ＭＳ Ｐゴシック" pitchFamily="50" charset="-128"/>
            </a:endParaRPr>
          </a:p>
          <a:p>
            <a:pPr marL="266700" indent="-266700" algn="l">
              <a:tabLst>
                <a:tab pos="266700" algn="l"/>
              </a:tabLst>
              <a:defRPr/>
            </a:pPr>
            <a:r>
              <a:rPr lang="ja-JP" altLang="en-US" sz="1800" dirty="0">
                <a:latin typeface="ＭＳ Ｐゴシック" pitchFamily="50" charset="-128"/>
              </a:rPr>
              <a:t>３．補足資料を除く発表資料（</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７．実施体制</a:t>
            </a:r>
            <a:r>
              <a:rPr lang="en-US" altLang="ja-JP" sz="1800" dirty="0">
                <a:latin typeface="ＭＳ Ｐゴシック" pitchFamily="50" charset="-128"/>
              </a:rPr>
              <a:t>』</a:t>
            </a:r>
            <a:r>
              <a:rPr lang="ja-JP" altLang="en-US" sz="1800" dirty="0">
                <a:latin typeface="ＭＳ Ｐゴシック" pitchFamily="50" charset="-128"/>
              </a:rPr>
              <a:t> ）の枚数は</a:t>
            </a:r>
            <a:r>
              <a:rPr lang="ja-JP" altLang="en-US" sz="1800" b="1" u="sng" dirty="0">
                <a:solidFill>
                  <a:srgbClr val="C00000"/>
                </a:solidFill>
                <a:latin typeface="ＭＳ Ｐゴシック" pitchFamily="50" charset="-128"/>
              </a:rPr>
              <a:t>１５枚以内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とします。</a:t>
            </a:r>
            <a:r>
              <a:rPr lang="ja-JP" altLang="en-US" sz="1800" dirty="0">
                <a:latin typeface="ＭＳ Ｐゴシック" pitchFamily="50" charset="-128"/>
              </a:rPr>
              <a:t>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４．</a:t>
            </a:r>
            <a:r>
              <a:rPr lang="en-US" altLang="ja-JP" sz="1800" dirty="0">
                <a:latin typeface="ＭＳ Ｐゴシック" pitchFamily="50" charset="-128"/>
              </a:rPr>
              <a:t>2023</a:t>
            </a:r>
            <a:r>
              <a:rPr lang="ja-JP" altLang="en-US" sz="1800" dirty="0">
                <a:latin typeface="ＭＳ Ｐゴシック" pitchFamily="50" charset="-128"/>
              </a:rPr>
              <a:t>年度から、フォーマットが大きく変更されております。旧フォーマットでの提出は無効とみなします。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５．プレゼンテーション資料は、適宜ページを増やして作成してください。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９．赤字はコメント、あるいは、注意事項ですので、提出の際は削除してください。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１０．プレゼンテーション資料は、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r>
              <a:rPr lang="en-US" altLang="ja-JP" sz="1800" dirty="0">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１１．質疑応答含め、実施体制外の協力会社等はプレゼンテーションに参加できません。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１２．資料提出の際には本ページ、資料中赤枠の注釈を削除してください。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
        <p:nvSpPr>
          <p:cNvPr id="3075" name="テキスト ボックス 2"/>
          <p:cNvSpPr txBox="1">
            <a:spLocks noChangeArrowheads="1"/>
          </p:cNvSpPr>
          <p:nvPr/>
        </p:nvSpPr>
        <p:spPr bwMode="auto">
          <a:xfrm>
            <a:off x="175604" y="474136"/>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4" name="正方形/長方形 3">
            <a:extLst>
              <a:ext uri="{FF2B5EF4-FFF2-40B4-BE49-F238E27FC236}">
                <a16:creationId xmlns:a16="http://schemas.microsoft.com/office/drawing/2014/main" id="{FD157D39-2CDB-FA13-9AFE-93FA80396399}"/>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3" name="テキスト ボックス 3">
            <a:extLst>
              <a:ext uri="{FF2B5EF4-FFF2-40B4-BE49-F238E27FC236}">
                <a16:creationId xmlns:a16="http://schemas.microsoft.com/office/drawing/2014/main" id="{E8D9BA4E-5F43-C8DF-B003-BC35F4D0F459}"/>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個別課題推進スキーム</a:t>
            </a:r>
          </a:p>
        </p:txBody>
      </p:sp>
    </p:spTree>
    <p:extLst>
      <p:ext uri="{BB962C8B-B14F-4D97-AF65-F5344CB8AC3E}">
        <p14:creationId xmlns:p14="http://schemas.microsoft.com/office/powerpoint/2010/main" val="87144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４．省エネルギー効果量（まとめ）</a:t>
            </a:r>
          </a:p>
        </p:txBody>
      </p:sp>
      <p:graphicFrame>
        <p:nvGraphicFramePr>
          <p:cNvPr id="12" name="表 11"/>
          <p:cNvGraphicFramePr>
            <a:graphicFrameLocks noGrp="1"/>
          </p:cNvGraphicFramePr>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4684826"/>
            <a:ext cx="8640000" cy="1677382"/>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u="sng" dirty="0">
                <a:solidFill>
                  <a:srgbClr val="C00000"/>
                </a:solidFill>
                <a:latin typeface="ＭＳ Ｐゴシック" pitchFamily="50" charset="-128"/>
              </a:rPr>
              <a:t>10</a:t>
            </a:r>
            <a:r>
              <a:rPr lang="ja-JP" altLang="en-US" sz="1400" u="sng" dirty="0">
                <a:solidFill>
                  <a:srgbClr val="C00000"/>
                </a:solidFill>
                <a:latin typeface="ＭＳ Ｐゴシック" pitchFamily="50" charset="-128"/>
              </a:rPr>
              <a:t>万</a:t>
            </a:r>
            <a:r>
              <a:rPr lang="en-US" altLang="ja-JP" sz="1400" u="sng" dirty="0" err="1">
                <a:solidFill>
                  <a:srgbClr val="C00000"/>
                </a:solidFill>
                <a:latin typeface="ＭＳ Ｐゴシック" pitchFamily="50" charset="-128"/>
              </a:rPr>
              <a:t>kL</a:t>
            </a:r>
            <a:r>
              <a:rPr lang="en-US" altLang="ja-JP" sz="1400" u="sng" dirty="0">
                <a:solidFill>
                  <a:srgbClr val="C00000"/>
                </a:solidFill>
                <a:latin typeface="ＭＳ Ｐゴシック" pitchFamily="50" charset="-128"/>
              </a:rPr>
              <a:t>/</a:t>
            </a:r>
            <a:r>
              <a:rPr lang="ja-JP" altLang="en-US" sz="1400" u="sng" dirty="0">
                <a:solidFill>
                  <a:srgbClr val="C00000"/>
                </a:solidFill>
                <a:latin typeface="ＭＳ Ｐゴシック" pitchFamily="50" charset="-128"/>
              </a:rPr>
              <a:t>年に達しない提案</a:t>
            </a:r>
            <a:r>
              <a:rPr lang="ja-JP" altLang="en-US" sz="1400" dirty="0">
                <a:solidFill>
                  <a:srgbClr val="C00000"/>
                </a:solidFill>
                <a:latin typeface="ＭＳ Ｐゴシック" pitchFamily="50" charset="-128"/>
              </a:rPr>
              <a:t>は 「費用対効果目標量」（年間技術開発費に対して必要となる省エネルギー効果量の最大値）を記載してください。</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（例）インキュ＋実用化＋実証での提案で、年間技術開発費（最大）が実用化開発フェーズで</a:t>
            </a:r>
            <a:r>
              <a:rPr lang="en-US" altLang="ja-JP" sz="1400" dirty="0">
                <a:solidFill>
                  <a:srgbClr val="C00000"/>
                </a:solidFill>
                <a:latin typeface="ＭＳ Ｐゴシック" pitchFamily="50" charset="-128"/>
              </a:rPr>
              <a:t>1</a:t>
            </a:r>
            <a:r>
              <a:rPr lang="ja-JP" altLang="en-US" sz="1400" dirty="0">
                <a:solidFill>
                  <a:srgbClr val="C00000"/>
                </a:solidFill>
                <a:latin typeface="ＭＳ Ｐゴシック" pitchFamily="50" charset="-128"/>
              </a:rPr>
              <a:t>億円、実証開発フェーズで</a:t>
            </a:r>
            <a:r>
              <a:rPr lang="en-US" altLang="ja-JP" sz="1400" dirty="0">
                <a:solidFill>
                  <a:srgbClr val="C00000"/>
                </a:solidFill>
                <a:latin typeface="ＭＳ Ｐゴシック" pitchFamily="50" charset="-128"/>
              </a:rPr>
              <a:t>2.5</a:t>
            </a:r>
            <a:r>
              <a:rPr lang="ja-JP" altLang="en-US" sz="1400" dirty="0">
                <a:solidFill>
                  <a:srgbClr val="C00000"/>
                </a:solidFill>
                <a:latin typeface="ＭＳ Ｐゴシック" pitchFamily="50" charset="-128"/>
              </a:rPr>
              <a:t>億円の場合は、「</a:t>
            </a:r>
            <a:r>
              <a:rPr lang="en-US" altLang="ja-JP" sz="1400" dirty="0">
                <a:solidFill>
                  <a:srgbClr val="C00000"/>
                </a:solidFill>
                <a:latin typeface="ＭＳ Ｐゴシック" pitchFamily="50" charset="-128"/>
              </a:rPr>
              <a:t>5</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年」と記入。</a:t>
            </a:r>
            <a:endParaRPr lang="en-US" altLang="ja-JP" sz="1400" dirty="0">
              <a:solidFill>
                <a:srgbClr val="C00000"/>
              </a:solidFill>
              <a:latin typeface="ＭＳ Ｐゴシック" pitchFamily="50" charset="-128"/>
            </a:endParaRPr>
          </a:p>
          <a:p>
            <a:pPr algn="l">
              <a:spcBef>
                <a:spcPts val="0"/>
              </a:spcBef>
            </a:pP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10</a:t>
            </a:r>
            <a:r>
              <a:rPr lang="ja-JP" altLang="en-US" sz="1400" dirty="0">
                <a:solidFill>
                  <a:srgbClr val="C00000"/>
                </a:solidFill>
                <a:latin typeface="ＭＳ Ｐゴシック" pitchFamily="50" charset="-128"/>
              </a:rPr>
              <a:t>万</a:t>
            </a:r>
            <a:r>
              <a:rPr lang="en-US" altLang="ja-JP" sz="1400" dirty="0" err="1">
                <a:solidFill>
                  <a:srgbClr val="C00000"/>
                </a:solidFill>
                <a:latin typeface="ＭＳ Ｐゴシック" pitchFamily="50" charset="-128"/>
              </a:rPr>
              <a:t>kL</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年を満たす場合は 「費用対効果目標量」の項目は削除してください。</a:t>
            </a:r>
          </a:p>
        </p:txBody>
      </p:sp>
    </p:spTree>
    <p:extLst>
      <p:ext uri="{BB962C8B-B14F-4D97-AF65-F5344CB8AC3E}">
        <p14:creationId xmlns:p14="http://schemas.microsoft.com/office/powerpoint/2010/main" val="92564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269304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24266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300241"/>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技術開発項目（２）： </a:t>
            </a:r>
            <a:r>
              <a:rPr lang="en-US" altLang="ja-JP" sz="2400" dirty="0">
                <a:latin typeface="ＭＳ Ｐゴシック" pitchFamily="50" charset="-128"/>
              </a:rPr>
              <a:t>(</a:t>
            </a:r>
            <a:r>
              <a:rPr lang="ja-JP" altLang="en-US" sz="2400" dirty="0">
                <a:latin typeface="ＭＳ Ｐゴシック" pitchFamily="50" charset="-128"/>
              </a:rPr>
              <a:t>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77218"/>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a:p>
            <a:pPr algn="l"/>
            <a:endParaRPr lang="en-US" altLang="ja-JP" sz="2000" dirty="0">
              <a:latin typeface="ＭＳ Ｐゴシック" pitchFamily="50" charset="-128"/>
            </a:endParaRPr>
          </a:p>
          <a:p>
            <a:pPr algn="l"/>
            <a:endParaRPr lang="en-US" altLang="ja-JP" sz="20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 name="Text Box 8"/>
          <p:cNvSpPr txBox="1">
            <a:spLocks noChangeArrowheads="1"/>
          </p:cNvSpPr>
          <p:nvPr/>
        </p:nvSpPr>
        <p:spPr bwMode="auto">
          <a:xfrm>
            <a:off x="252000" y="3167057"/>
            <a:ext cx="8640000" cy="3123932"/>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2104813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688662398"/>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A89C7761-8F33-45BC-077B-FEEEF57576F1}"/>
              </a:ext>
            </a:extLst>
          </p:cNvPr>
          <p:cNvSpPr txBox="1">
            <a:spLocks noChangeArrowheads="1"/>
          </p:cNvSpPr>
          <p:nvPr/>
        </p:nvSpPr>
        <p:spPr bwMode="auto">
          <a:xfrm>
            <a:off x="612000" y="2342743"/>
            <a:ext cx="7920000" cy="3323987"/>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C</a:t>
            </a:r>
            <a:r>
              <a:rPr lang="ja-JP" altLang="en-US" sz="1400" b="1" dirty="0">
                <a:solidFill>
                  <a:srgbClr val="C00000"/>
                </a:solidFill>
                <a:latin typeface="ＭＳ Ｐゴシック" pitchFamily="50" charset="-128"/>
              </a:rPr>
              <a:t>は、最初のフェーズについて記載してください。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87313" algn="l">
              <a:spcBef>
                <a:spcPts val="12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については、最初のフェーズの目標について記述してください。</a:t>
            </a:r>
            <a:endParaRPr lang="en-US" altLang="ja-JP" sz="1400" dirty="0">
              <a:solidFill>
                <a:srgbClr val="C00000"/>
              </a:solidFill>
              <a:latin typeface="ＭＳ Ｐゴシック" pitchFamily="50" charset="-128"/>
            </a:endParaRPr>
          </a:p>
          <a:p>
            <a:pPr marL="87313" algn="l">
              <a:spcBef>
                <a:spcPts val="12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E,F</a:t>
            </a:r>
            <a:r>
              <a:rPr lang="ja-JP" altLang="en-US" sz="1400" dirty="0">
                <a:solidFill>
                  <a:srgbClr val="C00000"/>
                </a:solidFill>
                <a:latin typeface="ＭＳ Ｐゴシック" pitchFamily="50" charset="-128"/>
              </a:rPr>
              <a:t>については、全てのフェーズの目標について記述してください。</a:t>
            </a:r>
          </a:p>
          <a:p>
            <a:pPr marL="87313" algn="l">
              <a:spcBef>
                <a:spcPts val="1200"/>
              </a:spcBef>
            </a:pPr>
            <a:r>
              <a:rPr lang="ja-JP" altLang="en-US" sz="1400" dirty="0">
                <a:solidFill>
                  <a:srgbClr val="C0000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68316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00418440"/>
              </p:ext>
            </p:extLst>
          </p:nvPr>
        </p:nvGraphicFramePr>
        <p:xfrm>
          <a:off x="205251" y="990600"/>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2025</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b="1" dirty="0">
                          <a:solidFill>
                            <a:srgbClr val="FFFFFF"/>
                          </a:solidFill>
                          <a:effectLst/>
                        </a:rPr>
                        <a:t>技術開発費（単位：百万円）</a:t>
                      </a:r>
                      <a:endParaRPr kumimoji="1" lang="en-US" altLang="ja-JP" sz="1600" b="1"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b="0" dirty="0">
                        <a:solidFill>
                          <a:srgbClr val="FFFFFF"/>
                        </a:solidFill>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b="0" dirty="0">
                        <a:solidFill>
                          <a:srgbClr val="FFFFFF"/>
                        </a:solidFill>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b="0" dirty="0">
                        <a:solidFill>
                          <a:srgbClr val="FFFFFF"/>
                        </a:solidFill>
                        <a:effectLst>
                          <a:outerShdw blurRad="38100" dist="38100" dir="2700000" algn="tl">
                            <a:srgbClr val="000000">
                              <a:alpha val="43137"/>
                            </a:srgbClr>
                          </a:outerShdw>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b="0" dirty="0">
                        <a:solidFill>
                          <a:srgbClr val="FFFFFF"/>
                        </a:solidFill>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4" name="Text Box 8">
            <a:extLst>
              <a:ext uri="{FF2B5EF4-FFF2-40B4-BE49-F238E27FC236}">
                <a16:creationId xmlns:a16="http://schemas.microsoft.com/office/drawing/2014/main" id="{25843427-E9BC-37FA-8EC6-38B4ABEAABCD}"/>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本ページは５年事業（当初交付期間２年）のフォーマット例です。適宜他ページ削除の上、必要に応じ加工してお使いください。</a:t>
            </a:r>
            <a:endParaRPr lang="en-US" altLang="ja-JP" sz="1400" b="1" dirty="0">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1091690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879278556"/>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7A7BD3A7-5AED-D548-E25E-85917A8C3BF6}"/>
              </a:ext>
            </a:extLst>
          </p:cNvPr>
          <p:cNvSpPr txBox="1">
            <a:spLocks noChangeArrowheads="1"/>
          </p:cNvSpPr>
          <p:nvPr/>
        </p:nvSpPr>
        <p:spPr bwMode="auto">
          <a:xfrm>
            <a:off x="612000" y="3250793"/>
            <a:ext cx="7920000" cy="2000548"/>
          </a:xfrm>
          <a:prstGeom prst="rect">
            <a:avLst/>
          </a:prstGeom>
          <a:solidFill>
            <a:schemeClr val="bg1"/>
          </a:solidFill>
          <a:ln w="19050">
            <a:solidFill>
              <a:srgbClr val="C00000"/>
            </a:solidFill>
            <a:miter lim="800000"/>
            <a:headEnd/>
            <a:tailEnd/>
          </a:ln>
        </p:spPr>
        <p:txBody>
          <a:bodyPr wrap="square">
            <a:spAutoFit/>
          </a:bodyPr>
          <a:lstStyle/>
          <a:p>
            <a:pPr marL="179388" indent="-179388"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◆タイプ</a:t>
            </a:r>
            <a:r>
              <a:rPr lang="en-US" altLang="ja-JP" sz="1400" b="1" dirty="0">
                <a:solidFill>
                  <a:srgbClr val="C00000"/>
                </a:solidFill>
                <a:latin typeface="ＭＳ Ｐゴシック" pitchFamily="50" charset="-128"/>
              </a:rPr>
              <a:t>A</a:t>
            </a:r>
            <a:r>
              <a:rPr lang="ja-JP" altLang="en-US" sz="1400" b="1" dirty="0">
                <a:solidFill>
                  <a:srgbClr val="C00000"/>
                </a:solidFill>
                <a:latin typeface="ＭＳ Ｐゴシック" pitchFamily="50" charset="-128"/>
              </a:rPr>
              <a:t>～</a:t>
            </a:r>
            <a:r>
              <a:rPr lang="en-US" altLang="ja-JP" sz="1400" b="1" dirty="0">
                <a:solidFill>
                  <a:srgbClr val="C00000"/>
                </a:solidFill>
                <a:latin typeface="ＭＳ Ｐゴシック" pitchFamily="50" charset="-128"/>
              </a:rPr>
              <a:t>D</a:t>
            </a:r>
            <a:r>
              <a:rPr lang="ja-JP" altLang="en-US" sz="1400" b="1" dirty="0">
                <a:solidFill>
                  <a:srgbClr val="C00000"/>
                </a:solidFill>
                <a:latin typeface="ＭＳ Ｐゴシック" pitchFamily="50" charset="-128"/>
              </a:rPr>
              <a:t>は、全技術開発フェーズについて記載してください。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41700"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ja-JP" altLang="en-US" sz="1400" dirty="0">
                <a:latin typeface="ＭＳ Ｐゴシック" pitchFamily="50" charset="-128"/>
                <a:cs typeface="Times New Roman" pitchFamily="18" charset="0"/>
              </a:rPr>
              <a:t>を記載ください。</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5818020" y="3545480"/>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2620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830444"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97718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6910444" y="3180383"/>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252000" y="5553348"/>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提案書様式４別紙３に記載の内容</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今回提案の技術開発に関係する法人を全て記載してください。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　 また、それぞれの主な技術開発内容、技術開発費を記載してください。</a:t>
            </a:r>
            <a:endParaRPr lang="en-US" altLang="ja-JP" sz="1400"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936015" y="3203204"/>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6987649" y="3203204"/>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2" name="Text Box 42">
            <a:extLst>
              <a:ext uri="{FF2B5EF4-FFF2-40B4-BE49-F238E27FC236}">
                <a16:creationId xmlns:a16="http://schemas.microsoft.com/office/drawing/2014/main" id="{ADBE3103-C3E9-7BC2-F39F-7907A50F1C98}"/>
              </a:ext>
            </a:extLst>
          </p:cNvPr>
          <p:cNvSpPr txBox="1">
            <a:spLocks noChangeArrowheads="1"/>
          </p:cNvSpPr>
          <p:nvPr/>
        </p:nvSpPr>
        <p:spPr bwMode="auto">
          <a:xfrm>
            <a:off x="3150428" y="3538737"/>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alt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altLang="ja-JP" sz="1200" dirty="0">
              <a:latin typeface="ＭＳ Ｐゴシック" pitchFamily="50" charset="-128"/>
            </a:endParaRPr>
          </a:p>
        </p:txBody>
      </p:sp>
      <p:cxnSp>
        <p:nvCxnSpPr>
          <p:cNvPr id="4" name="コネクタ: カギ線 3">
            <a:extLst>
              <a:ext uri="{FF2B5EF4-FFF2-40B4-BE49-F238E27FC236}">
                <a16:creationId xmlns:a16="http://schemas.microsoft.com/office/drawing/2014/main" id="{542995FD-1B3C-5412-321A-7EB17DC547AF}"/>
              </a:ext>
            </a:extLst>
          </p:cNvPr>
          <p:cNvCxnSpPr>
            <a:stCxn id="12297" idx="2"/>
            <a:endCxn id="2" idx="0"/>
          </p:cNvCxnSpPr>
          <p:nvPr/>
        </p:nvCxnSpPr>
        <p:spPr bwMode="auto">
          <a:xfrm rot="16200000" flipH="1">
            <a:off x="3464629" y="2772938"/>
            <a:ext cx="358354" cy="1173243"/>
          </a:xfrm>
          <a:prstGeom prst="bentConnector3">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E9DCAEE2-9100-4B31-CB7A-67B65BC3A7C2}"/>
              </a:ext>
            </a:extLst>
          </p:cNvPr>
          <p:cNvSpPr txBox="1">
            <a:spLocks noChangeArrowheads="1"/>
          </p:cNvSpPr>
          <p:nvPr/>
        </p:nvSpPr>
        <p:spPr bwMode="auto">
          <a:xfrm>
            <a:off x="4396959" y="3203204"/>
            <a:ext cx="543739"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p>
        </p:txBody>
      </p:sp>
      <p:cxnSp>
        <p:nvCxnSpPr>
          <p:cNvPr id="9" name="コネクタ: カギ線 8">
            <a:extLst>
              <a:ext uri="{FF2B5EF4-FFF2-40B4-BE49-F238E27FC236}">
                <a16:creationId xmlns:a16="http://schemas.microsoft.com/office/drawing/2014/main" id="{46860CAE-71F2-5620-DD8D-86186477FCCC}"/>
              </a:ext>
            </a:extLst>
          </p:cNvPr>
          <p:cNvCxnSpPr>
            <a:cxnSpLocks/>
            <a:stCxn id="12297" idx="2"/>
            <a:endCxn id="12295" idx="0"/>
          </p:cNvCxnSpPr>
          <p:nvPr/>
        </p:nvCxnSpPr>
        <p:spPr bwMode="auto">
          <a:xfrm rot="5400000">
            <a:off x="2302520" y="2784072"/>
            <a:ext cx="358354" cy="1150977"/>
          </a:xfrm>
          <a:prstGeom prst="bent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3070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Tree>
    <p:extLst>
      <p:ext uri="{BB962C8B-B14F-4D97-AF65-F5344CB8AC3E}">
        <p14:creationId xmlns:p14="http://schemas.microsoft.com/office/powerpoint/2010/main" val="211741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技術開発テーマ名を記載する</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アルファベットを記載する</a:t>
            </a:r>
            <a:r>
              <a:rPr lang="en-US" altLang="ja-JP" sz="2800" b="1" dirty="0">
                <a:solidFill>
                  <a:schemeClr val="tx1"/>
                </a:solidFill>
                <a:latin typeface="ＭＳ Ｐゴシック" pitchFamily="50" charset="-128"/>
              </a:rPr>
              <a:t>)</a:t>
            </a:r>
            <a:r>
              <a:rPr lang="ja-JP" altLang="en-US" sz="2800" b="1" dirty="0">
                <a:solidFill>
                  <a:schemeClr val="tx1"/>
                </a:solidFill>
                <a:latin typeface="ＭＳ Ｐゴシック" pitchFamily="50" charset="-128"/>
              </a:rPr>
              <a:t>／インキュベーション研究開発フェーズ＋実用化開発フェーズ＋実証開発フェーズ</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2699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b="1" kern="0" dirty="0">
              <a:solidFill>
                <a:srgbClr val="C00000"/>
              </a:solidFill>
              <a:latin typeface="ＭＳ Ｐゴシック" pitchFamily="50" charset="-128"/>
              <a:cs typeface="+mj-cs"/>
            </a:endParaRPr>
          </a:p>
          <a:p>
            <a:pPr algn="l"/>
            <a:r>
              <a:rPr lang="ja-JP" altLang="en-US" sz="1400" b="1" dirty="0">
                <a:solidFill>
                  <a:srgbClr val="C00000"/>
                </a:solidFill>
                <a:latin typeface="ＭＳ Ｐゴシック" pitchFamily="50" charset="-128"/>
              </a:rPr>
              <a:t>・画面左上のタイプ名、技術開発テーマ名は「スライドマスター」から編集してください。</a:t>
            </a:r>
            <a:endParaRPr lang="en-US" altLang="ja-JP" sz="1400" b="1" dirty="0">
              <a:solidFill>
                <a:srgbClr val="C00000"/>
              </a:solidFill>
              <a:latin typeface="ＭＳ Ｐゴシック" pitchFamily="50" charset="-128"/>
            </a:endParaRPr>
          </a:p>
          <a:p>
            <a:pPr algn="l"/>
            <a:r>
              <a:rPr lang="ja-JP" altLang="en-US" sz="1400" b="1" kern="0" dirty="0">
                <a:solidFill>
                  <a:srgbClr val="C00000"/>
                </a:solidFill>
                <a:latin typeface="ＭＳ Ｐゴシック" pitchFamily="50" charset="-128"/>
                <a:cs typeface="+mj-cs"/>
              </a:rPr>
              <a:t>・開発フェーズは、次フェーズ以降含めて全て記載してください。</a:t>
            </a:r>
            <a:r>
              <a:rPr lang="en-US" altLang="ja-JP" sz="1400" b="1" kern="0" dirty="0">
                <a:solidFill>
                  <a:srgbClr val="C00000"/>
                </a:solidFill>
                <a:latin typeface="ＭＳ Ｐゴシック" pitchFamily="50" charset="-128"/>
                <a:cs typeface="+mj-cs"/>
              </a:rPr>
              <a:t>(</a:t>
            </a:r>
            <a:r>
              <a:rPr lang="ja-JP" altLang="en-US" sz="1400" b="1" kern="0" dirty="0">
                <a:solidFill>
                  <a:srgbClr val="C00000"/>
                </a:solidFill>
                <a:latin typeface="ＭＳ Ｐゴシック" pitchFamily="50" charset="-128"/>
                <a:cs typeface="+mj-cs"/>
              </a:rPr>
              <a:t>不要なフェーズを削除してください</a:t>
            </a:r>
            <a:r>
              <a:rPr lang="en-US" altLang="ja-JP" sz="1400" b="1" kern="0" dirty="0">
                <a:solidFill>
                  <a:srgbClr val="C00000"/>
                </a:solidFill>
                <a:latin typeface="ＭＳ Ｐゴシック" pitchFamily="50" charset="-128"/>
                <a:cs typeface="+mj-cs"/>
              </a:rPr>
              <a:t>)</a:t>
            </a:r>
          </a:p>
          <a:p>
            <a:pPr algn="l"/>
            <a:r>
              <a:rPr lang="ja-JP" altLang="en-US" sz="1400" b="1"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320960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705"/>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r>
              <a:rPr lang="en-US" altLang="ja-JP" sz="3200" dirty="0">
                <a:latin typeface="ＭＳ Ｐゴシック" pitchFamily="50" charset="-128"/>
              </a:rPr>
              <a:t>(</a:t>
            </a:r>
            <a:r>
              <a:rPr lang="ja-JP" altLang="en-US" sz="3200" dirty="0">
                <a:latin typeface="ＭＳ Ｐゴシック" pitchFamily="50" charset="-128"/>
              </a:rPr>
              <a:t>提案の経緯・背景</a:t>
            </a:r>
            <a:r>
              <a:rPr lang="en-US" altLang="ja-JP" sz="3200" dirty="0">
                <a:latin typeface="ＭＳ Ｐゴシック" pitchFamily="50" charset="-128"/>
              </a:rPr>
              <a:t>)</a:t>
            </a:r>
          </a:p>
          <a:p>
            <a:pPr marL="609600" indent="-609600" algn="l">
              <a:lnSpc>
                <a:spcPts val="3000"/>
              </a:lnSpc>
              <a:spcBef>
                <a:spcPct val="50000"/>
              </a:spcBef>
            </a:pPr>
            <a:r>
              <a:rPr lang="ja-JP" altLang="en-US" sz="3200" dirty="0">
                <a:latin typeface="ＭＳ Ｐゴシック" pitchFamily="50" charset="-128"/>
              </a:rPr>
              <a:t>２．技術の内容・課題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４．省エネルギー効果量</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７．実施体制</a:t>
            </a: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1816691" y="5922963"/>
            <a:ext cx="3722494" cy="307777"/>
          </a:xfrm>
          <a:prstGeom prst="rect">
            <a:avLst/>
          </a:prstGeom>
          <a:solidFill>
            <a:schemeClr val="bg1"/>
          </a:solid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extLst>
      <p:ext uri="{BB962C8B-B14F-4D97-AF65-F5344CB8AC3E}">
        <p14:creationId xmlns:p14="http://schemas.microsoft.com/office/powerpoint/2010/main" val="336659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513283"/>
            <a:ext cx="7078662" cy="1200329"/>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213978" y="86494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302633"/>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3136420"/>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41292126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提案技術の独自性・優位性・革新性</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en-US" altLang="ja-JP" sz="2400" dirty="0">
              <a:latin typeface="ＭＳ Ｐゴシック" pitchFamily="50" charset="-128"/>
            </a:endParaRPr>
          </a:p>
        </p:txBody>
      </p:sp>
      <p:sp>
        <p:nvSpPr>
          <p:cNvPr id="6" name="Text Box 8"/>
          <p:cNvSpPr txBox="1">
            <a:spLocks noChangeArrowheads="1"/>
          </p:cNvSpPr>
          <p:nvPr/>
        </p:nvSpPr>
        <p:spPr bwMode="auto">
          <a:xfrm>
            <a:off x="252000" y="2780327"/>
            <a:ext cx="8640000" cy="1969770"/>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提案技術の独自性・優位性・革新性</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p:txBody>
      </p:sp>
    </p:spTree>
    <p:extLst>
      <p:ext uri="{BB962C8B-B14F-4D97-AF65-F5344CB8AC3E}">
        <p14:creationId xmlns:p14="http://schemas.microsoft.com/office/powerpoint/2010/main" val="11440015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5" name="Text Box 8">
            <a:extLst>
              <a:ext uri="{FF2B5EF4-FFF2-40B4-BE49-F238E27FC236}">
                <a16:creationId xmlns:a16="http://schemas.microsoft.com/office/drawing/2014/main" id="{E61AD781-BBD8-AD1C-FD34-A0767FDED186}"/>
              </a:ext>
            </a:extLst>
          </p:cNvPr>
          <p:cNvSpPr txBox="1">
            <a:spLocks noChangeArrowheads="1"/>
          </p:cNvSpPr>
          <p:nvPr/>
        </p:nvSpPr>
        <p:spPr bwMode="auto">
          <a:xfrm>
            <a:off x="252000" y="2789932"/>
            <a:ext cx="8640000" cy="1831271"/>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・開発フェーズの選定理由を含め、技術開発の課題とそれを解決する時期を記述してください。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は、全技術開発フェーズで実施する内容を記述してください。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23454514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8" y="1541850"/>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1" name="Text Box 8"/>
          <p:cNvSpPr txBox="1">
            <a:spLocks noChangeArrowheads="1"/>
          </p:cNvSpPr>
          <p:nvPr/>
        </p:nvSpPr>
        <p:spPr bwMode="auto">
          <a:xfrm>
            <a:off x="252000" y="2239583"/>
            <a:ext cx="8640000" cy="312393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４．２指標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u="sng"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・製品化までの計画とあわせて、</a:t>
            </a:r>
            <a:r>
              <a:rPr lang="en-US" altLang="ja-JP" sz="1400" dirty="0">
                <a:solidFill>
                  <a:srgbClr val="C00000"/>
                </a:solidFill>
                <a:latin typeface="ＭＳ Ｐゴシック" pitchFamily="50" charset="-128"/>
              </a:rPr>
              <a:t>2040</a:t>
            </a:r>
            <a:r>
              <a:rPr lang="ja-JP" altLang="en-US" sz="1400" dirty="0">
                <a:solidFill>
                  <a:srgbClr val="C00000"/>
                </a:solidFill>
                <a:latin typeface="ＭＳ Ｐゴシック" pitchFamily="50" charset="-128"/>
              </a:rPr>
              <a:t>年までの見込みについても表などを用いて時系列的に記述してください。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22937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7"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300428035"/>
              </p:ext>
            </p:extLst>
          </p:nvPr>
        </p:nvGraphicFramePr>
        <p:xfrm>
          <a:off x="71999" y="1942738"/>
          <a:ext cx="9000003"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4">
                  <a:extLst>
                    <a:ext uri="{9D8B030D-6E8A-4147-A177-3AD203B41FA5}">
                      <a16:colId xmlns:a16="http://schemas.microsoft.com/office/drawing/2014/main" val="3758569285"/>
                    </a:ext>
                  </a:extLst>
                </a:gridCol>
                <a:gridCol w="469643">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4">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年間エネルギーコスト③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endParaRPr>
                    </a:p>
                    <a:p>
                      <a:pPr algn="r"/>
                      <a:r>
                        <a:rPr lang="ja-JP" sz="1200" kern="100" dirty="0">
                          <a:solidFill>
                            <a:schemeClr val="tx1"/>
                          </a:solidFill>
                          <a:effectLst/>
                        </a:rPr>
                        <a:t>（価格目標）</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×年</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a:t>
                      </a:r>
                      <a:r>
                        <a:rPr lang="en-US" sz="1200" kern="100">
                          <a:solidFill>
                            <a:schemeClr val="tx1"/>
                          </a:solidFill>
                          <a:effectLst/>
                        </a:rPr>
                        <a:t>[</a:t>
                      </a:r>
                      <a:r>
                        <a:rPr lang="ja-JP" sz="1200" kern="100">
                          <a:solidFill>
                            <a:schemeClr val="tx1"/>
                          </a:solidFill>
                          <a:effectLst/>
                        </a:rPr>
                        <a:t>円</a:t>
                      </a:r>
                      <a:r>
                        <a:rPr lang="en-US" sz="1200" kern="100">
                          <a:solidFill>
                            <a:schemeClr val="tx1"/>
                          </a:solidFill>
                          <a:effectLst/>
                        </a:rPr>
                        <a:t>/</a:t>
                      </a:r>
                      <a:r>
                        <a:rPr lang="ja-JP" sz="1200" kern="100">
                          <a:solidFill>
                            <a:schemeClr val="tx1"/>
                          </a:solidFill>
                          <a:effectLst/>
                        </a:rPr>
                        <a:t>○○</a:t>
                      </a:r>
                      <a:r>
                        <a:rPr lang="en-US" sz="1200"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solidFill>
                            <a:schemeClr val="tx1"/>
                          </a:solidFill>
                          <a:effectLst/>
                        </a:rPr>
                        <a:t>　××</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solidFill>
                            <a:schemeClr val="tx1"/>
                          </a:solidFill>
                          <a:effectLst/>
                        </a:rPr>
                        <a:t>×年</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年</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solidFill>
                            <a:schemeClr val="tx1"/>
                          </a:solidFill>
                          <a:effectLst/>
                        </a:rPr>
                        <a:t>××</a:t>
                      </a:r>
                      <a:r>
                        <a:rPr lang="en-US" sz="1200" kern="100" dirty="0">
                          <a:solidFill>
                            <a:schemeClr val="tx1"/>
                          </a:solidFill>
                          <a:effectLst/>
                        </a:rPr>
                        <a:t>[</a:t>
                      </a:r>
                      <a:r>
                        <a:rPr lang="ja-JP" sz="1200" kern="100" dirty="0">
                          <a:solidFill>
                            <a:schemeClr val="tx1"/>
                          </a:solidFill>
                          <a:effectLst/>
                        </a:rPr>
                        <a:t>円</a:t>
                      </a:r>
                      <a:r>
                        <a:rPr lang="en-US" sz="1200" kern="100" dirty="0">
                          <a:solidFill>
                            <a:schemeClr val="tx1"/>
                          </a:solidFill>
                          <a:effectLst/>
                        </a:rPr>
                        <a:t>/</a:t>
                      </a:r>
                      <a:r>
                        <a:rPr lang="ja-JP" sz="1200" kern="100" dirty="0">
                          <a:solidFill>
                            <a:schemeClr val="tx1"/>
                          </a:solidFill>
                          <a:effectLst/>
                        </a:rPr>
                        <a:t>○○</a:t>
                      </a:r>
                      <a:r>
                        <a:rPr lang="en-US" sz="1200"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t>
                      </a:r>
                      <a:r>
                        <a:rPr lang="ja-JP" sz="1200" u="sng" kern="100" dirty="0">
                          <a:solidFill>
                            <a:schemeClr val="tx1"/>
                          </a:solidFill>
                          <a:effectLst/>
                        </a:rPr>
                        <a:t>円</a:t>
                      </a:r>
                      <a:r>
                        <a:rPr lang="en-US"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solidFill>
                            <a:schemeClr val="tx1"/>
                          </a:solidFill>
                          <a:effectLst/>
                        </a:rPr>
                        <a:t>××</a:t>
                      </a:r>
                      <a:r>
                        <a:rPr lang="en-US" sz="1200" u="sng" kern="100">
                          <a:solidFill>
                            <a:schemeClr val="tx1"/>
                          </a:solidFill>
                          <a:effectLst/>
                        </a:rPr>
                        <a:t>[</a:t>
                      </a:r>
                      <a:r>
                        <a:rPr lang="ja-JP" sz="1200" u="sng" kern="100">
                          <a:solidFill>
                            <a:schemeClr val="tx1"/>
                          </a:solidFill>
                          <a:effectLst/>
                        </a:rPr>
                        <a:t>円</a:t>
                      </a:r>
                      <a:r>
                        <a:rPr lang="en-US" sz="1200" u="sng" kern="100">
                          <a:solidFill>
                            <a:schemeClr val="tx1"/>
                          </a:solidFill>
                          <a:effectLst/>
                        </a:rPr>
                        <a:t>/</a:t>
                      </a:r>
                      <a:r>
                        <a:rPr lang="ja-JP" sz="1200" u="sng" kern="100">
                          <a:solidFill>
                            <a:schemeClr val="tx1"/>
                          </a:solidFill>
                          <a:effectLst/>
                        </a:rPr>
                        <a:t>年</a:t>
                      </a:r>
                      <a:r>
                        <a:rPr lang="en-US" sz="1200" u="sng" kern="100">
                          <a:solidFill>
                            <a:schemeClr val="tx1"/>
                          </a:solidFill>
                          <a:effectLst/>
                        </a:rPr>
                        <a:t>]</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solidFill>
                            <a:schemeClr val="tx1"/>
                          </a:solidFill>
                          <a:effectLst/>
                        </a:rPr>
                        <a:t> </a:t>
                      </a:r>
                      <a:endParaRPr lang="ja-JP" sz="1200" kern="10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dirty="0">
                          <a:solidFill>
                            <a:schemeClr val="tx1"/>
                          </a:solidFill>
                          <a:effectLst/>
                        </a:rPr>
                        <a:t> </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a:t>
                      </a:r>
                      <a:r>
                        <a:rPr lang="en-US" sz="1200" u="sng" kern="100" dirty="0">
                          <a:solidFill>
                            <a:schemeClr val="tx1"/>
                          </a:solidFill>
                          <a:effectLst/>
                        </a:rPr>
                        <a:t>A</a:t>
                      </a:r>
                      <a:r>
                        <a:rPr lang="ja-JP" sz="1200" u="sng" kern="100" dirty="0">
                          <a:solidFill>
                            <a:schemeClr val="tx1"/>
                          </a:solidFill>
                          <a:effectLst/>
                        </a:rPr>
                        <a:t>）―（</a:t>
                      </a:r>
                      <a:r>
                        <a:rPr lang="en-US" sz="1200" u="sng" kern="100" dirty="0">
                          <a:solidFill>
                            <a:schemeClr val="tx1"/>
                          </a:solidFill>
                          <a:effectLst/>
                        </a:rPr>
                        <a:t>B</a:t>
                      </a:r>
                      <a:r>
                        <a:rPr lang="ja-JP"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solidFill>
                            <a:schemeClr val="tx1"/>
                          </a:solidFill>
                          <a:effectLst/>
                        </a:rPr>
                        <a:t>▲　××</a:t>
                      </a:r>
                      <a:r>
                        <a:rPr lang="en-US" sz="1200" u="sng" kern="100" dirty="0">
                          <a:solidFill>
                            <a:schemeClr val="tx1"/>
                          </a:solidFill>
                          <a:effectLst/>
                        </a:rPr>
                        <a:t>[</a:t>
                      </a:r>
                      <a:r>
                        <a:rPr lang="ja-JP" sz="1200" u="sng" kern="100" dirty="0">
                          <a:solidFill>
                            <a:schemeClr val="tx1"/>
                          </a:solidFill>
                          <a:effectLst/>
                        </a:rPr>
                        <a:t>円</a:t>
                      </a:r>
                      <a:r>
                        <a:rPr lang="en-US" altLang="ja-JP" sz="1200" u="sng" kern="100" dirty="0">
                          <a:solidFill>
                            <a:schemeClr val="tx1"/>
                          </a:solidFill>
                          <a:effectLst/>
                        </a:rPr>
                        <a:t>/</a:t>
                      </a:r>
                      <a:r>
                        <a:rPr lang="ja-JP" sz="1200" u="sng" kern="100" dirty="0">
                          <a:solidFill>
                            <a:schemeClr val="tx1"/>
                          </a:solidFill>
                          <a:effectLst/>
                        </a:rPr>
                        <a:t>年</a:t>
                      </a:r>
                      <a:r>
                        <a:rPr lang="en-US" sz="1200" u="sng" kern="100" dirty="0">
                          <a:solidFill>
                            <a:schemeClr val="tx1"/>
                          </a:solidFill>
                          <a:effectLst/>
                        </a:rPr>
                        <a:t>]</a:t>
                      </a:r>
                      <a:endParaRPr lang="ja-JP" sz="1200" kern="100" dirty="0">
                        <a:solidFill>
                          <a:schemeClr val="tx1"/>
                        </a:solidFill>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3" y="15992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en-US" altLang="ja-JP" kern="100" dirty="0">
              <a:latin typeface="ＭＳ 明朝" panose="02020609040205080304" pitchFamily="17" charset="-128"/>
              <a:cs typeface="Courier New" panose="02070309020205020404" pitchFamily="49" charset="0"/>
            </a:endParaRPr>
          </a:p>
        </p:txBody>
      </p:sp>
      <p:sp>
        <p:nvSpPr>
          <p:cNvPr id="4" name="Text Box 8">
            <a:extLst>
              <a:ext uri="{FF2B5EF4-FFF2-40B4-BE49-F238E27FC236}">
                <a16:creationId xmlns:a16="http://schemas.microsoft.com/office/drawing/2014/main" id="{506AAC8C-A850-168F-5B27-4447A9AC0ED7}"/>
              </a:ext>
            </a:extLst>
          </p:cNvPr>
          <p:cNvSpPr txBox="1">
            <a:spLocks noChangeArrowheads="1"/>
          </p:cNvSpPr>
          <p:nvPr/>
        </p:nvSpPr>
        <p:spPr bwMode="auto">
          <a:xfrm>
            <a:off x="252000" y="4106592"/>
            <a:ext cx="8640000" cy="2416046"/>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D</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F)</a:t>
            </a:r>
            <a:r>
              <a:rPr lang="ja-JP" altLang="en-US" sz="1400" dirty="0">
                <a:solidFill>
                  <a:srgbClr val="C00000"/>
                </a:solidFill>
                <a:latin typeface="ＭＳ Ｐゴシック" pitchFamily="50" charset="-128"/>
              </a:rPr>
              <a:t>価格目標、それらの根拠を表を用いて記述してください。</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タイプ</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C)</a:t>
            </a:r>
            <a:r>
              <a:rPr lang="ja-JP" altLang="en-US" sz="1400" dirty="0">
                <a:solidFill>
                  <a:srgbClr val="C00000"/>
                </a:solidFill>
                <a:latin typeface="ＭＳ Ｐゴシック" pitchFamily="50" charset="-128"/>
              </a:rPr>
              <a:t>価格目標の図は削除してください。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89434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４．省エネルギー効果量</a:t>
            </a:r>
          </a:p>
        </p:txBody>
      </p:sp>
      <p:sp>
        <p:nvSpPr>
          <p:cNvPr id="14377" name="テキスト ボックス 5"/>
          <p:cNvSpPr txBox="1">
            <a:spLocks noChangeArrowheads="1"/>
          </p:cNvSpPr>
          <p:nvPr/>
        </p:nvSpPr>
        <p:spPr bwMode="auto">
          <a:xfrm>
            <a:off x="209231" y="863107"/>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14379" name="テキスト ボックス 5"/>
          <p:cNvSpPr txBox="1">
            <a:spLocks noChangeArrowheads="1"/>
          </p:cNvSpPr>
          <p:nvPr/>
        </p:nvSpPr>
        <p:spPr bwMode="auto">
          <a:xfrm>
            <a:off x="213978" y="2871421"/>
            <a:ext cx="8241032" cy="1200329"/>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４．２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2400" dirty="0">
              <a:latin typeface="ＭＳ Ｐゴシック" pitchFamily="50" charset="-128"/>
            </a:endParaRPr>
          </a:p>
          <a:p>
            <a:pPr algn="l"/>
            <a:endParaRPr lang="ja-JP" altLang="en-US" sz="2400" dirty="0">
              <a:latin typeface="ＭＳ Ｐゴシック" pitchFamily="50" charset="-128"/>
            </a:endParaRPr>
          </a:p>
        </p:txBody>
      </p:sp>
      <p:sp>
        <p:nvSpPr>
          <p:cNvPr id="4" name="Text Box 8">
            <a:extLst>
              <a:ext uri="{FF2B5EF4-FFF2-40B4-BE49-F238E27FC236}">
                <a16:creationId xmlns:a16="http://schemas.microsoft.com/office/drawing/2014/main" id="{695C0D0E-5273-922B-C48E-EE9F36C40AB1}"/>
              </a:ext>
            </a:extLst>
          </p:cNvPr>
          <p:cNvSpPr txBox="1">
            <a:spLocks noChangeArrowheads="1"/>
          </p:cNvSpPr>
          <p:nvPr/>
        </p:nvSpPr>
        <p:spPr bwMode="auto">
          <a:xfrm>
            <a:off x="252000" y="3724801"/>
            <a:ext cx="8640000" cy="255454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４．１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 ．に記載の内容</a:t>
            </a:r>
            <a:endParaRPr lang="en-US" altLang="ja-JP" sz="1400" dirty="0">
              <a:solidFill>
                <a:srgbClr val="C00000"/>
              </a:solidFill>
              <a:latin typeface="ＭＳ Ｐゴシック" pitchFamily="50" charset="-128"/>
            </a:endParaRPr>
          </a:p>
          <a:p>
            <a:pPr algn="l"/>
            <a:endParaRPr lang="ja-JP" altLang="en-US" sz="1400" dirty="0">
              <a:solidFill>
                <a:srgbClr val="C00000"/>
              </a:solidFill>
              <a:latin typeface="ＭＳ Ｐゴシック" pitchFamily="50" charset="-128"/>
            </a:endParaRPr>
          </a:p>
        </p:txBody>
      </p:sp>
    </p:spTree>
    <p:extLst>
      <p:ext uri="{BB962C8B-B14F-4D97-AF65-F5344CB8AC3E}">
        <p14:creationId xmlns:p14="http://schemas.microsoft.com/office/powerpoint/2010/main" val="95949631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2704</Words>
  <PresentationFormat>画面に合わせる (4:3)</PresentationFormat>
  <Paragraphs>339</Paragraphs>
  <Slides>17</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ＭＳ 明朝</vt:lpstr>
      <vt:lpstr>游ゴシック</vt:lpstr>
      <vt:lpstr>Calibri</vt:lpstr>
      <vt:lpstr>Times New Roman</vt:lpstr>
      <vt:lpstr>標準デザイン</vt:lpstr>
      <vt:lpstr>PowerPoint プレゼンテーション</vt:lpstr>
      <vt:lpstr>＜(技術開発テーマ名を記載する)＞ タイプ(アルファベットを記載する)／インキュベーション研究開発フェーズ＋実用化開発フェーズ＋実証開発フェーズ</vt:lpstr>
      <vt:lpstr>発表内容</vt:lpstr>
      <vt:lpstr>１．事業化の背景(提案の経緯・背景) </vt:lpstr>
      <vt:lpstr>２．技術の内容・課題</vt:lpstr>
      <vt:lpstr>２．技術の内容・課題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