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7"/>
  </p:notesMasterIdLst>
  <p:sldIdLst>
    <p:sldId id="266" r:id="rId2"/>
    <p:sldId id="261" r:id="rId3"/>
    <p:sldId id="265" r:id="rId4"/>
    <p:sldId id="264" r:id="rId5"/>
    <p:sldId id="263" r:id="rId6"/>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FF"/>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544" autoAdjust="0"/>
    <p:restoredTop sz="94660"/>
  </p:normalViewPr>
  <p:slideViewPr>
    <p:cSldViewPr>
      <p:cViewPr varScale="1">
        <p:scale>
          <a:sx n="108" d="100"/>
          <a:sy n="108" d="100"/>
        </p:scale>
        <p:origin x="217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1"/>
            <a:ext cx="2949990" cy="496427"/>
          </a:xfrm>
          <a:prstGeom prst="rect">
            <a:avLst/>
          </a:prstGeom>
        </p:spPr>
        <p:txBody>
          <a:bodyPr vert="horz" lIns="88340" tIns="44170" rIns="88340" bIns="44170" rtlCol="0"/>
          <a:lstStyle>
            <a:lvl1pPr algn="l">
              <a:defRPr sz="1200"/>
            </a:lvl1pPr>
          </a:lstStyle>
          <a:p>
            <a:endParaRPr kumimoji="1" lang="ja-JP" altLang="en-US"/>
          </a:p>
        </p:txBody>
      </p:sp>
      <p:sp>
        <p:nvSpPr>
          <p:cNvPr id="3" name="日付プレースホルダ 2"/>
          <p:cNvSpPr>
            <a:spLocks noGrp="1"/>
          </p:cNvSpPr>
          <p:nvPr>
            <p:ph type="dt" idx="1"/>
          </p:nvPr>
        </p:nvSpPr>
        <p:spPr>
          <a:xfrm>
            <a:off x="3855689" y="1"/>
            <a:ext cx="2949990" cy="496427"/>
          </a:xfrm>
          <a:prstGeom prst="rect">
            <a:avLst/>
          </a:prstGeom>
        </p:spPr>
        <p:txBody>
          <a:bodyPr vert="horz" lIns="88340" tIns="44170" rIns="88340" bIns="44170" rtlCol="0"/>
          <a:lstStyle>
            <a:lvl1pPr algn="r">
              <a:defRPr sz="1200"/>
            </a:lvl1pPr>
          </a:lstStyle>
          <a:p>
            <a:fld id="{D48D696F-5CAA-4E26-B8C0-A9898B4E9A11}" type="datetimeFigureOut">
              <a:rPr kumimoji="1" lang="ja-JP" altLang="en-US" smtClean="0"/>
              <a:pPr/>
              <a:t>2023/8/22</a:t>
            </a:fld>
            <a:endParaRPr kumimoji="1" lang="ja-JP" altLang="en-US"/>
          </a:p>
        </p:txBody>
      </p:sp>
      <p:sp>
        <p:nvSpPr>
          <p:cNvPr id="4" name="スライド イメージ プレースホルダ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88340" tIns="44170" rIns="88340" bIns="44170" rtlCol="0" anchor="ctr"/>
          <a:lstStyle/>
          <a:p>
            <a:endParaRPr lang="ja-JP" altLang="en-US"/>
          </a:p>
        </p:txBody>
      </p:sp>
      <p:sp>
        <p:nvSpPr>
          <p:cNvPr id="5" name="ノート プレースホルダ 4"/>
          <p:cNvSpPr>
            <a:spLocks noGrp="1"/>
          </p:cNvSpPr>
          <p:nvPr>
            <p:ph type="body" sz="quarter" idx="3"/>
          </p:nvPr>
        </p:nvSpPr>
        <p:spPr>
          <a:xfrm>
            <a:off x="680416" y="4720684"/>
            <a:ext cx="5446369" cy="4472471"/>
          </a:xfrm>
          <a:prstGeom prst="rect">
            <a:avLst/>
          </a:prstGeom>
        </p:spPr>
        <p:txBody>
          <a:bodyPr vert="horz" lIns="88340" tIns="44170" rIns="88340" bIns="4417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9441369"/>
            <a:ext cx="2949990" cy="496427"/>
          </a:xfrm>
          <a:prstGeom prst="rect">
            <a:avLst/>
          </a:prstGeom>
        </p:spPr>
        <p:txBody>
          <a:bodyPr vert="horz" lIns="88340" tIns="44170" rIns="88340" bIns="4417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55689" y="9441369"/>
            <a:ext cx="2949990" cy="496427"/>
          </a:xfrm>
          <a:prstGeom prst="rect">
            <a:avLst/>
          </a:prstGeom>
        </p:spPr>
        <p:txBody>
          <a:bodyPr vert="horz" lIns="88340" tIns="44170" rIns="88340" bIns="44170" rtlCol="0" anchor="b"/>
          <a:lstStyle>
            <a:lvl1pPr algn="r">
              <a:defRPr sz="1200"/>
            </a:lvl1pPr>
          </a:lstStyle>
          <a:p>
            <a:fld id="{3F6BA4D3-07CC-4CBD-9488-8115E780459B}" type="slidenum">
              <a:rPr kumimoji="1" lang="ja-JP" altLang="en-US" smtClean="0"/>
              <a:pPr/>
              <a:t>‹#›</a:t>
            </a:fld>
            <a:endParaRPr kumimoji="1" lang="ja-JP" altLang="en-US"/>
          </a:p>
        </p:txBody>
      </p:sp>
    </p:spTree>
    <p:extLst>
      <p:ext uri="{BB962C8B-B14F-4D97-AF65-F5344CB8AC3E}">
        <p14:creationId xmlns:p14="http://schemas.microsoft.com/office/powerpoint/2010/main" val="50827376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CD55AD57-3458-484C-976D-250832FD094E}" type="datetime1">
              <a:rPr kumimoji="1" lang="ja-JP" altLang="en-US" smtClean="0"/>
              <a:t>2023/8/22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2CE15EFA-9FCE-45F0-AA27-62254567DBF3}" type="datetime1">
              <a:rPr kumimoji="1" lang="ja-JP" altLang="en-US" smtClean="0"/>
              <a:t>2023/8/22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28BF16E1-A320-4475-9AD9-B698C98A0EEC}" type="datetime1">
              <a:rPr kumimoji="1" lang="ja-JP" altLang="en-US" smtClean="0"/>
              <a:t>2023/8/22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1AB6B766-9512-49AE-BBE5-A5CF8D7D7DB7}" type="datetime1">
              <a:rPr kumimoji="1" lang="ja-JP" altLang="en-US" smtClean="0"/>
              <a:t>2023/8/22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84C9AEA4-16E1-4A51-8DF9-61EF35A29E57}" type="datetime1">
              <a:rPr kumimoji="1" lang="ja-JP" altLang="en-US" smtClean="0"/>
              <a:t>2023/8/22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FBB9CB04-9CC4-40FE-8285-F3F129E00F3F}" type="datetime1">
              <a:rPr kumimoji="1" lang="ja-JP" altLang="en-US" smtClean="0"/>
              <a:t>2023/8/22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AB3C6E5E-FB9E-4ABC-A152-C6029122B5F3}" type="datetime1">
              <a:rPr kumimoji="1" lang="ja-JP" altLang="en-US" smtClean="0"/>
              <a:t>2023/8/22</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72A59749-330E-4227-B842-75653A01B346}" type="datetime1">
              <a:rPr kumimoji="1" lang="ja-JP" altLang="en-US" smtClean="0"/>
              <a:t>2023/8/22</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3C32D25B-80CD-42D8-A330-C77030DBDAE7}" type="datetime1">
              <a:rPr kumimoji="1" lang="ja-JP" altLang="en-US" smtClean="0"/>
              <a:t>2023/8/22</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F6840DB3-4682-41BA-BDC7-CDC3DE415CE5}" type="datetime1">
              <a:rPr kumimoji="1" lang="ja-JP" altLang="en-US" smtClean="0"/>
              <a:t>2023/8/22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C6157A1-005A-4213-B5FA-88C334D73A6D}" type="datetime1">
              <a:rPr kumimoji="1" lang="ja-JP" altLang="en-US" smtClean="0"/>
              <a:t>2023/8/22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54CF90-E974-4877-8E39-77098E2A3CF6}" type="datetime1">
              <a:rPr kumimoji="1" lang="ja-JP" altLang="en-US" smtClean="0"/>
              <a:t>2023/8/22</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BCCA27-AD94-4D1F-8BB0-94EA31224790}"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216504" y="1124744"/>
            <a:ext cx="8892000" cy="4392488"/>
          </a:xfrm>
          <a:prstGeom prst="rect">
            <a:avLst/>
          </a:prstGeom>
          <a:ln>
            <a:solidFill>
              <a:schemeClr val="tx1"/>
            </a:solidFill>
          </a:ln>
        </p:spPr>
        <p:txBody>
          <a:bodyPr vert="horz" lIns="91440" tIns="45720" rIns="91440" bIns="45720" rtlCol="0" anchor="t" anchorCtr="0">
            <a:noAutofit/>
          </a:bodyPr>
          <a:lstStyle/>
          <a:p>
            <a:pPr lvl="0">
              <a:spcBef>
                <a:spcPct val="0"/>
              </a:spcBef>
              <a:defRPr/>
            </a:pPr>
            <a:r>
              <a:rPr lang="en-US" altLang="ja-JP" b="1" dirty="0">
                <a:latin typeface="ＭＳ 明朝" panose="02020609040205080304" pitchFamily="17" charset="-128"/>
                <a:ea typeface="ＭＳ 明朝" panose="02020609040205080304" pitchFamily="17" charset="-128"/>
              </a:rPr>
              <a:t>【</a:t>
            </a:r>
            <a:r>
              <a:rPr lang="ja-JP" altLang="en-US" b="1" dirty="0">
                <a:latin typeface="ＭＳ 明朝" panose="02020609040205080304" pitchFamily="17" charset="-128"/>
                <a:ea typeface="ＭＳ 明朝" panose="02020609040205080304" pitchFamily="17" charset="-128"/>
              </a:rPr>
              <a:t>基本情報</a:t>
            </a:r>
            <a:r>
              <a:rPr lang="en-US" altLang="ja-JP" b="1" dirty="0">
                <a:latin typeface="ＭＳ 明朝" panose="02020609040205080304" pitchFamily="17" charset="-128"/>
                <a:ea typeface="ＭＳ 明朝" panose="02020609040205080304" pitchFamily="17" charset="-128"/>
              </a:rPr>
              <a:t>】</a:t>
            </a:r>
          </a:p>
          <a:p>
            <a:pPr lvl="0">
              <a:spcBef>
                <a:spcPct val="0"/>
              </a:spcBef>
              <a:defRPr/>
            </a:pPr>
            <a:r>
              <a:rPr lang="ja-JP" altLang="en-US" sz="1600" b="1" dirty="0">
                <a:latin typeface="ＭＳ 明朝" panose="02020609040205080304" pitchFamily="17" charset="-128"/>
                <a:ea typeface="ＭＳ 明朝" panose="02020609040205080304" pitchFamily="17" charset="-128"/>
              </a:rPr>
              <a:t>　テーマ名：</a:t>
            </a:r>
            <a:r>
              <a:rPr lang="ja-JP" altLang="en-US" sz="1600" b="1" dirty="0">
                <a:solidFill>
                  <a:srgbClr val="3366FF"/>
                </a:solidFill>
                <a:latin typeface="ＭＳ 明朝" panose="02020609040205080304" pitchFamily="17" charset="-128"/>
                <a:ea typeface="ＭＳ 明朝" panose="02020609040205080304" pitchFamily="17" charset="-128"/>
              </a:rPr>
              <a:t>○○○○の開発</a:t>
            </a:r>
            <a:endParaRPr lang="en-US" altLang="ja-JP" sz="1600" b="1" dirty="0">
              <a:solidFill>
                <a:srgbClr val="3366FF"/>
              </a:solidFill>
              <a:latin typeface="ＭＳ 明朝" panose="02020609040205080304" pitchFamily="17" charset="-128"/>
              <a:ea typeface="ＭＳ 明朝" panose="02020609040205080304" pitchFamily="17" charset="-128"/>
            </a:endParaRPr>
          </a:p>
          <a:p>
            <a:pPr lvl="0">
              <a:spcBef>
                <a:spcPct val="0"/>
              </a:spcBef>
              <a:defRPr/>
            </a:pPr>
            <a:endParaRPr lang="en-US" altLang="ja-JP" sz="1600" b="1" dirty="0">
              <a:solidFill>
                <a:srgbClr val="3366FF"/>
              </a:solidFill>
              <a:latin typeface="ＭＳ 明朝" panose="02020609040205080304" pitchFamily="17" charset="-128"/>
              <a:ea typeface="ＭＳ 明朝" panose="02020609040205080304" pitchFamily="17" charset="-128"/>
            </a:endParaRPr>
          </a:p>
          <a:p>
            <a:pPr lvl="0">
              <a:spcBef>
                <a:spcPct val="0"/>
              </a:spcBef>
              <a:defRPr/>
            </a:pPr>
            <a:r>
              <a:rPr lang="ja-JP" altLang="en-US" sz="1600" b="1" dirty="0">
                <a:latin typeface="ＭＳ 明朝" panose="02020609040205080304" pitchFamily="17" charset="-128"/>
                <a:ea typeface="ＭＳ 明朝" panose="02020609040205080304" pitchFamily="17" charset="-128"/>
              </a:rPr>
              <a:t>　提案者名：</a:t>
            </a:r>
            <a:r>
              <a:rPr lang="ja-JP" altLang="en-US" sz="1600" b="1" dirty="0">
                <a:solidFill>
                  <a:srgbClr val="3366FF"/>
                </a:solidFill>
                <a:latin typeface="ＭＳ 明朝" panose="02020609040205080304" pitchFamily="17" charset="-128"/>
                <a:ea typeface="ＭＳ 明朝" panose="02020609040205080304" pitchFamily="17" charset="-128"/>
                <a:cs typeface="+mj-cs"/>
              </a:rPr>
              <a:t>○○○株式会社</a:t>
            </a: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lvl="0">
              <a:spcBef>
                <a:spcPct val="0"/>
              </a:spcBef>
              <a:defRPr/>
            </a:pPr>
            <a:r>
              <a:rPr lang="ja-JP" altLang="en-US" sz="1600" b="1" dirty="0">
                <a:solidFill>
                  <a:srgbClr val="3366FF"/>
                </a:solidFill>
                <a:latin typeface="ＭＳ 明朝" panose="02020609040205080304" pitchFamily="17" charset="-128"/>
                <a:ea typeface="ＭＳ 明朝" panose="02020609040205080304" pitchFamily="17" charset="-128"/>
                <a:cs typeface="+mj-cs"/>
              </a:rPr>
              <a:t>　　　　　　●●大学</a:t>
            </a: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lvl="0">
              <a:spcBef>
                <a:spcPct val="0"/>
              </a:spcBef>
              <a:defRPr/>
            </a:pPr>
            <a:r>
              <a:rPr lang="ja-JP" altLang="en-US" sz="1600" b="1" dirty="0">
                <a:solidFill>
                  <a:srgbClr val="3366FF"/>
                </a:solidFill>
                <a:latin typeface="ＭＳ 明朝" panose="02020609040205080304" pitchFamily="17" charset="-128"/>
                <a:ea typeface="ＭＳ 明朝" panose="02020609040205080304" pitchFamily="17" charset="-128"/>
                <a:cs typeface="+mj-cs"/>
              </a:rPr>
              <a:t>　　　　　　□□株式会社（再委託先）</a:t>
            </a: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lvl="0">
              <a:spcBef>
                <a:spcPct val="0"/>
              </a:spcBef>
              <a:defRPr/>
            </a:pPr>
            <a:r>
              <a:rPr lang="ja-JP" altLang="en-US" sz="1600" b="1" dirty="0">
                <a:latin typeface="ＭＳ 明朝" panose="02020609040205080304" pitchFamily="17" charset="-128"/>
                <a:ea typeface="ＭＳ 明朝" panose="02020609040205080304" pitchFamily="17" charset="-128"/>
                <a:cs typeface="+mj-cs"/>
              </a:rPr>
              <a:t>　　　　　　</a:t>
            </a:r>
            <a:r>
              <a:rPr lang="en-US" altLang="ja-JP" sz="1600" b="1" dirty="0">
                <a:solidFill>
                  <a:srgbClr val="3366FF"/>
                </a:solidFill>
                <a:latin typeface="ＭＳ 明朝" panose="02020609040205080304" pitchFamily="17" charset="-128"/>
                <a:ea typeface="ＭＳ 明朝" panose="02020609040205080304" pitchFamily="17" charset="-128"/>
                <a:cs typeface="+mj-cs"/>
              </a:rPr>
              <a:t>※</a:t>
            </a:r>
            <a:r>
              <a:rPr lang="ja-JP" altLang="en-US" sz="1600" b="1" dirty="0">
                <a:solidFill>
                  <a:srgbClr val="3366FF"/>
                </a:solidFill>
                <a:latin typeface="ＭＳ 明朝" panose="02020609040205080304" pitchFamily="17" charset="-128"/>
                <a:ea typeface="ＭＳ 明朝" panose="02020609040205080304" pitchFamily="17" charset="-128"/>
                <a:cs typeface="+mj-cs"/>
              </a:rPr>
              <a:t>共同提案先だけでなく、再委託先や共同実施先も記載ください。</a:t>
            </a: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lvl="0">
              <a:spcBef>
                <a:spcPct val="0"/>
              </a:spcBef>
              <a:defRPr/>
            </a:pPr>
            <a:r>
              <a:rPr lang="ja-JP" altLang="en-US" sz="1600" b="1" dirty="0">
                <a:solidFill>
                  <a:srgbClr val="3366FF"/>
                </a:solidFill>
                <a:latin typeface="ＭＳ 明朝" panose="02020609040205080304" pitchFamily="17" charset="-128"/>
                <a:ea typeface="ＭＳ 明朝" panose="02020609040205080304" pitchFamily="17" charset="-128"/>
                <a:cs typeface="+mj-cs"/>
              </a:rPr>
              <a:t>　　　　　　　（再委託先、共同実施先であることを併記ください。）</a:t>
            </a: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lvl="0">
              <a:spcBef>
                <a:spcPct val="0"/>
              </a:spcBef>
              <a:defRPr/>
            </a:pP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lvl="0">
              <a:spcBef>
                <a:spcPct val="0"/>
              </a:spcBef>
              <a:defRPr/>
            </a:pPr>
            <a:r>
              <a:rPr lang="ja-JP" altLang="en-US" sz="1600" b="1" dirty="0">
                <a:latin typeface="ＭＳ 明朝" panose="02020609040205080304" pitchFamily="17" charset="-128"/>
                <a:ea typeface="ＭＳ 明朝" panose="02020609040205080304" pitchFamily="17" charset="-128"/>
                <a:cs typeface="+mj-cs"/>
              </a:rPr>
              <a:t>　応募パターン：</a:t>
            </a:r>
            <a:r>
              <a:rPr lang="ja-JP" altLang="en-US" sz="1600" b="1" dirty="0">
                <a:solidFill>
                  <a:srgbClr val="3366FF"/>
                </a:solidFill>
                <a:latin typeface="ＭＳ 明朝" panose="02020609040205080304" pitchFamily="17" charset="-128"/>
                <a:ea typeface="ＭＳ 明朝" panose="02020609040205080304" pitchFamily="17" charset="-128"/>
                <a:cs typeface="+mj-cs"/>
              </a:rPr>
              <a:t>「初期仮説検証～実用化開発」「初期仮説検証～本格研究」</a:t>
            </a: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lvl="0">
              <a:spcBef>
                <a:spcPct val="0"/>
              </a:spcBef>
              <a:defRPr/>
            </a:pPr>
            <a:r>
              <a:rPr lang="ja-JP" altLang="en-US" sz="1600" b="1" dirty="0">
                <a:solidFill>
                  <a:srgbClr val="3366FF"/>
                </a:solidFill>
                <a:latin typeface="ＭＳ 明朝" panose="02020609040205080304" pitchFamily="17" charset="-128"/>
                <a:ea typeface="ＭＳ 明朝" panose="02020609040205080304" pitchFamily="17" charset="-128"/>
                <a:cs typeface="+mj-cs"/>
              </a:rPr>
              <a:t>　　　　　　　　「本格研究～実用化開発」のいずれかを記載ください。</a:t>
            </a: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lvl="0">
              <a:spcBef>
                <a:spcPct val="0"/>
              </a:spcBef>
              <a:defRPr/>
            </a:pP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marL="0" marR="0" lvl="0" indent="0" defTabSz="914400" rtl="0" eaLnBrk="1" fontAlgn="auto" latinLnBrk="0" hangingPunct="1">
              <a:lnSpc>
                <a:spcPct val="100000"/>
              </a:lnSpc>
              <a:spcBef>
                <a:spcPct val="0"/>
              </a:spcBef>
              <a:spcAft>
                <a:spcPts val="0"/>
              </a:spcAft>
              <a:buClrTx/>
              <a:buSzTx/>
              <a:buFontTx/>
              <a:buNone/>
              <a:tabLst/>
              <a:defRPr/>
            </a:pPr>
            <a:r>
              <a:rPr lang="ja-JP" altLang="en-US" sz="1600" b="1" dirty="0">
                <a:latin typeface="ＭＳ 明朝" panose="02020609040205080304" pitchFamily="17" charset="-128"/>
                <a:ea typeface="ＭＳ 明朝" panose="02020609040205080304" pitchFamily="17" charset="-128"/>
              </a:rPr>
              <a:t>　開発分野：</a:t>
            </a:r>
            <a:r>
              <a:rPr lang="ja-JP" altLang="en-US" sz="1600" b="1" dirty="0">
                <a:solidFill>
                  <a:srgbClr val="3366FF"/>
                </a:solidFill>
                <a:latin typeface="ＭＳ 明朝" panose="02020609040205080304" pitchFamily="17" charset="-128"/>
                <a:ea typeface="ＭＳ 明朝" panose="02020609040205080304" pitchFamily="17" charset="-128"/>
              </a:rPr>
              <a:t>「素材開発」「製造」「物流・交通」のいずれかを記載ください。</a:t>
            </a:r>
            <a:endParaRPr lang="en-US" altLang="ja-JP" sz="1600" b="1" dirty="0">
              <a:solidFill>
                <a:srgbClr val="3366FF"/>
              </a:solidFill>
              <a:latin typeface="ＭＳ 明朝" panose="02020609040205080304" pitchFamily="17" charset="-128"/>
              <a:ea typeface="ＭＳ 明朝" panose="02020609040205080304" pitchFamily="17" charset="-128"/>
            </a:endParaRPr>
          </a:p>
          <a:p>
            <a:pPr marL="0" marR="0" lvl="0" indent="0" defTabSz="914400" rtl="0" eaLnBrk="1" fontAlgn="auto" latinLnBrk="0" hangingPunct="1">
              <a:lnSpc>
                <a:spcPct val="100000"/>
              </a:lnSpc>
              <a:spcBef>
                <a:spcPct val="0"/>
              </a:spcBef>
              <a:spcAft>
                <a:spcPts val="0"/>
              </a:spcAft>
              <a:buClrTx/>
              <a:buSzTx/>
              <a:buFontTx/>
              <a:buNone/>
              <a:tabLst/>
              <a:defRPr/>
            </a:pPr>
            <a:r>
              <a:rPr lang="ja-JP" altLang="en-US" sz="1600" b="1" dirty="0">
                <a:solidFill>
                  <a:srgbClr val="3366FF"/>
                </a:solidFill>
                <a:latin typeface="ＭＳ 明朝" panose="02020609040205080304" pitchFamily="17" charset="-128"/>
                <a:ea typeface="ＭＳ 明朝" panose="02020609040205080304" pitchFamily="17" charset="-128"/>
              </a:rPr>
              <a:t>　　　　　　開発分野が複数に及ぶ場合はすべて記載ください。</a:t>
            </a:r>
            <a:endParaRPr lang="en-US" altLang="ja-JP" sz="1600" b="1" dirty="0"/>
          </a:p>
          <a:p>
            <a:pPr>
              <a:spcBef>
                <a:spcPct val="0"/>
              </a:spcBef>
              <a:defRPr/>
            </a:pPr>
            <a:endParaRPr lang="en-US" altLang="ja-JP" sz="1600" b="1" dirty="0"/>
          </a:p>
          <a:p>
            <a:pPr lvl="0">
              <a:spcBef>
                <a:spcPct val="0"/>
              </a:spcBef>
              <a:defRPr/>
            </a:pPr>
            <a:r>
              <a:rPr lang="ja-JP" altLang="en-US" sz="1600" b="1" dirty="0">
                <a:latin typeface="ＭＳ 明朝" panose="02020609040205080304" pitchFamily="17" charset="-128"/>
                <a:ea typeface="ＭＳ 明朝" panose="02020609040205080304" pitchFamily="17" charset="-128"/>
                <a:cs typeface="+mj-cs"/>
              </a:rPr>
              <a:t>　研究開発の概要：</a:t>
            </a:r>
            <a:r>
              <a:rPr lang="ja-JP" altLang="en-US" sz="1600" b="1" dirty="0">
                <a:solidFill>
                  <a:srgbClr val="3366FF"/>
                </a:solidFill>
                <a:latin typeface="ＭＳ 明朝" panose="02020609040205080304" pitchFamily="17" charset="-128"/>
                <a:ea typeface="ＭＳ 明朝" panose="02020609040205080304" pitchFamily="17" charset="-128"/>
                <a:cs typeface="+mj-cs"/>
              </a:rPr>
              <a:t>研究開発の目的及び実施内容を簡潔に記載ください（</a:t>
            </a:r>
            <a:r>
              <a:rPr lang="en-US" altLang="ja-JP" sz="1600" b="1" dirty="0">
                <a:solidFill>
                  <a:srgbClr val="3366FF"/>
                </a:solidFill>
                <a:latin typeface="ＭＳ 明朝" panose="02020609040205080304" pitchFamily="17" charset="-128"/>
                <a:ea typeface="ＭＳ 明朝" panose="02020609040205080304" pitchFamily="17" charset="-128"/>
                <a:cs typeface="+mj-cs"/>
              </a:rPr>
              <a:t>500</a:t>
            </a:r>
            <a:r>
              <a:rPr lang="ja-JP" altLang="en-US" sz="1600" b="1" dirty="0">
                <a:solidFill>
                  <a:srgbClr val="3366FF"/>
                </a:solidFill>
                <a:latin typeface="ＭＳ 明朝" panose="02020609040205080304" pitchFamily="17" charset="-128"/>
                <a:ea typeface="ＭＳ 明朝" panose="02020609040205080304" pitchFamily="17" charset="-128"/>
                <a:cs typeface="+mj-cs"/>
              </a:rPr>
              <a:t>～</a:t>
            </a:r>
            <a:r>
              <a:rPr lang="en-US" altLang="ja-JP" sz="1600" b="1" dirty="0">
                <a:solidFill>
                  <a:srgbClr val="3366FF"/>
                </a:solidFill>
                <a:latin typeface="ＭＳ 明朝" panose="02020609040205080304" pitchFamily="17" charset="-128"/>
                <a:ea typeface="ＭＳ 明朝" panose="02020609040205080304" pitchFamily="17" charset="-128"/>
                <a:cs typeface="+mj-cs"/>
              </a:rPr>
              <a:t>1000</a:t>
            </a:r>
            <a:r>
              <a:rPr lang="ja-JP" altLang="en-US" sz="1600" b="1" dirty="0">
                <a:solidFill>
                  <a:srgbClr val="3366FF"/>
                </a:solidFill>
                <a:latin typeface="ＭＳ 明朝" panose="02020609040205080304" pitchFamily="17" charset="-128"/>
                <a:ea typeface="ＭＳ 明朝" panose="02020609040205080304" pitchFamily="17" charset="-128"/>
                <a:cs typeface="+mj-cs"/>
              </a:rPr>
              <a:t>文字以内）</a:t>
            </a:r>
            <a:endParaRPr kumimoji="1" lang="ja-JP" altLang="en-US" sz="1600" b="1" i="0" u="none" strike="noStrike" kern="1200" cap="none" spc="0" normalizeH="0" baseline="0" noProof="0" dirty="0">
              <a:ln>
                <a:noFill/>
              </a:ln>
              <a:solidFill>
                <a:schemeClr val="tx1"/>
              </a:solidFill>
              <a:effectLst/>
              <a:uLnTx/>
              <a:uFillTx/>
              <a:latin typeface="+mj-lt"/>
              <a:ea typeface="+mj-ea"/>
              <a:cs typeface="+mj-cs"/>
            </a:endParaRPr>
          </a:p>
        </p:txBody>
      </p:sp>
      <p:sp>
        <p:nvSpPr>
          <p:cNvPr id="6" name="スライド番号プレースホルダー 5">
            <a:extLst>
              <a:ext uri="{FF2B5EF4-FFF2-40B4-BE49-F238E27FC236}">
                <a16:creationId xmlns:a16="http://schemas.microsoft.com/office/drawing/2014/main" id="{58A3AD04-35A1-FE53-4A64-F97D2233CA4C}"/>
              </a:ext>
            </a:extLst>
          </p:cNvPr>
          <p:cNvSpPr>
            <a:spLocks noGrp="1"/>
          </p:cNvSpPr>
          <p:nvPr>
            <p:ph type="sldNum" sz="quarter" idx="12"/>
          </p:nvPr>
        </p:nvSpPr>
        <p:spPr/>
        <p:txBody>
          <a:bodyPr/>
          <a:lstStyle/>
          <a:p>
            <a:fld id="{FBBCCA27-AD94-4D1F-8BB0-94EA31224790}" type="slidenum">
              <a:rPr kumimoji="1" lang="ja-JP" altLang="en-US" smtClean="0"/>
              <a:pPr/>
              <a:t>1</a:t>
            </a:fld>
            <a:endParaRPr kumimoji="1" lang="ja-JP" altLang="en-US"/>
          </a:p>
        </p:txBody>
      </p:sp>
      <p:sp>
        <p:nvSpPr>
          <p:cNvPr id="7" name="タイトル 1">
            <a:extLst>
              <a:ext uri="{FF2B5EF4-FFF2-40B4-BE49-F238E27FC236}">
                <a16:creationId xmlns:a16="http://schemas.microsoft.com/office/drawing/2014/main" id="{5A41EFE7-BAAD-F91F-B67F-449FB63F3572}"/>
              </a:ext>
            </a:extLst>
          </p:cNvPr>
          <p:cNvSpPr txBox="1">
            <a:spLocks/>
          </p:cNvSpPr>
          <p:nvPr/>
        </p:nvSpPr>
        <p:spPr>
          <a:xfrm>
            <a:off x="157808" y="404664"/>
            <a:ext cx="8784976" cy="612648"/>
          </a:xfrm>
          <a:prstGeom prst="rect">
            <a:avLst/>
          </a:prstGeom>
        </p:spPr>
        <p:txBody>
          <a:bodyPr vert="horz" lIns="91440" tIns="45720" rIns="91440" bIns="45720" rtlCol="0" anchor="t" anchorCtr="0">
            <a:noAutofit/>
          </a:bodyPr>
          <a:lstStyle/>
          <a:p>
            <a:pPr lvl="0">
              <a:spcBef>
                <a:spcPct val="0"/>
              </a:spcBef>
              <a:defRPr/>
            </a:pPr>
            <a:r>
              <a:rPr lang="ja-JP" altLang="en-US" b="1" dirty="0">
                <a:latin typeface="ＭＳ 明朝" panose="02020609040205080304" pitchFamily="17" charset="-128"/>
                <a:ea typeface="ＭＳ 明朝" panose="02020609040205080304" pitchFamily="17" charset="-128"/>
              </a:rPr>
              <a:t>量子・</a:t>
            </a:r>
            <a:r>
              <a:rPr lang="en-US" altLang="ja-JP" b="1" dirty="0">
                <a:latin typeface="ＭＳ 明朝" panose="02020609040205080304" pitchFamily="17" charset="-128"/>
                <a:ea typeface="ＭＳ 明朝" panose="02020609040205080304" pitchFamily="17" charset="-128"/>
              </a:rPr>
              <a:t>AI</a:t>
            </a:r>
            <a:r>
              <a:rPr lang="ja-JP" altLang="en-US" b="1" dirty="0">
                <a:latin typeface="ＭＳ 明朝" panose="02020609040205080304" pitchFamily="17" charset="-128"/>
                <a:ea typeface="ＭＳ 明朝" panose="02020609040205080304" pitchFamily="17" charset="-128"/>
              </a:rPr>
              <a:t>ハイブリッド技術のサイバー・フィジカル開発事業</a:t>
            </a:r>
            <a:endParaRPr lang="en-US" altLang="ja-JP" b="1" dirty="0">
              <a:latin typeface="ＭＳ 明朝" panose="02020609040205080304" pitchFamily="17" charset="-128"/>
              <a:ea typeface="ＭＳ 明朝" panose="02020609040205080304" pitchFamily="17" charset="-128"/>
            </a:endParaRPr>
          </a:p>
          <a:p>
            <a:pPr lvl="0">
              <a:spcBef>
                <a:spcPct val="0"/>
              </a:spcBef>
              <a:defRPr/>
            </a:pPr>
            <a:r>
              <a:rPr lang="ja-JP" altLang="en-US" b="1" dirty="0">
                <a:latin typeface="ＭＳ 明朝" panose="02020609040205080304" pitchFamily="17" charset="-128"/>
                <a:ea typeface="ＭＳ 明朝" panose="02020609040205080304" pitchFamily="17" charset="-128"/>
              </a:rPr>
              <a:t>研究開発項目①「量子・</a:t>
            </a:r>
            <a:r>
              <a:rPr lang="en-US" altLang="ja-JP" b="1" dirty="0">
                <a:latin typeface="ＭＳ 明朝" panose="02020609040205080304" pitchFamily="17" charset="-128"/>
                <a:ea typeface="ＭＳ 明朝" panose="02020609040205080304" pitchFamily="17" charset="-128"/>
              </a:rPr>
              <a:t>AI</a:t>
            </a:r>
            <a:r>
              <a:rPr lang="ja-JP" altLang="en-US" b="1" dirty="0">
                <a:latin typeface="ＭＳ 明朝" panose="02020609040205080304" pitchFamily="17" charset="-128"/>
                <a:ea typeface="ＭＳ 明朝" panose="02020609040205080304" pitchFamily="17" charset="-128"/>
              </a:rPr>
              <a:t>アプリケーション開発・実証」</a:t>
            </a:r>
            <a:endParaRPr lang="en-US" altLang="ja-JP" b="1" dirty="0">
              <a:latin typeface="ＭＳ 明朝" panose="02020609040205080304" pitchFamily="17" charset="-128"/>
              <a:ea typeface="ＭＳ 明朝" panose="02020609040205080304" pitchFamily="17" charset="-128"/>
            </a:endParaRPr>
          </a:p>
        </p:txBody>
      </p:sp>
      <p:sp>
        <p:nvSpPr>
          <p:cNvPr id="9" name="吹き出し: 四角形 8">
            <a:extLst>
              <a:ext uri="{FF2B5EF4-FFF2-40B4-BE49-F238E27FC236}">
                <a16:creationId xmlns:a16="http://schemas.microsoft.com/office/drawing/2014/main" id="{053F3638-ED3A-E185-A257-7082DB27CB47}"/>
              </a:ext>
            </a:extLst>
          </p:cNvPr>
          <p:cNvSpPr/>
          <p:nvPr/>
        </p:nvSpPr>
        <p:spPr>
          <a:xfrm>
            <a:off x="252254" y="5785941"/>
            <a:ext cx="4104456" cy="428881"/>
          </a:xfrm>
          <a:prstGeom prst="wedgeRectCallout">
            <a:avLst>
              <a:gd name="adj1" fmla="val -7503"/>
              <a:gd name="adj2" fmla="val -164802"/>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latin typeface="Meiryo UI" panose="020B0604030504040204" pitchFamily="50" charset="-128"/>
                <a:ea typeface="Meiryo UI" panose="020B0604030504040204" pitchFamily="50" charset="-128"/>
              </a:rPr>
              <a:t>基本情報（枠内）は青字部分を修正ください。</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
        <p:nvSpPr>
          <p:cNvPr id="3" name="吹き出し: 四角形 2">
            <a:extLst>
              <a:ext uri="{FF2B5EF4-FFF2-40B4-BE49-F238E27FC236}">
                <a16:creationId xmlns:a16="http://schemas.microsoft.com/office/drawing/2014/main" id="{9C1A4418-EC7E-6039-6C65-F74E41748042}"/>
              </a:ext>
            </a:extLst>
          </p:cNvPr>
          <p:cNvSpPr/>
          <p:nvPr/>
        </p:nvSpPr>
        <p:spPr>
          <a:xfrm>
            <a:off x="4356710" y="108165"/>
            <a:ext cx="4895809" cy="3062561"/>
          </a:xfrm>
          <a:prstGeom prst="wedgeRectCallout">
            <a:avLst>
              <a:gd name="adj1" fmla="val -57652"/>
              <a:gd name="adj2" fmla="val -2658"/>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eiryo UI" panose="020B0604030504040204" pitchFamily="50" charset="-128"/>
                <a:ea typeface="Meiryo UI" panose="020B0604030504040204" pitchFamily="50" charset="-128"/>
              </a:rPr>
              <a:t>＜ヒアリング審査について＞</a:t>
            </a:r>
            <a:endParaRPr kumimoji="1" lang="en-US" altLang="ja-JP" dirty="0">
              <a:solidFill>
                <a:schemeClr val="tx1"/>
              </a:solidFill>
              <a:latin typeface="Meiryo UI" panose="020B0604030504040204" pitchFamily="50" charset="-128"/>
              <a:ea typeface="Meiryo UI" panose="020B0604030504040204" pitchFamily="50" charset="-128"/>
            </a:endParaRPr>
          </a:p>
          <a:p>
            <a:r>
              <a:rPr kumimoji="1" lang="ja-JP" altLang="en-US" sz="1600" dirty="0">
                <a:solidFill>
                  <a:schemeClr val="tx1"/>
                </a:solidFill>
                <a:latin typeface="Meiryo UI" panose="020B0604030504040204" pitchFamily="50" charset="-128"/>
                <a:ea typeface="Meiryo UI" panose="020B0604030504040204" pitchFamily="50" charset="-128"/>
              </a:rPr>
              <a:t>・提案書による書面審査の結果を踏まえて、ヒアリング審査先を選定します。</a:t>
            </a:r>
            <a:endParaRPr kumimoji="1" lang="en-US" altLang="ja-JP" sz="1600" dirty="0">
              <a:solidFill>
                <a:schemeClr val="tx1"/>
              </a:solidFill>
              <a:latin typeface="Meiryo UI" panose="020B0604030504040204" pitchFamily="50" charset="-128"/>
              <a:ea typeface="Meiryo UI" panose="020B0604030504040204" pitchFamily="50" charset="-128"/>
            </a:endParaRPr>
          </a:p>
          <a:p>
            <a:r>
              <a:rPr kumimoji="1" lang="ja-JP" altLang="en-US" sz="1600" dirty="0">
                <a:solidFill>
                  <a:schemeClr val="tx1"/>
                </a:solidFill>
                <a:latin typeface="Meiryo UI" panose="020B0604030504040204" pitchFamily="50" charset="-128"/>
                <a:ea typeface="Meiryo UI" panose="020B0604030504040204" pitchFamily="50" charset="-128"/>
              </a:rPr>
              <a:t>・その際、ヒアリング審査先には、本ヒアリング審査資料雛形に基づくプレゼン資料の作成および提出を依頼します。</a:t>
            </a:r>
            <a:r>
              <a:rPr kumimoji="1" lang="ja-JP" altLang="en-US" sz="1600" b="1" dirty="0">
                <a:solidFill>
                  <a:srgbClr val="3366FF"/>
                </a:solidFill>
                <a:latin typeface="Meiryo UI" panose="020B0604030504040204" pitchFamily="50" charset="-128"/>
                <a:ea typeface="Meiryo UI" panose="020B0604030504040204" pitchFamily="50" charset="-128"/>
              </a:rPr>
              <a:t>提出は依頼から２～３日後と短納期となりますこと</a:t>
            </a:r>
            <a:r>
              <a:rPr kumimoji="1" lang="ja-JP" altLang="en-US" sz="1600" dirty="0">
                <a:solidFill>
                  <a:schemeClr val="tx1"/>
                </a:solidFill>
                <a:latin typeface="Meiryo UI" panose="020B0604030504040204" pitchFamily="50" charset="-128"/>
                <a:ea typeface="Meiryo UI" panose="020B0604030504040204" pitchFamily="50" charset="-128"/>
              </a:rPr>
              <a:t>、ご承知おき願います。</a:t>
            </a:r>
            <a:endParaRPr kumimoji="1" lang="en-US" altLang="ja-JP" sz="1600" dirty="0">
              <a:solidFill>
                <a:schemeClr val="tx1"/>
              </a:solidFill>
              <a:latin typeface="Meiryo UI" panose="020B0604030504040204" pitchFamily="50" charset="-128"/>
              <a:ea typeface="Meiryo UI" panose="020B0604030504040204" pitchFamily="50" charset="-128"/>
            </a:endParaRPr>
          </a:p>
          <a:p>
            <a:endParaRPr kumimoji="1" lang="en-US" altLang="ja-JP" sz="1600" dirty="0">
              <a:solidFill>
                <a:schemeClr val="tx1"/>
              </a:solidFill>
              <a:latin typeface="Meiryo UI" panose="020B0604030504040204" pitchFamily="50" charset="-128"/>
              <a:ea typeface="Meiryo UI" panose="020B0604030504040204" pitchFamily="50" charset="-128"/>
            </a:endParaRPr>
          </a:p>
          <a:p>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ヒアリング審査は、</a:t>
            </a:r>
            <a:r>
              <a:rPr kumimoji="1" lang="en-US" altLang="ja-JP" sz="1600" dirty="0">
                <a:solidFill>
                  <a:schemeClr val="tx1"/>
                </a:solidFill>
                <a:latin typeface="Meiryo UI" panose="020B0604030504040204" pitchFamily="50" charset="-128"/>
                <a:ea typeface="Meiryo UI" panose="020B0604030504040204" pitchFamily="50" charset="-128"/>
              </a:rPr>
              <a:t>1</a:t>
            </a:r>
            <a:r>
              <a:rPr kumimoji="1" lang="ja-JP" altLang="en-US" sz="1600" dirty="0">
                <a:solidFill>
                  <a:schemeClr val="tx1"/>
                </a:solidFill>
                <a:latin typeface="Meiryo UI" panose="020B0604030504040204" pitchFamily="50" charset="-128"/>
                <a:ea typeface="Meiryo UI" panose="020B0604030504040204" pitchFamily="50" charset="-128"/>
              </a:rPr>
              <a:t>テーマあたりプレゼン</a:t>
            </a:r>
            <a:r>
              <a:rPr kumimoji="1" lang="en-US" altLang="ja-JP" sz="1600" dirty="0">
                <a:solidFill>
                  <a:schemeClr val="tx1"/>
                </a:solidFill>
                <a:latin typeface="Meiryo UI" panose="020B0604030504040204" pitchFamily="50" charset="-128"/>
                <a:ea typeface="Meiryo UI" panose="020B0604030504040204" pitchFamily="50" charset="-128"/>
              </a:rPr>
              <a:t>15</a:t>
            </a:r>
            <a:r>
              <a:rPr kumimoji="1" lang="ja-JP" altLang="en-US" sz="1600" dirty="0">
                <a:solidFill>
                  <a:schemeClr val="tx1"/>
                </a:solidFill>
                <a:latin typeface="Meiryo UI" panose="020B0604030504040204" pitchFamily="50" charset="-128"/>
                <a:ea typeface="Meiryo UI" panose="020B0604030504040204" pitchFamily="50" charset="-128"/>
              </a:rPr>
              <a:t>分、質疑応答</a:t>
            </a:r>
            <a:r>
              <a:rPr kumimoji="1" lang="en-US" altLang="ja-JP" sz="1600" dirty="0">
                <a:solidFill>
                  <a:schemeClr val="tx1"/>
                </a:solidFill>
                <a:latin typeface="Meiryo UI" panose="020B0604030504040204" pitchFamily="50" charset="-128"/>
                <a:ea typeface="Meiryo UI" panose="020B0604030504040204" pitchFamily="50" charset="-128"/>
              </a:rPr>
              <a:t>15</a:t>
            </a:r>
            <a:r>
              <a:rPr kumimoji="1" lang="ja-JP" altLang="en-US" sz="1600" dirty="0">
                <a:solidFill>
                  <a:schemeClr val="tx1"/>
                </a:solidFill>
                <a:latin typeface="Meiryo UI" panose="020B0604030504040204" pitchFamily="50" charset="-128"/>
                <a:ea typeface="Meiryo UI" panose="020B0604030504040204" pitchFamily="50" charset="-128"/>
              </a:rPr>
              <a:t>分の予定です。提案関係者であればどなたでも対応頂けます。（例えば、再委託先も同席する、複数人で連携して発表・質疑応答を行うなども可能です。）</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46701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a:extLst>
              <a:ext uri="{FF2B5EF4-FFF2-40B4-BE49-F238E27FC236}">
                <a16:creationId xmlns:a16="http://schemas.microsoft.com/office/drawing/2014/main" id="{58A3AD04-35A1-FE53-4A64-F97D2233CA4C}"/>
              </a:ext>
            </a:extLst>
          </p:cNvPr>
          <p:cNvSpPr>
            <a:spLocks noGrp="1"/>
          </p:cNvSpPr>
          <p:nvPr>
            <p:ph type="sldNum" sz="quarter" idx="12"/>
          </p:nvPr>
        </p:nvSpPr>
        <p:spPr/>
        <p:txBody>
          <a:bodyPr/>
          <a:lstStyle/>
          <a:p>
            <a:fld id="{FBBCCA27-AD94-4D1F-8BB0-94EA31224790}" type="slidenum">
              <a:rPr kumimoji="1" lang="ja-JP" altLang="en-US" smtClean="0"/>
              <a:pPr/>
              <a:t>2</a:t>
            </a:fld>
            <a:endParaRPr kumimoji="1" lang="ja-JP" altLang="en-US"/>
          </a:p>
        </p:txBody>
      </p:sp>
      <p:sp>
        <p:nvSpPr>
          <p:cNvPr id="8" name="タイトル 1">
            <a:extLst>
              <a:ext uri="{FF2B5EF4-FFF2-40B4-BE49-F238E27FC236}">
                <a16:creationId xmlns:a16="http://schemas.microsoft.com/office/drawing/2014/main" id="{428A05E0-75CB-159C-7251-C7470969FFCC}"/>
              </a:ext>
            </a:extLst>
          </p:cNvPr>
          <p:cNvSpPr txBox="1">
            <a:spLocks/>
          </p:cNvSpPr>
          <p:nvPr/>
        </p:nvSpPr>
        <p:spPr>
          <a:xfrm>
            <a:off x="177549" y="260648"/>
            <a:ext cx="8930955" cy="4523688"/>
          </a:xfrm>
          <a:prstGeom prst="rect">
            <a:avLst/>
          </a:prstGeom>
        </p:spPr>
        <p:txBody>
          <a:bodyPr vert="horz" lIns="91440" tIns="45720" rIns="91440" bIns="45720" rtlCol="0" anchor="t" anchorCtr="0">
            <a:noAutofit/>
          </a:bodyPr>
          <a:lstStyle/>
          <a:p>
            <a:pPr lvl="0">
              <a:spcBef>
                <a:spcPct val="0"/>
              </a:spcBef>
              <a:defRPr/>
            </a:pPr>
            <a:r>
              <a:rPr lang="ja-JP" altLang="en-US" sz="1600" b="1" dirty="0">
                <a:latin typeface="ＭＳ 明朝" panose="02020609040205080304" pitchFamily="17" charset="-128"/>
                <a:ea typeface="ＭＳ 明朝" panose="02020609040205080304" pitchFamily="17" charset="-128"/>
              </a:rPr>
              <a:t>１．課題に関して</a:t>
            </a:r>
            <a:endParaRPr lang="en-US" altLang="ja-JP" sz="1600" b="1" dirty="0">
              <a:latin typeface="ＭＳ 明朝" panose="02020609040205080304" pitchFamily="17" charset="-128"/>
              <a:ea typeface="ＭＳ 明朝" panose="02020609040205080304" pitchFamily="17" charset="-128"/>
            </a:endParaRPr>
          </a:p>
          <a:p>
            <a:pPr lvl="0">
              <a:spcBef>
                <a:spcPct val="0"/>
              </a:spcBef>
              <a:defRPr/>
            </a:pPr>
            <a:r>
              <a:rPr lang="ja-JP" altLang="en-US" sz="1600" b="1" dirty="0">
                <a:solidFill>
                  <a:srgbClr val="FF0000"/>
                </a:solidFill>
                <a:latin typeface="ＭＳ 明朝" panose="02020609040205080304" pitchFamily="17" charset="-128"/>
                <a:ea typeface="ＭＳ 明朝" panose="02020609040205080304" pitchFamily="17" charset="-128"/>
              </a:rPr>
              <a:t>　・事業化・実用化の課題（事業課題）だけでなく、事業課題に含まれる技術的な課題（技術</a:t>
            </a:r>
            <a:endParaRPr lang="en-US" altLang="ja-JP" sz="1600" b="1" dirty="0">
              <a:solidFill>
                <a:srgbClr val="FF0000"/>
              </a:solidFill>
              <a:latin typeface="ＭＳ 明朝" panose="02020609040205080304" pitchFamily="17" charset="-128"/>
              <a:ea typeface="ＭＳ 明朝" panose="02020609040205080304" pitchFamily="17" charset="-128"/>
            </a:endParaRPr>
          </a:p>
          <a:p>
            <a:pPr lvl="0">
              <a:spcBef>
                <a:spcPct val="0"/>
              </a:spcBef>
              <a:defRPr/>
            </a:pPr>
            <a:r>
              <a:rPr lang="ja-JP" altLang="en-US" sz="1600" b="1" dirty="0">
                <a:solidFill>
                  <a:srgbClr val="FF0000"/>
                </a:solidFill>
                <a:latin typeface="ＭＳ 明朝" panose="02020609040205080304" pitchFamily="17" charset="-128"/>
                <a:ea typeface="ＭＳ 明朝" panose="02020609040205080304" pitchFamily="17" charset="-128"/>
              </a:rPr>
              <a:t>　　課題）についても説明してください。</a:t>
            </a:r>
            <a:endParaRPr lang="en-US" altLang="ja-JP" sz="1600" b="1" dirty="0">
              <a:solidFill>
                <a:srgbClr val="FF0000"/>
              </a:solidFill>
              <a:latin typeface="ＭＳ 明朝" panose="02020609040205080304" pitchFamily="17" charset="-128"/>
              <a:ea typeface="ＭＳ 明朝" panose="02020609040205080304" pitchFamily="17" charset="-128"/>
            </a:endParaRPr>
          </a:p>
          <a:p>
            <a:pPr lvl="0">
              <a:spcBef>
                <a:spcPct val="0"/>
              </a:spcBef>
              <a:defRPr/>
            </a:pPr>
            <a:r>
              <a:rPr lang="ja-JP" altLang="en-US" sz="1600" b="1" dirty="0">
                <a:solidFill>
                  <a:srgbClr val="FF0000"/>
                </a:solidFill>
                <a:latin typeface="ＭＳ 明朝" panose="02020609040205080304" pitchFamily="17" charset="-128"/>
                <a:ea typeface="ＭＳ 明朝" panose="02020609040205080304" pitchFamily="17" charset="-128"/>
              </a:rPr>
              <a:t>　　</a:t>
            </a:r>
            <a:r>
              <a:rPr lang="en-US" altLang="ja-JP" sz="1600" b="1" dirty="0">
                <a:solidFill>
                  <a:srgbClr val="FF0000"/>
                </a:solidFill>
                <a:latin typeface="ＭＳ 明朝" panose="02020609040205080304" pitchFamily="17" charset="-128"/>
                <a:ea typeface="ＭＳ 明朝" panose="02020609040205080304" pitchFamily="17" charset="-128"/>
              </a:rPr>
              <a:t>※</a:t>
            </a:r>
            <a:r>
              <a:rPr lang="ja-JP" altLang="en-US" sz="1600" b="1" dirty="0">
                <a:solidFill>
                  <a:srgbClr val="FF0000"/>
                </a:solidFill>
                <a:latin typeface="ＭＳ 明朝" panose="02020609040205080304" pitchFamily="17" charset="-128"/>
                <a:ea typeface="ＭＳ 明朝" panose="02020609040205080304" pitchFamily="17" charset="-128"/>
              </a:rPr>
              <a:t>技術課題は「計算量が多い」や「計算処理時間が掛かる」など抽象的なものでなく、例</a:t>
            </a:r>
            <a:endParaRPr lang="en-US" altLang="ja-JP" sz="1600" b="1" dirty="0">
              <a:solidFill>
                <a:srgbClr val="FF0000"/>
              </a:solidFill>
              <a:latin typeface="ＭＳ 明朝" panose="02020609040205080304" pitchFamily="17" charset="-128"/>
              <a:ea typeface="ＭＳ 明朝" panose="02020609040205080304" pitchFamily="17" charset="-128"/>
            </a:endParaRPr>
          </a:p>
          <a:p>
            <a:pPr lvl="0">
              <a:spcBef>
                <a:spcPct val="0"/>
              </a:spcBef>
              <a:defRPr/>
            </a:pPr>
            <a:r>
              <a:rPr lang="ja-JP" altLang="en-US" sz="1600" b="1" dirty="0">
                <a:solidFill>
                  <a:srgbClr val="FF0000"/>
                </a:solidFill>
                <a:latin typeface="ＭＳ 明朝" panose="02020609040205080304" pitchFamily="17" charset="-128"/>
                <a:ea typeface="ＭＳ 明朝" panose="02020609040205080304" pitchFamily="17" charset="-128"/>
              </a:rPr>
              <a:t>　　　えば「古典技術による解と同精度（誤差●％以下）の解を、計算処理時間●</a:t>
            </a:r>
            <a:r>
              <a:rPr lang="en-US" altLang="ja-JP" sz="1600" b="1" dirty="0">
                <a:solidFill>
                  <a:srgbClr val="FF0000"/>
                </a:solidFill>
                <a:latin typeface="ＭＳ 明朝" panose="02020609040205080304" pitchFamily="17" charset="-128"/>
                <a:ea typeface="ＭＳ 明朝" panose="02020609040205080304" pitchFamily="17" charset="-128"/>
              </a:rPr>
              <a:t>h</a:t>
            </a:r>
            <a:r>
              <a:rPr lang="ja-JP" altLang="en-US" sz="1600" b="1" dirty="0">
                <a:solidFill>
                  <a:srgbClr val="FF0000"/>
                </a:solidFill>
                <a:latin typeface="ＭＳ 明朝" panose="02020609040205080304" pitchFamily="17" charset="-128"/>
                <a:ea typeface="ＭＳ 明朝" panose="02020609040205080304" pitchFamily="17" charset="-128"/>
              </a:rPr>
              <a:t>以下で出力</a:t>
            </a:r>
            <a:endParaRPr lang="en-US" altLang="ja-JP" sz="1600" b="1" dirty="0">
              <a:solidFill>
                <a:srgbClr val="FF0000"/>
              </a:solidFill>
              <a:latin typeface="ＭＳ 明朝" panose="02020609040205080304" pitchFamily="17" charset="-128"/>
              <a:ea typeface="ＭＳ 明朝" panose="02020609040205080304" pitchFamily="17" charset="-128"/>
            </a:endParaRPr>
          </a:p>
          <a:p>
            <a:pPr lvl="0">
              <a:spcBef>
                <a:spcPct val="0"/>
              </a:spcBef>
              <a:defRPr/>
            </a:pPr>
            <a:r>
              <a:rPr lang="ja-JP" altLang="en-US" sz="1600" b="1" dirty="0">
                <a:solidFill>
                  <a:srgbClr val="FF0000"/>
                </a:solidFill>
                <a:latin typeface="ＭＳ 明朝" panose="02020609040205080304" pitchFamily="17" charset="-128"/>
                <a:ea typeface="ＭＳ 明朝" panose="02020609040205080304" pitchFamily="17" charset="-128"/>
              </a:rPr>
              <a:t>　　　する」のように、可能な範囲で定量的、具体的に示してください。</a:t>
            </a:r>
            <a:endParaRPr lang="en-US" altLang="ja-JP" sz="1600" b="1" dirty="0">
              <a:solidFill>
                <a:srgbClr val="FF0000"/>
              </a:solidFill>
              <a:latin typeface="ＭＳ 明朝" panose="02020609040205080304" pitchFamily="17" charset="-128"/>
              <a:ea typeface="ＭＳ 明朝" panose="02020609040205080304" pitchFamily="17" charset="-128"/>
            </a:endParaRPr>
          </a:p>
          <a:p>
            <a:pPr lvl="0">
              <a:spcBef>
                <a:spcPct val="0"/>
              </a:spcBef>
              <a:defRPr/>
            </a:pPr>
            <a:endParaRPr lang="en-US" altLang="ja-JP" sz="1600" b="1" dirty="0">
              <a:solidFill>
                <a:srgbClr val="FF0000"/>
              </a:solidFill>
              <a:latin typeface="ＭＳ 明朝" panose="02020609040205080304" pitchFamily="17" charset="-128"/>
              <a:ea typeface="ＭＳ 明朝" panose="02020609040205080304" pitchFamily="17" charset="-128"/>
            </a:endParaRPr>
          </a:p>
        </p:txBody>
      </p:sp>
      <p:sp>
        <p:nvSpPr>
          <p:cNvPr id="2" name="吹き出し: 四角形 1">
            <a:extLst>
              <a:ext uri="{FF2B5EF4-FFF2-40B4-BE49-F238E27FC236}">
                <a16:creationId xmlns:a16="http://schemas.microsoft.com/office/drawing/2014/main" id="{32B7E6EE-F710-1904-3C1A-BE00D0C2AC68}"/>
              </a:ext>
            </a:extLst>
          </p:cNvPr>
          <p:cNvSpPr/>
          <p:nvPr/>
        </p:nvSpPr>
        <p:spPr>
          <a:xfrm>
            <a:off x="539552" y="4365104"/>
            <a:ext cx="8331224" cy="1708214"/>
          </a:xfrm>
          <a:prstGeom prst="wedgeRectCallout">
            <a:avLst>
              <a:gd name="adj1" fmla="val -36200"/>
              <a:gd name="adj2" fmla="val -78327"/>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latin typeface="Meiryo UI" panose="020B0604030504040204" pitchFamily="50" charset="-128"/>
                <a:ea typeface="Meiryo UI" panose="020B0604030504040204" pitchFamily="50" charset="-128"/>
              </a:rPr>
              <a:t>・１．～４．について資料を作成してください。図や表、写真等を用いても構いません。</a:t>
            </a:r>
            <a:endParaRPr kumimoji="1" lang="en-US" altLang="ja-JP" sz="1600" dirty="0">
              <a:solidFill>
                <a:schemeClr val="tx1"/>
              </a:solidFill>
              <a:latin typeface="Meiryo UI" panose="020B0604030504040204" pitchFamily="50" charset="-128"/>
              <a:ea typeface="Meiryo UI" panose="020B0604030504040204" pitchFamily="50" charset="-128"/>
            </a:endParaRPr>
          </a:p>
          <a:p>
            <a:r>
              <a:rPr kumimoji="1" lang="ja-JP" altLang="en-US" sz="1600" dirty="0">
                <a:solidFill>
                  <a:schemeClr val="tx1"/>
                </a:solidFill>
                <a:latin typeface="Meiryo UI" panose="020B0604030504040204" pitchFamily="50" charset="-128"/>
                <a:ea typeface="Meiryo UI" panose="020B0604030504040204" pitchFamily="50" charset="-128"/>
              </a:rPr>
              <a:t>・公募要領記載の審査基準を基に、提案書だけでなくプレゼン資料内でも明らかにして頂きたいポイントを赤字で記載していますので、ご参考ください。（赤字自体は削除ください。）</a:t>
            </a:r>
            <a:endParaRPr kumimoji="1" lang="en-US" altLang="ja-JP" sz="1600" dirty="0">
              <a:solidFill>
                <a:schemeClr val="tx1"/>
              </a:solidFill>
              <a:latin typeface="Meiryo UI" panose="020B0604030504040204" pitchFamily="50" charset="-128"/>
              <a:ea typeface="Meiryo UI" panose="020B0604030504040204" pitchFamily="50" charset="-128"/>
            </a:endParaRPr>
          </a:p>
          <a:p>
            <a:r>
              <a:rPr kumimoji="1" lang="ja-JP" altLang="en-US" sz="1600" dirty="0">
                <a:solidFill>
                  <a:schemeClr val="tx1"/>
                </a:solidFill>
                <a:latin typeface="Meiryo UI" panose="020B0604030504040204" pitchFamily="50" charset="-128"/>
                <a:ea typeface="Meiryo UI" panose="020B0604030504040204" pitchFamily="50" charset="-128"/>
              </a:rPr>
              <a:t>　</a:t>
            </a: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赤字以外のことも記載頂いて問題ございませんが、赤字の内容は必須です。</a:t>
            </a:r>
            <a:endParaRPr kumimoji="1" lang="en-US" altLang="ja-JP" sz="1600" dirty="0">
              <a:solidFill>
                <a:schemeClr val="tx1"/>
              </a:solidFill>
              <a:latin typeface="Meiryo UI" panose="020B0604030504040204" pitchFamily="50" charset="-128"/>
              <a:ea typeface="Meiryo UI" panose="020B0604030504040204" pitchFamily="50" charset="-128"/>
            </a:endParaRPr>
          </a:p>
          <a:p>
            <a:r>
              <a:rPr kumimoji="1" lang="ja-JP" altLang="en-US" sz="1600" dirty="0">
                <a:solidFill>
                  <a:schemeClr val="tx1"/>
                </a:solidFill>
                <a:latin typeface="Meiryo UI" panose="020B0604030504040204" pitchFamily="50" charset="-128"/>
                <a:ea typeface="Meiryo UI" panose="020B0604030504040204" pitchFamily="50" charset="-128"/>
              </a:rPr>
              <a:t>・１．～４．は、それぞれページ数に制限ございません。</a:t>
            </a:r>
            <a:endParaRPr kumimoji="1" lang="en-US" altLang="ja-JP" sz="1600" dirty="0">
              <a:solidFill>
                <a:schemeClr val="tx1"/>
              </a:solidFill>
              <a:latin typeface="Meiryo UI" panose="020B0604030504040204" pitchFamily="50" charset="-128"/>
              <a:ea typeface="Meiryo UI" panose="020B0604030504040204" pitchFamily="50" charset="-128"/>
            </a:endParaRPr>
          </a:p>
          <a:p>
            <a:r>
              <a:rPr kumimoji="1" lang="ja-JP" altLang="en-US" sz="1600" dirty="0">
                <a:solidFill>
                  <a:schemeClr val="tx1"/>
                </a:solidFill>
                <a:latin typeface="Meiryo UI" panose="020B0604030504040204" pitchFamily="50" charset="-128"/>
                <a:ea typeface="Meiryo UI" panose="020B0604030504040204" pitchFamily="50" charset="-128"/>
              </a:rPr>
              <a:t>・１．～４．以外にアピールしたい点がございましたら、スライドを追加いただいて構いません。</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526217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a:extLst>
              <a:ext uri="{FF2B5EF4-FFF2-40B4-BE49-F238E27FC236}">
                <a16:creationId xmlns:a16="http://schemas.microsoft.com/office/drawing/2014/main" id="{58A3AD04-35A1-FE53-4A64-F97D2233CA4C}"/>
              </a:ext>
            </a:extLst>
          </p:cNvPr>
          <p:cNvSpPr>
            <a:spLocks noGrp="1"/>
          </p:cNvSpPr>
          <p:nvPr>
            <p:ph type="sldNum" sz="quarter" idx="12"/>
          </p:nvPr>
        </p:nvSpPr>
        <p:spPr/>
        <p:txBody>
          <a:bodyPr/>
          <a:lstStyle/>
          <a:p>
            <a:fld id="{FBBCCA27-AD94-4D1F-8BB0-94EA31224790}" type="slidenum">
              <a:rPr kumimoji="1" lang="ja-JP" altLang="en-US" smtClean="0"/>
              <a:pPr/>
              <a:t>3</a:t>
            </a:fld>
            <a:endParaRPr kumimoji="1" lang="ja-JP" altLang="en-US"/>
          </a:p>
        </p:txBody>
      </p:sp>
      <p:sp>
        <p:nvSpPr>
          <p:cNvPr id="8" name="タイトル 1">
            <a:extLst>
              <a:ext uri="{FF2B5EF4-FFF2-40B4-BE49-F238E27FC236}">
                <a16:creationId xmlns:a16="http://schemas.microsoft.com/office/drawing/2014/main" id="{428A05E0-75CB-159C-7251-C7470969FFCC}"/>
              </a:ext>
            </a:extLst>
          </p:cNvPr>
          <p:cNvSpPr txBox="1">
            <a:spLocks/>
          </p:cNvSpPr>
          <p:nvPr/>
        </p:nvSpPr>
        <p:spPr>
          <a:xfrm>
            <a:off x="177549" y="260648"/>
            <a:ext cx="8930955" cy="4523688"/>
          </a:xfrm>
          <a:prstGeom prst="rect">
            <a:avLst/>
          </a:prstGeom>
        </p:spPr>
        <p:txBody>
          <a:bodyPr vert="horz" lIns="91440" tIns="45720" rIns="91440" bIns="45720" rtlCol="0" anchor="t" anchorCtr="0">
            <a:noAutofit/>
          </a:bodyPr>
          <a:lstStyle/>
          <a:p>
            <a:pPr lvl="0">
              <a:spcBef>
                <a:spcPct val="0"/>
              </a:spcBef>
              <a:defRPr/>
            </a:pPr>
            <a:r>
              <a:rPr lang="ja-JP" altLang="en-US" sz="1600" b="1" dirty="0">
                <a:latin typeface="ＭＳ 明朝" panose="02020609040205080304" pitchFamily="17" charset="-128"/>
                <a:ea typeface="ＭＳ 明朝" panose="02020609040205080304" pitchFamily="17" charset="-128"/>
              </a:rPr>
              <a:t>２．提案手法について</a:t>
            </a:r>
            <a:endParaRPr lang="en-US" altLang="ja-JP" sz="1600" b="1" dirty="0">
              <a:latin typeface="ＭＳ 明朝" panose="02020609040205080304" pitchFamily="17" charset="-128"/>
              <a:ea typeface="ＭＳ 明朝" panose="02020609040205080304" pitchFamily="17" charset="-128"/>
            </a:endParaRPr>
          </a:p>
          <a:p>
            <a:pPr lvl="0">
              <a:spcBef>
                <a:spcPct val="0"/>
              </a:spcBef>
              <a:defRPr/>
            </a:pPr>
            <a:r>
              <a:rPr lang="ja-JP" altLang="en-US" sz="1600" b="1" dirty="0">
                <a:solidFill>
                  <a:srgbClr val="FF0000"/>
                </a:solidFill>
                <a:latin typeface="ＭＳ 明朝" panose="02020609040205080304" pitchFamily="17" charset="-128"/>
                <a:ea typeface="ＭＳ 明朝" panose="02020609040205080304" pitchFamily="17" charset="-128"/>
              </a:rPr>
              <a:t>　・量子技術および量子</a:t>
            </a:r>
            <a:r>
              <a:rPr lang="en-US" altLang="ja-JP" sz="1600" b="1" dirty="0">
                <a:solidFill>
                  <a:srgbClr val="FF0000"/>
                </a:solidFill>
                <a:latin typeface="ＭＳ 明朝" panose="02020609040205080304" pitchFamily="17" charset="-128"/>
                <a:ea typeface="ＭＳ 明朝" panose="02020609040205080304" pitchFamily="17" charset="-128"/>
              </a:rPr>
              <a:t>AI</a:t>
            </a:r>
            <a:r>
              <a:rPr lang="ja-JP" altLang="en-US" sz="1600" b="1" dirty="0">
                <a:solidFill>
                  <a:srgbClr val="FF0000"/>
                </a:solidFill>
                <a:latin typeface="ＭＳ 明朝" panose="02020609040205080304" pitchFamily="17" charset="-128"/>
                <a:ea typeface="ＭＳ 明朝" panose="02020609040205080304" pitchFamily="17" charset="-128"/>
              </a:rPr>
              <a:t>ハイブリッド技術を課題解決に活用する意図や必要性、理由など</a:t>
            </a:r>
            <a:endParaRPr lang="en-US" altLang="ja-JP" sz="1600" b="1" dirty="0">
              <a:solidFill>
                <a:srgbClr val="FF0000"/>
              </a:solidFill>
              <a:latin typeface="ＭＳ 明朝" panose="02020609040205080304" pitchFamily="17" charset="-128"/>
              <a:ea typeface="ＭＳ 明朝" panose="02020609040205080304" pitchFamily="17" charset="-128"/>
            </a:endParaRPr>
          </a:p>
          <a:p>
            <a:pPr lvl="0">
              <a:spcBef>
                <a:spcPct val="0"/>
              </a:spcBef>
              <a:defRPr/>
            </a:pPr>
            <a:r>
              <a:rPr lang="ja-JP" altLang="en-US" sz="1600" b="1" dirty="0">
                <a:solidFill>
                  <a:srgbClr val="FF0000"/>
                </a:solidFill>
                <a:latin typeface="ＭＳ 明朝" panose="02020609040205080304" pitchFamily="17" charset="-128"/>
                <a:ea typeface="ＭＳ 明朝" panose="02020609040205080304" pitchFamily="17" charset="-128"/>
              </a:rPr>
              <a:t>　　を説明してください。</a:t>
            </a:r>
            <a:endParaRPr lang="en-US" altLang="ja-JP" sz="1600" b="1" dirty="0">
              <a:solidFill>
                <a:srgbClr val="FF0000"/>
              </a:solidFill>
              <a:latin typeface="ＭＳ 明朝" panose="02020609040205080304" pitchFamily="17" charset="-128"/>
              <a:ea typeface="ＭＳ 明朝" panose="02020609040205080304" pitchFamily="17" charset="-128"/>
            </a:endParaRPr>
          </a:p>
          <a:p>
            <a:pPr lvl="0">
              <a:spcBef>
                <a:spcPct val="0"/>
              </a:spcBef>
              <a:defRPr/>
            </a:pPr>
            <a:r>
              <a:rPr lang="ja-JP" altLang="en-US" sz="1600" b="1" dirty="0">
                <a:solidFill>
                  <a:srgbClr val="FF0000"/>
                </a:solidFill>
                <a:latin typeface="ＭＳ 明朝" panose="02020609040205080304" pitchFamily="17" charset="-128"/>
                <a:ea typeface="ＭＳ 明朝" panose="02020609040205080304" pitchFamily="17" charset="-128"/>
              </a:rPr>
              <a:t>　・意図や必要性などを説明する際には、従来（現行）の古典技術による解決アプローチに</a:t>
            </a:r>
            <a:endParaRPr lang="en-US" altLang="ja-JP" sz="1600" b="1" dirty="0">
              <a:solidFill>
                <a:srgbClr val="FF0000"/>
              </a:solidFill>
              <a:latin typeface="ＭＳ 明朝" panose="02020609040205080304" pitchFamily="17" charset="-128"/>
              <a:ea typeface="ＭＳ 明朝" panose="02020609040205080304" pitchFamily="17" charset="-128"/>
            </a:endParaRPr>
          </a:p>
          <a:p>
            <a:pPr lvl="0">
              <a:spcBef>
                <a:spcPct val="0"/>
              </a:spcBef>
              <a:defRPr/>
            </a:pPr>
            <a:r>
              <a:rPr lang="ja-JP" altLang="en-US" sz="1600" b="1" dirty="0">
                <a:solidFill>
                  <a:srgbClr val="FF0000"/>
                </a:solidFill>
                <a:latin typeface="ＭＳ 明朝" panose="02020609040205080304" pitchFamily="17" charset="-128"/>
                <a:ea typeface="ＭＳ 明朝" panose="02020609040205080304" pitchFamily="17" charset="-128"/>
              </a:rPr>
              <a:t>　　ついても言及し、「従来の古典技術では解決が困難」との結論に至る検討過程を示して</a:t>
            </a:r>
            <a:endParaRPr lang="en-US" altLang="ja-JP" sz="1600" b="1" dirty="0">
              <a:solidFill>
                <a:srgbClr val="FF0000"/>
              </a:solidFill>
              <a:latin typeface="ＭＳ 明朝" panose="02020609040205080304" pitchFamily="17" charset="-128"/>
              <a:ea typeface="ＭＳ 明朝" panose="02020609040205080304" pitchFamily="17" charset="-128"/>
            </a:endParaRPr>
          </a:p>
          <a:p>
            <a:pPr lvl="0">
              <a:spcBef>
                <a:spcPct val="0"/>
              </a:spcBef>
              <a:defRPr/>
            </a:pPr>
            <a:r>
              <a:rPr lang="ja-JP" altLang="en-US" sz="1600" b="1" dirty="0">
                <a:solidFill>
                  <a:srgbClr val="FF0000"/>
                </a:solidFill>
                <a:latin typeface="ＭＳ 明朝" panose="02020609040205080304" pitchFamily="17" charset="-128"/>
                <a:ea typeface="ＭＳ 明朝" panose="02020609040205080304" pitchFamily="17" charset="-128"/>
              </a:rPr>
              <a:t>　　ください。</a:t>
            </a:r>
            <a:endParaRPr lang="en-US" altLang="ja-JP" sz="1600" b="1" dirty="0">
              <a:solidFill>
                <a:srgbClr val="FF0000"/>
              </a:solidFill>
              <a:latin typeface="ＭＳ 明朝" panose="02020609040205080304" pitchFamily="17" charset="-128"/>
              <a:ea typeface="ＭＳ 明朝" panose="02020609040205080304" pitchFamily="17" charset="-128"/>
            </a:endParaRPr>
          </a:p>
          <a:p>
            <a:pPr lvl="0">
              <a:spcBef>
                <a:spcPct val="0"/>
              </a:spcBef>
              <a:defRPr/>
            </a:pPr>
            <a:r>
              <a:rPr lang="ja-JP" altLang="en-US" sz="1600" b="1" dirty="0">
                <a:solidFill>
                  <a:srgbClr val="FF0000"/>
                </a:solidFill>
                <a:latin typeface="ＭＳ 明朝" panose="02020609040205080304" pitchFamily="17" charset="-128"/>
                <a:ea typeface="ＭＳ 明朝" panose="02020609040205080304" pitchFamily="17" charset="-128"/>
              </a:rPr>
              <a:t>　・提案手法において、量子技術部分と</a:t>
            </a:r>
            <a:r>
              <a:rPr lang="en-US" altLang="ja-JP" sz="1600" b="1" dirty="0">
                <a:solidFill>
                  <a:srgbClr val="FF0000"/>
                </a:solidFill>
                <a:latin typeface="ＭＳ 明朝" panose="02020609040205080304" pitchFamily="17" charset="-128"/>
                <a:ea typeface="ＭＳ 明朝" panose="02020609040205080304" pitchFamily="17" charset="-128"/>
              </a:rPr>
              <a:t>AI</a:t>
            </a:r>
            <a:r>
              <a:rPr lang="ja-JP" altLang="en-US" sz="1600" b="1" dirty="0">
                <a:solidFill>
                  <a:srgbClr val="FF0000"/>
                </a:solidFill>
                <a:latin typeface="ＭＳ 明朝" panose="02020609040205080304" pitchFamily="17" charset="-128"/>
                <a:ea typeface="ＭＳ 明朝" panose="02020609040205080304" pitchFamily="17" charset="-128"/>
              </a:rPr>
              <a:t>部分をそれぞれ示して、量子・</a:t>
            </a:r>
            <a:r>
              <a:rPr lang="en-US" altLang="ja-JP" sz="1600" b="1" dirty="0">
                <a:solidFill>
                  <a:srgbClr val="FF0000"/>
                </a:solidFill>
                <a:latin typeface="ＭＳ 明朝" panose="02020609040205080304" pitchFamily="17" charset="-128"/>
                <a:ea typeface="ＭＳ 明朝" panose="02020609040205080304" pitchFamily="17" charset="-128"/>
              </a:rPr>
              <a:t>AI</a:t>
            </a:r>
            <a:r>
              <a:rPr lang="ja-JP" altLang="en-US" sz="1600" b="1" dirty="0">
                <a:solidFill>
                  <a:srgbClr val="FF0000"/>
                </a:solidFill>
                <a:latin typeface="ＭＳ 明朝" panose="02020609040205080304" pitchFamily="17" charset="-128"/>
                <a:ea typeface="ＭＳ 明朝" panose="02020609040205080304" pitchFamily="17" charset="-128"/>
              </a:rPr>
              <a:t>ハイブリッドで</a:t>
            </a:r>
            <a:endParaRPr lang="en-US" altLang="ja-JP" sz="1600" b="1" dirty="0">
              <a:solidFill>
                <a:srgbClr val="FF0000"/>
              </a:solidFill>
              <a:latin typeface="ＭＳ 明朝" panose="02020609040205080304" pitchFamily="17" charset="-128"/>
              <a:ea typeface="ＭＳ 明朝" panose="02020609040205080304" pitchFamily="17" charset="-128"/>
            </a:endParaRPr>
          </a:p>
          <a:p>
            <a:pPr lvl="0">
              <a:spcBef>
                <a:spcPct val="0"/>
              </a:spcBef>
              <a:defRPr/>
            </a:pPr>
            <a:r>
              <a:rPr lang="ja-JP" altLang="en-US" sz="1600" b="1" dirty="0">
                <a:solidFill>
                  <a:srgbClr val="FF0000"/>
                </a:solidFill>
                <a:latin typeface="ＭＳ 明朝" panose="02020609040205080304" pitchFamily="17" charset="-128"/>
                <a:ea typeface="ＭＳ 明朝" panose="02020609040205080304" pitchFamily="17" charset="-128"/>
              </a:rPr>
              <a:t>　　あることを明確にしてください。</a:t>
            </a:r>
            <a:endParaRPr lang="en-US" altLang="ja-JP" sz="1600" b="1" dirty="0">
              <a:solidFill>
                <a:srgbClr val="FF0000"/>
              </a:solidFill>
              <a:latin typeface="ＭＳ 明朝" panose="02020609040205080304" pitchFamily="17" charset="-128"/>
              <a:ea typeface="ＭＳ 明朝" panose="02020609040205080304" pitchFamily="17" charset="-128"/>
            </a:endParaRPr>
          </a:p>
          <a:p>
            <a:pPr lvl="0">
              <a:spcBef>
                <a:spcPct val="0"/>
              </a:spcBef>
              <a:defRPr/>
            </a:pPr>
            <a:r>
              <a:rPr lang="ja-JP" altLang="en-US" sz="1600" b="1" dirty="0">
                <a:solidFill>
                  <a:srgbClr val="0000CC"/>
                </a:solidFill>
                <a:latin typeface="ＭＳ 明朝" panose="02020609040205080304" pitchFamily="17" charset="-128"/>
                <a:ea typeface="ＭＳ 明朝" panose="02020609040205080304" pitchFamily="17" charset="-128"/>
              </a:rPr>
              <a:t>　</a:t>
            </a:r>
            <a:r>
              <a:rPr lang="ja-JP" altLang="en-US" sz="1600" b="1" dirty="0">
                <a:solidFill>
                  <a:srgbClr val="FF0000"/>
                </a:solidFill>
                <a:latin typeface="ＭＳ 明朝" panose="02020609040205080304" pitchFamily="17" charset="-128"/>
                <a:ea typeface="ＭＳ 明朝" panose="02020609040205080304" pitchFamily="17" charset="-128"/>
              </a:rPr>
              <a:t>・複数の技術課題があるなどで研究項目が複数存在する場合、それらの相互補完すること</a:t>
            </a:r>
            <a:endParaRPr lang="en-US" altLang="ja-JP" sz="1600" b="1" dirty="0">
              <a:solidFill>
                <a:srgbClr val="FF0000"/>
              </a:solidFill>
              <a:latin typeface="ＭＳ 明朝" panose="02020609040205080304" pitchFamily="17" charset="-128"/>
              <a:ea typeface="ＭＳ 明朝" panose="02020609040205080304" pitchFamily="17" charset="-128"/>
            </a:endParaRPr>
          </a:p>
          <a:p>
            <a:pPr lvl="0">
              <a:spcBef>
                <a:spcPct val="0"/>
              </a:spcBef>
              <a:defRPr/>
            </a:pPr>
            <a:r>
              <a:rPr lang="ja-JP" altLang="en-US" sz="1600" b="1" dirty="0">
                <a:solidFill>
                  <a:srgbClr val="FF0000"/>
                </a:solidFill>
                <a:latin typeface="ＭＳ 明朝" panose="02020609040205080304" pitchFamily="17" charset="-128"/>
                <a:ea typeface="ＭＳ 明朝" panose="02020609040205080304" pitchFamily="17" charset="-128"/>
              </a:rPr>
              <a:t>　　で一つの事業課題を解決するものであることを示してください。</a:t>
            </a:r>
            <a:endParaRPr lang="en-US" altLang="ja-JP" sz="1600" b="1" dirty="0"/>
          </a:p>
          <a:p>
            <a:pPr lvl="0">
              <a:spcBef>
                <a:spcPct val="0"/>
              </a:spcBef>
              <a:defRPr/>
            </a:pPr>
            <a:endParaRPr lang="en-US" altLang="ja-JP" sz="1600" b="1" dirty="0"/>
          </a:p>
          <a:p>
            <a:pPr>
              <a:spcBef>
                <a:spcPct val="0"/>
              </a:spcBef>
              <a:defRPr/>
            </a:pPr>
            <a:endParaRPr lang="en-US" altLang="ja-JP" sz="1600" b="1" dirty="0"/>
          </a:p>
          <a:p>
            <a:pPr marL="0" marR="0" lvl="0" indent="0" defTabSz="914400" rtl="0" eaLnBrk="1" fontAlgn="auto" latinLnBrk="0" hangingPunct="1">
              <a:lnSpc>
                <a:spcPct val="100000"/>
              </a:lnSpc>
              <a:spcBef>
                <a:spcPct val="0"/>
              </a:spcBef>
              <a:spcAft>
                <a:spcPts val="0"/>
              </a:spcAft>
              <a:buClrTx/>
              <a:buSzTx/>
              <a:buFontTx/>
              <a:buNone/>
              <a:tabLst/>
              <a:defRPr/>
            </a:pPr>
            <a:endParaRPr kumimoji="1" lang="ja-JP" altLang="en-US" sz="1600" b="1" i="0" u="none" strike="noStrike" kern="1200" cap="none" spc="0" normalizeH="0" baseline="0" noProof="0" dirty="0">
              <a:ln>
                <a:noFill/>
              </a:ln>
              <a:solidFill>
                <a:schemeClr val="tx1"/>
              </a:solidFill>
              <a:effectLst/>
              <a:uLnTx/>
              <a:uFillTx/>
              <a:latin typeface="+mj-lt"/>
              <a:ea typeface="+mj-ea"/>
              <a:cs typeface="+mj-cs"/>
            </a:endParaRPr>
          </a:p>
        </p:txBody>
      </p:sp>
    </p:spTree>
    <p:extLst>
      <p:ext uri="{BB962C8B-B14F-4D97-AF65-F5344CB8AC3E}">
        <p14:creationId xmlns:p14="http://schemas.microsoft.com/office/powerpoint/2010/main" val="2006027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a:extLst>
              <a:ext uri="{FF2B5EF4-FFF2-40B4-BE49-F238E27FC236}">
                <a16:creationId xmlns:a16="http://schemas.microsoft.com/office/drawing/2014/main" id="{58A3AD04-35A1-FE53-4A64-F97D2233CA4C}"/>
              </a:ext>
            </a:extLst>
          </p:cNvPr>
          <p:cNvSpPr>
            <a:spLocks noGrp="1"/>
          </p:cNvSpPr>
          <p:nvPr>
            <p:ph type="sldNum" sz="quarter" idx="12"/>
          </p:nvPr>
        </p:nvSpPr>
        <p:spPr/>
        <p:txBody>
          <a:bodyPr/>
          <a:lstStyle/>
          <a:p>
            <a:fld id="{FBBCCA27-AD94-4D1F-8BB0-94EA31224790}" type="slidenum">
              <a:rPr kumimoji="1" lang="ja-JP" altLang="en-US" smtClean="0"/>
              <a:pPr/>
              <a:t>4</a:t>
            </a:fld>
            <a:endParaRPr kumimoji="1" lang="ja-JP" altLang="en-US"/>
          </a:p>
        </p:txBody>
      </p:sp>
      <p:sp>
        <p:nvSpPr>
          <p:cNvPr id="2" name="タイトル 1">
            <a:extLst>
              <a:ext uri="{FF2B5EF4-FFF2-40B4-BE49-F238E27FC236}">
                <a16:creationId xmlns:a16="http://schemas.microsoft.com/office/drawing/2014/main" id="{FC409F69-EDDB-E74B-01DB-01EF00497774}"/>
              </a:ext>
            </a:extLst>
          </p:cNvPr>
          <p:cNvSpPr txBox="1">
            <a:spLocks/>
          </p:cNvSpPr>
          <p:nvPr/>
        </p:nvSpPr>
        <p:spPr>
          <a:xfrm>
            <a:off x="177549" y="260648"/>
            <a:ext cx="8930955" cy="1584176"/>
          </a:xfrm>
          <a:prstGeom prst="rect">
            <a:avLst/>
          </a:prstGeom>
        </p:spPr>
        <p:txBody>
          <a:bodyPr vert="horz" lIns="91440" tIns="45720" rIns="91440" bIns="45720" rtlCol="0" anchor="t" anchorCtr="0">
            <a:noAutofit/>
          </a:bodyPr>
          <a:lstStyle/>
          <a:p>
            <a:pPr lvl="0">
              <a:spcBef>
                <a:spcPct val="0"/>
              </a:spcBef>
              <a:defRPr/>
            </a:pPr>
            <a:r>
              <a:rPr lang="ja-JP" altLang="en-US" sz="1600" b="1" dirty="0">
                <a:latin typeface="ＭＳ 明朝" panose="02020609040205080304" pitchFamily="17" charset="-128"/>
                <a:ea typeface="ＭＳ 明朝" panose="02020609040205080304" pitchFamily="17" charset="-128"/>
              </a:rPr>
              <a:t>３．目標に関して</a:t>
            </a:r>
            <a:endParaRPr lang="en-US" altLang="ja-JP" sz="1600" b="1" dirty="0">
              <a:latin typeface="ＭＳ 明朝" panose="02020609040205080304" pitchFamily="17" charset="-128"/>
              <a:ea typeface="ＭＳ 明朝" panose="02020609040205080304" pitchFamily="17" charset="-128"/>
            </a:endParaRPr>
          </a:p>
          <a:p>
            <a:pPr lvl="0">
              <a:spcBef>
                <a:spcPct val="0"/>
              </a:spcBef>
              <a:defRPr/>
            </a:pPr>
            <a:r>
              <a:rPr lang="ja-JP" altLang="en-US" sz="1600" b="1" dirty="0">
                <a:solidFill>
                  <a:srgbClr val="FF0000"/>
                </a:solidFill>
                <a:latin typeface="ＭＳ 明朝" panose="02020609040205080304" pitchFamily="17" charset="-128"/>
                <a:ea typeface="ＭＳ 明朝" panose="02020609040205080304" pitchFamily="17" charset="-128"/>
              </a:rPr>
              <a:t>　・フェーズ毎に目標を示すとともに、目標の達成が事業化・実用化にどのようにつながって</a:t>
            </a:r>
            <a:endParaRPr lang="en-US" altLang="ja-JP" sz="1600" b="1" dirty="0">
              <a:solidFill>
                <a:srgbClr val="FF0000"/>
              </a:solidFill>
              <a:latin typeface="ＭＳ 明朝" panose="02020609040205080304" pitchFamily="17" charset="-128"/>
              <a:ea typeface="ＭＳ 明朝" panose="02020609040205080304" pitchFamily="17" charset="-128"/>
            </a:endParaRPr>
          </a:p>
          <a:p>
            <a:pPr lvl="0">
              <a:spcBef>
                <a:spcPct val="0"/>
              </a:spcBef>
              <a:defRPr/>
            </a:pPr>
            <a:r>
              <a:rPr lang="ja-JP" altLang="en-US" sz="1600" b="1" dirty="0">
                <a:solidFill>
                  <a:srgbClr val="FF0000"/>
                </a:solidFill>
                <a:latin typeface="ＭＳ 明朝" panose="02020609040205080304" pitchFamily="17" charset="-128"/>
                <a:ea typeface="ＭＳ 明朝" panose="02020609040205080304" pitchFamily="17" charset="-128"/>
              </a:rPr>
              <a:t>　　いくのか（目標設定の根拠）を示してください。</a:t>
            </a:r>
            <a:endParaRPr lang="en-US" altLang="ja-JP" sz="1600" b="1" dirty="0">
              <a:solidFill>
                <a:srgbClr val="FF0000"/>
              </a:solidFill>
              <a:latin typeface="ＭＳ 明朝" panose="02020609040205080304" pitchFamily="17" charset="-128"/>
              <a:ea typeface="ＭＳ 明朝" panose="02020609040205080304" pitchFamily="17" charset="-128"/>
            </a:endParaRPr>
          </a:p>
          <a:p>
            <a:pPr lvl="0">
              <a:spcBef>
                <a:spcPct val="0"/>
              </a:spcBef>
              <a:defRPr/>
            </a:pPr>
            <a:endParaRPr lang="en-US" altLang="ja-JP" sz="1600" b="1" dirty="0">
              <a:solidFill>
                <a:srgbClr val="FF0000"/>
              </a:solidFill>
              <a:latin typeface="ＭＳ 明朝" panose="02020609040205080304" pitchFamily="17" charset="-128"/>
              <a:ea typeface="ＭＳ 明朝" panose="02020609040205080304" pitchFamily="17" charset="-128"/>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1" lang="ja-JP" altLang="en-US" sz="1600" b="1" i="0" u="none" strike="noStrike" kern="1200" cap="none" spc="0" normalizeH="0" baseline="0" noProof="0" dirty="0">
              <a:ln>
                <a:noFill/>
              </a:ln>
              <a:solidFill>
                <a:schemeClr val="tx1"/>
              </a:solidFill>
              <a:effectLst/>
              <a:uLnTx/>
              <a:uFillTx/>
              <a:latin typeface="+mj-lt"/>
              <a:ea typeface="+mj-ea"/>
              <a:cs typeface="+mj-cs"/>
            </a:endParaRPr>
          </a:p>
        </p:txBody>
      </p:sp>
    </p:spTree>
    <p:extLst>
      <p:ext uri="{BB962C8B-B14F-4D97-AF65-F5344CB8AC3E}">
        <p14:creationId xmlns:p14="http://schemas.microsoft.com/office/powerpoint/2010/main" val="37852013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a:extLst>
              <a:ext uri="{FF2B5EF4-FFF2-40B4-BE49-F238E27FC236}">
                <a16:creationId xmlns:a16="http://schemas.microsoft.com/office/drawing/2014/main" id="{58A3AD04-35A1-FE53-4A64-F97D2233CA4C}"/>
              </a:ext>
            </a:extLst>
          </p:cNvPr>
          <p:cNvSpPr>
            <a:spLocks noGrp="1"/>
          </p:cNvSpPr>
          <p:nvPr>
            <p:ph type="sldNum" sz="quarter" idx="12"/>
          </p:nvPr>
        </p:nvSpPr>
        <p:spPr/>
        <p:txBody>
          <a:bodyPr/>
          <a:lstStyle/>
          <a:p>
            <a:fld id="{FBBCCA27-AD94-4D1F-8BB0-94EA31224790}" type="slidenum">
              <a:rPr kumimoji="1" lang="ja-JP" altLang="en-US" smtClean="0"/>
              <a:pPr/>
              <a:t>5</a:t>
            </a:fld>
            <a:endParaRPr kumimoji="1" lang="ja-JP" altLang="en-US"/>
          </a:p>
        </p:txBody>
      </p:sp>
      <p:sp>
        <p:nvSpPr>
          <p:cNvPr id="8" name="タイトル 1">
            <a:extLst>
              <a:ext uri="{FF2B5EF4-FFF2-40B4-BE49-F238E27FC236}">
                <a16:creationId xmlns:a16="http://schemas.microsoft.com/office/drawing/2014/main" id="{428A05E0-75CB-159C-7251-C7470969FFCC}"/>
              </a:ext>
            </a:extLst>
          </p:cNvPr>
          <p:cNvSpPr txBox="1">
            <a:spLocks/>
          </p:cNvSpPr>
          <p:nvPr/>
        </p:nvSpPr>
        <p:spPr>
          <a:xfrm>
            <a:off x="177549" y="260648"/>
            <a:ext cx="8930955" cy="3096344"/>
          </a:xfrm>
          <a:prstGeom prst="rect">
            <a:avLst/>
          </a:prstGeom>
        </p:spPr>
        <p:txBody>
          <a:bodyPr vert="horz" lIns="91440" tIns="45720" rIns="91440" bIns="45720" rtlCol="0" anchor="t" anchorCtr="0">
            <a:noAutofit/>
          </a:bodyPr>
          <a:lstStyle/>
          <a:p>
            <a:pPr lvl="0">
              <a:spcBef>
                <a:spcPct val="0"/>
              </a:spcBef>
              <a:defRPr/>
            </a:pPr>
            <a:r>
              <a:rPr lang="ja-JP" altLang="en-US" sz="1600" b="1" dirty="0">
                <a:latin typeface="ＭＳ 明朝" panose="02020609040205080304" pitchFamily="17" charset="-128"/>
                <a:ea typeface="ＭＳ 明朝" panose="02020609040205080304" pitchFamily="17" charset="-128"/>
              </a:rPr>
              <a:t>４．事業化・実用化に関して</a:t>
            </a:r>
            <a:endParaRPr lang="en-US" altLang="ja-JP" sz="1600" b="1" dirty="0">
              <a:latin typeface="ＭＳ 明朝" panose="02020609040205080304" pitchFamily="17" charset="-128"/>
              <a:ea typeface="ＭＳ 明朝" panose="02020609040205080304" pitchFamily="17" charset="-128"/>
            </a:endParaRPr>
          </a:p>
          <a:p>
            <a:pPr lvl="0">
              <a:spcBef>
                <a:spcPct val="0"/>
              </a:spcBef>
              <a:defRPr/>
            </a:pPr>
            <a:r>
              <a:rPr lang="ja-JP" altLang="en-US" sz="1600" b="1" dirty="0">
                <a:solidFill>
                  <a:srgbClr val="FF0000"/>
                </a:solidFill>
                <a:latin typeface="ＭＳ 明朝" panose="02020609040205080304" pitchFamily="17" charset="-128"/>
                <a:ea typeface="ＭＳ 明朝" panose="02020609040205080304" pitchFamily="17" charset="-128"/>
              </a:rPr>
              <a:t>　・目指す将来像（事業化イメージ）に対して、成果物（量子・</a:t>
            </a:r>
            <a:r>
              <a:rPr lang="en-US" altLang="ja-JP" sz="1600" b="1" dirty="0">
                <a:solidFill>
                  <a:srgbClr val="FF0000"/>
                </a:solidFill>
                <a:latin typeface="ＭＳ 明朝" panose="02020609040205080304" pitchFamily="17" charset="-128"/>
                <a:ea typeface="ＭＳ 明朝" panose="02020609040205080304" pitchFamily="17" charset="-128"/>
              </a:rPr>
              <a:t>AI</a:t>
            </a:r>
            <a:r>
              <a:rPr lang="ja-JP" altLang="en-US" sz="1600" b="1" dirty="0">
                <a:solidFill>
                  <a:srgbClr val="FF0000"/>
                </a:solidFill>
                <a:latin typeface="ＭＳ 明朝" panose="02020609040205080304" pitchFamily="17" charset="-128"/>
                <a:ea typeface="ＭＳ 明朝" panose="02020609040205080304" pitchFamily="17" charset="-128"/>
              </a:rPr>
              <a:t>アプリケーション）の役割</a:t>
            </a:r>
            <a:endParaRPr lang="en-US" altLang="ja-JP" sz="1600" b="1" dirty="0">
              <a:solidFill>
                <a:srgbClr val="FF0000"/>
              </a:solidFill>
              <a:latin typeface="ＭＳ 明朝" panose="02020609040205080304" pitchFamily="17" charset="-128"/>
              <a:ea typeface="ＭＳ 明朝" panose="02020609040205080304" pitchFamily="17" charset="-128"/>
            </a:endParaRPr>
          </a:p>
          <a:p>
            <a:pPr lvl="0">
              <a:spcBef>
                <a:spcPct val="0"/>
              </a:spcBef>
              <a:defRPr/>
            </a:pPr>
            <a:r>
              <a:rPr lang="ja-JP" altLang="en-US" sz="1600" b="1" dirty="0">
                <a:solidFill>
                  <a:srgbClr val="FF0000"/>
                </a:solidFill>
                <a:latin typeface="ＭＳ 明朝" panose="02020609040205080304" pitchFamily="17" charset="-128"/>
                <a:ea typeface="ＭＳ 明朝" panose="02020609040205080304" pitchFamily="17" charset="-128"/>
              </a:rPr>
              <a:t>　　や効果について説明ください。</a:t>
            </a:r>
            <a:endParaRPr lang="en-US" altLang="ja-JP" sz="1600" b="1" dirty="0">
              <a:solidFill>
                <a:srgbClr val="FF0000"/>
              </a:solidFill>
              <a:latin typeface="ＭＳ 明朝" panose="02020609040205080304" pitchFamily="17" charset="-128"/>
              <a:ea typeface="ＭＳ 明朝" panose="02020609040205080304" pitchFamily="17" charset="-128"/>
            </a:endParaRPr>
          </a:p>
          <a:p>
            <a:pPr lvl="0">
              <a:spcBef>
                <a:spcPct val="0"/>
              </a:spcBef>
              <a:defRPr/>
            </a:pPr>
            <a:endParaRPr lang="en-US" altLang="ja-JP" sz="1600" b="1" dirty="0">
              <a:latin typeface="ＭＳ 明朝" panose="02020609040205080304" pitchFamily="17" charset="-128"/>
              <a:ea typeface="ＭＳ 明朝" panose="02020609040205080304" pitchFamily="17" charset="-128"/>
            </a:endParaRPr>
          </a:p>
          <a:p>
            <a:pPr lvl="0">
              <a:spcBef>
                <a:spcPct val="0"/>
              </a:spcBef>
              <a:defRPr/>
            </a:pPr>
            <a:endParaRPr kumimoji="1" lang="en-US" altLang="ja-JP" sz="1600" b="1" i="0" u="none" strike="noStrike" kern="1200" cap="none" spc="0" normalizeH="0" baseline="0" noProof="0" dirty="0">
              <a:ln>
                <a:noFill/>
              </a:ln>
              <a:solidFill>
                <a:schemeClr val="tx1"/>
              </a:solidFill>
              <a:effectLst/>
              <a:uLnTx/>
              <a:uFillTx/>
              <a:latin typeface="+mj-lt"/>
              <a:ea typeface="+mj-ea"/>
              <a:cs typeface="+mj-cs"/>
            </a:endParaRPr>
          </a:p>
          <a:p>
            <a:pPr>
              <a:spcBef>
                <a:spcPct val="0"/>
              </a:spcBef>
              <a:defRPr/>
            </a:pPr>
            <a:r>
              <a:rPr lang="ja-JP" altLang="en-US" sz="1600" b="1" dirty="0"/>
              <a:t>　</a:t>
            </a:r>
            <a:endParaRPr lang="en-US" altLang="ja-JP" sz="1600" b="1" dirty="0"/>
          </a:p>
          <a:p>
            <a:pPr lvl="0">
              <a:spcBef>
                <a:spcPct val="0"/>
              </a:spcBef>
              <a:defRPr/>
            </a:pPr>
            <a:r>
              <a:rPr kumimoji="1" lang="ja-JP" altLang="en-US" sz="1600" b="1" i="0" u="none" strike="noStrike" kern="1200" cap="none" spc="0" normalizeH="0" baseline="0" noProof="0" dirty="0">
                <a:ln>
                  <a:noFill/>
                </a:ln>
                <a:solidFill>
                  <a:schemeClr val="tx1"/>
                </a:solidFill>
                <a:effectLst/>
                <a:uLnTx/>
                <a:uFillTx/>
                <a:latin typeface="+mj-lt"/>
                <a:ea typeface="+mj-ea"/>
                <a:cs typeface="+mj-cs"/>
              </a:rPr>
              <a:t>　</a:t>
            </a:r>
            <a:endParaRPr kumimoji="1" lang="en-US" altLang="ja-JP" sz="1600" b="1" i="0" u="none" strike="noStrike" kern="1200" cap="none" spc="0" normalizeH="0" baseline="0" noProof="0" dirty="0">
              <a:ln>
                <a:noFill/>
              </a:ln>
              <a:solidFill>
                <a:schemeClr val="tx1"/>
              </a:solidFill>
              <a:effectLst/>
              <a:uLnTx/>
              <a:uFillTx/>
              <a:latin typeface="+mj-lt"/>
              <a:ea typeface="+mj-ea"/>
              <a:cs typeface="+mj-cs"/>
            </a:endParaRPr>
          </a:p>
          <a:p>
            <a:pPr>
              <a:spcBef>
                <a:spcPct val="0"/>
              </a:spcBef>
              <a:defRPr/>
            </a:pPr>
            <a:endParaRPr lang="en-US" altLang="ja-JP" sz="1600" b="1" dirty="0"/>
          </a:p>
          <a:p>
            <a:pPr lvl="0">
              <a:spcBef>
                <a:spcPct val="0"/>
              </a:spcBef>
              <a:defRPr/>
            </a:pPr>
            <a:endParaRPr lang="en-US" altLang="ja-JP" sz="1600" b="1" dirty="0"/>
          </a:p>
          <a:p>
            <a:pPr>
              <a:spcBef>
                <a:spcPct val="0"/>
              </a:spcBef>
              <a:defRPr/>
            </a:pPr>
            <a:endParaRPr lang="en-US" altLang="ja-JP" sz="1600" b="1" dirty="0"/>
          </a:p>
          <a:p>
            <a:pPr marL="0" marR="0" lvl="0" indent="0" defTabSz="914400" rtl="0" eaLnBrk="1" fontAlgn="auto" latinLnBrk="0" hangingPunct="1">
              <a:lnSpc>
                <a:spcPct val="100000"/>
              </a:lnSpc>
              <a:spcBef>
                <a:spcPct val="0"/>
              </a:spcBef>
              <a:spcAft>
                <a:spcPts val="0"/>
              </a:spcAft>
              <a:buClrTx/>
              <a:buSzTx/>
              <a:buFontTx/>
              <a:buNone/>
              <a:tabLst/>
              <a:defRPr/>
            </a:pPr>
            <a:endParaRPr kumimoji="1" lang="ja-JP" altLang="en-US" sz="1600" b="1" i="0" u="none" strike="noStrike" kern="1200" cap="none" spc="0" normalizeH="0" baseline="0" noProof="0" dirty="0">
              <a:ln>
                <a:noFill/>
              </a:ln>
              <a:solidFill>
                <a:schemeClr val="tx1"/>
              </a:solidFill>
              <a:effectLst/>
              <a:uLnTx/>
              <a:uFillTx/>
              <a:latin typeface="+mj-lt"/>
              <a:ea typeface="+mj-ea"/>
              <a:cs typeface="+mj-cs"/>
            </a:endParaRPr>
          </a:p>
        </p:txBody>
      </p:sp>
    </p:spTree>
    <p:extLst>
      <p:ext uri="{BB962C8B-B14F-4D97-AF65-F5344CB8AC3E}">
        <p14:creationId xmlns:p14="http://schemas.microsoft.com/office/powerpoint/2010/main" val="166797232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784</Words>
  <Application>Microsoft Office PowerPoint</Application>
  <PresentationFormat>画面に合わせる (4:3)</PresentationFormat>
  <Paragraphs>63</Paragraphs>
  <Slides>5</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5</vt:i4>
      </vt:variant>
    </vt:vector>
  </HeadingPairs>
  <TitlesOfParts>
    <vt:vector size="10" baseType="lpstr">
      <vt:lpstr>Meiryo UI</vt:lpstr>
      <vt:lpstr>ＭＳ 明朝</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modified xsi:type="dcterms:W3CDTF">2023-08-22T07:32:51Z</dcterms:modified>
</cp:coreProperties>
</file>