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</p:sldMasterIdLst>
  <p:notesMasterIdLst>
    <p:notesMasterId r:id="rId8"/>
  </p:notesMasterIdLst>
  <p:handoutMasterIdLst>
    <p:handoutMasterId r:id="rId9"/>
  </p:handoutMasterIdLst>
  <p:sldIdLst>
    <p:sldId id="320" r:id="rId2"/>
    <p:sldId id="324" r:id="rId3"/>
    <p:sldId id="321" r:id="rId4"/>
    <p:sldId id="328" r:id="rId5"/>
    <p:sldId id="329" r:id="rId6"/>
    <p:sldId id="332" r:id="rId7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6699FF"/>
    <a:srgbClr val="3399FF"/>
    <a:srgbClr val="005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86419" autoAdjust="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/>
    </p:cSldViewPr>
  </p:slideViewPr>
  <p:outlineViewPr>
    <p:cViewPr>
      <p:scale>
        <a:sx n="33" d="100"/>
        <a:sy n="33" d="100"/>
      </p:scale>
      <p:origin x="0" y="-15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736" y="216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slides/slide6.xml" Type="http://schemas.openxmlformats.org/officeDocument/2006/relationships/slide"/><Relationship Id="rId8" Target="notesMasters/notesMaster1.xml" Type="http://schemas.openxmlformats.org/officeDocument/2006/relationships/notesMaster"/><Relationship Id="rId9" Target="handoutMasters/handoutMaster1.xml" Type="http://schemas.openxmlformats.org/officeDocument/2006/relationships/handoutMaster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C50B2B8-527E-4CC4-9CC6-C8CF95BA9A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21D5E3-E8EC-4DB1-A56A-81E3789F18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D798D-6D2A-4B58-BBDB-9314A684AE07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A8A8AB-33BB-4042-9434-2DDF99592E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223E40-B9FB-4952-B88A-4D9C365422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52ABD-1D4F-44F1-B1DA-D59CDE57BE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31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D0A4E-8F26-4730-89B2-CE0658009740}" type="datetimeFigureOut">
              <a:rPr kumimoji="1" lang="ja-JP" altLang="en-US" smtClean="0"/>
              <a:t>2023/8/3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DFDCF-E5D4-4068-8A8A-9D6CAB5F1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538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_rels/notesSlide4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4.xml" Type="http://schemas.openxmlformats.org/officeDocument/2006/relationships/slide"/></Relationships>
</file>

<file path=ppt/notesSlides/_rels/notesSlide5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5.xml" Type="http://schemas.openxmlformats.org/officeDocument/2006/relationships/slide"/></Relationships>
</file>

<file path=ppt/notesSlides/_rels/notesSlide6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6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1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214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2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946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3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6909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4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1775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5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1081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597EE-8330-490C-9EB1-0A607C59D5ED}" type="slidenum">
              <a:rPr lang="ja-JP" altLang="en-US" smtClean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pPr/>
              <a:t>6</a:t>
            </a:fld>
            <a:endParaRPr lang="ja-JP" altLang="en-US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167704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21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12000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5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B902-60D3-43C8-9878-7E7CA1A9F9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11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57225"/>
            <a:ext cx="2628900" cy="55197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57225"/>
            <a:ext cx="7734300" cy="55197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BF199-412F-4EB5-BA9C-1462261059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9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348343" y="60322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348343" y="6200775"/>
            <a:ext cx="11568000" cy="36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163132-1956-9F44-8166-C175B617D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C4A3F2-1663-0D4D-82D4-89624039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B053F2-D79A-BA45-9E84-2A716A3D9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38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1709738"/>
            <a:ext cx="1044257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6113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F7408-C4A7-4F91-BCC5-5C1308BEA58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41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4712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45087" cy="43751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652E-0461-47E5-A0B6-087D650850E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681163"/>
            <a:ext cx="512286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4713" y="2505075"/>
            <a:ext cx="512286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450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450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EA203-95CD-470D-8FAF-64EDBF046E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49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BE24-FAC9-45A5-8A6F-439A58FF981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97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1775B-66F9-447A-BC4E-BE0813D151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09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2133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75B5-1E76-4D63-A07D-3385248256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98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57224"/>
            <a:ext cx="3932237" cy="1400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521334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1433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84426-CA4B-439B-918D-5D2D366444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1943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4713" y="657225"/>
            <a:ext cx="10442576" cy="1033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4713" y="1825625"/>
            <a:ext cx="10442575" cy="4375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7655289-69A3-4B81-BB23-3B6D4B3F180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2023/8/3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64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129" userDrawn="1">
          <p15:clr>
            <a:srgbClr val="F26B43"/>
          </p15:clr>
        </p15:guide>
        <p15:guide id="4" pos="551" userDrawn="1">
          <p15:clr>
            <a:srgbClr val="F26B43"/>
          </p15:clr>
        </p15:guide>
        <p15:guide id="5" orient="horz" pos="414" userDrawn="1">
          <p15:clr>
            <a:srgbClr val="F26B43"/>
          </p15:clr>
        </p15:guide>
        <p15:guide id="6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0442575" cy="43751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二次審査はプレゼンテーション形式で審査します。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本ページ、次ページ及び以降の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イタリックの青文字は削除または編集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し、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プレゼンテーション資料を作成して下さい。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  <a:t>P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. 4, 5, 6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の黒字は、記載要求事項（審査事項）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です。記載事項が無い場合は、無し、と記載して下さい。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本様式に示した記載要求事項を全て、プレゼンテーション資料に盛り込んで下さい。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一部が欠けた場合、審査の評価が低くなる場合があります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本ファイルをそのまま用いてプレゼンテーション資料を作成することも、</a:t>
            </a:r>
            <a:br>
              <a:rPr lang="en-US" altLang="ja-JP" sz="1800" i="1" spc="-50" dirty="0">
                <a:solidFill>
                  <a:schemeClr val="accent5"/>
                </a:solidFill>
                <a:latin typeface="+mn-ea"/>
                <a:ea typeface="+mn-ea"/>
              </a:rPr>
            </a:b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個別に資料を作成することも認めます。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626E6B6-6503-0840-9CD1-6B4431F9D9B9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80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5E792311-BA03-4C4C-BABA-D5328D42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b="1" i="1">
                <a:solidFill>
                  <a:schemeClr val="accent5"/>
                </a:solidFill>
              </a:rPr>
              <a:t>プレゼンテーション資料（配布用様式）</a:t>
            </a:r>
            <a:endParaRPr lang="ja-JP" altLang="en-US">
              <a:solidFill>
                <a:schemeClr val="accent5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C054B9AF-FB42-2145-BBDD-04A7AAF26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資料の枚数は自由ですが、</a:t>
            </a:r>
            <a:r>
              <a:rPr lang="en-US" altLang="ja-JP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10</a:t>
            </a:r>
            <a:r>
              <a:rPr lang="ja-JP" altLang="en-US" sz="1800" i="1" u="sng" spc="-50" dirty="0">
                <a:solidFill>
                  <a:schemeClr val="accent5"/>
                </a:solidFill>
                <a:latin typeface="+mn-ea"/>
                <a:ea typeface="+mn-ea"/>
              </a:rPr>
              <a:t>枚程度を目安に</a:t>
            </a:r>
            <a:r>
              <a:rPr lang="ja-JP" altLang="en-US" sz="1800" i="1" spc="-50" dirty="0">
                <a:solidFill>
                  <a:schemeClr val="accent5"/>
                </a:solidFill>
                <a:latin typeface="+mn-ea"/>
                <a:ea typeface="+mn-ea"/>
              </a:rPr>
              <a:t>作成下さい。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ja-JP" sz="1800" i="1" u="sng" dirty="0">
                <a:solidFill>
                  <a:schemeClr val="accent5"/>
                </a:solidFill>
                <a:latin typeface="+mn-ea"/>
                <a:ea typeface="+mn-ea"/>
              </a:rPr>
              <a:t>提出締切：</a:t>
            </a:r>
            <a:r>
              <a:rPr lang="ja-JP" altLang="en-US" sz="1800" i="1" u="sng" dirty="0">
                <a:solidFill>
                  <a:schemeClr val="accent5"/>
                </a:solidFill>
                <a:latin typeface="+mn-ea"/>
                <a:ea typeface="+mn-ea"/>
              </a:rPr>
              <a:t>提案書締め切り後一週間以内</a:t>
            </a:r>
            <a:endParaRPr lang="en-US" altLang="ja-JP" sz="1800" i="1" u="sng" dirty="0">
              <a:solidFill>
                <a:schemeClr val="accent5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ファイル名は、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『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株式会社を除いた法人名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_2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次審査プレゼンテーション資料</a:t>
            </a:r>
            <a:r>
              <a:rPr lang="en-US" altLang="ja-JP" sz="1800" i="1" dirty="0">
                <a:solidFill>
                  <a:schemeClr val="accent5"/>
                </a:solidFill>
                <a:latin typeface="+mn-ea"/>
                <a:ea typeface="+mn-ea"/>
              </a:rPr>
              <a:t>.pdf』</a:t>
            </a:r>
            <a:r>
              <a:rPr lang="ja-JP" altLang="en-US" sz="1800" i="1" dirty="0">
                <a:solidFill>
                  <a:schemeClr val="accent5"/>
                </a:solidFill>
                <a:latin typeface="+mn-ea"/>
                <a:ea typeface="+mn-ea"/>
              </a:rPr>
              <a:t>として下さい。</a:t>
            </a:r>
            <a:endParaRPr lang="en-US" altLang="ja-JP" sz="1800" i="1" spc="-50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C2B8D4-04D8-7B41-90BE-DAC67E5149D1}"/>
              </a:ext>
            </a:extLst>
          </p:cNvPr>
          <p:cNvSpPr txBox="1"/>
          <p:nvPr/>
        </p:nvSpPr>
        <p:spPr>
          <a:xfrm>
            <a:off x="4824960" y="152956"/>
            <a:ext cx="2561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5"/>
                </a:solidFill>
              </a:rPr>
              <a:t>このシートは提出時削除</a:t>
            </a:r>
            <a:endParaRPr kumimoji="1" lang="ja-JP" alt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1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8C51A25F-12A5-9E49-8D45-E02B2B9C9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4711" y="3602038"/>
            <a:ext cx="10442577" cy="1655762"/>
          </a:xfrm>
        </p:spPr>
        <p:txBody>
          <a:bodyPr/>
          <a:lstStyle/>
          <a:p>
            <a:r>
              <a:rPr lang="ja-JP" altLang="en-US" i="1" dirty="0">
                <a:solidFill>
                  <a:schemeClr val="accent5"/>
                </a:solidFill>
                <a:latin typeface="+mn-ea"/>
                <a:ea typeface="+mn-ea"/>
              </a:rPr>
              <a:t>株式会社●●</a:t>
            </a:r>
            <a:endParaRPr lang="en-US" altLang="ja-JP" i="1" dirty="0">
              <a:solidFill>
                <a:schemeClr val="accent5"/>
              </a:solidFill>
              <a:latin typeface="+mn-ea"/>
              <a:ea typeface="+mn-ea"/>
            </a:endParaRPr>
          </a:p>
          <a:p>
            <a:r>
              <a:rPr lang="ja-JP" altLang="en-US" b="1" i="1" dirty="0">
                <a:solidFill>
                  <a:schemeClr val="accent5"/>
                </a:solidFill>
                <a:latin typeface="+mn-ea"/>
                <a:ea typeface="+mn-ea"/>
              </a:rPr>
              <a:t>ＣＥＯ　根戸太郎</a:t>
            </a:r>
            <a:endParaRPr lang="ja-JP" altLang="en-US" i="1" dirty="0">
              <a:solidFill>
                <a:schemeClr val="accent5"/>
              </a:solidFill>
              <a:latin typeface="+mn-ea"/>
              <a:ea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F1EF19-7AEC-F24C-A88E-42ADD6172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711" y="1122363"/>
            <a:ext cx="10442573" cy="2387600"/>
          </a:xfrm>
        </p:spPr>
        <p:txBody>
          <a:bodyPr anchor="ctr" anchorCtr="0">
            <a:normAutofit/>
          </a:bodyPr>
          <a:lstStyle/>
          <a:p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「</a:t>
            </a:r>
            <a:r>
              <a:rPr lang="ja-JP" altLang="en-US" sz="4000" i="1" dirty="0">
                <a:solidFill>
                  <a:srgbClr val="0056A8"/>
                </a:solidFill>
                <a:latin typeface="+mn-ea"/>
                <a:ea typeface="+mn-ea"/>
              </a:rPr>
              <a:t>●●</a:t>
            </a:r>
            <a:r>
              <a:rPr lang="ja-JP" altLang="ja-JP" sz="4000" i="1" dirty="0">
                <a:solidFill>
                  <a:srgbClr val="0056A8"/>
                </a:solidFill>
                <a:latin typeface="+mn-ea"/>
                <a:ea typeface="+mn-ea"/>
              </a:rPr>
              <a:t>開発事業」</a:t>
            </a:r>
            <a:endParaRPr kumimoji="1" lang="ja-JP" altLang="en-US" sz="4000" dirty="0">
              <a:solidFill>
                <a:srgbClr val="0056A8"/>
              </a:solidFill>
              <a:latin typeface="+mn-ea"/>
              <a:ea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815295" y="2042214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提案いただく事業の名称を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記載して下さい。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9042079" y="225486"/>
            <a:ext cx="31499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採択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審査委員会の日付を記載して下さい。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8809233" y="5474027"/>
            <a:ext cx="338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連携する事業会社が複数である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場合、法人名を全て記載して下さい。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連携が予定であれば、（予定）を付して下さい。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102779" y="136062"/>
            <a:ext cx="20265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i="1" dirty="0">
                <a:solidFill>
                  <a:schemeClr val="accent5"/>
                </a:solidFill>
                <a:latin typeface="+mn-ea"/>
              </a:rPr>
              <a:t>2023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年●月●日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874714" y="5628606"/>
            <a:ext cx="104425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i="1">
                <a:solidFill>
                  <a:schemeClr val="accent5"/>
                </a:solidFill>
                <a:latin typeface="+mn-ea"/>
              </a:rPr>
              <a:t>株式会社◎◎、株式会社■■ （予定）</a:t>
            </a:r>
            <a:endParaRPr lang="ja-JP" altLang="en-US" sz="2400" i="1" dirty="0">
              <a:solidFill>
                <a:schemeClr val="accent5"/>
              </a:solidFill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815295" y="2922458"/>
            <a:ext cx="33767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本提案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の理念を端的に</a:t>
            </a:r>
            <a:r>
              <a:rPr lang="en-US" altLang="ja-JP" sz="1200" i="1" dirty="0">
                <a:solidFill>
                  <a:schemeClr val="accent5"/>
                </a:solidFill>
                <a:latin typeface="+mn-ea"/>
              </a:rPr>
              <a:t>2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行</a:t>
            </a: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以内で</a:t>
            </a:r>
            <a:br>
              <a:rPr lang="en-US" altLang="ja-JP" sz="12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1200" i="1">
                <a:solidFill>
                  <a:schemeClr val="accent5"/>
                </a:solidFill>
                <a:latin typeface="+mn-ea"/>
              </a:rPr>
              <a:t>記載</a:t>
            </a:r>
            <a:r>
              <a:rPr lang="ja-JP" altLang="en-US" sz="1200" i="1" dirty="0">
                <a:solidFill>
                  <a:schemeClr val="accent5"/>
                </a:solidFill>
                <a:latin typeface="+mn-ea"/>
              </a:rPr>
              <a:t>して下さい。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74714" y="2579670"/>
            <a:ext cx="10442574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人、データが寄り添う社会</a:t>
            </a: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を目指して</a:t>
            </a:r>
            <a:br>
              <a:rPr lang="en-US" altLang="ja-JP" sz="2000" i="1" dirty="0">
                <a:solidFill>
                  <a:schemeClr val="accent5"/>
                </a:solidFill>
                <a:latin typeface="+mn-ea"/>
              </a:rPr>
            </a:br>
            <a:r>
              <a:rPr lang="ja-JP" altLang="en-US" sz="2000" i="1">
                <a:solidFill>
                  <a:schemeClr val="accent5"/>
                </a:solidFill>
                <a:latin typeface="+mn-ea"/>
              </a:rPr>
              <a:t>日本</a:t>
            </a:r>
            <a:r>
              <a:rPr lang="ja-JP" altLang="en-US" sz="2000" i="1" dirty="0">
                <a:solidFill>
                  <a:schemeClr val="accent5"/>
                </a:solidFill>
                <a:latin typeface="+mn-ea"/>
              </a:rPr>
              <a:t>の未来をつくるイノベーションをおこします。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649379" y="3396513"/>
            <a:ext cx="800219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応募者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1649379" y="662107"/>
            <a:ext cx="1620957" cy="33855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助成事業の名称</a:t>
            </a:r>
          </a:p>
        </p:txBody>
      </p:sp>
    </p:spTree>
    <p:extLst>
      <p:ext uri="{BB962C8B-B14F-4D97-AF65-F5344CB8AC3E}">
        <p14:creationId xmlns:p14="http://schemas.microsoft.com/office/powerpoint/2010/main" val="99687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874713" y="60623"/>
            <a:ext cx="4947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項目を箇条書き等で、わかりやすく説明して下さい。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項目の順番は自由です。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71881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/>
              <a:t>研究開発成果イメージ</a:t>
            </a:r>
            <a:r>
              <a:rPr lang="ja-JP" altLang="en-US" sz="4000" b="1" dirty="0">
                <a:solidFill>
                  <a:prstClr val="black"/>
                </a:solidFill>
              </a:rPr>
              <a:t>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166" y="1267968"/>
            <a:ext cx="11844068" cy="5224907"/>
          </a:xfrm>
        </p:spPr>
        <p:txBody>
          <a:bodyPr>
            <a:noAutofit/>
          </a:bodyPr>
          <a:lstStyle/>
          <a:p>
            <a:pPr marL="0" indent="0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2400" b="1" dirty="0">
                <a:solidFill>
                  <a:prstClr val="black"/>
                </a:solidFill>
              </a:rPr>
              <a:t>エグゼクティブサマリー（</a:t>
            </a:r>
            <a:r>
              <a:rPr lang="ja-JP" altLang="en-US" sz="2400" b="1" dirty="0"/>
              <a:t>実現したい生産システム等</a:t>
            </a:r>
            <a:r>
              <a:rPr lang="ja-JP" altLang="en-US" sz="2400" b="1" dirty="0">
                <a:solidFill>
                  <a:prstClr val="black"/>
                </a:solidFill>
              </a:rPr>
              <a:t>の要点をまとめたもの）</a:t>
            </a:r>
            <a:br>
              <a:rPr lang="en-US" altLang="ja-JP" sz="2400" b="1" dirty="0">
                <a:solidFill>
                  <a:prstClr val="black"/>
                </a:solidFill>
              </a:rPr>
            </a:b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原則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2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，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3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枚で以下について整理して下さい。図解を併用する場合は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4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枚程度として下さい。</a:t>
            </a:r>
            <a:b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ja-JP" altLang="en-US" sz="1800" dirty="0"/>
              <a:t>　・事業立ち上げ経緯</a:t>
            </a:r>
            <a:br>
              <a:rPr lang="en-US" altLang="ja-JP" sz="1800" dirty="0"/>
            </a:br>
            <a:r>
              <a:rPr lang="en-US" altLang="ja-JP" sz="1800" dirty="0"/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製造現場のダイナミック・ケイパビリティ強化について以下の観点から、記載下さい</a:t>
            </a:r>
            <a:endParaRPr lang="en-US" altLang="ja-JP" sz="1600" i="1" dirty="0">
              <a:solidFill>
                <a:srgbClr val="0056A8"/>
              </a:solidFill>
              <a:latin typeface="+mn-ea"/>
              <a:ea typeface="+mn-ea"/>
            </a:endParaRPr>
          </a:p>
          <a:p>
            <a:pPr marL="457200" lvl="1" indent="0">
              <a:lnSpc>
                <a:spcPct val="0"/>
              </a:lnSpc>
              <a:spcBef>
                <a:spcPts val="0"/>
              </a:spcBef>
              <a:buNone/>
            </a:pPr>
            <a:r>
              <a:rPr lang="ja-JP" altLang="en-US" sz="1400" i="1" dirty="0">
                <a:solidFill>
                  <a:srgbClr val="0056A8"/>
                </a:solidFill>
                <a:latin typeface="+mn-ea"/>
                <a:ea typeface="+mn-ea"/>
              </a:rPr>
              <a:t>　　　　　　①我が国の製造現場が抱える課題に関する認識</a:t>
            </a:r>
          </a:p>
          <a:p>
            <a:pPr marL="457200" lvl="1" indent="0">
              <a:buNone/>
            </a:pPr>
            <a:r>
              <a:rPr lang="ja-JP" altLang="en-US" sz="1400" i="1" dirty="0">
                <a:solidFill>
                  <a:srgbClr val="0056A8"/>
                </a:solidFill>
                <a:latin typeface="+mn-ea"/>
                <a:ea typeface="+mn-ea"/>
              </a:rPr>
              <a:t>　　　　　　②その課題の解決に当たって必要と認識する事項</a:t>
            </a:r>
          </a:p>
          <a:p>
            <a:pPr marL="457200" lvl="1" indent="0">
              <a:buNone/>
            </a:pPr>
            <a:r>
              <a:rPr lang="ja-JP" altLang="en-US" sz="1400" i="1" dirty="0">
                <a:solidFill>
                  <a:srgbClr val="0056A8"/>
                </a:solidFill>
                <a:latin typeface="+mn-ea"/>
                <a:ea typeface="+mn-ea"/>
              </a:rPr>
              <a:t>　　　　　　③助成を希望する事業の実施により実現できる内容と②との関係性</a:t>
            </a:r>
          </a:p>
          <a:p>
            <a:pPr marL="457200" lvl="1" indent="0">
              <a:buNone/>
            </a:pPr>
            <a:r>
              <a:rPr lang="ja-JP" altLang="en-US" sz="1400" i="1" dirty="0">
                <a:solidFill>
                  <a:srgbClr val="0056A8"/>
                </a:solidFill>
                <a:latin typeface="+mn-ea"/>
                <a:ea typeface="+mn-ea"/>
              </a:rPr>
              <a:t>　　　　　　④具体的な技術課題と技術課題の克服手段となる技術開発要素等　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　　　</a:t>
            </a:r>
            <a:endParaRPr lang="en-US" altLang="ja-JP" sz="1600" i="1" dirty="0">
              <a:solidFill>
                <a:srgbClr val="0056A8"/>
              </a:solidFill>
              <a:latin typeface="+mn-ea"/>
              <a:ea typeface="+mn-ea"/>
            </a:endParaRPr>
          </a:p>
          <a:p>
            <a:pPr marL="0" indent="0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1800" dirty="0"/>
              <a:t>　・目指している生産システム等のイメージ</a:t>
            </a:r>
            <a:br>
              <a:rPr lang="en-US" altLang="ja-JP" sz="1800" dirty="0"/>
            </a:br>
            <a:r>
              <a:rPr lang="en-US" altLang="ja-JP" sz="1800" dirty="0"/>
              <a:t>	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図解する場合は、全体構想のうち、どの部分を研究開発の対象とするか明記下さい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	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製造現場のダイナミック・ケイパビリティの強化及び省エネの推進、社会目標達成評価への貢献について記載下さい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</a:rPr>
            </a:br>
            <a:r>
              <a:rPr lang="ja-JP" altLang="en-US" sz="1800" dirty="0"/>
              <a:t>　・重要成功要因</a:t>
            </a:r>
            <a:br>
              <a:rPr lang="en-US" altLang="ja-JP" sz="1800" dirty="0"/>
            </a:br>
            <a:r>
              <a:rPr lang="ja-JP" altLang="en-US" sz="1800" dirty="0"/>
              <a:t>　・成果の実用化計画</a:t>
            </a:r>
            <a:br>
              <a:rPr lang="en-US" altLang="ja-JP" sz="1800" dirty="0">
                <a:solidFill>
                  <a:srgbClr val="0056A8"/>
                </a:solidFill>
              </a:rPr>
            </a:br>
            <a:r>
              <a:rPr lang="ja-JP" altLang="en-US" sz="1800" dirty="0"/>
              <a:t>　・開発終了後の事業化計画　</a:t>
            </a:r>
            <a:br>
              <a:rPr lang="en-US" altLang="ja-JP" sz="1800" dirty="0">
                <a:solidFill>
                  <a:srgbClr val="FF0000"/>
                </a:solidFill>
              </a:rPr>
            </a:b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           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　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期間は問いませんが、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3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年以上を目安としてください</a:t>
            </a:r>
            <a:b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</a:b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　　　　　   </a:t>
            </a:r>
            <a:r>
              <a:rPr lang="en-US" altLang="ja-JP" sz="1600" i="1" dirty="0">
                <a:solidFill>
                  <a:srgbClr val="0056A8"/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研究開発終了後のビジネス展開</a:t>
            </a:r>
            <a:r>
              <a:rPr lang="ja-JP" altLang="en-US" sz="1600" i="1">
                <a:solidFill>
                  <a:srgbClr val="0056A8"/>
                </a:solidFill>
                <a:latin typeface="+mn-ea"/>
                <a:ea typeface="+mn-ea"/>
              </a:rPr>
              <a:t>戦略や事業化ロードマップ、</a:t>
            </a:r>
            <a:r>
              <a:rPr lang="ja-JP" altLang="en-US" sz="1600" i="1" dirty="0">
                <a:solidFill>
                  <a:srgbClr val="0056A8"/>
                </a:solidFill>
                <a:latin typeface="+mn-ea"/>
                <a:ea typeface="+mn-ea"/>
              </a:rPr>
              <a:t>既存の類似サービスとの差別化についても記載下さい　</a:t>
            </a:r>
            <a:endParaRPr lang="en-US" altLang="ja-JP" sz="1600" i="1" dirty="0">
              <a:latin typeface="+mn-ea"/>
              <a:ea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223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F7C2CA5-09C7-A34A-8F6D-2B027AA11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559689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事業計画</a:t>
            </a:r>
            <a:r>
              <a:rPr lang="en-US" altLang="ja-JP" sz="4000" b="1" dirty="0">
                <a:solidFill>
                  <a:prstClr val="black"/>
                </a:solidFill>
              </a:rPr>
              <a:t>【</a:t>
            </a:r>
            <a:r>
              <a:rPr lang="ja-JP" altLang="en-US" sz="4000" b="1" dirty="0">
                <a:solidFill>
                  <a:prstClr val="black"/>
                </a:solidFill>
              </a:rPr>
              <a:t>研究開発内容の説明</a:t>
            </a:r>
            <a:r>
              <a:rPr lang="en-US" altLang="ja-JP" sz="4000" b="1" dirty="0">
                <a:solidFill>
                  <a:prstClr val="black"/>
                </a:solidFill>
              </a:rPr>
              <a:t>】</a:t>
            </a:r>
            <a:endParaRPr kumimoji="1" lang="ja-JP" altLang="en-US" sz="4000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357C-4DF4-9A47-A9BC-CE3F83A3F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825625"/>
            <a:ext cx="11021113" cy="437515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ja-JP" altLang="en-US" sz="2400" b="1" dirty="0">
                <a:solidFill>
                  <a:prstClr val="black"/>
                </a:solidFill>
              </a:rPr>
              <a:t>研究開発計画</a:t>
            </a:r>
            <a:br>
              <a:rPr lang="en-US" altLang="ja-JP" sz="2400" b="1" dirty="0">
                <a:solidFill>
                  <a:prstClr val="black"/>
                </a:solidFill>
              </a:rPr>
            </a:b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以下、各</a:t>
            </a:r>
            <a:r>
              <a:rPr lang="en-US" altLang="ja-JP" sz="1800" i="1" dirty="0">
                <a:solidFill>
                  <a:srgbClr val="0056A8"/>
                </a:solidFill>
                <a:latin typeface="+mn-ea"/>
                <a:ea typeface="+mn-ea"/>
              </a:rPr>
              <a:t>1</a:t>
            </a:r>
            <a:r>
              <a:rPr lang="ja-JP" altLang="en-US" sz="1800" i="1" dirty="0">
                <a:solidFill>
                  <a:srgbClr val="0056A8"/>
                </a:solidFill>
                <a:latin typeface="+mn-ea"/>
                <a:ea typeface="+mn-ea"/>
              </a:rPr>
              <a:t>枚程度として下さい</a:t>
            </a:r>
            <a:endParaRPr lang="en-US" altLang="ja-JP" sz="1800" i="1" dirty="0">
              <a:solidFill>
                <a:srgbClr val="0056A8"/>
              </a:solidFill>
              <a:latin typeface="+mn-ea"/>
              <a:ea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800" dirty="0">
                <a:solidFill>
                  <a:prstClr val="black"/>
                </a:solidFill>
              </a:rPr>
              <a:t>　・研究開発計画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en-US" altLang="ja-JP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※ </a:t>
            </a:r>
            <a:r>
              <a:rPr lang="ja-JP" altLang="en-US" sz="1600" i="1" dirty="0">
                <a:solidFill>
                  <a:schemeClr val="accent1">
                    <a:lumMod val="75000"/>
                  </a:schemeClr>
                </a:solidFill>
                <a:latin typeface="+mn-ea"/>
                <a:ea typeface="+mn-ea"/>
              </a:rPr>
              <a:t>計画にはユーザ企業における実証実験の計画を含めて下さい</a:t>
            </a:r>
            <a:br>
              <a:rPr lang="en-US" altLang="ja-JP" sz="1800" dirty="0">
                <a:solidFill>
                  <a:srgbClr val="FF0000"/>
                </a:solidFill>
              </a:rPr>
            </a:br>
            <a:r>
              <a:rPr lang="ja-JP" altLang="en-US" sz="1800" dirty="0">
                <a:solidFill>
                  <a:srgbClr val="FF0000"/>
                </a:solidFill>
              </a:rPr>
              <a:t>　</a:t>
            </a:r>
            <a:r>
              <a:rPr lang="ja-JP" altLang="en-US" sz="1800" dirty="0"/>
              <a:t>・</a:t>
            </a:r>
            <a:r>
              <a:rPr lang="ja-JP" altLang="en-US" sz="1800" dirty="0">
                <a:solidFill>
                  <a:prstClr val="black"/>
                </a:solidFill>
              </a:rPr>
              <a:t>達成目標・水準・指標の設定</a:t>
            </a:r>
            <a:br>
              <a:rPr lang="en-US" altLang="ja-JP" sz="1800" dirty="0">
                <a:solidFill>
                  <a:prstClr val="black"/>
                </a:solidFill>
              </a:rPr>
            </a:b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en-US" altLang="ja-JP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※ </a:t>
            </a: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定量的、具体的に記載して下さい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エグゼクティブサマリーで記載の内容を実現するための研究開発要素視点は以下の３点を意識して下さい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085850" lvl="2" indent="-171450">
              <a:buFont typeface="Wingdings" pitchFamily="2" charset="2"/>
              <a:buChar char="ü"/>
            </a:pP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何を研究開発し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085850" lvl="2" indent="-171450">
              <a:buFont typeface="Wingdings" pitchFamily="2" charset="2"/>
              <a:buChar char="ü"/>
            </a:pP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どのように解決する（あるべき姿に近づける）するのか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085850" lvl="2" indent="-171450">
              <a:buFont typeface="Wingdings" pitchFamily="2" charset="2"/>
              <a:buChar char="ü"/>
            </a:pPr>
            <a:r>
              <a:rPr lang="ja-JP" altLang="en-US" sz="1600" i="1" dirty="0">
                <a:solidFill>
                  <a:srgbClr val="5B9BD5">
                    <a:lumMod val="75000"/>
                  </a:srgb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いつまでにどのような成果を達成するのか</a:t>
            </a:r>
            <a:endParaRPr lang="en-US" altLang="ja-JP" sz="1600" i="1" dirty="0">
              <a:solidFill>
                <a:srgbClr val="5B9BD5">
                  <a:lumMod val="75000"/>
                </a:srgb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ct val="150000"/>
              </a:lnSpc>
              <a:buNone/>
            </a:pPr>
            <a:endParaRPr lang="ja-JP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B490D01-71B0-0E41-8E12-28CA6E5989C7}"/>
              </a:ext>
            </a:extLst>
          </p:cNvPr>
          <p:cNvSpPr/>
          <p:nvPr/>
        </p:nvSpPr>
        <p:spPr>
          <a:xfrm>
            <a:off x="874712" y="60623"/>
            <a:ext cx="55748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提案書（実施計画書）記載項目を箇条書き等で、わかりやすく説明して下さい。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項目の順番は自由です。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05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AEB10558-8183-6643-8D70-CF25E1EF2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638673"/>
              </p:ext>
            </p:extLst>
          </p:nvPr>
        </p:nvGraphicFramePr>
        <p:xfrm>
          <a:off x="874712" y="1845456"/>
          <a:ext cx="10357732" cy="3688101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047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63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251">
                  <a:extLst>
                    <a:ext uri="{9D8B030D-6E8A-4147-A177-3AD203B41FA5}">
                      <a16:colId xmlns:a16="http://schemas.microsoft.com/office/drawing/2014/main" val="848327821"/>
                    </a:ext>
                  </a:extLst>
                </a:gridCol>
                <a:gridCol w="1527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8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実施項目</a:t>
                      </a:r>
                      <a:endParaRPr kumimoji="1" lang="ja-JP" altLang="en-US" sz="14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2023</a:t>
                      </a:r>
                      <a:r>
                        <a:rPr kumimoji="1" lang="ja-JP" altLang="en-US" sz="1600" dirty="0"/>
                        <a:t>年度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/>
                        <a:t>2024</a:t>
                      </a:r>
                      <a:r>
                        <a:rPr kumimoji="1" lang="ja-JP" altLang="en-US" sz="1600" dirty="0"/>
                        <a:t>年度 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2025</a:t>
                      </a:r>
                      <a:r>
                        <a:rPr kumimoji="1" lang="ja-JP" altLang="en-US" sz="1600" dirty="0"/>
                        <a:t>年度 </a:t>
                      </a:r>
                      <a:endParaRPr kumimoji="1" lang="ja-JP" altLang="en-US" sz="16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達成目標</a:t>
                      </a:r>
                      <a:endParaRPr kumimoji="1" lang="ja-JP" altLang="en-US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助成対象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</a:p>
                    <a:p>
                      <a:pPr algn="ctr"/>
                      <a:r>
                        <a:rPr kumimoji="1" lang="en-US" altLang="ja-JP" sz="1200" dirty="0"/>
                        <a:t>200</a:t>
                      </a:r>
                      <a:r>
                        <a:rPr kumimoji="1" lang="ja-JP" altLang="en-US" sz="1200" dirty="0"/>
                        <a:t>百円</a:t>
                      </a:r>
                      <a:endParaRPr kumimoji="1" lang="en-US" altLang="ja-JP" sz="12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5725" indent="-85725" algn="l"/>
                      <a:r>
                        <a:rPr kumimoji="1" lang="ja-JP" altLang="en-US" sz="1400" dirty="0"/>
                        <a:t>大分類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小分類</a:t>
                      </a:r>
                      <a:endParaRPr kumimoji="1" lang="ja-JP" altLang="en-US" sz="1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4   5   6   7   8   9   10   11   12   1   2   3</a:t>
                      </a: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719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設計</a:t>
                      </a:r>
                      <a:endParaRPr kumimoji="1" lang="ja-JP" altLang="en-US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設計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％動作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069302"/>
                  </a:ext>
                </a:extLst>
              </a:tr>
              <a:tr h="498923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開発</a:t>
                      </a:r>
                      <a:endParaRPr kumimoji="1" lang="ja-JP" altLang="en-US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モデル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開発・評価</a:t>
                      </a:r>
                      <a:endParaRPr kumimoji="1" lang="en-US" altLang="ja-JP" sz="1600" i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実証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ラボ評価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制御時のエラー率</a:t>
                      </a: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％以下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80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実装評価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要求アウトプットの</a:t>
                      </a: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100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％出力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dirty="0">
                          <a:solidFill>
                            <a:schemeClr val="accent5"/>
                          </a:solidFill>
                        </a:rPr>
                        <a:t>20</a:t>
                      </a:r>
                      <a:r>
                        <a:rPr kumimoji="1" lang="ja-JP" altLang="en-US" sz="1400" i="1" dirty="0">
                          <a:solidFill>
                            <a:schemeClr val="accent5"/>
                          </a:solidFill>
                        </a:rPr>
                        <a:t>百万円</a:t>
                      </a:r>
                      <a:endParaRPr kumimoji="1" lang="en-US" altLang="ja-JP" sz="14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導入</a:t>
                      </a: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  <a:p>
                      <a:r>
                        <a:rPr kumimoji="1" lang="ja-JP" altLang="en-US" sz="1600" i="1" dirty="0">
                          <a:solidFill>
                            <a:schemeClr val="accent5"/>
                          </a:solidFill>
                        </a:rPr>
                        <a:t>時期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i="1" baseline="0" dirty="0">
                          <a:solidFill>
                            <a:schemeClr val="accent5"/>
                          </a:solidFill>
                        </a:rPr>
                        <a:t>FY2024.3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i="1" baseline="0" dirty="0">
                          <a:solidFill>
                            <a:schemeClr val="accent5"/>
                          </a:solidFill>
                        </a:rPr>
                        <a:t>導入完了</a:t>
                      </a:r>
                      <a:endParaRPr kumimoji="1" lang="en-US" altLang="ja-JP" sz="1400" i="1" baseline="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i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920152" y="110299"/>
            <a:ext cx="7271848" cy="1510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30000"/>
              </a:lnSpc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ja-JP" altLang="en-US" sz="1200" i="1" dirty="0">
                <a:solidFill>
                  <a:schemeClr val="accent5"/>
                </a:solidFill>
              </a:rPr>
              <a:t>前ページの研究開発スケジュールをわかりやすく示して下さい。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「実施項目」、「実施時期」、「達成目標」、「実施項目毎の助成金の額及び助成対象経費」、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「主要外注先とその費用（もしあれば）」、「実証実験先とその費用」、「開発成果の導入時期」、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「各年度末時点の業務完了要件」は、必ず記載して下さい。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本助成事業期間内で完了しない実施項目があれば記載して下さい。</a:t>
            </a:r>
            <a:br>
              <a:rPr lang="en-US" altLang="ja-JP" sz="1200" i="1" dirty="0">
                <a:solidFill>
                  <a:schemeClr val="accent5"/>
                </a:solidFill>
              </a:rPr>
            </a:br>
            <a:r>
              <a:rPr lang="ja-JP" altLang="en-US" sz="1200" i="1" dirty="0">
                <a:solidFill>
                  <a:schemeClr val="accent5"/>
                </a:solidFill>
              </a:rPr>
              <a:t>下表は例です。下表を用いる場合、行例を適宜追加して下さい。</a:t>
            </a:r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10" name="直線矢印コネクタ 9"/>
          <p:cNvCxnSpPr>
            <a:cxnSpLocks/>
          </p:cNvCxnSpPr>
          <p:nvPr/>
        </p:nvCxnSpPr>
        <p:spPr>
          <a:xfrm>
            <a:off x="5864088" y="3886930"/>
            <a:ext cx="990277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748923" y="3990657"/>
            <a:ext cx="3134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システム化と動作確認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主要外注先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）●▲システム、</a:t>
            </a:r>
            <a:r>
              <a:rPr lang="en-US" altLang="ja-JP" sz="1200" i="1" dirty="0">
                <a:solidFill>
                  <a:schemeClr val="accent5"/>
                </a:solidFill>
              </a:rPr>
              <a:t> 50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百万円）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cxnSp>
        <p:nvCxnSpPr>
          <p:cNvPr id="16" name="直線矢印コネクタ 15"/>
          <p:cNvCxnSpPr>
            <a:cxnSpLocks/>
          </p:cNvCxnSpPr>
          <p:nvPr/>
        </p:nvCxnSpPr>
        <p:spPr>
          <a:xfrm>
            <a:off x="7692887" y="5246998"/>
            <a:ext cx="630391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384586" y="4497373"/>
            <a:ext cx="2586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rgbClr val="FF0000"/>
                </a:solidFill>
              </a:rPr>
              <a:t>　　　　　　　　　　　　　　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実ライン評価</a:t>
            </a:r>
            <a:endParaRPr lang="en-US" altLang="ja-JP" sz="1200" i="1" dirty="0"/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（実証実験先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((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株</a:t>
            </a:r>
            <a:r>
              <a:rPr lang="en-US" altLang="ja-JP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)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）◎■、</a:t>
            </a:r>
            <a:r>
              <a:rPr lang="en-US" altLang="ja-JP" sz="1200" i="1" dirty="0">
                <a:solidFill>
                  <a:schemeClr val="accent5"/>
                </a:solidFill>
              </a:rPr>
              <a:t> 10</a:t>
            </a:r>
            <a:r>
              <a:rPr lang="ja-JP" altLang="en-US" sz="1200" i="1" dirty="0">
                <a:solidFill>
                  <a:schemeClr val="accent5"/>
                </a:solidFill>
              </a:rPr>
              <a:t>百万円）</a:t>
            </a:r>
            <a:r>
              <a:rPr lang="ja-JP" altLang="en-US" sz="1200" i="1" dirty="0">
                <a:solidFill>
                  <a:schemeClr val="accent5"/>
                </a:solidFill>
                <a:sym typeface="Wingdings" panose="05000000000000000000" pitchFamily="2" charset="2"/>
              </a:rPr>
              <a:t>　</a:t>
            </a:r>
            <a:endParaRPr lang="ja-JP" altLang="en-US" sz="1200" i="1" dirty="0">
              <a:solidFill>
                <a:schemeClr val="accent5"/>
              </a:solidFill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9373675-5851-CC4F-96BD-990C1AD69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2" y="555734"/>
            <a:ext cx="10442576" cy="1033463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solidFill>
                  <a:prstClr val="black"/>
                </a:solidFill>
              </a:rPr>
              <a:t>開発計画</a:t>
            </a:r>
            <a:endParaRPr kumimoji="1" lang="ja-JP" altLang="en-US" sz="4000" b="1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3F9EE20-3E70-4A96-8315-A6CA0598492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線吹き出し 1 (枠付き) 20"/>
          <p:cNvSpPr/>
          <p:nvPr/>
        </p:nvSpPr>
        <p:spPr>
          <a:xfrm>
            <a:off x="5353802" y="5616680"/>
            <a:ext cx="1643267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2024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・●●ｼｽﾃﾑ開発完了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sp>
        <p:nvSpPr>
          <p:cNvPr id="17" name="線吹き出し 1 (枠付き) 20">
            <a:extLst>
              <a:ext uri="{FF2B5EF4-FFF2-40B4-BE49-F238E27FC236}">
                <a16:creationId xmlns:a16="http://schemas.microsoft.com/office/drawing/2014/main" id="{E10F9326-89E5-42B7-B200-16CF78277C6C}"/>
              </a:ext>
            </a:extLst>
          </p:cNvPr>
          <p:cNvSpPr/>
          <p:nvPr/>
        </p:nvSpPr>
        <p:spPr>
          <a:xfrm>
            <a:off x="7069620" y="5616679"/>
            <a:ext cx="1458154" cy="1026291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2025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・●●実ﾗｲﾝ評価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・●●システムの</a:t>
            </a:r>
            <a:r>
              <a:rPr lang="en-US" altLang="ja-JP" sz="1200" i="1" dirty="0">
                <a:solidFill>
                  <a:schemeClr val="accent5"/>
                </a:solidFill>
              </a:rPr>
              <a:t>××</a:t>
            </a:r>
            <a:r>
              <a:rPr lang="ja-JP" altLang="en-US" sz="1200" i="1" dirty="0">
                <a:solidFill>
                  <a:schemeClr val="accent5"/>
                </a:solidFill>
              </a:rPr>
              <a:t>精度</a:t>
            </a:r>
            <a:r>
              <a:rPr lang="en-US" altLang="ja-JP" sz="1200" i="1" dirty="0">
                <a:solidFill>
                  <a:schemeClr val="accent5"/>
                </a:solidFill>
              </a:rPr>
              <a:t>80%</a:t>
            </a:r>
            <a:r>
              <a:rPr lang="ja-JP" altLang="en-US" sz="1200" i="1" dirty="0">
                <a:solidFill>
                  <a:schemeClr val="accent5"/>
                </a:solidFill>
              </a:rPr>
              <a:t>達成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ABF58DE2-8AF8-4B71-A986-784A0E8FAA07}"/>
              </a:ext>
            </a:extLst>
          </p:cNvPr>
          <p:cNvCxnSpPr>
            <a:cxnSpLocks/>
          </p:cNvCxnSpPr>
          <p:nvPr/>
        </p:nvCxnSpPr>
        <p:spPr>
          <a:xfrm>
            <a:off x="4748923" y="2649878"/>
            <a:ext cx="617918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54D04BD-11D6-49D0-A860-C441699CBE40}"/>
              </a:ext>
            </a:extLst>
          </p:cNvPr>
          <p:cNvSpPr txBox="1"/>
          <p:nvPr/>
        </p:nvSpPr>
        <p:spPr>
          <a:xfrm>
            <a:off x="4567628" y="2689921"/>
            <a:ext cx="8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要件定義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設計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8C96F54-D656-478F-87F6-B8F72CE0C8FC}"/>
              </a:ext>
            </a:extLst>
          </p:cNvPr>
          <p:cNvSpPr txBox="1"/>
          <p:nvPr/>
        </p:nvSpPr>
        <p:spPr>
          <a:xfrm>
            <a:off x="4989029" y="3335033"/>
            <a:ext cx="1420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開発・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accent5"/>
                </a:solidFill>
              </a:rPr>
              <a:t>動作検証</a:t>
            </a:r>
          </a:p>
        </p:txBody>
      </p:sp>
      <p:sp>
        <p:nvSpPr>
          <p:cNvPr id="12" name="線吹き出し 1 (枠付き) 11"/>
          <p:cNvSpPr/>
          <p:nvPr/>
        </p:nvSpPr>
        <p:spPr>
          <a:xfrm>
            <a:off x="3319669" y="5608685"/>
            <a:ext cx="1961581" cy="1046874"/>
          </a:xfrm>
          <a:prstGeom prst="borderCallout1">
            <a:avLst>
              <a:gd name="adj1" fmla="val 17658"/>
              <a:gd name="adj2" fmla="val -1383"/>
              <a:gd name="adj3" fmla="val -12332"/>
              <a:gd name="adj4" fmla="val -1268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i="1" dirty="0">
                <a:solidFill>
                  <a:schemeClr val="accent5"/>
                </a:solidFill>
              </a:rPr>
              <a:t>2023</a:t>
            </a:r>
            <a:r>
              <a:rPr lang="ja-JP" altLang="en-US" sz="1200" i="1" dirty="0">
                <a:solidFill>
                  <a:schemeClr val="accent5"/>
                </a:solidFill>
              </a:rPr>
              <a:t>年度末の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業務完了要件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r>
              <a:rPr lang="ja-JP" altLang="en-US" sz="1200" i="1" dirty="0">
                <a:solidFill>
                  <a:schemeClr val="accent5"/>
                </a:solidFill>
              </a:rPr>
              <a:t>・要件定義完了</a:t>
            </a:r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  <a:p>
            <a:endParaRPr lang="en-US" altLang="ja-JP" sz="1200" i="1" dirty="0">
              <a:solidFill>
                <a:schemeClr val="accent5"/>
              </a:solidFill>
            </a:endParaRPr>
          </a:p>
        </p:txBody>
      </p: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BD3DDCEF-2C77-4CCD-8CCF-1DE739CF23DA}"/>
              </a:ext>
            </a:extLst>
          </p:cNvPr>
          <p:cNvCxnSpPr>
            <a:cxnSpLocks/>
          </p:cNvCxnSpPr>
          <p:nvPr/>
        </p:nvCxnSpPr>
        <p:spPr>
          <a:xfrm>
            <a:off x="5413478" y="3259483"/>
            <a:ext cx="52536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854D1BF5-64CA-4250-8CED-1B1343DAAC71}"/>
              </a:ext>
            </a:extLst>
          </p:cNvPr>
          <p:cNvCxnSpPr>
            <a:cxnSpLocks/>
          </p:cNvCxnSpPr>
          <p:nvPr/>
        </p:nvCxnSpPr>
        <p:spPr>
          <a:xfrm>
            <a:off x="7016948" y="4472200"/>
            <a:ext cx="675939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407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NEDO日本語16：9</Template>
  <Words>1035</Words>
  <PresentationFormat>ワイド画面</PresentationFormat>
  <Paragraphs>99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ＭＳ Ｐゴシック</vt:lpstr>
      <vt:lpstr>Meiryo</vt:lpstr>
      <vt:lpstr>游ゴシック</vt:lpstr>
      <vt:lpstr>Arial</vt:lpstr>
      <vt:lpstr>Calibri</vt:lpstr>
      <vt:lpstr>Wingdings</vt:lpstr>
      <vt:lpstr>Office テーマ</vt:lpstr>
      <vt:lpstr>プレゼンテーション資料（配布用様式）</vt:lpstr>
      <vt:lpstr>プレゼンテーション資料（配布用様式）</vt:lpstr>
      <vt:lpstr>「●●開発事業」</vt:lpstr>
      <vt:lpstr>事業計画【研究開発成果イメージの説明】</vt:lpstr>
      <vt:lpstr>事業計画【研究開発内容の説明】</vt:lpstr>
      <vt:lpstr>開発計画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