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notesMasterIdLst>
    <p:notesMasterId r:id="rId7"/>
  </p:notesMasterIdLst>
  <p:handoutMasterIdLst>
    <p:handoutMasterId r:id="rId8"/>
  </p:handoutMasterIdLst>
  <p:sldIdLst>
    <p:sldId id="320" r:id="rId2"/>
    <p:sldId id="324" r:id="rId3"/>
    <p:sldId id="321" r:id="rId4"/>
    <p:sldId id="333" r:id="rId5"/>
    <p:sldId id="334" r:id="rId6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6699FF"/>
    <a:srgbClr val="3399FF"/>
    <a:srgbClr val="005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86419" autoAdjust="0"/>
  </p:normalViewPr>
  <p:slideViewPr>
    <p:cSldViewPr snapToGrid="0">
      <p:cViewPr varScale="1">
        <p:scale>
          <a:sx n="121" d="100"/>
          <a:sy n="121" d="100"/>
        </p:scale>
        <p:origin x="108" y="150"/>
      </p:cViewPr>
      <p:guideLst/>
    </p:cSldViewPr>
  </p:slideViewPr>
  <p:outlineViewPr>
    <p:cViewPr>
      <p:scale>
        <a:sx n="33" d="100"/>
        <a:sy n="33" d="100"/>
      </p:scale>
      <p:origin x="0" y="-159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736" y="216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viewProps.xml" Type="http://schemas.openxmlformats.org/officeDocument/2006/relationships/viewProps"/><Relationship Id="rId11" Target="theme/theme1.xml" Type="http://schemas.openxmlformats.org/officeDocument/2006/relationships/theme"/><Relationship Id="rId12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notesMasters/notesMaster1.xml" Type="http://schemas.openxmlformats.org/officeDocument/2006/relationships/notesMaster"/><Relationship Id="rId8" Target="handoutMasters/handoutMaster1.xml" Type="http://schemas.openxmlformats.org/officeDocument/2006/relationships/handoutMaster"/><Relationship Id="rId9" Target="presProps.xml" Type="http://schemas.openxmlformats.org/officeDocument/2006/relationships/presProp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C50B2B8-527E-4CC4-9CC6-C8CF95BA9A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21D5E3-E8EC-4DB1-A56A-81E3789F18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1F2D798D-6D2A-4B58-BBDB-9314A684AE07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9A8A8AB-33BB-4042-9434-2DDF99592E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5223E40-B9FB-4952-B88A-4D9C365422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0B752ABD-1D4F-44F1-B1DA-D59CDE57B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316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435D0A4E-8F26-4730-89B2-CE0658009740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EB0DFDCF-E5D4-4068-8A8A-9D6CAB5F1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538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_rels/notesSlide3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_rels/notesSlide4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4.xml" Type="http://schemas.openxmlformats.org/officeDocument/2006/relationships/slide"/></Relationships>
</file>

<file path=ppt/notesSlides/_rels/notesSlide5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5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8" y="1233488"/>
            <a:ext cx="591978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1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2141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8" y="1233488"/>
            <a:ext cx="591978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2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1946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8" y="1233488"/>
            <a:ext cx="591978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3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6909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8" y="1233488"/>
            <a:ext cx="591978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4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4257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8" y="1233488"/>
            <a:ext cx="591978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5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167704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48343" y="62122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12000" y="620077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35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902-60D3-43C8-9878-7E7CA1A9F9B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11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57225"/>
            <a:ext cx="2628900" cy="55197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57225"/>
            <a:ext cx="7734300" cy="55197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F199-412F-4EB5-BA9C-14622610593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9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48343" y="60322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48343" y="620077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163132-1956-9F44-8166-C175B617D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5289-69A3-4B81-BB23-3B6D4B3F18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C4A3F2-1663-0D4D-82D4-896240395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B053F2-D79A-BA45-9E84-2A716A3D9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38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13" y="1709738"/>
            <a:ext cx="1044257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6113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7408-C4A7-4F91-BCC5-5C1308BEA58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41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4712" y="1825625"/>
            <a:ext cx="5145087" cy="43751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45087" cy="43751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652E-0461-47E5-A0B6-087D650850E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1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13" y="657225"/>
            <a:ext cx="10442576" cy="10334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713" y="1681163"/>
            <a:ext cx="512286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4713" y="2505075"/>
            <a:ext cx="512286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450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450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203-95CD-470D-8FAF-64EDBF046E1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9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BE24-FAC9-45A5-8A6F-439A58FF981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97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775B-66F9-447A-BC4E-BE0813D151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09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57224"/>
            <a:ext cx="3932237" cy="14001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2133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1433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75B5-1E76-4D63-A07D-33852482566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8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57224"/>
            <a:ext cx="3932237" cy="14001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521334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1433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84426-CA4B-439B-918D-5D2D366444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51943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4713" y="657225"/>
            <a:ext cx="10442576" cy="1033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713" y="1825625"/>
            <a:ext cx="10442575" cy="4375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655289-69A3-4B81-BB23-3B6D4B3F18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64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7129" userDrawn="1">
          <p15:clr>
            <a:srgbClr val="F26B43"/>
          </p15:clr>
        </p15:guide>
        <p15:guide id="4" pos="551" userDrawn="1">
          <p15:clr>
            <a:srgbClr val="F26B43"/>
          </p15:clr>
        </p15:guide>
        <p15:guide id="5" orient="horz" pos="414" userDrawn="1">
          <p15:clr>
            <a:srgbClr val="F26B43"/>
          </p15:clr>
        </p15:guide>
        <p15:guide id="6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E792311-BA03-4C4C-BABA-D5328D42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i="1">
                <a:solidFill>
                  <a:schemeClr val="accent5"/>
                </a:solidFill>
              </a:rPr>
              <a:t>プレゼンテーション資料（配布用様式）</a:t>
            </a:r>
            <a:endParaRPr lang="ja-JP" altLang="en-US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054B9AF-FB42-2145-BBDD-04A7AAF26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825625"/>
            <a:ext cx="10442575" cy="43751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二次審査はプレゼンテーション形式で審査します。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本ページ、次ページ及び以降の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イタリックの青文字は削除または編集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し、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プレゼンテーション資料を作成して下さい。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>P</a:t>
            </a:r>
            <a:r>
              <a:rPr lang="en-US" altLang="ja-JP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. 4, 5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は、記載要求事項（審査事項）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です。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本様式に示した記載要求事項を、プレゼンテーション資料に盛り込んで下さい。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一部が欠けた場合、審査の評価が低くなる場合があります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本ファイルをそのまま用いてプレゼンテーション資料を作成する他、個別に資料を作成することも可とします。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626E6B6-6503-0840-9CD1-6B4431F9D9B9}"/>
              </a:ext>
            </a:extLst>
          </p:cNvPr>
          <p:cNvSpPr txBox="1"/>
          <p:nvPr/>
        </p:nvSpPr>
        <p:spPr>
          <a:xfrm>
            <a:off x="4824960" y="15295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5"/>
                </a:solidFill>
              </a:rPr>
              <a:t>このシートは提出時削除</a:t>
            </a:r>
            <a:endParaRPr kumimoji="1" lang="ja-JP" alt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80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E792311-BA03-4C4C-BABA-D5328D42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i="1">
                <a:solidFill>
                  <a:schemeClr val="accent5"/>
                </a:solidFill>
              </a:rPr>
              <a:t>プレゼンテーション資料（配布用様式）</a:t>
            </a:r>
            <a:endParaRPr lang="ja-JP" altLang="en-US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054B9AF-FB42-2145-BBDD-04A7AAF26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資料の枚数は自由ですが、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発表時間（２０分）を踏まえて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作成下さい。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ja-JP" sz="1800" i="1" u="sng" dirty="0">
                <a:solidFill>
                  <a:schemeClr val="accent5"/>
                </a:solidFill>
                <a:latin typeface="+mn-ea"/>
                <a:ea typeface="+mn-ea"/>
              </a:rPr>
              <a:t>提出締切：</a:t>
            </a:r>
            <a:r>
              <a:rPr lang="ja-JP" altLang="en-US" sz="1800" i="1" u="sng" dirty="0">
                <a:solidFill>
                  <a:schemeClr val="accent5"/>
                </a:solidFill>
                <a:latin typeface="+mn-ea"/>
                <a:ea typeface="+mn-ea"/>
              </a:rPr>
              <a:t>提案書締め切り後一週間以内</a:t>
            </a:r>
            <a:endParaRPr lang="en-US" altLang="ja-JP" sz="1800" i="1" u="sng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ファイル名は、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『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株式会社を除いた法人名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_2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次審査プレゼンテーション資料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.pdf』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として下さい。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C2B8D4-04D8-7B41-90BE-DAC67E5149D1}"/>
              </a:ext>
            </a:extLst>
          </p:cNvPr>
          <p:cNvSpPr txBox="1"/>
          <p:nvPr/>
        </p:nvSpPr>
        <p:spPr>
          <a:xfrm>
            <a:off x="4824960" y="15295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5"/>
                </a:solidFill>
              </a:rPr>
              <a:t>このシートは提出時削除</a:t>
            </a:r>
            <a:endParaRPr kumimoji="1" lang="ja-JP" alt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13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8C51A25F-12A5-9E49-8D45-E02B2B9C9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711" y="3560093"/>
            <a:ext cx="10442577" cy="1655762"/>
          </a:xfrm>
        </p:spPr>
        <p:txBody>
          <a:bodyPr/>
          <a:lstStyle/>
          <a:p>
            <a:r>
              <a:rPr lang="ja-JP" altLang="en-US" i="1" dirty="0">
                <a:solidFill>
                  <a:schemeClr val="accent5"/>
                </a:solidFill>
                <a:latin typeface="+mn-ea"/>
                <a:ea typeface="+mn-ea"/>
              </a:rPr>
              <a:t>株式会社●●</a:t>
            </a:r>
            <a:endParaRPr lang="en-US" altLang="ja-JP" i="1" dirty="0">
              <a:solidFill>
                <a:schemeClr val="accent5"/>
              </a:solidFill>
              <a:latin typeface="+mn-ea"/>
              <a:ea typeface="+mn-ea"/>
            </a:endParaRPr>
          </a:p>
          <a:p>
            <a:r>
              <a:rPr lang="ja-JP" altLang="en-US" b="1" i="1" dirty="0">
                <a:solidFill>
                  <a:schemeClr val="accent5"/>
                </a:solidFill>
                <a:latin typeface="+mn-ea"/>
                <a:ea typeface="+mn-ea"/>
              </a:rPr>
              <a:t>ＣＥＯ　根戸太郎</a:t>
            </a:r>
            <a:endParaRPr lang="ja-JP" altLang="en-US" i="1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F1EF19-7AEC-F24C-A88E-42ADD6172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711" y="1122363"/>
            <a:ext cx="10442573" cy="2387600"/>
          </a:xfrm>
        </p:spPr>
        <p:txBody>
          <a:bodyPr anchor="ctr" anchorCtr="0">
            <a:normAutofit/>
          </a:bodyPr>
          <a:lstStyle/>
          <a:p>
            <a:r>
              <a:rPr lang="ja-JP" altLang="ja-JP" sz="4000" i="1" dirty="0">
                <a:solidFill>
                  <a:srgbClr val="0056A8"/>
                </a:solidFill>
                <a:latin typeface="+mn-ea"/>
                <a:ea typeface="+mn-ea"/>
              </a:rPr>
              <a:t>「</a:t>
            </a:r>
            <a:r>
              <a:rPr lang="ja-JP" altLang="en-US" sz="4000" i="1" dirty="0">
                <a:solidFill>
                  <a:srgbClr val="0056A8"/>
                </a:solidFill>
                <a:latin typeface="+mn-ea"/>
                <a:ea typeface="+mn-ea"/>
              </a:rPr>
              <a:t>●●に関する調査</a:t>
            </a:r>
            <a:r>
              <a:rPr lang="ja-JP" altLang="ja-JP" sz="4000" i="1" dirty="0">
                <a:solidFill>
                  <a:srgbClr val="0056A8"/>
                </a:solidFill>
                <a:latin typeface="+mn-ea"/>
                <a:ea typeface="+mn-ea"/>
              </a:rPr>
              <a:t>」</a:t>
            </a:r>
            <a:endParaRPr kumimoji="1" lang="ja-JP" altLang="en-US" sz="4000" dirty="0">
              <a:solidFill>
                <a:srgbClr val="0056A8"/>
              </a:solidFill>
              <a:latin typeface="+mn-ea"/>
              <a:ea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815295" y="2042214"/>
            <a:ext cx="33767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提案いただく事業の名称を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記載して下さい。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9042079" y="225486"/>
            <a:ext cx="31499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採択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審査委員会の日付を記載して下さい。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8809233" y="5474027"/>
            <a:ext cx="338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連携する事業会社が複数である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場合、法人名を全て記載して下さい。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連携が予定であれば、（予定）を付して下さい。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102779" y="136062"/>
            <a:ext cx="20265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i="1" dirty="0">
                <a:solidFill>
                  <a:schemeClr val="accent5"/>
                </a:solidFill>
                <a:latin typeface="+mn-ea"/>
              </a:rPr>
              <a:t>2023</a:t>
            </a:r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年●月●日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874714" y="5628606"/>
            <a:ext cx="10442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i="1">
                <a:solidFill>
                  <a:schemeClr val="accent5"/>
                </a:solidFill>
                <a:latin typeface="+mn-ea"/>
              </a:rPr>
              <a:t>株式会社◎◎、株式会社■■ （予定）</a:t>
            </a:r>
            <a:endParaRPr lang="ja-JP" altLang="en-US" sz="2400" i="1" dirty="0">
              <a:solidFill>
                <a:schemeClr val="accent5"/>
              </a:solidFill>
              <a:latin typeface="+mn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649379" y="3396513"/>
            <a:ext cx="80021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応募者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1444197" y="662107"/>
            <a:ext cx="203132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調査委託事業の名称</a:t>
            </a:r>
          </a:p>
        </p:txBody>
      </p:sp>
    </p:spTree>
    <p:extLst>
      <p:ext uri="{BB962C8B-B14F-4D97-AF65-F5344CB8AC3E}">
        <p14:creationId xmlns:p14="http://schemas.microsoft.com/office/powerpoint/2010/main" val="99687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F7C2CA5-09C7-A34A-8F6D-2B027AA1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559689"/>
            <a:ext cx="10442576" cy="10334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</a:rPr>
              <a:t>調査計画</a:t>
            </a:r>
            <a:r>
              <a:rPr lang="en-US" altLang="ja-JP" sz="4000" b="1" dirty="0">
                <a:solidFill>
                  <a:prstClr val="black"/>
                </a:solidFill>
              </a:rPr>
              <a:t>【</a:t>
            </a:r>
            <a:r>
              <a:rPr lang="ja-JP" altLang="en-US" sz="4000" b="1" dirty="0">
                <a:solidFill>
                  <a:prstClr val="black"/>
                </a:solidFill>
              </a:rPr>
              <a:t>調査</a:t>
            </a:r>
            <a:r>
              <a:rPr lang="ja-JP" altLang="en-US" sz="4000" b="1">
                <a:solidFill>
                  <a:prstClr val="black"/>
                </a:solidFill>
              </a:rPr>
              <a:t>成果イメージ説明</a:t>
            </a:r>
            <a:r>
              <a:rPr lang="en-US" altLang="ja-JP" sz="4000" b="1" dirty="0">
                <a:solidFill>
                  <a:prstClr val="black"/>
                </a:solidFill>
              </a:rPr>
              <a:t>】</a:t>
            </a:r>
            <a:endParaRPr kumimoji="1" lang="ja-JP" altLang="en-US" sz="400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88357C-4DF4-9A47-A9BC-CE3F83A3F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232" y="1425372"/>
            <a:ext cx="11021113" cy="4375150"/>
          </a:xfrm>
        </p:spPr>
        <p:txBody>
          <a:bodyPr>
            <a:noAutofit/>
          </a:bodyPr>
          <a:lstStyle/>
          <a:p>
            <a:pPr marL="0" indent="0">
              <a:lnSpc>
                <a:spcPts val="1800"/>
              </a:lnSpc>
              <a:buNone/>
            </a:pPr>
            <a:r>
              <a:rPr lang="ja-JP" altLang="en-US" sz="16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　　</a:t>
            </a:r>
            <a:r>
              <a:rPr lang="en-US" altLang="ja-JP" sz="16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仕様書の実施項目をふまえ、必要に応じて図解も含めて記載ください </a:t>
            </a:r>
            <a:endParaRPr lang="en-US" altLang="ja-JP" sz="1600" i="1" dirty="0">
              <a:solidFill>
                <a:schemeClr val="accent1">
                  <a:lumMod val="75000"/>
                </a:schemeClr>
              </a:solidFill>
              <a:latin typeface="+mn-ea"/>
              <a:ea typeface="+mn-ea"/>
            </a:endParaRPr>
          </a:p>
          <a:p>
            <a:pPr marL="0" indent="0">
              <a:lnSpc>
                <a:spcPts val="1800"/>
              </a:lnSpc>
              <a:buNone/>
            </a:pPr>
            <a:endParaRPr lang="en-US" altLang="ja-JP" sz="1800" dirty="0">
              <a:solidFill>
                <a:prstClr val="black"/>
              </a:solidFill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800" dirty="0">
                <a:solidFill>
                  <a:prstClr val="black"/>
                </a:solidFill>
              </a:rPr>
              <a:t>　１）本事業に応募した経緯</a:t>
            </a:r>
            <a:endParaRPr lang="en-US" altLang="ja-JP" sz="1800" dirty="0">
              <a:solidFill>
                <a:prstClr val="black"/>
              </a:solidFill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800" dirty="0">
                <a:solidFill>
                  <a:prstClr val="black"/>
                </a:solidFill>
              </a:rPr>
              <a:t>　　</a:t>
            </a:r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en-US" altLang="ja-JP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※ </a:t>
            </a:r>
            <a:r>
              <a:rPr lang="ja-JP" altLang="en-US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過去の実績（調査・分析、ソリューション構築等）</a:t>
            </a:r>
            <a:endParaRPr lang="ja-JP" altLang="en-US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1800"/>
              </a:lnSpc>
              <a:buNone/>
            </a:pPr>
            <a:endParaRPr lang="en-US" altLang="ja-JP" sz="1400" dirty="0">
              <a:solidFill>
                <a:schemeClr val="accent1">
                  <a:lumMod val="75000"/>
                </a:schemeClr>
              </a:solidFill>
              <a:latin typeface="+mn-ea"/>
              <a:ea typeface="+mn-ea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800" dirty="0">
                <a:solidFill>
                  <a:prstClr val="black"/>
                </a:solidFill>
              </a:rPr>
              <a:t>　２）目指しているアウトプットイメージ</a:t>
            </a:r>
            <a:endParaRPr lang="en-US" altLang="ja-JP" sz="2400" dirty="0">
              <a:solidFill>
                <a:prstClr val="black"/>
              </a:solidFill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400" dirty="0">
                <a:solidFill>
                  <a:prstClr val="black"/>
                </a:solidFill>
              </a:rPr>
              <a:t>　　　</a:t>
            </a:r>
            <a:r>
              <a:rPr lang="en-US" altLang="ja-JP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※ </a:t>
            </a:r>
            <a:r>
              <a:rPr lang="ja-JP" altLang="en-US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ダイナミックケイパビリティを具備したスマート工場の全体像</a:t>
            </a:r>
            <a:endParaRPr lang="en-US" altLang="ja-JP" sz="1400" i="1" dirty="0">
              <a:solidFill>
                <a:schemeClr val="accent1">
                  <a:lumMod val="75000"/>
                </a:schemeClr>
              </a:solidFill>
              <a:latin typeface="+mn-ea"/>
              <a:ea typeface="+mn-ea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400" dirty="0">
                <a:solidFill>
                  <a:prstClr val="black"/>
                </a:solidFill>
              </a:rPr>
              <a:t>　      </a:t>
            </a:r>
            <a:r>
              <a:rPr lang="en-US" altLang="ja-JP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※ </a:t>
            </a:r>
            <a:r>
              <a:rPr lang="ja-JP" altLang="en-US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強化すべき事業領域、取組べき研究課題、具体的な戦略</a:t>
            </a:r>
            <a:endParaRPr lang="ja-JP" altLang="en-US" sz="1400" dirty="0">
              <a:solidFill>
                <a:schemeClr val="accent1">
                  <a:lumMod val="75000"/>
                </a:schemeClr>
              </a:solidFill>
              <a:latin typeface="+mn-ea"/>
              <a:ea typeface="+mn-ea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400" dirty="0">
                <a:solidFill>
                  <a:prstClr val="black"/>
                </a:solidFill>
              </a:rPr>
              <a:t>　 　  </a:t>
            </a:r>
            <a:r>
              <a:rPr lang="en-US" altLang="ja-JP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※ </a:t>
            </a:r>
            <a:r>
              <a:rPr lang="ja-JP" altLang="en-US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ガイドライン、報告書の記載内容等</a:t>
            </a:r>
            <a:endParaRPr lang="ja-JP" altLang="en-US" sz="1400" dirty="0">
              <a:solidFill>
                <a:schemeClr val="accent1">
                  <a:lumMod val="75000"/>
                </a:schemeClr>
              </a:solidFill>
              <a:latin typeface="+mn-ea"/>
              <a:ea typeface="+mn-ea"/>
            </a:endParaRPr>
          </a:p>
          <a:p>
            <a:pPr marL="0" indent="0">
              <a:lnSpc>
                <a:spcPts val="1800"/>
              </a:lnSpc>
              <a:buNone/>
            </a:pPr>
            <a:endParaRPr lang="en-US" altLang="ja-JP" sz="1600" dirty="0">
              <a:solidFill>
                <a:prstClr val="black"/>
              </a:solidFill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800" dirty="0">
                <a:solidFill>
                  <a:prstClr val="black"/>
                </a:solidFill>
              </a:rPr>
              <a:t>　３）調査の独自性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2000" dirty="0">
                <a:solidFill>
                  <a:prstClr val="black"/>
                </a:solidFill>
              </a:rPr>
              <a:t>　　</a:t>
            </a:r>
            <a:r>
              <a:rPr lang="ja-JP" altLang="en-US" sz="1400" dirty="0">
                <a:solidFill>
                  <a:prstClr val="black"/>
                </a:solidFill>
                <a:latin typeface="+mn-ea"/>
                <a:ea typeface="+mn-ea"/>
              </a:rPr>
              <a:t>　</a:t>
            </a:r>
            <a:r>
              <a:rPr lang="en-US" altLang="ja-JP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※ </a:t>
            </a:r>
            <a:r>
              <a:rPr lang="ja-JP" altLang="en-US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調査方法、成果を導く方法等（含む有識者ヒヤリング、ユースケース収集、等）</a:t>
            </a:r>
            <a:endParaRPr lang="ja-JP" altLang="en-US" sz="1400" dirty="0">
              <a:solidFill>
                <a:schemeClr val="accent1">
                  <a:lumMod val="75000"/>
                </a:schemeClr>
              </a:solidFill>
              <a:latin typeface="+mn-ea"/>
              <a:ea typeface="+mn-ea"/>
            </a:endParaRPr>
          </a:p>
          <a:p>
            <a:pPr marL="0" indent="0">
              <a:lnSpc>
                <a:spcPts val="1800"/>
              </a:lnSpc>
              <a:buNone/>
            </a:pP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B490D01-71B0-0E41-8E12-28CA6E5989C7}"/>
              </a:ext>
            </a:extLst>
          </p:cNvPr>
          <p:cNvSpPr/>
          <p:nvPr/>
        </p:nvSpPr>
        <p:spPr>
          <a:xfrm>
            <a:off x="874712" y="102568"/>
            <a:ext cx="55748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項目を箇条書き等で、わかりやすく説明して下さい。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619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AEB10558-8183-6643-8D70-CF25E1EF2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739924"/>
              </p:ext>
            </p:extLst>
          </p:nvPr>
        </p:nvGraphicFramePr>
        <p:xfrm>
          <a:off x="327171" y="1694455"/>
          <a:ext cx="11123800" cy="387583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210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2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94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102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467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2970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実施項目</a:t>
                      </a:r>
                      <a:endParaRPr kumimoji="1" lang="ja-JP" altLang="en-US" sz="14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2023</a:t>
                      </a:r>
                      <a:r>
                        <a:rPr kumimoji="1" lang="ja-JP" altLang="en-US" sz="1600" dirty="0"/>
                        <a:t>年度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2024</a:t>
                      </a:r>
                      <a:r>
                        <a:rPr kumimoji="1" lang="ja-JP" altLang="en-US" sz="1600" dirty="0"/>
                        <a:t>年度 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達成目標</a:t>
                      </a:r>
                      <a:endParaRPr kumimoji="1" lang="ja-JP" altLang="en-US" sz="12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調査委託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対象経費</a:t>
                      </a:r>
                    </a:p>
                    <a:p>
                      <a:pPr algn="ctr"/>
                      <a:r>
                        <a:rPr kumimoji="1" lang="en-US" altLang="ja-JP" sz="1200" dirty="0"/>
                        <a:t>100</a:t>
                      </a:r>
                      <a:r>
                        <a:rPr kumimoji="1" lang="ja-JP" altLang="en-US" sz="1200" dirty="0"/>
                        <a:t>百万円</a:t>
                      </a:r>
                      <a:endParaRPr kumimoji="1" lang="en-US" altLang="ja-JP" sz="12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707">
                <a:tc>
                  <a:txBody>
                    <a:bodyPr/>
                    <a:lstStyle/>
                    <a:p>
                      <a:pPr marL="85725" indent="-85725" algn="l"/>
                      <a:r>
                        <a:rPr kumimoji="1" lang="ja-JP" altLang="en-US" sz="1400" dirty="0"/>
                        <a:t>大分類</a:t>
                      </a:r>
                      <a:endParaRPr kumimoji="1" lang="ja-JP" altLang="en-US" sz="1400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小分類</a:t>
                      </a:r>
                      <a:endParaRPr kumimoji="1" lang="ja-JP" altLang="en-US" sz="1400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4   5   6   7   8   9   10   11   12   1   2   3</a:t>
                      </a: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4   5   6   7   8   9   10   11   12   1   2   3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8789">
                <a:tc>
                  <a:txBody>
                    <a:bodyPr/>
                    <a:lstStyle/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全体像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実施項目</a:t>
                      </a:r>
                      <a:r>
                        <a:rPr kumimoji="1" lang="en-US" altLang="ja-JP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実施項目ｙ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　　　・・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実施項目</a:t>
                      </a:r>
                      <a:r>
                        <a:rPr kumimoji="1" lang="en-US" altLang="ja-JP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○○○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△△△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・・・　　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・・・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□□□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en-US" altLang="ja-JP" sz="1100" dirty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kumimoji="1" lang="en-US" altLang="ja-JP" sz="1100" dirty="0">
                          <a:solidFill>
                            <a:schemeClr val="accent5"/>
                          </a:solidFill>
                        </a:rPr>
                        <a:t>                                              </a:t>
                      </a:r>
                      <a:r>
                        <a:rPr kumimoji="1" lang="ja-JP" altLang="en-US" sz="1100" dirty="0">
                          <a:solidFill>
                            <a:schemeClr val="accent5"/>
                          </a:solidFill>
                        </a:rPr>
                        <a:t>　・・・・</a:t>
                      </a:r>
                      <a:br>
                        <a:rPr kumimoji="1" lang="en-US" altLang="ja-JP" sz="1100" dirty="0">
                          <a:solidFill>
                            <a:schemeClr val="accent5"/>
                          </a:solidFill>
                        </a:rPr>
                      </a:br>
                      <a:r>
                        <a:rPr kumimoji="1" lang="ja-JP" altLang="en-US" sz="1100" dirty="0">
                          <a:solidFill>
                            <a:schemeClr val="accent5"/>
                          </a:solidFill>
                        </a:rPr>
                        <a:t>　　　　　　　　　　　　　　　　　・・・・　　　　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○○初版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○○百万円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069302"/>
                  </a:ext>
                </a:extLst>
              </a:tr>
              <a:tr h="431908">
                <a:tc>
                  <a:txBody>
                    <a:bodyPr/>
                    <a:lstStyle/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○○ヒヤリング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△△ヒヤリング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311">
                <a:tc>
                  <a:txBody>
                    <a:bodyPr/>
                    <a:lstStyle/>
                    <a:p>
                      <a:r>
                        <a:rPr kumimoji="1" lang="zh-TW" altLang="en-US" sz="1100" i="1" dirty="0">
                          <a:solidFill>
                            <a:schemeClr val="accent5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実施項目</a:t>
                      </a:r>
                      <a:r>
                        <a:rPr kumimoji="1" lang="en-US" altLang="zh-TW" sz="1100" i="1" dirty="0">
                          <a:solidFill>
                            <a:schemeClr val="accent5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V</a:t>
                      </a:r>
                      <a:endParaRPr kumimoji="1" lang="zh-TW" altLang="en-US" sz="1100" i="1" dirty="0">
                        <a:solidFill>
                          <a:schemeClr val="accent5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・・・</a:t>
                      </a:r>
                      <a:endParaRPr kumimoji="1" lang="en-US" altLang="zh-TW" sz="1100" i="1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5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・・・</a:t>
                      </a:r>
                      <a:endParaRPr kumimoji="1" lang="zh-TW" altLang="en-US" sz="1100" i="1" dirty="0">
                        <a:solidFill>
                          <a:schemeClr val="accent5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zh-TW" altLang="en-US" sz="1100" i="1" dirty="0">
                          <a:solidFill>
                            <a:schemeClr val="accent5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実施項目</a:t>
                      </a:r>
                      <a:r>
                        <a:rPr kumimoji="1" lang="en-US" altLang="zh-TW" sz="1100" i="1" dirty="0">
                          <a:solidFill>
                            <a:schemeClr val="accent5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Y</a:t>
                      </a:r>
                    </a:p>
                    <a:p>
                      <a:r>
                        <a:rPr kumimoji="1" lang="ja-JP" altLang="en-US" sz="1100" i="1" dirty="0">
                          <a:solidFill>
                            <a:schemeClr val="accent5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実施項目</a:t>
                      </a:r>
                      <a:r>
                        <a:rPr kumimoji="1" lang="en-US" altLang="ja-JP" sz="1100" i="1" dirty="0">
                          <a:solidFill>
                            <a:schemeClr val="accent5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Z</a:t>
                      </a:r>
                      <a:endParaRPr kumimoji="1" lang="zh-TW" altLang="en-US" sz="1100" i="1" dirty="0">
                        <a:solidFill>
                          <a:schemeClr val="accent5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○○○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△△△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・・・　　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・・・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□□□</a:t>
                      </a:r>
                      <a:endParaRPr kumimoji="1" lang="ja-JP" altLang="en-US" sz="11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accent5"/>
                          </a:solidFill>
                        </a:rPr>
                        <a:t>　　</a:t>
                      </a:r>
                      <a:r>
                        <a:rPr kumimoji="1" lang="ja-JP" altLang="en-US" sz="1100" dirty="0">
                          <a:solidFill>
                            <a:schemeClr val="accent5"/>
                          </a:solidFill>
                        </a:rPr>
                        <a:t>・・・・</a:t>
                      </a:r>
                      <a:endParaRPr kumimoji="1" lang="en-US" altLang="ja-JP" sz="1100" dirty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accent5"/>
                          </a:solidFill>
                        </a:rPr>
                        <a:t>　　　　 ・・・・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・○○最終版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kumimoji="1" lang="ja-JP" altLang="en-US" sz="1400" i="1">
                          <a:solidFill>
                            <a:schemeClr val="accent5"/>
                          </a:solidFill>
                        </a:rPr>
                        <a:t>・○○○○○</a:t>
                      </a:r>
                      <a:b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</a:b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・○○戦略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□□百万円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792">
                <a:tc>
                  <a:txBody>
                    <a:bodyPr/>
                    <a:lstStyle/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○○ヒヤリング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△△ヒヤリング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1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0" name="直線矢印コネクタ 9"/>
          <p:cNvCxnSpPr>
            <a:cxnSpLocks/>
          </p:cNvCxnSpPr>
          <p:nvPr/>
        </p:nvCxnSpPr>
        <p:spPr>
          <a:xfrm>
            <a:off x="4727205" y="3534591"/>
            <a:ext cx="666916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タイトル 2">
            <a:extLst>
              <a:ext uri="{FF2B5EF4-FFF2-40B4-BE49-F238E27FC236}">
                <a16:creationId xmlns:a16="http://schemas.microsoft.com/office/drawing/2014/main" id="{39373675-5851-CC4F-96BD-990C1AD69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2" y="555734"/>
            <a:ext cx="10442576" cy="10334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</a:rPr>
              <a:t>調査計画</a:t>
            </a:r>
            <a:endParaRPr kumimoji="1" lang="ja-JP" altLang="en-US" sz="4000" b="1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ABF58DE2-8AF8-4B71-A986-784A0E8FAA07}"/>
              </a:ext>
            </a:extLst>
          </p:cNvPr>
          <p:cNvCxnSpPr>
            <a:cxnSpLocks/>
          </p:cNvCxnSpPr>
          <p:nvPr/>
        </p:nvCxnSpPr>
        <p:spPr>
          <a:xfrm>
            <a:off x="7125121" y="4940073"/>
            <a:ext cx="617918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854D1BF5-64CA-4250-8CED-1B1343DAAC71}"/>
              </a:ext>
            </a:extLst>
          </p:cNvPr>
          <p:cNvCxnSpPr>
            <a:cxnSpLocks/>
          </p:cNvCxnSpPr>
          <p:nvPr/>
        </p:nvCxnSpPr>
        <p:spPr>
          <a:xfrm>
            <a:off x="5654182" y="4757426"/>
            <a:ext cx="2088857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1DD6A534-991A-F9F5-DDF3-6AAFEAD0DB32}"/>
              </a:ext>
            </a:extLst>
          </p:cNvPr>
          <p:cNvCxnSpPr>
            <a:cxnSpLocks/>
          </p:cNvCxnSpPr>
          <p:nvPr/>
        </p:nvCxnSpPr>
        <p:spPr>
          <a:xfrm>
            <a:off x="4578305" y="2855083"/>
            <a:ext cx="666916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8B3EBC2-6177-7E5B-079D-C7F1C631063B}"/>
              </a:ext>
            </a:extLst>
          </p:cNvPr>
          <p:cNvCxnSpPr>
            <a:cxnSpLocks/>
          </p:cNvCxnSpPr>
          <p:nvPr/>
        </p:nvCxnSpPr>
        <p:spPr>
          <a:xfrm>
            <a:off x="4586694" y="3031252"/>
            <a:ext cx="666916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707EB5E1-0084-B9F4-4CC1-1433A9D8C40C}"/>
              </a:ext>
            </a:extLst>
          </p:cNvPr>
          <p:cNvCxnSpPr>
            <a:cxnSpLocks/>
          </p:cNvCxnSpPr>
          <p:nvPr/>
        </p:nvCxnSpPr>
        <p:spPr>
          <a:xfrm>
            <a:off x="5654182" y="4247656"/>
            <a:ext cx="1551961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4920152" y="638806"/>
            <a:ext cx="7271848" cy="550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3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実施項目をふまえて調査計画を示して下さい。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下表は例です。下表を用いる場合、行例を適宜追加して下さい。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44" name="二等辺三角形 43">
            <a:extLst>
              <a:ext uri="{FF2B5EF4-FFF2-40B4-BE49-F238E27FC236}">
                <a16:creationId xmlns:a16="http://schemas.microsoft.com/office/drawing/2014/main" id="{6A5E3664-5048-2B66-6505-148FCBD004A7}"/>
              </a:ext>
            </a:extLst>
          </p:cNvPr>
          <p:cNvSpPr/>
          <p:nvPr/>
        </p:nvSpPr>
        <p:spPr>
          <a:xfrm>
            <a:off x="5662571" y="3938234"/>
            <a:ext cx="109055" cy="105258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405C296B-B299-7747-AE23-FED7B9E0666F}"/>
              </a:ext>
            </a:extLst>
          </p:cNvPr>
          <p:cNvCxnSpPr>
            <a:cxnSpLocks/>
          </p:cNvCxnSpPr>
          <p:nvPr/>
        </p:nvCxnSpPr>
        <p:spPr>
          <a:xfrm>
            <a:off x="4586694" y="3828206"/>
            <a:ext cx="666916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D5964B45-756D-12AE-914B-3F03C341A03C}"/>
              </a:ext>
            </a:extLst>
          </p:cNvPr>
          <p:cNvCxnSpPr>
            <a:cxnSpLocks/>
          </p:cNvCxnSpPr>
          <p:nvPr/>
        </p:nvCxnSpPr>
        <p:spPr>
          <a:xfrm>
            <a:off x="5654182" y="5245945"/>
            <a:ext cx="1551961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二等辺三角形 65">
            <a:extLst>
              <a:ext uri="{FF2B5EF4-FFF2-40B4-BE49-F238E27FC236}">
                <a16:creationId xmlns:a16="http://schemas.microsoft.com/office/drawing/2014/main" id="{FFD73AE0-9018-0931-2C25-173E6E8AEAD7}"/>
              </a:ext>
            </a:extLst>
          </p:cNvPr>
          <p:cNvSpPr/>
          <p:nvPr/>
        </p:nvSpPr>
        <p:spPr>
          <a:xfrm>
            <a:off x="6424419" y="5359314"/>
            <a:ext cx="109055" cy="105258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二等辺三角形 67">
            <a:extLst>
              <a:ext uri="{FF2B5EF4-FFF2-40B4-BE49-F238E27FC236}">
                <a16:creationId xmlns:a16="http://schemas.microsoft.com/office/drawing/2014/main" id="{5FF347B3-BF31-007F-0633-72F7C0D207C9}"/>
              </a:ext>
            </a:extLst>
          </p:cNvPr>
          <p:cNvSpPr/>
          <p:nvPr/>
        </p:nvSpPr>
        <p:spPr>
          <a:xfrm>
            <a:off x="7633984" y="5344081"/>
            <a:ext cx="109055" cy="105258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二等辺三角形 68">
            <a:extLst>
              <a:ext uri="{FF2B5EF4-FFF2-40B4-BE49-F238E27FC236}">
                <a16:creationId xmlns:a16="http://schemas.microsoft.com/office/drawing/2014/main" id="{9AB7EE4D-C06D-F151-FF42-6375E7B4FF82}"/>
              </a:ext>
            </a:extLst>
          </p:cNvPr>
          <p:cNvSpPr/>
          <p:nvPr/>
        </p:nvSpPr>
        <p:spPr>
          <a:xfrm>
            <a:off x="7125121" y="5360515"/>
            <a:ext cx="109055" cy="105258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877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NEDO日本語16：9</Template>
  <Words>585</Words>
  <PresentationFormat>ワイド画面</PresentationFormat>
  <Paragraphs>89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ＭＳ Ｐゴシック</vt:lpstr>
      <vt:lpstr>ＭＳ ゴシック</vt:lpstr>
      <vt:lpstr>Meiryo</vt:lpstr>
      <vt:lpstr>游ゴシック</vt:lpstr>
      <vt:lpstr>Arial</vt:lpstr>
      <vt:lpstr>Calibri</vt:lpstr>
      <vt:lpstr>Wingdings</vt:lpstr>
      <vt:lpstr>Office テーマ</vt:lpstr>
      <vt:lpstr>プレゼンテーション資料（配布用様式）</vt:lpstr>
      <vt:lpstr>プレゼンテーション資料（配布用様式）</vt:lpstr>
      <vt:lpstr>「●●に関する調査」</vt:lpstr>
      <vt:lpstr>調査計画【調査成果イメージ説明】</vt:lpstr>
      <vt:lpstr>調査計画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