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6"/>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85"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60" autoAdjust="0"/>
    <p:restoredTop sz="94333" autoAdjust="0"/>
  </p:normalViewPr>
  <p:slideViewPr>
    <p:cSldViewPr>
      <p:cViewPr varScale="1">
        <p:scale>
          <a:sx n="105" d="100"/>
          <a:sy n="105" d="100"/>
        </p:scale>
        <p:origin x="188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notesMasters/notesMaster1.xml" Type="http://schemas.openxmlformats.org/officeDocument/2006/relationships/notesMaster"/><Relationship Id="rId17" Target="commentAuthors.xml" Type="http://schemas.openxmlformats.org/officeDocument/2006/relationships/commentAuthors"/><Relationship Id="rId18" Target="presProps.xml" Type="http://schemas.openxmlformats.org/officeDocument/2006/relationships/presProps"/><Relationship Id="rId19" Target="viewProps.xml" Type="http://schemas.openxmlformats.org/officeDocument/2006/relationships/viewProps"/><Relationship Id="rId2" Target="slideMasters/slideMaster2.xml" Type="http://schemas.openxmlformats.org/officeDocument/2006/relationships/slideMaster"/><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2023/9/7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2023/9/7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2023/9/7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2023/9/7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2023/9/7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2023/9/7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2023/9/7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2023/9/7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2023/9/7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２０２３～２０●●年度）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P.13</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別添３</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化の見通し（２）</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（３）　研究成果の社会実装へのコミット</a:t>
            </a:r>
            <a:endParaRPr lang="en-US" altLang="ja-JP" sz="1200" dirty="0">
              <a:solidFill>
                <a:srgbClr val="3333CC"/>
              </a:solidFill>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・添付資料２（事業化計画書）のうち、６．項について要約して簡潔に記載ください。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dirty="0">
                  <a:solidFill>
                    <a:srgbClr val="0070C0"/>
                  </a:solidFill>
                  <a:effectLst/>
                  <a:latin typeface="TmsRmn"/>
                  <a:ea typeface="ＭＳ 明朝" panose="02020609040205080304" pitchFamily="17" charset="-128"/>
                  <a:cs typeface="Arial" panose="020B0604020202020204" pitchFamily="34" charset="0"/>
                </a:rPr>
                <a:t>A</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①</a:t>
              </a:r>
              <a:r>
                <a:rPr lang="en-US" sz="1050" b="1" i="1" kern="1200" dirty="0">
                  <a:solidFill>
                    <a:srgbClr val="0070C0"/>
                  </a:solidFill>
                  <a:effectLst/>
                  <a:latin typeface="TmsRmn"/>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dirty="0">
                  <a:solidFill>
                    <a:srgbClr val="0070C0"/>
                  </a:solidFill>
                  <a:effectLst/>
                  <a:latin typeface="TmsRmn"/>
                  <a:ea typeface="ＭＳ 明朝" panose="02020609040205080304" pitchFamily="17" charset="-128"/>
                  <a:cs typeface="Arial" panose="020B0604020202020204" pitchFamily="34" charset="0"/>
                </a:rPr>
                <a:t>G</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23833181"/>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2027</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2028</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836712"/>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3999493053"/>
              </p:ext>
            </p:extLst>
          </p:nvPr>
        </p:nvGraphicFramePr>
        <p:xfrm>
          <a:off x="251524" y="1403568"/>
          <a:ext cx="8568949" cy="4588526"/>
        </p:xfrm>
        <a:graphic>
          <a:graphicData uri="http://schemas.openxmlformats.org/drawingml/2006/table">
            <a:tbl>
              <a:tblPr firstRow="1" bandRow="1">
                <a:tableStyleId>{5C22544A-7EE6-4342-B048-85BDC9FD1C3A}</a:tableStyleId>
              </a:tblPr>
              <a:tblGrid>
                <a:gridCol w="2123013">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2023</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2024</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2025</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2026</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2027</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2028</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7324441"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a:t>
            </a:r>
            <a:r>
              <a:rPr lang="en-US" altLang="ja-JP" sz="1400" dirty="0"/>
              <a:t>1/2</a:t>
            </a:r>
            <a:r>
              <a:rPr lang="ja-JP" altLang="en-US" sz="1400" dirty="0"/>
              <a:t>）によらず、定額助成とすることが可能です。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・先端半導体の製造において今後重要性が増すと考えられる分野の材料・部材に関する技術開発を対象とします。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2024.4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2023.4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2025.4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2027.4</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2026.4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2028.4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５年間の提案の場合は事業開始から２．５年後</a:t>
            </a:r>
            <a:r>
              <a:rPr lang="ja-JP" altLang="en-US" sz="1600" dirty="0">
                <a:latin typeface="+mn-ea"/>
              </a:rPr>
              <a:t>）</a:t>
            </a:r>
            <a:endParaRPr lang="en-US" altLang="ja-JP" sz="1600" dirty="0">
              <a:latin typeface="+mn-ea"/>
            </a:endParaRPr>
          </a:p>
        </p:txBody>
      </p:sp>
      <p:sp>
        <p:nvSpPr>
          <p:cNvPr id="5" name="テキスト ボックス 21"/>
          <p:cNvSpPr txBox="1">
            <a:spLocks noChangeArrowheads="1"/>
          </p:cNvSpPr>
          <p:nvPr/>
        </p:nvSpPr>
        <p:spPr bwMode="auto">
          <a:xfrm>
            <a:off x="179512" y="3791128"/>
            <a:ext cx="8614136"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５年間の提案の場合は事業開始から５年後</a:t>
            </a:r>
            <a:r>
              <a:rPr lang="ja-JP" altLang="en-US" sz="1600" dirty="0">
                <a:latin typeface="+mn-ea"/>
              </a:rPr>
              <a:t>）</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160653696"/>
              </p:ext>
            </p:extLst>
          </p:nvPr>
        </p:nvGraphicFramePr>
        <p:xfrm>
          <a:off x="323528" y="4424357"/>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712444146"/>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dirty="0">
                          <a:effectLst/>
                        </a:rPr>
                        <a:t>ベンチマーク時期</a:t>
                      </a:r>
                      <a:endParaRPr lang="ja-JP" sz="1200" kern="100" dirty="0">
                        <a:effectLst/>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2023/9</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ja-JP" alt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ja-JP" alt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2023/9</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2023/9</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182329" y="400029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・添付資料２（事業化計画書）のうち、２．項、３．項について要約して簡潔に記載ください。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2477601"/>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（１</a:t>
            </a:r>
            <a:r>
              <a:rPr lang="en-US" altLang="ja-JP" sz="1200" dirty="0">
                <a:solidFill>
                  <a:srgbClr val="0000FF"/>
                </a:solidFill>
                <a:latin typeface="+mn-ea"/>
              </a:rPr>
              <a:t>) </a:t>
            </a:r>
            <a:r>
              <a:rPr lang="ja-JP" altLang="en-US" sz="1200" dirty="0">
                <a:solidFill>
                  <a:srgbClr val="0000FF"/>
                </a:solidFill>
                <a:latin typeface="+mn-ea"/>
              </a:rPr>
              <a:t>実用化・事業化を行う製品・サービス等の概要</a:t>
            </a:r>
            <a:endParaRPr lang="en-US" altLang="ja-JP" sz="1200" dirty="0">
              <a:solidFill>
                <a:srgbClr val="0000FF"/>
              </a:solidFill>
              <a:latin typeface="+mn-ea"/>
            </a:endParaRPr>
          </a:p>
          <a:p>
            <a:pPr>
              <a:spcBef>
                <a:spcPts val="600"/>
              </a:spcBef>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251520" y="4115123"/>
            <a:ext cx="8318318" cy="236988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（２</a:t>
            </a:r>
            <a:r>
              <a:rPr lang="en-US" altLang="ja-JP" sz="1200" dirty="0">
                <a:solidFill>
                  <a:srgbClr val="0000FF"/>
                </a:solidFill>
                <a:latin typeface="+mn-ea"/>
              </a:rPr>
              <a:t>) </a:t>
            </a:r>
            <a:r>
              <a:rPr lang="ja-JP" altLang="en-US" sz="1200" dirty="0">
                <a:solidFill>
                  <a:srgbClr val="0000FF"/>
                </a:solidFill>
                <a:latin typeface="+mn-ea"/>
              </a:rPr>
              <a:t>研究開発への取組</a:t>
            </a:r>
            <a:endParaRPr lang="en-US" altLang="ja-JP" sz="1200" dirty="0">
              <a:solidFill>
                <a:srgbClr val="0000FF"/>
              </a:solidFill>
              <a:latin typeface="+mn-ea"/>
            </a:endParaRPr>
          </a:p>
          <a:p>
            <a:pPr>
              <a:spcBef>
                <a:spcPts val="600"/>
              </a:spcBef>
            </a:pP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研究開発を考えるに至った経緯（動機）</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事業として成功すると考える理由</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事業化のスケジュール</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オープン＆クローズ戦略等</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6" name="タイトル 1">
            <a:extLst>
              <a:ext uri="{FF2B5EF4-FFF2-40B4-BE49-F238E27FC236}">
                <a16:creationId xmlns:a16="http://schemas.microsoft.com/office/drawing/2014/main" id="{746C95CA-0905-FF4E-EEB4-8E9D46351471}"/>
              </a:ext>
            </a:extLst>
          </p:cNvPr>
          <p:cNvSpPr txBox="1">
            <a:spLocks/>
          </p:cNvSpPr>
          <p:nvPr/>
        </p:nvSpPr>
        <p:spPr>
          <a:xfrm>
            <a:off x="218963" y="185167"/>
            <a:ext cx="7737413"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７．研究開発成果の実用化・事業化の見通し（１）</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2933</Words>
  <PresentationFormat>画面に合わせる (4:3)</PresentationFormat>
  <Paragraphs>331</Paragraphs>
  <Slides>13</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ＭＳ Ｐゴシック</vt:lpstr>
      <vt:lpstr>ＭＳ 明朝</vt:lpstr>
      <vt:lpstr>新細明體</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PowerPoint プレゼンテーション</vt:lpstr>
      <vt:lpstr>７．研究開発成果の実用化・事業化の見通し（２）</vt:lpstr>
      <vt:lpstr>PowerPoint プレゼンテーション</vt:lpstr>
      <vt:lpstr>（機関名：〇〇〇〇）</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