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0"/>
  </p:notesMasterIdLst>
  <p:handoutMasterIdLst>
    <p:handoutMasterId r:id="rId31"/>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136" r:id="rId12"/>
    <p:sldId id="2145705129" r:id="rId13"/>
    <p:sldId id="2145705130" r:id="rId14"/>
    <p:sldId id="2145705014" r:id="rId15"/>
    <p:sldId id="2145704965" r:id="rId16"/>
    <p:sldId id="2145705131" r:id="rId17"/>
    <p:sldId id="2145705116" r:id="rId18"/>
    <p:sldId id="2145704977" r:id="rId19"/>
    <p:sldId id="2145704976" r:id="rId20"/>
    <p:sldId id="2145705052" r:id="rId21"/>
    <p:sldId id="2145705109" r:id="rId22"/>
    <p:sldId id="2145705260" r:id="rId23"/>
    <p:sldId id="2145705132" r:id="rId24"/>
    <p:sldId id="2145705146" r:id="rId25"/>
    <p:sldId id="2145705147" r:id="rId26"/>
    <p:sldId id="2145705071" r:id="rId27"/>
    <p:sldId id="2145705134" r:id="rId28"/>
    <p:sldId id="2145705135" r:id="rId29"/>
  </p:sldIdLst>
  <p:sldSz cx="12192000" cy="6858000"/>
  <p:notesSz cx="6735763" cy="9866313"/>
  <p:custShowLst>
    <p:custShow name="Format Guide Workshop" id="0">
      <p:sldLst/>
    </p:custShow>
  </p:custShowLst>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30" autoAdjust="0"/>
    <p:restoredTop sz="94796" autoAdjust="0"/>
  </p:normalViewPr>
  <p:slideViewPr>
    <p:cSldViewPr snapToGrid="0">
      <p:cViewPr varScale="1">
        <p:scale>
          <a:sx n="108" d="100"/>
          <a:sy n="108" d="100"/>
        </p:scale>
        <p:origin x="450"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10/3/2023</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10/3/2023</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23738792"/>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solidFill>
                            <a:schemeClr val="tx1"/>
                          </a:solidFill>
                          <a:latin typeface="Meiryo UI" panose="020B0604030504040204" pitchFamily="50" charset="-128"/>
                          <a:ea typeface="Meiryo UI" panose="020B0604030504040204" pitchFamily="50" charset="-128"/>
                        </a:rPr>
                        <a:t>N15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3" name="Group 81">
            <a:extLst>
              <a:ext uri="{FF2B5EF4-FFF2-40B4-BE49-F238E27FC236}">
                <a16:creationId xmlns:a16="http://schemas.microsoft.com/office/drawing/2014/main" id="{5ED7152C-01AC-3D91-F793-9CD70DA8FA58}"/>
              </a:ext>
            </a:extLst>
          </p:cNvPr>
          <p:cNvGrpSpPr/>
          <p:nvPr/>
        </p:nvGrpSpPr>
        <p:grpSpPr>
          <a:xfrm>
            <a:off x="637126" y="23369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06653"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7458" y="53835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a:endCxn id="14" idx="0"/>
          </p:cNvCxnSpPr>
          <p:nvPr/>
        </p:nvCxnSpPr>
        <p:spPr>
          <a:xfrm rot="10800000" flipV="1">
            <a:off x="947451" y="3679274"/>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189205" y="2774777"/>
            <a:ext cx="590648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標準化戦略担当　</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7944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9006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6405" y="3900672"/>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a:endCxn id="13" idx="0"/>
          </p:cNvCxnSpPr>
          <p:nvPr/>
        </p:nvCxnSpPr>
        <p:spPr>
          <a:xfrm rot="5400000">
            <a:off x="3147803" y="36792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2102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70637" y="4545429"/>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a:off x="3370637" y="5104740"/>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635816" y="4648756"/>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826621" y="4648756"/>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40192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54089" y="53835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flipH="1">
            <a:off x="927268" y="4542110"/>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5424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3598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219365" y="2344480"/>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903991"/>
            <a:ext cx="144000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a:endCxn id="32" idx="0"/>
          </p:cNvCxnSpPr>
          <p:nvPr/>
        </p:nvCxnSpPr>
        <p:spPr>
          <a:xfrm>
            <a:off x="3380459" y="3677615"/>
            <a:ext cx="1956781" cy="226376"/>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2137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9939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87065" y="1147243"/>
            <a:ext cx="11022158" cy="111573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kumimoji="0"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・確実な社会実装を実現する上で、事業化戦略（標準化戦略）を研究開発段階から見据えて取り組むことが求められるため、事業化（標準化）担当部門と連携した実施体制を構築し、体制図</a:t>
            </a:r>
            <a:r>
              <a:rPr lang="ja-JP" altLang="en-US" sz="1200">
                <a:latin typeface="Meiryo UI" panose="020B0604030504040204" pitchFamily="50" charset="-128"/>
                <a:ea typeface="Meiryo UI" panose="020B0604030504040204" pitchFamily="50" charset="-128"/>
              </a:rPr>
              <a:t>に</a:t>
            </a: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記載</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2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2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Tree>
    <p:extLst>
      <p:ext uri="{BB962C8B-B14F-4D97-AF65-F5344CB8AC3E}">
        <p14:creationId xmlns:p14="http://schemas.microsoft.com/office/powerpoint/2010/main" val="368658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692621715"/>
              </p:ext>
            </p:extLst>
          </p:nvPr>
        </p:nvGraphicFramePr>
        <p:xfrm>
          <a:off x="343844" y="2875095"/>
          <a:ext cx="11491576" cy="972639"/>
        </p:xfrm>
        <a:graphic>
          <a:graphicData uri="http://schemas.openxmlformats.org/drawingml/2006/table">
            <a:tbl>
              <a:tblPr firstRow="1" bandRow="1">
                <a:tableStyleId>{5C22544A-7EE6-4342-B048-85BDC9FD1C3A}</a:tableStyleId>
              </a:tblPr>
              <a:tblGrid>
                <a:gridCol w="1623501">
                  <a:extLst>
                    <a:ext uri="{9D8B030D-6E8A-4147-A177-3AD203B41FA5}">
                      <a16:colId xmlns:a16="http://schemas.microsoft.com/office/drawing/2014/main" val="2263834462"/>
                    </a:ext>
                  </a:extLst>
                </a:gridCol>
                <a:gridCol w="1357746">
                  <a:extLst>
                    <a:ext uri="{9D8B030D-6E8A-4147-A177-3AD203B41FA5}">
                      <a16:colId xmlns:a16="http://schemas.microsoft.com/office/drawing/2014/main" val="3047678111"/>
                    </a:ext>
                  </a:extLst>
                </a:gridCol>
                <a:gridCol w="1394691">
                  <a:extLst>
                    <a:ext uri="{9D8B030D-6E8A-4147-A177-3AD203B41FA5}">
                      <a16:colId xmlns:a16="http://schemas.microsoft.com/office/drawing/2014/main" val="3446174014"/>
                    </a:ext>
                  </a:extLst>
                </a:gridCol>
                <a:gridCol w="1634836">
                  <a:extLst>
                    <a:ext uri="{9D8B030D-6E8A-4147-A177-3AD203B41FA5}">
                      <a16:colId xmlns:a16="http://schemas.microsoft.com/office/drawing/2014/main" val="2471375214"/>
                    </a:ext>
                  </a:extLst>
                </a:gridCol>
                <a:gridCol w="1819564">
                  <a:extLst>
                    <a:ext uri="{9D8B030D-6E8A-4147-A177-3AD203B41FA5}">
                      <a16:colId xmlns:a16="http://schemas.microsoft.com/office/drawing/2014/main" val="702200350"/>
                    </a:ext>
                  </a:extLst>
                </a:gridCol>
                <a:gridCol w="3661238">
                  <a:extLst>
                    <a:ext uri="{9D8B030D-6E8A-4147-A177-3AD203B41FA5}">
                      <a16:colId xmlns:a16="http://schemas.microsoft.com/office/drawing/2014/main" val="872649467"/>
                    </a:ext>
                  </a:extLst>
                </a:gridCol>
              </a:tblGrid>
              <a:tr h="446763">
                <a:tc>
                  <a:txBody>
                    <a:bodyPr/>
                    <a:lstStyle/>
                    <a:p>
                      <a:pPr algn="ctr"/>
                      <a:r>
                        <a:rPr kumimoji="1" lang="ja-JP" altLang="en-US" sz="1400" b="1" dirty="0">
                          <a:latin typeface="Meiryo UI" panose="020B0604030504040204" pitchFamily="50" charset="-128"/>
                          <a:ea typeface="Meiryo UI" panose="020B0604030504040204" pitchFamily="50" charset="-128"/>
                        </a:rPr>
                        <a:t>法人番号</a:t>
                      </a:r>
                      <a:endParaRPr kumimoji="1" lang="en-US" altLang="ja-JP" sz="1400" b="1" dirty="0">
                        <a:latin typeface="Meiryo UI" panose="020B0604030504040204" pitchFamily="50" charset="-128"/>
                        <a:ea typeface="Meiryo UI" panose="020B0604030504040204" pitchFamily="50" charset="-128"/>
                      </a:endParaRPr>
                    </a:p>
                    <a:p>
                      <a:pPr algn="ctr"/>
                      <a:r>
                        <a:rPr kumimoji="1" lang="ja-JP" altLang="en-US" sz="1400" b="1" dirty="0">
                          <a:latin typeface="Meiryo UI" panose="020B0604030504040204" pitchFamily="50" charset="-128"/>
                          <a:ea typeface="Meiryo UI" panose="020B0604030504040204" pitchFamily="50" charset="-128"/>
                        </a:rPr>
                        <a:t>（</a:t>
                      </a:r>
                      <a:r>
                        <a:rPr kumimoji="1" lang="en-US" altLang="ja-JP" sz="1400" b="1" dirty="0">
                          <a:latin typeface="Meiryo UI" panose="020B0604030504040204" pitchFamily="50" charset="-128"/>
                          <a:ea typeface="Meiryo UI" panose="020B0604030504040204" pitchFamily="50" charset="-128"/>
                        </a:rPr>
                        <a:t>13</a:t>
                      </a:r>
                      <a:r>
                        <a:rPr kumimoji="1" lang="ja-JP" altLang="en-US" sz="1400" b="1" dirty="0">
                          <a:latin typeface="Meiryo UI" panose="020B0604030504040204" pitchFamily="50" charset="-128"/>
                          <a:ea typeface="Meiryo UI" panose="020B0604030504040204" pitchFamily="50" charset="-128"/>
                        </a:rPr>
                        <a:t>桁）</a:t>
                      </a: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986167809"/>
              </p:ext>
            </p:extLst>
          </p:nvPr>
        </p:nvGraphicFramePr>
        <p:xfrm>
          <a:off x="343844" y="4331976"/>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企業情報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応募時点の情報を記載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大学等は法人番号のみ記載）</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1788980806"/>
              </p:ext>
            </p:extLst>
          </p:nvPr>
        </p:nvGraphicFramePr>
        <p:xfrm>
          <a:off x="356583" y="5755929"/>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6038487" y="2174071"/>
            <a:ext cx="2898476" cy="505911"/>
          </a:xfrm>
          <a:prstGeom prst="wedgeRectCallout">
            <a:avLst>
              <a:gd name="adj1" fmla="val -43798"/>
              <a:gd name="adj2" fmla="val 9879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7616</Words>
  <Application>Microsoft Office PowerPoint</Application>
  <PresentationFormat>ワイド画面</PresentationFormat>
  <Paragraphs>951</Paragraphs>
  <Slides>28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ariant>
        <vt:lpstr>目的別スライド ショー</vt:lpstr>
      </vt:variant>
      <vt:variant>
        <vt:i4>1</vt:i4>
      </vt:variant>
    </vt:vector>
  </HeadingPairs>
  <TitlesOfParts>
    <vt:vector size="36"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2023-10-03T06:52:37Z</dcterms:created>
  <dcterms:modified xsi:type="dcterms:W3CDTF">2023-10-03T06:52:47Z</dcterms:modified>
</cp:coreProperties>
</file>