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30"/>
  </p:notesMasterIdLst>
  <p:handoutMasterIdLst>
    <p:handoutMasterId r:id="rId31"/>
  </p:handoutMasterIdLst>
  <p:sldIdLst>
    <p:sldId id="2145705059" r:id="rId2"/>
    <p:sldId id="2145705070" r:id="rId3"/>
    <p:sldId id="2145705137" r:id="rId4"/>
    <p:sldId id="2145705124" r:id="rId5"/>
    <p:sldId id="267" r:id="rId6"/>
    <p:sldId id="2145705125" r:id="rId7"/>
    <p:sldId id="2145705018" r:id="rId8"/>
    <p:sldId id="2145705061" r:id="rId9"/>
    <p:sldId id="2145705263" r:id="rId10"/>
    <p:sldId id="2145705060" r:id="rId11"/>
    <p:sldId id="2145705136" r:id="rId12"/>
    <p:sldId id="2145705129" r:id="rId13"/>
    <p:sldId id="2145705130" r:id="rId14"/>
    <p:sldId id="2145705014" r:id="rId15"/>
    <p:sldId id="2145704965" r:id="rId16"/>
    <p:sldId id="2145705131" r:id="rId17"/>
    <p:sldId id="2145705116" r:id="rId18"/>
    <p:sldId id="2145704977" r:id="rId19"/>
    <p:sldId id="2145704976" r:id="rId20"/>
    <p:sldId id="2145705052" r:id="rId21"/>
    <p:sldId id="2145705109" r:id="rId22"/>
    <p:sldId id="2145705260" r:id="rId23"/>
    <p:sldId id="2145705132" r:id="rId24"/>
    <p:sldId id="2145705146" r:id="rId25"/>
    <p:sldId id="2145705147" r:id="rId26"/>
    <p:sldId id="2145705071" r:id="rId27"/>
    <p:sldId id="2145705134" r:id="rId28"/>
    <p:sldId id="2145705135" r:id="rId29"/>
  </p:sldIdLst>
  <p:sldSz cx="12192000" cy="6858000"/>
  <p:notesSz cx="6735763" cy="9866313"/>
  <p:custShowLst>
    <p:custShow name="Format Guide Workshop" id="0">
      <p:sldLst/>
    </p:custShow>
  </p:custShowLst>
  <p:custDataLst>
    <p:tags r:id="rId32"/>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130" autoAdjust="0"/>
    <p:restoredTop sz="94796" autoAdjust="0"/>
  </p:normalViewPr>
  <p:slideViewPr>
    <p:cSldViewPr snapToGrid="0">
      <p:cViewPr varScale="1">
        <p:scale>
          <a:sx n="108" d="100"/>
          <a:sy n="108" d="100"/>
        </p:scale>
        <p:origin x="450" y="102"/>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gs" Target="tags/tag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 Id="rId35"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11/9/2023</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11/9/2023</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400" b="0" i="0" u="none" strike="noStrike" kern="1200" cap="none" spc="0" normalizeH="0" baseline="0" noProof="0" dirty="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7090987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dadc/join/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meti.go.jp/shingikai/sankoshin/green_innovation/pdf/007_02_00.pdf"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（幹事企業）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0972506"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本資料に記載している項目に必要情報を入力し、「事業戦略ビジョン」を作成してください。これが、いわゆる提案書に当たります。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各ページの記載ガイド（青色のボックス）は提出時に削除して下さい。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本事業戦略ビジョンのうち非開示を希望する情報・スライドはその旨を明記ください。非開示情報と認められる情報は、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や担当省庁の担当者及び審査委員以外には提供しないものとし、本基金事業以外の目的に使用しません。</a:t>
            </a:r>
            <a:endParaRPr kumimoji="1" lang="en-US" altLang="ja-JP" sz="1100" dirty="0"/>
          </a:p>
          <a:p>
            <a:pPr marL="342900" indent="-342900">
              <a:buFont typeface="Arial" panose="020B0604020202020204" pitchFamily="34" charset="0"/>
              <a:buChar char="•"/>
            </a:pPr>
            <a:r>
              <a:rPr kumimoji="1" lang="ja-JP" altLang="en-US" sz="1100" dirty="0"/>
              <a:t>上記の非開示とした情報を除いた上で、</a:t>
            </a:r>
            <a:r>
              <a:rPr kumimoji="1" lang="en-US" altLang="ja-JP" sz="1100" dirty="0"/>
              <a:t>NEDO</a:t>
            </a:r>
            <a:r>
              <a:rPr kumimoji="1" lang="ja-JP" altLang="en-US" sz="1100" dirty="0"/>
              <a:t>のホームページに採択者の「事業戦略ビジョン」を公開する予定です。</a:t>
            </a:r>
            <a:endParaRPr kumimoji="1" lang="en-US" altLang="ja-JP" sz="1100" dirty="0"/>
          </a:p>
          <a:p>
            <a:pPr marL="342900" indent="-342900">
              <a:buFont typeface="Arial" panose="020B0604020202020204" pitchFamily="34" charset="0"/>
              <a:buChar char="•"/>
            </a:pPr>
            <a:r>
              <a:rPr kumimoji="1" lang="ja-JP" altLang="en-US" sz="1100" dirty="0"/>
              <a:t>大学や公的研究機関は　</a:t>
            </a:r>
            <a:r>
              <a:rPr kumimoji="1" lang="en-US" altLang="ja-JP" sz="1100" dirty="0"/>
              <a:t>2.</a:t>
            </a:r>
            <a:r>
              <a:rPr kumimoji="1" lang="zh-TW" altLang="en-US" sz="1100" dirty="0"/>
              <a:t>研究開発計画</a:t>
            </a:r>
            <a:r>
              <a:rPr kumimoji="1" lang="ja-JP" altLang="en-US" sz="1100" dirty="0"/>
              <a:t>及び</a:t>
            </a:r>
            <a:r>
              <a:rPr kumimoji="1" lang="en-US" altLang="ja-JP" sz="1100" dirty="0"/>
              <a:t>4.</a:t>
            </a:r>
            <a:r>
              <a:rPr kumimoji="1" lang="ja-JP" altLang="en-US" sz="1100" dirty="0"/>
              <a:t>その他</a:t>
            </a:r>
            <a:r>
              <a:rPr kumimoji="1" lang="zh-TW" altLang="en-US" sz="1100" dirty="0"/>
              <a:t>／（</a:t>
            </a:r>
            <a:r>
              <a:rPr kumimoji="1" lang="en-US" altLang="zh-TW" sz="1100" dirty="0"/>
              <a:t>2</a:t>
            </a:r>
            <a:r>
              <a:rPr kumimoji="1" lang="zh-TW" altLang="en-US" sz="1100" dirty="0"/>
              <a:t>） </a:t>
            </a:r>
            <a:r>
              <a:rPr kumimoji="1" lang="ja-JP" altLang="en-US" sz="1100" dirty="0"/>
              <a:t>提案者情報のみを提出して下さい。</a:t>
            </a:r>
            <a:endParaRPr kumimoji="1" lang="en-US" altLang="ja-JP" sz="1100" dirty="0"/>
          </a:p>
          <a:p>
            <a:pPr marL="342900" indent="-342900">
              <a:buFont typeface="Arial" panose="020B0604020202020204" pitchFamily="34" charset="0"/>
              <a:buChar char="•"/>
            </a:pPr>
            <a:r>
              <a:rPr kumimoji="1" lang="ja-JP" altLang="en-US" sz="1100" dirty="0"/>
              <a:t>本事業戦略ビジョンは事業実施期間中、定期的に（年に１度を想定）更新の上、随時公開いただきます。さらに、プロジェクトにおける主要企業等</a:t>
            </a:r>
            <a:r>
              <a:rPr kumimoji="1" lang="en-US" altLang="ja-JP" sz="1100" baseline="30000" dirty="0"/>
              <a:t>※</a:t>
            </a:r>
            <a:r>
              <a:rPr kumimoji="1" lang="ja-JP" altLang="en-US" sz="1100" dirty="0"/>
              <a:t>の経営者（原則、代表取締役、代表執行役その他代表権を有する者）は、分野別</a:t>
            </a:r>
            <a:r>
              <a:rPr kumimoji="1" lang="en-US" altLang="ja-JP" sz="1100" dirty="0" err="1"/>
              <a:t>WG</a:t>
            </a:r>
            <a:r>
              <a:rPr kumimoji="1" lang="ja-JP" altLang="en-US" sz="110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p>
          <a:p>
            <a:pPr marL="442913" indent="-442913"/>
            <a:r>
              <a:rPr kumimoji="1" lang="ja-JP" altLang="en-US" sz="1100" dirty="0"/>
              <a:t>　　　　</a:t>
            </a:r>
            <a:r>
              <a:rPr kumimoji="1" lang="en-US" altLang="ja-JP" sz="1100" dirty="0"/>
              <a:t>※</a:t>
            </a:r>
            <a:r>
              <a:rPr kumimoji="1" lang="ja-JP" altLang="en-US" sz="1100" dirty="0"/>
              <a:t>国費負担額がプロジェクト内で最大の実施主体（大学や公的研究機関等を除く、 実施主体がコンソーシアムの場合は幹事会社）、及び国費負担額がプロジェクト全体の</a:t>
            </a:r>
            <a:r>
              <a:rPr kumimoji="1" lang="en-US" altLang="ja-JP" sz="1100" dirty="0"/>
              <a:t>10</a:t>
            </a:r>
            <a:r>
              <a:rPr kumimoji="1" lang="ja-JP" altLang="en-US" sz="1100" dirty="0"/>
              <a:t>％以上かつ上位３社程度の主要企業等（コンソーシアム単位ではなく企業等の単位）　　　　</a:t>
            </a:r>
            <a:endParaRPr kumimoji="1" lang="en-US" altLang="ja-JP" sz="110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コンソーシアム等による共同実施の場合には、幹事企業を明記して下さい。</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自社の強み、弱み（経営資源）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自社の強み</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XXXXX</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solidFill>
                  <a:schemeClr val="tx1"/>
                </a:solidFill>
              </a:rPr>
              <a:t>自社</a:t>
            </a:r>
            <a:endParaRPr lang="en-US" b="1" dirty="0" err="1">
              <a:solidFill>
                <a:schemeClr val="tx1"/>
              </a:solidFill>
            </a:endParaRPr>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A</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B</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事業化</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23738792"/>
              </p:ext>
            </p:extLst>
          </p:nvPr>
        </p:nvGraphicFramePr>
        <p:xfrm>
          <a:off x="521722" y="2653896"/>
          <a:ext cx="11257502" cy="3239176"/>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a:t>
                      </a:r>
                      <a:r>
                        <a:rPr lang="ja-JP" altLang="en-US" sz="900" kern="1200" dirty="0">
                          <a:solidFill>
                            <a:schemeClr val="tx1"/>
                          </a:solidFill>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N10</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solidFill>
                            <a:schemeClr val="tx1"/>
                          </a:solidFill>
                          <a:latin typeface="Meiryo UI" panose="020B0604030504040204" pitchFamily="50" charset="-128"/>
                          <a:ea typeface="Meiryo UI" panose="020B0604030504040204" pitchFamily="50" charset="-128"/>
                        </a:rPr>
                        <a:t>NX</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N15</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err="1">
                          <a:solidFill>
                            <a:schemeClr val="tx1"/>
                          </a:solidFill>
                          <a:latin typeface="Meiryo UI" panose="020B0604030504040204" pitchFamily="50" charset="-128"/>
                          <a:ea typeface="Meiryo UI" panose="020B0604030504040204" pitchFamily="50" charset="-128"/>
                        </a:rPr>
                        <a:t>N15</a:t>
                      </a:r>
                      <a:r>
                        <a:rPr lang="ja-JP" altLang="en-US" sz="800" dirty="0">
                          <a:solidFill>
                            <a:schemeClr val="tx1"/>
                          </a:solidFill>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p>
                      <a:r>
                        <a:rPr lang="ja-JP" altLang="en-US" sz="800" dirty="0" err="1">
                          <a:solidFill>
                            <a:schemeClr val="tx1"/>
                          </a:solidFill>
                          <a:latin typeface="Meiryo UI" panose="020B0604030504040204" pitchFamily="50" charset="-128"/>
                          <a:ea typeface="Meiryo UI" panose="020B0604030504040204" pitchFamily="50" charset="-128"/>
                        </a:rPr>
                        <a:t>まで</a:t>
                      </a:r>
                      <a:r>
                        <a:rPr lang="ja-JP" altLang="en-US" sz="800" dirty="0">
                          <a:solidFill>
                            <a:schemeClr val="tx1"/>
                          </a:solidFill>
                          <a:latin typeface="Meiryo UI" panose="020B0604030504040204" pitchFamily="50" charset="-128"/>
                          <a:ea typeface="Meiryo UI" panose="020B0604030504040204" pitchFamily="50" charset="-128"/>
                        </a:rPr>
                        <a:t>合計</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計画の考え方・取組スケジュール等</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設備投資費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営業利益</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事業化可能性の検証</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研究開発の開始</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501496">
                <a:tc>
                  <a:txBody>
                    <a:bodyPr/>
                    <a:lstStyle/>
                    <a:p>
                      <a:pPr marL="87313" indent="0" algn="l"/>
                      <a:r>
                        <a:rPr lang="ja-JP" altLang="en-US" sz="1000" dirty="0">
                          <a:solidFill>
                            <a:schemeClr val="tx1"/>
                          </a:solidFill>
                          <a:latin typeface="Meiryo UI" panose="020B0604030504040204" pitchFamily="50" charset="-128"/>
                          <a:ea typeface="Meiryo UI" panose="020B0604030504040204" pitchFamily="50" charset="-128"/>
                        </a:rPr>
                        <a:t>会社全体の</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lgn="l"/>
                      <a:r>
                        <a:rPr lang="ja-JP" altLang="en-US" sz="1000" dirty="0">
                          <a:solidFill>
                            <a:schemeClr val="tx1"/>
                          </a:solidFill>
                          <a:latin typeface="Meiryo UI" panose="020B0604030504040204" pitchFamily="50" charset="-128"/>
                          <a:ea typeface="Meiryo UI" panose="020B0604030504040204" pitchFamily="50" charset="-128"/>
                        </a:rPr>
                        <a:t>売上高研究開発費比率</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研究開発</a:t>
            </a:r>
            <a:endParaRPr kumimoji="1" lang="en-US" sz="1200" dirty="0" err="1">
              <a:solidFill>
                <a:schemeClr val="tx1"/>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19" name="四角形吹き出し 18"/>
          <p:cNvSpPr/>
          <p:nvPr/>
        </p:nvSpPr>
        <p:spPr>
          <a:xfrm>
            <a:off x="382731" y="6434353"/>
            <a:ext cx="5918834" cy="270926"/>
          </a:xfrm>
          <a:prstGeom prst="wedgeRectCallout">
            <a:avLst>
              <a:gd name="adj1" fmla="val -38294"/>
              <a:gd name="adj2" fmla="val -25956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555348"/>
            <a:ext cx="10778397"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2777509198"/>
              </p:ext>
            </p:extLst>
          </p:nvPr>
        </p:nvGraphicFramePr>
        <p:xfrm>
          <a:off x="382731" y="2048037"/>
          <a:ext cx="11431314" cy="3555729"/>
        </p:xfrm>
        <a:graphic>
          <a:graphicData uri="http://schemas.openxmlformats.org/drawingml/2006/table">
            <a:tbl>
              <a:tblPr firstRow="1" bandRow="1">
                <a:tableStyleId>{5940675A-B579-460E-94D1-54222C63F5DA}</a:tableStyleId>
              </a:tblPr>
              <a:tblGrid>
                <a:gridCol w="2104765">
                  <a:extLst>
                    <a:ext uri="{9D8B030D-6E8A-4147-A177-3AD203B41FA5}">
                      <a16:colId xmlns:a16="http://schemas.microsoft.com/office/drawing/2014/main" val="1889441959"/>
                    </a:ext>
                  </a:extLst>
                </a:gridCol>
                <a:gridCol w="990358">
                  <a:extLst>
                    <a:ext uri="{9D8B030D-6E8A-4147-A177-3AD203B41FA5}">
                      <a16:colId xmlns:a16="http://schemas.microsoft.com/office/drawing/2014/main" val="446758349"/>
                    </a:ext>
                  </a:extLst>
                </a:gridCol>
                <a:gridCol w="990358">
                  <a:extLst>
                    <a:ext uri="{9D8B030D-6E8A-4147-A177-3AD203B41FA5}">
                      <a16:colId xmlns:a16="http://schemas.microsoft.com/office/drawing/2014/main" val="354005506"/>
                    </a:ext>
                  </a:extLst>
                </a:gridCol>
                <a:gridCol w="990358">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53658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err="1">
                          <a:ln>
                            <a:noFill/>
                          </a:ln>
                          <a:solidFill>
                            <a:srgbClr val="575757"/>
                          </a:solidFill>
                          <a:effectLst/>
                          <a:uLnTx/>
                          <a:uFillTx/>
                          <a:latin typeface="Meiryo UI" panose="020B0604030504040204" pitchFamily="50" charset="-128"/>
                          <a:ea typeface="Meiryo UI" panose="020B0604030504040204" pitchFamily="50" charset="-128"/>
                          <a:cs typeface="+mn-cs"/>
                        </a:rPr>
                        <a:t>N15</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520353">
                <a:tc>
                  <a:txBody>
                    <a:bodyPr/>
                    <a:lstStyle/>
                    <a:p>
                      <a:pPr algn="ctr"/>
                      <a:r>
                        <a:rPr lang="ja-JP" altLang="en-US" sz="1400" dirty="0">
                          <a:latin typeface="Meiryo UI" panose="020B0604030504040204" pitchFamily="50" charset="-128"/>
                          <a:ea typeface="Meiryo UI" panose="020B0604030504040204" pitchFamily="50" charset="-128"/>
                        </a:rPr>
                        <a:t>事業全体の資金需要</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1563314925"/>
                  </a:ext>
                </a:extLst>
              </a:tr>
              <a:tr h="520353">
                <a:tc>
                  <a:txBody>
                    <a:bodyPr/>
                    <a:lstStyle/>
                    <a:p>
                      <a:pPr algn="ctr"/>
                      <a:r>
                        <a:rPr lang="ja-JP" altLang="en-US" sz="1400" dirty="0">
                          <a:latin typeface="Meiryo UI" panose="020B0604030504040204" pitchFamily="50" charset="-128"/>
                          <a:ea typeface="Meiryo UI" panose="020B0604030504040204" pitchFamily="50" charset="-128"/>
                        </a:rPr>
                        <a:t>うち研究開発投資</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2082925846"/>
                  </a:ext>
                </a:extLst>
              </a:tr>
              <a:tr h="520353">
                <a:tc>
                  <a:txBody>
                    <a:bodyPr/>
                    <a:lstStyle/>
                    <a:p>
                      <a:pPr algn="ctr"/>
                      <a:r>
                        <a:rPr lang="ja-JP" altLang="en-US" sz="1400" dirty="0">
                          <a:latin typeface="Meiryo UI" panose="020B0604030504040204" pitchFamily="50" charset="-128"/>
                          <a:ea typeface="Meiryo UI" panose="020B0604030504040204" pitchFamily="50" charset="-128"/>
                        </a:rPr>
                        <a:t>国費負担</a:t>
                      </a:r>
                      <a:r>
                        <a:rPr lang="en-US" altLang="ja-JP" sz="1400" baseline="30000" dirty="0">
                          <a:latin typeface="Meiryo UI" panose="020B0604030504040204" pitchFamily="50" charset="-128"/>
                          <a:ea typeface="Meiryo UI" panose="020B0604030504040204" pitchFamily="50" charset="-128"/>
                        </a:rPr>
                        <a:t>※</a:t>
                      </a:r>
                    </a:p>
                    <a:p>
                      <a:pPr algn="ctr"/>
                      <a:r>
                        <a:rPr lang="ja-JP" altLang="en-US" sz="1400" dirty="0">
                          <a:latin typeface="Meiryo UI" panose="020B0604030504040204" pitchFamily="50" charset="-128"/>
                          <a:ea typeface="Meiryo UI" panose="020B0604030504040204" pitchFamily="50" charset="-128"/>
                        </a:rPr>
                        <a:t>（委託又は補助）</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55593961"/>
                  </a:ext>
                </a:extLst>
              </a:tr>
              <a:tr h="520353">
                <a:tc>
                  <a:txBody>
                    <a:bodyPr/>
                    <a:lstStyle/>
                    <a:p>
                      <a:pPr algn="ctr"/>
                      <a:r>
                        <a:rPr lang="ja-JP" altLang="en-US" sz="1400" dirty="0">
                          <a:latin typeface="Meiryo UI" panose="020B0604030504040204" pitchFamily="50" charset="-128"/>
                          <a:ea typeface="Meiryo UI" panose="020B0604030504040204" pitchFamily="50" charset="-128"/>
                        </a:rPr>
                        <a:t>自己負担</a:t>
                      </a:r>
                      <a:endParaRPr lang="en-US" altLang="ja-JP" sz="1400" dirty="0">
                        <a:latin typeface="Meiryo UI" panose="020B0604030504040204" pitchFamily="50" charset="-128"/>
                        <a:ea typeface="Meiryo UI" panose="020B0604030504040204" pitchFamily="50" charset="-128"/>
                      </a:endParaRPr>
                    </a:p>
                    <a:p>
                      <a:pPr algn="ct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468864">
                <a:tc>
                  <a:txBody>
                    <a:bodyPr/>
                    <a:lstStyle/>
                    <a:p>
                      <a:pPr algn="ct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：自己資金</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468864">
                <a:tc>
                  <a:txBody>
                    <a:bodyPr/>
                    <a:lstStyle/>
                    <a:p>
                      <a:pPr algn="ct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：外部調達</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extLst>
                  <a:ext uri="{0D108BD9-81ED-4DB2-BD59-A6C34878D82A}">
                    <a16:rowId xmlns:a16="http://schemas.microsoft.com/office/drawing/2014/main" val="3041414142"/>
                  </a:ext>
                </a:extLst>
              </a:tr>
            </a:tbl>
          </a:graphicData>
        </a:graphic>
      </p:graphicFrame>
      <p:sp>
        <p:nvSpPr>
          <p:cNvPr id="36" name="TextBox 35">
            <a:extLst>
              <a:ext uri="{FF2B5EF4-FFF2-40B4-BE49-F238E27FC236}">
                <a16:creationId xmlns:a16="http://schemas.microsoft.com/office/drawing/2014/main" id="{86247B2E-4BBB-43E5-89EF-A1D65198A00D}"/>
              </a:ext>
            </a:extLst>
          </p:cNvPr>
          <p:cNvSpPr txBox="1"/>
          <p:nvPr/>
        </p:nvSpPr>
        <p:spPr>
          <a:xfrm>
            <a:off x="382731" y="5698800"/>
            <a:ext cx="4800120"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 XXX, XXX, </a:t>
            </a: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4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6977710" y="5685983"/>
            <a:ext cx="4908499" cy="36941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r"/>
            <a:r>
              <a:rPr kumimoji="1" lang="en-US" altLang="ja-JP" sz="1100" dirty="0">
                <a:solidFill>
                  <a:srgbClr val="575757"/>
                </a:solidFill>
                <a:latin typeface="Meiryo UI" panose="020B0604030504040204" pitchFamily="50" charset="-128"/>
                <a:ea typeface="Meiryo UI" panose="020B0604030504040204" pitchFamily="50" charset="-128"/>
              </a:rPr>
              <a:t>※</a:t>
            </a:r>
            <a:r>
              <a:rPr kumimoji="1" lang="ja-JP" altLang="en-US" sz="1100" dirty="0">
                <a:solidFill>
                  <a:srgbClr val="575757"/>
                </a:solidFill>
                <a:latin typeface="Meiryo UI" panose="020B0604030504040204" pitchFamily="50" charset="-128"/>
                <a:ea typeface="Meiryo UI" panose="020B0604030504040204" pitchFamily="50" charset="-128"/>
              </a:rPr>
              <a:t>インセンティブが全額支払われた場合</a:t>
            </a:r>
          </a:p>
        </p:txBody>
      </p:sp>
    </p:spTree>
    <p:extLst>
      <p:ext uri="{BB962C8B-B14F-4D97-AF65-F5344CB8AC3E}">
        <p14:creationId xmlns:p14="http://schemas.microsoft.com/office/powerpoint/2010/main" val="26736990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年目標を設定（企業等の場合にはコミットメントの対象となり、達成度に応じて、国費負担額が変動）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71478" y="2163369"/>
            <a:ext cx="10933350" cy="1793336"/>
          </a:xfrm>
          <a:solidFill>
            <a:schemeClr val="tx2">
              <a:lumMod val="40000"/>
              <a:lumOff val="60000"/>
            </a:schemeClr>
          </a:solidFill>
        </p:spPr>
        <p:txBody>
          <a:bodyPr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直線コネクタ 144">
            <a:extLst>
              <a:ext uri="{FF2B5EF4-FFF2-40B4-BE49-F238E27FC236}">
                <a16:creationId xmlns:a16="http://schemas.microsoft.com/office/drawing/2014/main" id="{4254EABD-F7A6-4A36-9755-753E2B0623F8}"/>
              </a:ext>
            </a:extLst>
          </p:cNvPr>
          <p:cNvCxnSpPr>
            <a:cxnSpLocks/>
          </p:cNvCxnSpPr>
          <p:nvPr/>
        </p:nvCxnSpPr>
        <p:spPr>
          <a:xfrm>
            <a:off x="8217458" y="3737999"/>
            <a:ext cx="2151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69642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58022"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73451"/>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4706377"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8" name="直線コネクタ 122">
            <a:extLst>
              <a:ext uri="{FF2B5EF4-FFF2-40B4-BE49-F238E27FC236}">
                <a16:creationId xmlns:a16="http://schemas.microsoft.com/office/drawing/2014/main" id="{0EF9F396-3B7E-4BCF-B421-1DC7F85D308C}"/>
              </a:ext>
            </a:extLst>
          </p:cNvPr>
          <p:cNvCxnSpPr>
            <a:cxnSpLocks/>
          </p:cNvCxnSpPr>
          <p:nvPr/>
        </p:nvCxnSpPr>
        <p:spPr>
          <a:xfrm flipH="1">
            <a:off x="5291760"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5877143"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0" name="直線コネクタ 124">
            <a:extLst>
              <a:ext uri="{FF2B5EF4-FFF2-40B4-BE49-F238E27FC236}">
                <a16:creationId xmlns:a16="http://schemas.microsoft.com/office/drawing/2014/main" id="{54850052-9CE5-45E9-9B36-233B292D23BB}"/>
              </a:ext>
            </a:extLst>
          </p:cNvPr>
          <p:cNvCxnSpPr>
            <a:cxnSpLocks/>
          </p:cNvCxnSpPr>
          <p:nvPr/>
        </p:nvCxnSpPr>
        <p:spPr>
          <a:xfrm flipH="1">
            <a:off x="6462526"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1" name="直線コネクタ 125">
            <a:extLst>
              <a:ext uri="{FF2B5EF4-FFF2-40B4-BE49-F238E27FC236}">
                <a16:creationId xmlns:a16="http://schemas.microsoft.com/office/drawing/2014/main" id="{A4218A1E-A0A4-42C1-9D85-3C8ACC471D38}"/>
              </a:ext>
            </a:extLst>
          </p:cNvPr>
          <p:cNvCxnSpPr>
            <a:cxnSpLocks/>
          </p:cNvCxnSpPr>
          <p:nvPr/>
        </p:nvCxnSpPr>
        <p:spPr>
          <a:xfrm flipH="1">
            <a:off x="7636431"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2" name="直線コネクタ 126">
            <a:extLst>
              <a:ext uri="{FF2B5EF4-FFF2-40B4-BE49-F238E27FC236}">
                <a16:creationId xmlns:a16="http://schemas.microsoft.com/office/drawing/2014/main" id="{8A6C1CF0-D26F-4E04-83CB-DB1FE12FA42F}"/>
              </a:ext>
            </a:extLst>
          </p:cNvPr>
          <p:cNvCxnSpPr>
            <a:cxnSpLocks/>
          </p:cNvCxnSpPr>
          <p:nvPr/>
        </p:nvCxnSpPr>
        <p:spPr>
          <a:xfrm flipH="1">
            <a:off x="8221814"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19" name="Group 18">
            <a:extLst>
              <a:ext uri="{FF2B5EF4-FFF2-40B4-BE49-F238E27FC236}">
                <a16:creationId xmlns:a16="http://schemas.microsoft.com/office/drawing/2014/main" id="{C8CB25BB-BBAF-4531-A526-8BECA1D9D4F9}"/>
              </a:ext>
            </a:extLst>
          </p:cNvPr>
          <p:cNvGrpSpPr/>
          <p:nvPr/>
        </p:nvGrpSpPr>
        <p:grpSpPr>
          <a:xfrm>
            <a:off x="8807197" y="2889994"/>
            <a:ext cx="585383" cy="144000"/>
            <a:chOff x="8845130" y="1957279"/>
            <a:chExt cx="585383" cy="144000"/>
          </a:xfrm>
        </p:grpSpPr>
        <p:cxnSp>
          <p:nvCxnSpPr>
            <p:cNvPr id="63" name="直線コネクタ 127">
              <a:extLst>
                <a:ext uri="{FF2B5EF4-FFF2-40B4-BE49-F238E27FC236}">
                  <a16:creationId xmlns:a16="http://schemas.microsoft.com/office/drawing/2014/main" id="{8D4437F4-3C96-4338-928F-719DB4EAA902}"/>
                </a:ext>
              </a:extLst>
            </p:cNvPr>
            <p:cNvCxnSpPr>
              <a:cxnSpLocks/>
            </p:cNvCxnSpPr>
            <p:nvPr/>
          </p:nvCxnSpPr>
          <p:spPr>
            <a:xfrm flipH="1">
              <a:off x="8845130"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直線コネクタ 128">
              <a:extLst>
                <a:ext uri="{FF2B5EF4-FFF2-40B4-BE49-F238E27FC236}">
                  <a16:creationId xmlns:a16="http://schemas.microsoft.com/office/drawing/2014/main" id="{CB2636BE-2014-4551-8392-1EFF89ABF43D}"/>
                </a:ext>
              </a:extLst>
            </p:cNvPr>
            <p:cNvCxnSpPr>
              <a:cxnSpLocks/>
            </p:cNvCxnSpPr>
            <p:nvPr/>
          </p:nvCxnSpPr>
          <p:spPr>
            <a:xfrm flipH="1">
              <a:off x="9430513"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5" name="テキスト ボックス 20">
            <a:extLst>
              <a:ext uri="{FF2B5EF4-FFF2-40B4-BE49-F238E27FC236}">
                <a16:creationId xmlns:a16="http://schemas.microsoft.com/office/drawing/2014/main" id="{03BC30C4-55AB-4961-96C3-E9C17C163DDA}"/>
              </a:ext>
            </a:extLst>
          </p:cNvPr>
          <p:cNvSpPr txBox="1"/>
          <p:nvPr/>
        </p:nvSpPr>
        <p:spPr>
          <a:xfrm>
            <a:off x="4120994" y="2772439"/>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2021</a:t>
            </a:r>
          </a:p>
        </p:txBody>
      </p: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467593" y="276869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2025</a:t>
            </a:r>
          </a:p>
        </p:txBody>
      </p:sp>
      <p:sp>
        <p:nvSpPr>
          <p:cNvPr id="67" name="テキスト ボックス 131">
            <a:extLst>
              <a:ext uri="{FF2B5EF4-FFF2-40B4-BE49-F238E27FC236}">
                <a16:creationId xmlns:a16="http://schemas.microsoft.com/office/drawing/2014/main" id="{AC9103EF-A266-4B2E-B173-D6B7629E1C78}"/>
              </a:ext>
            </a:extLst>
          </p:cNvPr>
          <p:cNvSpPr txBox="1"/>
          <p:nvPr/>
        </p:nvSpPr>
        <p:spPr>
          <a:xfrm>
            <a:off x="9389322"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5" y="3079827"/>
            <a:ext cx="5825993"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41" name="Group 40">
            <a:extLst>
              <a:ext uri="{FF2B5EF4-FFF2-40B4-BE49-F238E27FC236}">
                <a16:creationId xmlns:a16="http://schemas.microsoft.com/office/drawing/2014/main" id="{CCDDCE2B-FADE-4E1C-AB83-556D45BBF576}"/>
              </a:ext>
            </a:extLst>
          </p:cNvPr>
          <p:cNvGrpSpPr/>
          <p:nvPr/>
        </p:nvGrpSpPr>
        <p:grpSpPr>
          <a:xfrm>
            <a:off x="10550306" y="2772439"/>
            <a:ext cx="585380" cy="286204"/>
            <a:chOff x="10702217" y="1831617"/>
            <a:chExt cx="585380" cy="286204"/>
          </a:xfrm>
        </p:grpSpPr>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7597" y="1940736"/>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28" name="直線コネクタ 127">
              <a:extLst>
                <a:ext uri="{FF2B5EF4-FFF2-40B4-BE49-F238E27FC236}">
                  <a16:creationId xmlns:a16="http://schemas.microsoft.com/office/drawing/2014/main" id="{24A54F74-9421-432A-9190-21319612B195}"/>
                </a:ext>
              </a:extLst>
            </p:cNvPr>
            <p:cNvCxnSpPr>
              <a:cxnSpLocks/>
            </p:cNvCxnSpPr>
            <p:nvPr/>
          </p:nvCxnSpPr>
          <p:spPr>
            <a:xfrm flipH="1">
              <a:off x="10702217" y="1948640"/>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702217" y="1831617"/>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gr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9968185"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132" name="直線コネクタ 148">
            <a:extLst>
              <a:ext uri="{FF2B5EF4-FFF2-40B4-BE49-F238E27FC236}">
                <a16:creationId xmlns:a16="http://schemas.microsoft.com/office/drawing/2014/main" id="{E2815EDA-9219-496D-89A4-FE4B63A7AEDE}"/>
              </a:ext>
            </a:extLst>
          </p:cNvPr>
          <p:cNvCxnSpPr>
            <a:cxnSpLocks/>
          </p:cNvCxnSpPr>
          <p:nvPr/>
        </p:nvCxnSpPr>
        <p:spPr>
          <a:xfrm>
            <a:off x="1055356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 name="直線コネクタ 134">
            <a:extLst>
              <a:ext uri="{FF2B5EF4-FFF2-40B4-BE49-F238E27FC236}">
                <a16:creationId xmlns:a16="http://schemas.microsoft.com/office/drawing/2014/main" id="{EAE88988-CA2E-49D4-B6A5-426E7F897B83}"/>
              </a:ext>
            </a:extLst>
          </p:cNvPr>
          <p:cNvCxnSpPr>
            <a:cxnSpLocks/>
          </p:cNvCxnSpPr>
          <p:nvPr/>
        </p:nvCxnSpPr>
        <p:spPr>
          <a:xfrm>
            <a:off x="11132546"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4702021"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9" name="直線コネクタ 136">
            <a:extLst>
              <a:ext uri="{FF2B5EF4-FFF2-40B4-BE49-F238E27FC236}">
                <a16:creationId xmlns:a16="http://schemas.microsoft.com/office/drawing/2014/main" id="{C0B40D10-CB81-4724-A95C-9BB692DD2163}"/>
              </a:ext>
            </a:extLst>
          </p:cNvPr>
          <p:cNvCxnSpPr>
            <a:cxnSpLocks/>
          </p:cNvCxnSpPr>
          <p:nvPr/>
        </p:nvCxnSpPr>
        <p:spPr>
          <a:xfrm>
            <a:off x="528740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5872787"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1" name="直線コネクタ 140">
            <a:extLst>
              <a:ext uri="{FF2B5EF4-FFF2-40B4-BE49-F238E27FC236}">
                <a16:creationId xmlns:a16="http://schemas.microsoft.com/office/drawing/2014/main" id="{600939A0-B9F3-414B-9C1C-20165575255A}"/>
              </a:ext>
            </a:extLst>
          </p:cNvPr>
          <p:cNvCxnSpPr>
            <a:cxnSpLocks/>
          </p:cNvCxnSpPr>
          <p:nvPr/>
        </p:nvCxnSpPr>
        <p:spPr>
          <a:xfrm>
            <a:off x="6458170"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763207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4" name="直線コネクタ 146">
            <a:extLst>
              <a:ext uri="{FF2B5EF4-FFF2-40B4-BE49-F238E27FC236}">
                <a16:creationId xmlns:a16="http://schemas.microsoft.com/office/drawing/2014/main" id="{C8F71FBB-E559-4749-A363-3721AF28B175}"/>
              </a:ext>
            </a:extLst>
          </p:cNvPr>
          <p:cNvCxnSpPr>
            <a:cxnSpLocks/>
          </p:cNvCxnSpPr>
          <p:nvPr/>
        </p:nvCxnSpPr>
        <p:spPr>
          <a:xfrm flipH="1">
            <a:off x="8700538" y="3737999"/>
            <a:ext cx="102304"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5" name="直線コネクタ 148">
            <a:extLst>
              <a:ext uri="{FF2B5EF4-FFF2-40B4-BE49-F238E27FC236}">
                <a16:creationId xmlns:a16="http://schemas.microsoft.com/office/drawing/2014/main" id="{C3799540-CFC3-4C69-864A-49FB74F56762}"/>
              </a:ext>
            </a:extLst>
          </p:cNvPr>
          <p:cNvCxnSpPr>
            <a:cxnSpLocks/>
          </p:cNvCxnSpPr>
          <p:nvPr/>
        </p:nvCxnSpPr>
        <p:spPr>
          <a:xfrm flipH="1">
            <a:off x="9311299" y="3737999"/>
            <a:ext cx="7692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171466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178" name="Group 177">
            <a:extLst>
              <a:ext uri="{FF2B5EF4-FFF2-40B4-BE49-F238E27FC236}">
                <a16:creationId xmlns:a16="http://schemas.microsoft.com/office/drawing/2014/main" id="{A5A3CFD3-B29F-4379-81D6-4E703DFA4CA3}"/>
              </a:ext>
            </a:extLst>
          </p:cNvPr>
          <p:cNvGrpSpPr/>
          <p:nvPr/>
        </p:nvGrpSpPr>
        <p:grpSpPr>
          <a:xfrm>
            <a:off x="4014854" y="6254250"/>
            <a:ext cx="4180599" cy="198319"/>
            <a:chOff x="4074791" y="4225572"/>
            <a:chExt cx="41805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85968" y="4409092"/>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74791" y="4225572"/>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325335" y="4409092"/>
              <a:ext cx="29300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332813" y="4225572"/>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71441" y="2964054"/>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37" name="直線矢印コネクタ 158">
            <a:extLst>
              <a:ext uri="{FF2B5EF4-FFF2-40B4-BE49-F238E27FC236}">
                <a16:creationId xmlns:a16="http://schemas.microsoft.com/office/drawing/2014/main" id="{D7B0D142-CA97-4F0B-9374-6FE69C6D8B05}"/>
              </a:ext>
            </a:extLst>
          </p:cNvPr>
          <p:cNvCxnSpPr>
            <a:cxnSpLocks/>
          </p:cNvCxnSpPr>
          <p:nvPr/>
        </p:nvCxnSpPr>
        <p:spPr>
          <a:xfrm flipV="1">
            <a:off x="9981106" y="4412749"/>
            <a:ext cx="1139089" cy="6506"/>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6" name="テキスト ボックス 216">
            <a:extLst>
              <a:ext uri="{FF2B5EF4-FFF2-40B4-BE49-F238E27FC236}">
                <a16:creationId xmlns:a16="http://schemas.microsoft.com/office/drawing/2014/main" id="{DC80108B-F12D-4056-9F6F-CC55548BEBAE}"/>
              </a:ext>
            </a:extLst>
          </p:cNvPr>
          <p:cNvSpPr txBox="1"/>
          <p:nvPr/>
        </p:nvSpPr>
        <p:spPr>
          <a:xfrm>
            <a:off x="9865800" y="422073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4" name="二等辺三角形 3"/>
          <p:cNvSpPr/>
          <p:nvPr/>
        </p:nvSpPr>
        <p:spPr>
          <a:xfrm flipV="1">
            <a:off x="5241771"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0" name="二等辺三角形 149"/>
          <p:cNvSpPr/>
          <p:nvPr/>
        </p:nvSpPr>
        <p:spPr>
          <a:xfrm flipV="1">
            <a:off x="8176647"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1" name="二等辺三角形 150"/>
          <p:cNvSpPr/>
          <p:nvPr/>
        </p:nvSpPr>
        <p:spPr>
          <a:xfrm flipV="1">
            <a:off x="9901753"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2" name="二等辺三角形 151"/>
          <p:cNvSpPr/>
          <p:nvPr/>
        </p:nvSpPr>
        <p:spPr>
          <a:xfrm flipV="1">
            <a:off x="523391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6" name="二等辺三角形 155"/>
          <p:cNvSpPr/>
          <p:nvPr/>
        </p:nvSpPr>
        <p:spPr>
          <a:xfrm flipV="1">
            <a:off x="524334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8" name="二等辺三角形 157"/>
          <p:cNvSpPr/>
          <p:nvPr/>
        </p:nvSpPr>
        <p:spPr>
          <a:xfrm flipV="1">
            <a:off x="8178216"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3" name="二等辺三角形 162"/>
          <p:cNvSpPr/>
          <p:nvPr/>
        </p:nvSpPr>
        <p:spPr>
          <a:xfrm flipV="1">
            <a:off x="8707686" y="4971733"/>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4" name="二等辺三角形 163"/>
          <p:cNvSpPr/>
          <p:nvPr/>
        </p:nvSpPr>
        <p:spPr>
          <a:xfrm flipV="1">
            <a:off x="5219773" y="626320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8426457" y="6660706"/>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8372710" y="6569568"/>
            <a:ext cx="1281933"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289937" y="4651125"/>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38" name="二等辺三角形 237"/>
          <p:cNvSpPr/>
          <p:nvPr/>
        </p:nvSpPr>
        <p:spPr>
          <a:xfrm>
            <a:off x="6993584" y="3417883"/>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39" name="テキスト ボックス 216">
            <a:extLst>
              <a:ext uri="{FF2B5EF4-FFF2-40B4-BE49-F238E27FC236}">
                <a16:creationId xmlns:a16="http://schemas.microsoft.com/office/drawing/2014/main" id="{B5C3EB69-CACC-473A-9E38-9488F8810BA8}"/>
              </a:ext>
            </a:extLst>
          </p:cNvPr>
          <p:cNvSpPr txBox="1"/>
          <p:nvPr/>
        </p:nvSpPr>
        <p:spPr>
          <a:xfrm>
            <a:off x="6424224" y="3569064"/>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大阪万博への出展</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Tree>
    <p:extLst>
      <p:ext uri="{BB962C8B-B14F-4D97-AF65-F5344CB8AC3E}">
        <p14:creationId xmlns:p14="http://schemas.microsoft.com/office/powerpoint/2010/main" val="40217170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554360"/>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501428"/>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93941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solidFill>
                <a:srgbClr val="575757"/>
              </a:solidFill>
              <a:ea typeface="Meiryo UI" panose="020B0604030504040204" pitchFamily="50" charset="-128"/>
            </a:endParaRPr>
          </a:p>
          <a:p>
            <a:pPr lvl="1">
              <a:buSzPct val="100000"/>
            </a:pPr>
            <a:endParaRPr lang="en-US" altLang="ja-JP" sz="1200" dirty="0">
              <a:ea typeface="Meiryo UI" panose="020B0604030504040204" pitchFamily="50" charset="-128"/>
            </a:endParaRPr>
          </a:p>
          <a:p>
            <a:pPr>
              <a:buSzPct val="100000"/>
              <a:buFont typeface="Trebuchet MS" panose="020B0603020202020204" pitchFamily="34" charset="0"/>
              <a:buChar char="​"/>
            </a:pPr>
            <a:r>
              <a:rPr lang="ja-JP" altLang="en-US" sz="1400" dirty="0">
                <a:solidFill>
                  <a:schemeClr val="tx2"/>
                </a:solidFill>
                <a:ea typeface="Meiryo UI" panose="020B0604030504040204" pitchFamily="50" charset="-128"/>
              </a:rPr>
              <a:t>研究開発における連携方法（共同提案者間の連携）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marL="108000" lvl="1" indent="0">
              <a:buSzPct val="100000"/>
              <a:buNone/>
            </a:pPr>
            <a:endParaRPr lang="en-US" altLang="ja-JP" sz="1200" dirty="0">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共同提案者以外の本プロジェクトにおける他実施者等との連携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C</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D</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984058"/>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952141"/>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3145291"/>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403053"/>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A</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①</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651182"/>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389758"/>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B</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②</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4274156"/>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404083"/>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幹事企業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676379"/>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464363" y="1149713"/>
            <a:ext cx="11263274" cy="12933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・共同提案者以外の本プロジェクトにおける他実施者等との連携が想定される場合、その連携内容が具体的にわかるように記載すること。</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480891"/>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354742"/>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中小・ベンチャー企業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4767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554359"/>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4299757"/>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9470804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347976"/>
            <a:ext cx="6598528" cy="628421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2186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13004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pSp>
        <p:nvGrpSpPr>
          <p:cNvPr id="3" name="Group 81">
            <a:extLst>
              <a:ext uri="{FF2B5EF4-FFF2-40B4-BE49-F238E27FC236}">
                <a16:creationId xmlns:a16="http://schemas.microsoft.com/office/drawing/2014/main" id="{5ED7152C-01AC-3D91-F793-9CD70DA8FA58}"/>
              </a:ext>
            </a:extLst>
          </p:cNvPr>
          <p:cNvGrpSpPr/>
          <p:nvPr/>
        </p:nvGrpSpPr>
        <p:grpSpPr>
          <a:xfrm>
            <a:off x="637126" y="2336990"/>
            <a:ext cx="4513075" cy="288894"/>
            <a:chOff x="627321" y="2086253"/>
            <a:chExt cx="3125941" cy="759600"/>
          </a:xfrm>
        </p:grpSpPr>
        <p:sp>
          <p:nvSpPr>
            <p:cNvPr id="4" name="ee4pHeader1">
              <a:extLst>
                <a:ext uri="{FF2B5EF4-FFF2-40B4-BE49-F238E27FC236}">
                  <a16:creationId xmlns:a16="http://schemas.microsoft.com/office/drawing/2014/main" id="{12D835ED-A084-CF71-4DA2-D88CBC331B08}"/>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6" name="Straight Connector 83">
              <a:extLst>
                <a:ext uri="{FF2B5EF4-FFF2-40B4-BE49-F238E27FC236}">
                  <a16:creationId xmlns:a16="http://schemas.microsoft.com/office/drawing/2014/main" id="{3C9587F5-6B8E-4EC9-C712-89CE46B6C28E}"/>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7" name="Rectangle 56">
            <a:extLst>
              <a:ext uri="{FF2B5EF4-FFF2-40B4-BE49-F238E27FC236}">
                <a16:creationId xmlns:a16="http://schemas.microsoft.com/office/drawing/2014/main" id="{9F02879D-BA9B-E24D-8B0C-E55E65FB3296}"/>
              </a:ext>
            </a:extLst>
          </p:cNvPr>
          <p:cNvSpPr/>
          <p:nvPr/>
        </p:nvSpPr>
        <p:spPr>
          <a:xfrm>
            <a:off x="1606653"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8" name="Rectangle 57">
            <a:extLst>
              <a:ext uri="{FF2B5EF4-FFF2-40B4-BE49-F238E27FC236}">
                <a16:creationId xmlns:a16="http://schemas.microsoft.com/office/drawing/2014/main" id="{6D011718-8A3B-4442-3C58-B625BE482FD9}"/>
              </a:ext>
            </a:extLst>
          </p:cNvPr>
          <p:cNvSpPr/>
          <p:nvPr/>
        </p:nvSpPr>
        <p:spPr>
          <a:xfrm>
            <a:off x="2797458" y="5383576"/>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9" name="Rectangle 58">
            <a:extLst>
              <a:ext uri="{FF2B5EF4-FFF2-40B4-BE49-F238E27FC236}">
                <a16:creationId xmlns:a16="http://schemas.microsoft.com/office/drawing/2014/main" id="{BF9ACD51-E515-37D8-F986-5838FEBD943C}"/>
              </a:ext>
            </a:extLst>
          </p:cNvPr>
          <p:cNvSpPr/>
          <p:nvPr/>
        </p:nvSpPr>
        <p:spPr>
          <a:xfrm>
            <a:off x="3988262"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10" name="Connector: Elbow 59">
            <a:extLst>
              <a:ext uri="{FF2B5EF4-FFF2-40B4-BE49-F238E27FC236}">
                <a16:creationId xmlns:a16="http://schemas.microsoft.com/office/drawing/2014/main" id="{8A095D13-29C2-3526-2DAA-AF0DCD48361C}"/>
              </a:ext>
            </a:extLst>
          </p:cNvPr>
          <p:cNvCxnSpPr>
            <a:cxnSpLocks/>
            <a:endCxn id="14" idx="0"/>
          </p:cNvCxnSpPr>
          <p:nvPr/>
        </p:nvCxnSpPr>
        <p:spPr>
          <a:xfrm rot="10800000" flipV="1">
            <a:off x="947451" y="3679274"/>
            <a:ext cx="2421746" cy="221397"/>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1" name="ee4pContent3">
            <a:extLst>
              <a:ext uri="{FF2B5EF4-FFF2-40B4-BE49-F238E27FC236}">
                <a16:creationId xmlns:a16="http://schemas.microsoft.com/office/drawing/2014/main" id="{ACBF2249-78E7-966A-5C76-E423DF3243BD}"/>
              </a:ext>
            </a:extLst>
          </p:cNvPr>
          <p:cNvSpPr txBox="1"/>
          <p:nvPr/>
        </p:nvSpPr>
        <p:spPr>
          <a:xfrm>
            <a:off x="6189205" y="2774777"/>
            <a:ext cx="590648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solidFill>
                  <a:srgbClr val="295E7E"/>
                </a:solidFill>
                <a:ea typeface="Meiryo UI" panose="020B0604030504040204" pitchFamily="50" charset="-128"/>
              </a:rPr>
              <a:t>研究開発責任者と担当部署</a:t>
            </a:r>
            <a:endParaRPr lang="en-US" altLang="ja-JP" sz="1400" dirty="0">
              <a:solidFill>
                <a:srgbClr val="295E7E"/>
              </a:solidFill>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標準化戦略担当　</a:t>
            </a:r>
            <a:endParaRPr lang="en-US" altLang="ja-JP" sz="1400" dirty="0">
              <a:ea typeface="Meiryo UI" panose="020B0604030504040204" pitchFamily="50"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rPr>
              <a:t>　　</a:t>
            </a: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例えば</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a:t>
            </a:r>
            <a:r>
              <a:rPr lang="ja-JP" altLang="ja-JP" sz="1100" dirty="0">
                <a:effectLst/>
                <a:latin typeface="Meiryo UI" panose="020B0604030504040204" pitchFamily="50" charset="-128"/>
                <a:ea typeface="Meiryo UI" panose="020B0604030504040204" pitchFamily="50" charset="-128"/>
                <a:cs typeface="Times New Roman" panose="02020603050405020304" pitchFamily="18" charset="0"/>
              </a:rPr>
              <a:t>最高標準化責任者</a:t>
            </a:r>
            <a:r>
              <a:rPr lang="ja-JP" altLang="en-US" sz="1100" dirty="0">
                <a:latin typeface="Meiryo UI" panose="020B0604030504040204" pitchFamily="50" charset="-128"/>
                <a:ea typeface="Meiryo UI" panose="020B0604030504040204" pitchFamily="50" charset="-128"/>
              </a:rPr>
              <a:t>）設置企業の場合は</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との連携を表記</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S</a:t>
            </a:r>
            <a:r>
              <a:rPr kumimoji="1" lang="ja-JP" altLang="en-US" sz="1400" dirty="0">
                <a:ea typeface="Meiryo UI" panose="020B0604030504040204" pitchFamily="50" charset="-128"/>
              </a:rPr>
              <a:t>部長（併任○人規模）　</a:t>
            </a:r>
            <a:br>
              <a:rPr kumimoji="1" lang="en-US" altLang="ja-JP" sz="1400" dirty="0">
                <a:ea typeface="Meiryo UI" panose="020B0604030504040204" pitchFamily="50" charset="-128"/>
              </a:rPr>
            </a:br>
            <a:endParaRPr lang="en-US" altLang="ja-JP" sz="1400" dirty="0">
              <a:ea typeface="Meiryo UI" panose="020B0604030504040204" pitchFamily="50" charset="-128"/>
            </a:endParaRPr>
          </a:p>
          <a:p>
            <a:pPr marL="108000" lvl="1" indent="0">
              <a:buSzPct val="100000"/>
              <a:buNone/>
            </a:pPr>
            <a:r>
              <a:rPr lang="ja-JP" altLang="en-US" sz="1400" dirty="0">
                <a:solidFill>
                  <a:srgbClr val="295E7E"/>
                </a:solidFill>
                <a:ea typeface="Meiryo UI" panose="020B0604030504040204" pitchFamily="50" charset="-128"/>
              </a:rPr>
              <a:t>部門間の連携方法</a:t>
            </a:r>
            <a:endParaRPr lang="en-US" altLang="ja-JP" sz="1400" dirty="0">
              <a:solidFill>
                <a:srgbClr val="295E7E"/>
              </a:solidFill>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endParaRPr lang="en-US" altLang="ja-JP" sz="1400" dirty="0">
              <a:ea typeface="Meiryo UI" panose="020B0604030504040204" pitchFamily="50" charset="-128"/>
            </a:endParaRPr>
          </a:p>
          <a:p>
            <a:pPr marL="108000" lvl="1" indent="0">
              <a:buSzPct val="100000"/>
              <a:buNone/>
            </a:pPr>
            <a:endParaRPr lang="en-US" altLang="ja-JP" sz="1400" dirty="0">
              <a:solidFill>
                <a:srgbClr val="FF0000"/>
              </a:solidFill>
              <a:latin typeface="Meiryo UI" panose="020B0604030504040204" pitchFamily="50" charset="-128"/>
              <a:ea typeface="Meiryo UI" panose="020B0604030504040204" pitchFamily="50" charset="-128"/>
            </a:endParaRPr>
          </a:p>
        </p:txBody>
      </p:sp>
      <p:sp>
        <p:nvSpPr>
          <p:cNvPr id="12" name="Rectangle 62">
            <a:extLst>
              <a:ext uri="{FF2B5EF4-FFF2-40B4-BE49-F238E27FC236}">
                <a16:creationId xmlns:a16="http://schemas.microsoft.com/office/drawing/2014/main" id="{3C9F1EC1-8B91-5D6D-C90F-B7C220D202CE}"/>
              </a:ext>
            </a:extLst>
          </p:cNvPr>
          <p:cNvSpPr>
            <a:spLocks noChangeArrowheads="1"/>
          </p:cNvSpPr>
          <p:nvPr/>
        </p:nvSpPr>
        <p:spPr bwMode="gray">
          <a:xfrm>
            <a:off x="1349512" y="2794447"/>
            <a:ext cx="3256466"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latin typeface="Trebuchet MS" panose="020B0603020202020204" pitchFamily="34" charset="0"/>
                <a:ea typeface="Meiryo UI" panose="020B0604030504040204" pitchFamily="50" charset="-128"/>
              </a:rPr>
              <a:t>代表取締役社長</a:t>
            </a:r>
            <a:r>
              <a:rPr lang="en-US" altLang="ja-JP" sz="1400" dirty="0">
                <a:latin typeface="Trebuchet MS" panose="020B0603020202020204" pitchFamily="34" charset="0"/>
                <a:ea typeface="Meiryo UI" panose="020B0604030504040204" pitchFamily="50" charset="-128"/>
              </a:rPr>
              <a:t> aa aa</a:t>
            </a:r>
          </a:p>
          <a:p>
            <a:pPr algn="ctr"/>
            <a:r>
              <a:rPr lang="ja-JP" altLang="en-US" sz="1050" dirty="0">
                <a:latin typeface="Trebuchet MS" panose="020B0603020202020204" pitchFamily="34" charset="0"/>
                <a:ea typeface="Meiryo UI" panose="020B0604030504040204" pitchFamily="50" charset="-128"/>
              </a:rPr>
              <a:t>（事業にコミットする経営者）</a:t>
            </a:r>
            <a:endParaRPr lang="en-US" altLang="ja-JP" sz="1050" dirty="0">
              <a:latin typeface="Trebuchet MS" panose="020B0603020202020204" pitchFamily="34" charset="0"/>
              <a:ea typeface="Meiryo UI" panose="020B0604030504040204" pitchFamily="50" charset="-128"/>
            </a:endParaRPr>
          </a:p>
        </p:txBody>
      </p:sp>
      <p:sp>
        <p:nvSpPr>
          <p:cNvPr id="13" name="Rectangle 63">
            <a:extLst>
              <a:ext uri="{FF2B5EF4-FFF2-40B4-BE49-F238E27FC236}">
                <a16:creationId xmlns:a16="http://schemas.microsoft.com/office/drawing/2014/main" id="{5CDE4825-0668-F6E2-BE1E-211EB723BE20}"/>
              </a:ext>
            </a:extLst>
          </p:cNvPr>
          <p:cNvSpPr>
            <a:spLocks noChangeArrowheads="1"/>
          </p:cNvSpPr>
          <p:nvPr/>
        </p:nvSpPr>
        <p:spPr bwMode="gray">
          <a:xfrm>
            <a:off x="2599481" y="3900672"/>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本部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E</a:t>
            </a:r>
            <a:r>
              <a:rPr lang="ja-JP" altLang="en-US" sz="1400" dirty="0">
                <a:latin typeface="Trebuchet MS" panose="020B0603020202020204" pitchFamily="34" charset="0"/>
                <a:ea typeface="Meiryo UI" panose="020B0604030504040204" pitchFamily="50" charset="-128"/>
              </a:rPr>
              <a:t>本部長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（研究開発責任者）</a:t>
            </a:r>
            <a:endParaRPr lang="en-US" altLang="ja-JP" sz="1050" dirty="0">
              <a:latin typeface="Trebuchet MS" panose="020B0603020202020204" pitchFamily="34" charset="0"/>
              <a:ea typeface="Meiryo UI" panose="020B0604030504040204" pitchFamily="50" charset="-128"/>
            </a:endParaRPr>
          </a:p>
        </p:txBody>
      </p:sp>
      <p:sp>
        <p:nvSpPr>
          <p:cNvPr id="14" name="Rectangle 64">
            <a:extLst>
              <a:ext uri="{FF2B5EF4-FFF2-40B4-BE49-F238E27FC236}">
                <a16:creationId xmlns:a16="http://schemas.microsoft.com/office/drawing/2014/main" id="{D7C63D03-6A10-AC0F-A193-17814721BB6D}"/>
              </a:ext>
            </a:extLst>
          </p:cNvPr>
          <p:cNvSpPr>
            <a:spLocks noChangeArrowheads="1"/>
          </p:cNvSpPr>
          <p:nvPr/>
        </p:nvSpPr>
        <p:spPr bwMode="gray">
          <a:xfrm>
            <a:off x="356405" y="3900672"/>
            <a:ext cx="118209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br>
              <a:rPr lang="en-US" altLang="ja-JP" sz="1400" dirty="0">
                <a:latin typeface="Trebuchet MS" panose="020B0603020202020204" pitchFamily="34" charset="0"/>
                <a:ea typeface="Meiryo UI" panose="020B0604030504040204" pitchFamily="50" charset="-128"/>
              </a:rPr>
            </a:br>
            <a:r>
              <a:rPr lang="en-US" altLang="ja-JP" sz="1400" dirty="0">
                <a:latin typeface="Trebuchet MS" panose="020B0603020202020204" pitchFamily="34" charset="0"/>
                <a:ea typeface="Meiryo UI" panose="020B0604030504040204" pitchFamily="50" charset="-128"/>
              </a:rPr>
              <a:t>F</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p:txBody>
      </p:sp>
      <p:cxnSp>
        <p:nvCxnSpPr>
          <p:cNvPr id="15" name="Connector: Elbow 66">
            <a:extLst>
              <a:ext uri="{FF2B5EF4-FFF2-40B4-BE49-F238E27FC236}">
                <a16:creationId xmlns:a16="http://schemas.microsoft.com/office/drawing/2014/main" id="{A07B4D23-ADDC-30D1-C62D-DD35F770DAFD}"/>
              </a:ext>
            </a:extLst>
          </p:cNvPr>
          <p:cNvCxnSpPr>
            <a:cxnSpLocks/>
            <a:endCxn id="13" idx="0"/>
          </p:cNvCxnSpPr>
          <p:nvPr/>
        </p:nvCxnSpPr>
        <p:spPr>
          <a:xfrm rot="5400000">
            <a:off x="3147803" y="3679274"/>
            <a:ext cx="442793" cy="3"/>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6" name="Straight Arrow Connector 67">
            <a:extLst>
              <a:ext uri="{FF2B5EF4-FFF2-40B4-BE49-F238E27FC236}">
                <a16:creationId xmlns:a16="http://schemas.microsoft.com/office/drawing/2014/main" id="{11100A03-4D30-22B3-2E3F-B2697D0B2148}"/>
              </a:ext>
            </a:extLst>
          </p:cNvPr>
          <p:cNvCxnSpPr>
            <a:cxnSpLocks/>
          </p:cNvCxnSpPr>
          <p:nvPr/>
        </p:nvCxnSpPr>
        <p:spPr>
          <a:xfrm>
            <a:off x="1650455" y="4210234"/>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17" name="Straight Connector 71">
            <a:extLst>
              <a:ext uri="{FF2B5EF4-FFF2-40B4-BE49-F238E27FC236}">
                <a16:creationId xmlns:a16="http://schemas.microsoft.com/office/drawing/2014/main" id="{23B6984B-623F-6D24-FDD2-043A5FB410B9}"/>
              </a:ext>
            </a:extLst>
          </p:cNvPr>
          <p:cNvCxnSpPr>
            <a:cxnSpLocks/>
            <a:endCxn id="8" idx="0"/>
          </p:cNvCxnSpPr>
          <p:nvPr/>
        </p:nvCxnSpPr>
        <p:spPr>
          <a:xfrm>
            <a:off x="3370637" y="4545429"/>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Straight Connector 73">
            <a:extLst>
              <a:ext uri="{FF2B5EF4-FFF2-40B4-BE49-F238E27FC236}">
                <a16:creationId xmlns:a16="http://schemas.microsoft.com/office/drawing/2014/main" id="{A71F7A58-DF97-D08E-473A-36A740F3964B}"/>
              </a:ext>
            </a:extLst>
          </p:cNvPr>
          <p:cNvCxnSpPr>
            <a:cxnSpLocks/>
            <a:endCxn id="8" idx="0"/>
          </p:cNvCxnSpPr>
          <p:nvPr/>
        </p:nvCxnSpPr>
        <p:spPr>
          <a:xfrm>
            <a:off x="3370637" y="5104740"/>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Connector: Elbow 76">
            <a:extLst>
              <a:ext uri="{FF2B5EF4-FFF2-40B4-BE49-F238E27FC236}">
                <a16:creationId xmlns:a16="http://schemas.microsoft.com/office/drawing/2014/main" id="{543FD8CE-2312-52D1-2B06-3D4EEE0C1971}"/>
              </a:ext>
            </a:extLst>
          </p:cNvPr>
          <p:cNvCxnSpPr>
            <a:cxnSpLocks/>
            <a:stCxn id="7" idx="0"/>
          </p:cNvCxnSpPr>
          <p:nvPr/>
        </p:nvCxnSpPr>
        <p:spPr>
          <a:xfrm rot="5400000" flipH="1" flipV="1">
            <a:off x="2635816" y="4648756"/>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0" name="Connector: Elbow 77">
            <a:extLst>
              <a:ext uri="{FF2B5EF4-FFF2-40B4-BE49-F238E27FC236}">
                <a16:creationId xmlns:a16="http://schemas.microsoft.com/office/drawing/2014/main" id="{F96F3D39-98FC-D4A8-B298-E39FCFA73DCE}"/>
              </a:ext>
            </a:extLst>
          </p:cNvPr>
          <p:cNvCxnSpPr>
            <a:cxnSpLocks/>
            <a:stCxn id="9" idx="0"/>
          </p:cNvCxnSpPr>
          <p:nvPr/>
        </p:nvCxnSpPr>
        <p:spPr>
          <a:xfrm rot="16200000" flipV="1">
            <a:off x="3826621" y="4648756"/>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F8FF9D50-F66B-5FDD-1B8B-63A5DAA7C029}"/>
              </a:ext>
            </a:extLst>
          </p:cNvPr>
          <p:cNvSpPr txBox="1"/>
          <p:nvPr/>
        </p:nvSpPr>
        <p:spPr>
          <a:xfrm>
            <a:off x="1787811" y="4019234"/>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22" name="Rectangle 56">
            <a:extLst>
              <a:ext uri="{FF2B5EF4-FFF2-40B4-BE49-F238E27FC236}">
                <a16:creationId xmlns:a16="http://schemas.microsoft.com/office/drawing/2014/main" id="{FADD0C82-B477-29A5-E651-6281FD185595}"/>
              </a:ext>
            </a:extLst>
          </p:cNvPr>
          <p:cNvSpPr/>
          <p:nvPr/>
        </p:nvSpPr>
        <p:spPr>
          <a:xfrm>
            <a:off x="354089"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23" name="直線コネクタ 22">
            <a:extLst>
              <a:ext uri="{FF2B5EF4-FFF2-40B4-BE49-F238E27FC236}">
                <a16:creationId xmlns:a16="http://schemas.microsoft.com/office/drawing/2014/main" id="{B8562AAD-3695-2881-98C1-2DEF36C82B6F}"/>
              </a:ext>
            </a:extLst>
          </p:cNvPr>
          <p:cNvCxnSpPr>
            <a:cxnSpLocks/>
            <a:endCxn id="22" idx="0"/>
          </p:cNvCxnSpPr>
          <p:nvPr/>
        </p:nvCxnSpPr>
        <p:spPr>
          <a:xfrm flipH="1">
            <a:off x="927268" y="4542110"/>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4" name="Straight Arrow Connector 67">
            <a:extLst>
              <a:ext uri="{FF2B5EF4-FFF2-40B4-BE49-F238E27FC236}">
                <a16:creationId xmlns:a16="http://schemas.microsoft.com/office/drawing/2014/main" id="{BE962D5F-E2D0-2565-5993-4EC17841E9AD}"/>
              </a:ext>
            </a:extLst>
          </p:cNvPr>
          <p:cNvCxnSpPr>
            <a:cxnSpLocks/>
          </p:cNvCxnSpPr>
          <p:nvPr/>
        </p:nvCxnSpPr>
        <p:spPr>
          <a:xfrm>
            <a:off x="1930537" y="6542443"/>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25" name="テキスト ボックス 24">
            <a:extLst>
              <a:ext uri="{FF2B5EF4-FFF2-40B4-BE49-F238E27FC236}">
                <a16:creationId xmlns:a16="http://schemas.microsoft.com/office/drawing/2014/main" id="{E80DA8F0-7ACF-C14C-3C1E-619C3A33F9EE}"/>
              </a:ext>
            </a:extLst>
          </p:cNvPr>
          <p:cNvSpPr txBox="1"/>
          <p:nvPr/>
        </p:nvSpPr>
        <p:spPr>
          <a:xfrm>
            <a:off x="3067876" y="6359840"/>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grpSp>
        <p:nvGrpSpPr>
          <p:cNvPr id="26" name="Group 81">
            <a:extLst>
              <a:ext uri="{FF2B5EF4-FFF2-40B4-BE49-F238E27FC236}">
                <a16:creationId xmlns:a16="http://schemas.microsoft.com/office/drawing/2014/main" id="{DC771635-2F96-F8A0-B2AC-FE1C28A6DE59}"/>
              </a:ext>
            </a:extLst>
          </p:cNvPr>
          <p:cNvGrpSpPr/>
          <p:nvPr/>
        </p:nvGrpSpPr>
        <p:grpSpPr>
          <a:xfrm>
            <a:off x="6219365" y="2344480"/>
            <a:ext cx="4513075" cy="288894"/>
            <a:chOff x="627321" y="2086253"/>
            <a:chExt cx="3125941" cy="759600"/>
          </a:xfrm>
        </p:grpSpPr>
        <p:sp>
          <p:nvSpPr>
            <p:cNvPr id="27" name="ee4pHeader1">
              <a:extLst>
                <a:ext uri="{FF2B5EF4-FFF2-40B4-BE49-F238E27FC236}">
                  <a16:creationId xmlns:a16="http://schemas.microsoft.com/office/drawing/2014/main" id="{E8012D0F-DF50-91FC-2D0A-CF74E07A945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8" name="Straight Connector 83">
              <a:extLst>
                <a:ext uri="{FF2B5EF4-FFF2-40B4-BE49-F238E27FC236}">
                  <a16:creationId xmlns:a16="http://schemas.microsoft.com/office/drawing/2014/main" id="{49A16B19-A2D4-6801-A7DA-5CD46E86E4E2}"/>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32" name="Rectangle 63">
            <a:extLst>
              <a:ext uri="{FF2B5EF4-FFF2-40B4-BE49-F238E27FC236}">
                <a16:creationId xmlns:a16="http://schemas.microsoft.com/office/drawing/2014/main" id="{B72C311D-1667-2181-CE01-DC1A1AA0968D}"/>
              </a:ext>
            </a:extLst>
          </p:cNvPr>
          <p:cNvSpPr>
            <a:spLocks noChangeArrowheads="1"/>
          </p:cNvSpPr>
          <p:nvPr/>
        </p:nvSpPr>
        <p:spPr bwMode="gray">
          <a:xfrm>
            <a:off x="4617240" y="3903991"/>
            <a:ext cx="1440000"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S</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（標準化戦略担当）</a:t>
            </a:r>
            <a:endParaRPr lang="en-US" altLang="ja-JP" sz="1050" dirty="0">
              <a:latin typeface="Trebuchet MS" panose="020B0603020202020204" pitchFamily="34" charset="0"/>
              <a:ea typeface="Meiryo UI" panose="020B0604030504040204" pitchFamily="50" charset="-128"/>
            </a:endParaRPr>
          </a:p>
        </p:txBody>
      </p:sp>
      <p:cxnSp>
        <p:nvCxnSpPr>
          <p:cNvPr id="33" name="Connector: Elbow 66">
            <a:extLst>
              <a:ext uri="{FF2B5EF4-FFF2-40B4-BE49-F238E27FC236}">
                <a16:creationId xmlns:a16="http://schemas.microsoft.com/office/drawing/2014/main" id="{E3ADE091-6CC1-E78A-B93C-C22813A5F331}"/>
              </a:ext>
            </a:extLst>
          </p:cNvPr>
          <p:cNvCxnSpPr>
            <a:cxnSpLocks/>
            <a:endCxn id="32" idx="0"/>
          </p:cNvCxnSpPr>
          <p:nvPr/>
        </p:nvCxnSpPr>
        <p:spPr>
          <a:xfrm>
            <a:off x="3380459" y="3677615"/>
            <a:ext cx="1956781" cy="226376"/>
          </a:xfrm>
          <a:prstGeom prst="bentConnector2">
            <a:avLst/>
          </a:prstGeom>
          <a:ln w="9525" cap="rnd">
            <a:solidFill>
              <a:schemeClr val="tx1">
                <a:lumMod val="60000"/>
                <a:lumOff val="40000"/>
              </a:schemeClr>
            </a:solidFill>
            <a:prstDash val="dash"/>
            <a:round/>
          </a:ln>
        </p:spPr>
        <p:style>
          <a:lnRef idx="1">
            <a:schemeClr val="accent1"/>
          </a:lnRef>
          <a:fillRef idx="0">
            <a:schemeClr val="accent1"/>
          </a:fillRef>
          <a:effectRef idx="0">
            <a:schemeClr val="accent1"/>
          </a:effectRef>
          <a:fontRef idx="minor">
            <a:schemeClr val="tx1"/>
          </a:fontRef>
        </p:style>
      </p:cxnSp>
      <p:cxnSp>
        <p:nvCxnSpPr>
          <p:cNvPr id="35" name="Straight Arrow Connector 67">
            <a:extLst>
              <a:ext uri="{FF2B5EF4-FFF2-40B4-BE49-F238E27FC236}">
                <a16:creationId xmlns:a16="http://schemas.microsoft.com/office/drawing/2014/main" id="{FF3B3F85-5CE8-E9BC-6AFC-7AE30302B047}"/>
              </a:ext>
            </a:extLst>
          </p:cNvPr>
          <p:cNvCxnSpPr>
            <a:cxnSpLocks/>
          </p:cNvCxnSpPr>
          <p:nvPr/>
        </p:nvCxnSpPr>
        <p:spPr>
          <a:xfrm>
            <a:off x="4167475" y="4213706"/>
            <a:ext cx="438503" cy="2687"/>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6" name="テキスト ボックス 35">
            <a:extLst>
              <a:ext uri="{FF2B5EF4-FFF2-40B4-BE49-F238E27FC236}">
                <a16:creationId xmlns:a16="http://schemas.microsoft.com/office/drawing/2014/main" id="{21ADA602-490A-3763-C03E-34AE0736C052}"/>
              </a:ext>
            </a:extLst>
          </p:cNvPr>
          <p:cNvSpPr txBox="1"/>
          <p:nvPr/>
        </p:nvSpPr>
        <p:spPr>
          <a:xfrm>
            <a:off x="4075317" y="3993982"/>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127" name="ee4pContent1">
            <a:extLst>
              <a:ext uri="{FF2B5EF4-FFF2-40B4-BE49-F238E27FC236}">
                <a16:creationId xmlns:a16="http://schemas.microsoft.com/office/drawing/2014/main" id="{7BB4AF45-C4F3-481A-BF92-60B81B1F05D7}"/>
              </a:ext>
            </a:extLst>
          </p:cNvPr>
          <p:cNvSpPr txBox="1"/>
          <p:nvPr/>
        </p:nvSpPr>
        <p:spPr>
          <a:xfrm>
            <a:off x="587065" y="1147243"/>
            <a:ext cx="11022158" cy="111573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研究開発を担う部門だけでなく、事業化に関与する部門も明記し、関与する専任・併任の人員規模の想定を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kumimoji="0" lang="ja-JP" altLang="en-US" sz="12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・確実な社会実装を実現する上で、事業化戦略（標準化戦略）を研究開発段階から見据えて取り組むことが求められるため、事業化（標準化）担当部門と連携した実施体制を構築し、体制図</a:t>
            </a:r>
            <a:r>
              <a:rPr lang="ja-JP" altLang="en-US" sz="1200">
                <a:latin typeface="Meiryo UI" panose="020B0604030504040204" pitchFamily="50" charset="-128"/>
                <a:ea typeface="Meiryo UI" panose="020B0604030504040204" pitchFamily="50" charset="-128"/>
              </a:rPr>
              <a:t>に</a:t>
            </a:r>
            <a:r>
              <a:rPr kumimoji="0" lang="ja-JP" altLang="en-US" sz="1200" b="0" i="0" u="none" strike="noStrike" kern="1200" cap="none" spc="0" normalizeH="0" baseline="0" noProof="0">
                <a:ln>
                  <a:noFill/>
                </a:ln>
                <a:effectLst/>
                <a:uLnTx/>
                <a:uFillTx/>
                <a:latin typeface="Meiryo UI" panose="020B0604030504040204" pitchFamily="50" charset="-128"/>
                <a:ea typeface="Meiryo UI" panose="020B0604030504040204" pitchFamily="50" charset="-128"/>
                <a:cs typeface="+mn-cs"/>
              </a:rPr>
              <a:t>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Tree>
    <p:extLst>
      <p:ext uri="{BB962C8B-B14F-4D97-AF65-F5344CB8AC3E}">
        <p14:creationId xmlns:p14="http://schemas.microsoft.com/office/powerpoint/2010/main" val="3686580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13665"/>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（例１）取締役会等コーポレート・ガバナンスとの関係</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6" y="1807649"/>
            <a:ext cx="5588131" cy="288894"/>
            <a:chOff x="627321" y="2086256"/>
            <a:chExt cx="3125942" cy="759601"/>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1" y="2086256"/>
              <a:ext cx="3123862" cy="759601"/>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ステークホルダーとの対話、情報開示</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187202" y="2128448"/>
            <a:ext cx="5658054" cy="462496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中長期的な企業価値向上に関する情報開示</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（全社的な経営戦略を示す株主・投資家に</a:t>
            </a:r>
            <a:r>
              <a:rPr lang="ja-JP" altLang="en-US" sz="1400" dirty="0">
                <a:ea typeface="Meiryo UI" panose="020B0604030504040204" pitchFamily="50" charset="-128"/>
              </a:rPr>
              <a:t>統合報告書等において、どのように事業戦略・計画を明示的に位置づけるか</a:t>
            </a:r>
            <a:r>
              <a:rPr kumimoji="1" lang="en-US" altLang="ja-JP" sz="1400" baseline="30000" dirty="0">
                <a:ea typeface="Meiryo UI" panose="020B0604030504040204" pitchFamily="50" charset="-128"/>
              </a:rPr>
              <a:t>※1 </a:t>
            </a:r>
            <a:r>
              <a:rPr lang="ja-JP" altLang="en-US" sz="1400" dirty="0">
                <a:ea typeface="Meiryo UI" panose="020B0604030504040204" pitchFamily="50" charset="-128"/>
              </a:rPr>
              <a:t>。</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採択された場合、研究開発の概要や事業の効果（社会的価値等）をリリースや</a:t>
            </a:r>
            <a:r>
              <a:rPr lang="en-US" altLang="ja-JP" sz="1400" dirty="0">
                <a:ea typeface="Meiryo UI" panose="020B0604030504040204" pitchFamily="50" charset="-128"/>
              </a:rPr>
              <a:t>IR</a:t>
            </a:r>
            <a:r>
              <a:rPr lang="ja-JP" altLang="en-US" sz="1400" dirty="0">
                <a:ea typeface="Meiryo UI" panose="020B0604030504040204" pitchFamily="50" charset="-128"/>
              </a:rPr>
              <a:t>等でどのように幅広く継続的に発信するか）</a:t>
            </a:r>
            <a:endParaRPr lang="en-US" altLang="ja-JP" sz="1400" dirty="0">
              <a:ea typeface="Meiryo UI" panose="020B0604030504040204" pitchFamily="50" charset="-128"/>
            </a:endParaRPr>
          </a:p>
          <a:p>
            <a:pPr marL="432000" lvl="2" indent="0">
              <a:buSzPct val="100000"/>
              <a:buNone/>
            </a:pPr>
            <a:endParaRPr kumimoji="1" lang="en-US" altLang="ja-JP" sz="400" dirty="0">
              <a:ea typeface="Meiryo UI" panose="020B0604030504040204" pitchFamily="50" charset="-128"/>
            </a:endParaRPr>
          </a:p>
          <a:p>
            <a:pPr lvl="1">
              <a:buSzPct val="100000"/>
            </a:pPr>
            <a:r>
              <a:rPr kumimoji="1" lang="ja-JP" altLang="en-US" sz="1400" dirty="0">
                <a:ea typeface="Meiryo UI" panose="020B0604030504040204" pitchFamily="50" charset="-128"/>
              </a:rPr>
              <a:t>企業価値向上とステークホルダーとの対話</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（事業戦略・計画を経営戦略に位置づけ、どのように持続的な企業価値向上につなげていくか、株主・投資家にどのような財務指標（例えば、</a:t>
            </a:r>
            <a:r>
              <a:rPr kumimoji="1" lang="en-US" altLang="ja-JP" sz="1400" dirty="0">
                <a:ea typeface="Meiryo UI" panose="020B0604030504040204" pitchFamily="50" charset="-128"/>
              </a:rPr>
              <a:t>PBR</a:t>
            </a:r>
            <a:r>
              <a:rPr kumimoji="1" lang="en-US" altLang="ja-JP" sz="1400" b="0" i="0" strike="noStrike" kern="1200" cap="none" spc="0" normalizeH="0" baseline="30000" noProof="0" dirty="0">
                <a:ln>
                  <a:noFill/>
                </a:ln>
                <a:effectLst/>
                <a:uLnTx/>
                <a:uFillTx/>
                <a:latin typeface="Arial" panose="020B0604020202020204"/>
                <a:ea typeface="Meiryo UI" panose="020B0604030504040204" pitchFamily="50" charset="-128"/>
                <a:cs typeface="+mn-cs"/>
              </a:rPr>
              <a:t> ※2</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ROE</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PER</a:t>
            </a:r>
            <a:r>
              <a:rPr kumimoji="1" lang="ja-JP" altLang="en-US" sz="1400" dirty="0">
                <a:ea typeface="Meiryo UI" panose="020B0604030504040204" pitchFamily="50" charset="-128"/>
              </a:rPr>
              <a:t>等）を重視し、目標として位置づけているか。当該財務指標の向上が必要と思われる場合、投資家の期待値を上げ、改善するためにどのような方策をとるのか）</a:t>
            </a:r>
            <a:endParaRPr kumimoji="1" lang="en-US" altLang="ja-JP" sz="1400" dirty="0">
              <a:ea typeface="Meiryo UI" panose="020B0604030504040204" pitchFamily="50" charset="-128"/>
            </a:endParaRPr>
          </a:p>
          <a:p>
            <a:pPr marL="432000" lvl="2" indent="0">
              <a:buSzPct val="100000"/>
              <a:buNone/>
            </a:pPr>
            <a:r>
              <a:rPr lang="ja-JP" altLang="en-US" sz="1400" dirty="0">
                <a:ea typeface="Meiryo UI" panose="020B0604030504040204" pitchFamily="50" charset="-128"/>
              </a:rPr>
              <a:t>（事業の見通しや中長期的な企業価値への貢献、リスク等について、株主・投資家や金融機関、取引先、従業員等のステークホルダーとどのように対話するか）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a:p>
            <a:pPr marL="444500" marR="0" lvl="0" indent="-444500" algn="l" defTabSz="9144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その際、価値協創ガイダンス（経済産業省「</a:t>
            </a:r>
            <a:r>
              <a:rPr kumimoji="1" lang="ja-JP" altLang="en-US" sz="900" dirty="0">
                <a:latin typeface="Meiryo UI" panose="020B0604030504040204" pitchFamily="50" charset="-128"/>
                <a:ea typeface="Meiryo UI" panose="020B0604030504040204" pitchFamily="50" charset="-128"/>
              </a:rPr>
              <a:t>価値協創のための統合的開示・対話ガイダンス</a:t>
            </a:r>
            <a:r>
              <a:rPr kumimoji="1" lang="en-US" altLang="ja-JP" sz="900" dirty="0">
                <a:latin typeface="Meiryo UI" panose="020B0604030504040204" pitchFamily="50" charset="-128"/>
                <a:ea typeface="Meiryo UI" panose="020B0604030504040204" pitchFamily="50" charset="-128"/>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（価値協創ガイダンス</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dirty="0">
                <a:latin typeface="Meiryo UI" panose="020B0604030504040204" pitchFamily="50" charset="-128"/>
                <a:ea typeface="Meiryo UI" panose="020B0604030504040204" pitchFamily="50" charset="-128"/>
              </a:rPr>
              <a:t>」）や</a:t>
            </a:r>
            <a:r>
              <a:rPr kumimoji="1" lang="en-US" altLang="ja-JP" sz="900" dirty="0">
                <a:latin typeface="Meiryo UI" panose="020B0604030504040204" pitchFamily="50" charset="-128"/>
                <a:ea typeface="Meiryo UI" panose="020B0604030504040204" pitchFamily="50" charset="-128"/>
              </a:rPr>
              <a:t>TCFD</a:t>
            </a:r>
            <a:r>
              <a:rPr kumimoji="1" lang="ja-JP" altLang="en-US" sz="900"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dirty="0">
              <a:latin typeface="Meiryo UI" panose="020B0604030504040204" pitchFamily="50" charset="-128"/>
              <a:ea typeface="Meiryo UI" panose="020B0604030504040204" pitchFamily="50" charset="-128"/>
            </a:endParaRPr>
          </a:p>
          <a:p>
            <a:pPr marL="447675" indent="-447675">
              <a:buNone/>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資本市場からの評価・信頼を表す指標の一つとしての参照。グローバルに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等も存在するが</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、基本的には、企業価値が解散価値を下回る</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倍以下の企業は、将来的に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倍を超える努力が期待される。ただし、グローバルに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では、競合企業平均を目安にすることも考えられる。</a:t>
            </a:r>
            <a:endPar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1" y="605670"/>
            <a:ext cx="11516955"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経営戦略の中核に○○事業を位置づけ、企業価値向上とステークホルダーとの対話を推進</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事業の経営課題としての優先度と中長期的な企業価値向上に向けた取組を示すため、具体的取組内容を記載してください。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19740"/>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経営戦略への位置づけ、事業戦略・事業計画の決議・変更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年カーボンニュートラルの実現に向けて、研究開発計画に関連する事業戦略又は計画を明確に経営戦略に位置づけ、取締役会で意思決定しているか。その内容を社内の関連部署に広く周知するか）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（事業の進捗状況や課題を取締役会等でモニタリングし、事業環境の変化等に応じて見直しを行うか）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（上記で決議された事業戦略・計画において、研究開発計画が不可欠な要素として、優先度高く位置づけられるか）</a:t>
            </a:r>
            <a:endParaRPr kumimoji="1" lang="en-US" altLang="ja-JP" sz="1400" dirty="0">
              <a:ea typeface="Meiryo UI" panose="020B0604030504040204" pitchFamily="50" charset="-128"/>
            </a:endParaRPr>
          </a:p>
          <a:p>
            <a:pPr marL="432000" lvl="2" indent="0">
              <a:buSzPct val="100000"/>
              <a:buNone/>
            </a:pPr>
            <a:endParaRPr lang="en-US" altLang="ja-JP" sz="1600" dirty="0">
              <a:ea typeface="Meiryo UI" panose="020B0604030504040204" pitchFamily="50" charset="-128"/>
            </a:endParaRPr>
          </a:p>
          <a:p>
            <a:pPr lvl="1">
              <a:buSzPct val="100000"/>
            </a:pPr>
            <a:r>
              <a:rPr kumimoji="1" lang="ja-JP" altLang="en-US" sz="1400" dirty="0">
                <a:ea typeface="Meiryo UI" panose="020B0604030504040204" pitchFamily="50" charset="-128"/>
              </a:rPr>
              <a:t>コーポレートガバナンスとの関連付け</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（上記の経営戦略や事業戦略・計画が目指す成果を取締役の選任、評価、報酬等に反映させる仕組みがあるか）</a:t>
            </a: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310018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設置と人材育成</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59638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（本事業を通した人材確保や育成をどのように中長期的な企業価値向上に</a:t>
            </a:r>
            <a:r>
              <a:rPr lang="ja-JP" altLang="en-US" sz="1400" u="sng" dirty="0">
                <a:ea typeface="Meiryo UI" panose="020B0604030504040204" pitchFamily="50" charset="-128"/>
              </a:rPr>
              <a:t>つなげていくのか</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a:t>
            </a:r>
            <a:r>
              <a:rPr kumimoji="1" lang="en-US" altLang="ja-JP" sz="1400" b="0" i="0" u="none" kern="1200" cap="none" spc="0" normalizeH="0" baseline="30000" noProof="0" dirty="0">
                <a:ln>
                  <a:noFill/>
                </a:ln>
                <a:effectLst/>
                <a:uLnTx/>
                <a:uFillTx/>
                <a:latin typeface="Arial" panose="020B0604020202020204"/>
                <a:ea typeface="Meiryo UI" panose="020B0604030504040204" pitchFamily="50" charset="-128"/>
                <a:cs typeface="+mn-cs"/>
              </a:rPr>
              <a:t>1</a:t>
            </a:r>
            <a:r>
              <a:rPr lang="ja-JP" altLang="en-US" sz="1400" dirty="0">
                <a:ea typeface="Meiryo UI" panose="020B0604030504040204" pitchFamily="50" charset="-128"/>
              </a:rPr>
              <a:t>）</a:t>
            </a:r>
            <a:endParaRPr lang="en-US" altLang="ja-JP" sz="1400" dirty="0">
              <a:ea typeface="Meiryo UI" panose="020B0604030504040204" pitchFamily="50" charset="-128"/>
            </a:endParaRPr>
          </a:p>
          <a:p>
            <a:pPr marL="432000" lvl="2" indent="0">
              <a:buSzPct val="100000"/>
              <a:buNone/>
            </a:pP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u="sng" dirty="0">
                <a:latin typeface="Meiryo UI" panose="020B0604030504040204" pitchFamily="50" charset="-128"/>
                <a:ea typeface="Meiryo UI" panose="020B0604030504040204" pitchFamily="50" charset="-128"/>
              </a:rPr>
              <a:t> </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経済産業省「人的資本経営の実現に向けた検討会 報告書（人材版伊藤レポート</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」や、</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経済産業省「価値協創のための統合的開示・対話ガイダンス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（価値協創ガイダンス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機動的に経営資源を投入し、社会実装、企業価値向上に繋ぐ組織体制を整備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0415" y="209393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全社事業ポートフォリオにおける本事業への人材・設備・資金の投入方針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（中長期的な企業価値向上に向けた事業ポートフォリオの中で、本事業への経営資源配分をどのように位置づけ、統合報告等で示しているか）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（どのような人材を採用または配置転換により何名程度確保するか）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（既存・新規の設備・土地をどのように確保・活用するか）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機動的な経営資源投入、実施体制の柔軟性確保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（事業の進捗や環境変化を踏まえ、開発体制や手法等の見直し、追加的な資源投入等を行う準備・体制（現場への権限委譲等）があるか）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53253953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1087016"/>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a:t>
            </a:r>
            <a:r>
              <a:rPr lang="ja-JP" altLang="en-US" sz="1400">
                <a:ea typeface="Meiryo UI" panose="020B0604030504040204" pitchFamily="50" charset="-128"/>
                <a:cs typeface="ＭＳ 明朝" panose="02020609040205080304" pitchFamily="17" charset="-128"/>
              </a:rPr>
              <a:t>も記載</a:t>
            </a:r>
            <a:endParaRPr lang="en-US" altLang="ja-JP" sz="1400" dirty="0">
              <a:ea typeface="Meiryo UI" panose="020B0604030504040204" pitchFamily="50" charset="-128"/>
              <a:cs typeface="ＭＳ 明朝" panose="02020609040205080304" pitchFamily="17" charset="-128"/>
            </a:endParaRPr>
          </a:p>
        </p:txBody>
      </p:sp>
      <p:grpSp>
        <p:nvGrpSpPr>
          <p:cNvPr id="2" name="グループ化 1"/>
          <p:cNvGrpSpPr/>
          <p:nvPr/>
        </p:nvGrpSpPr>
        <p:grpSpPr>
          <a:xfrm>
            <a:off x="320663" y="2338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2338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2338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498311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その他／（２）提案者情報</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aphicFrame>
        <p:nvGraphicFramePr>
          <p:cNvPr id="24" name="表 3">
            <a:extLst>
              <a:ext uri="{FF2B5EF4-FFF2-40B4-BE49-F238E27FC236}">
                <a16:creationId xmlns:a16="http://schemas.microsoft.com/office/drawing/2014/main" id="{BD37BCA4-5DFD-4EF8-BC6D-19D454DFBD55}"/>
              </a:ext>
            </a:extLst>
          </p:cNvPr>
          <p:cNvGraphicFramePr>
            <a:graphicFrameLocks noGrp="1"/>
          </p:cNvGraphicFramePr>
          <p:nvPr>
            <p:extLst>
              <p:ext uri="{D42A27DB-BD31-4B8C-83A1-F6EECF244321}">
                <p14:modId xmlns:p14="http://schemas.microsoft.com/office/powerpoint/2010/main" val="1692621715"/>
              </p:ext>
            </p:extLst>
          </p:nvPr>
        </p:nvGraphicFramePr>
        <p:xfrm>
          <a:off x="343844" y="2875095"/>
          <a:ext cx="11491576" cy="972639"/>
        </p:xfrm>
        <a:graphic>
          <a:graphicData uri="http://schemas.openxmlformats.org/drawingml/2006/table">
            <a:tbl>
              <a:tblPr firstRow="1" bandRow="1">
                <a:tableStyleId>{5C22544A-7EE6-4342-B048-85BDC9FD1C3A}</a:tableStyleId>
              </a:tblPr>
              <a:tblGrid>
                <a:gridCol w="1623501">
                  <a:extLst>
                    <a:ext uri="{9D8B030D-6E8A-4147-A177-3AD203B41FA5}">
                      <a16:colId xmlns:a16="http://schemas.microsoft.com/office/drawing/2014/main" val="2263834462"/>
                    </a:ext>
                  </a:extLst>
                </a:gridCol>
                <a:gridCol w="1357746">
                  <a:extLst>
                    <a:ext uri="{9D8B030D-6E8A-4147-A177-3AD203B41FA5}">
                      <a16:colId xmlns:a16="http://schemas.microsoft.com/office/drawing/2014/main" val="3047678111"/>
                    </a:ext>
                  </a:extLst>
                </a:gridCol>
                <a:gridCol w="1394691">
                  <a:extLst>
                    <a:ext uri="{9D8B030D-6E8A-4147-A177-3AD203B41FA5}">
                      <a16:colId xmlns:a16="http://schemas.microsoft.com/office/drawing/2014/main" val="3446174014"/>
                    </a:ext>
                  </a:extLst>
                </a:gridCol>
                <a:gridCol w="1634836">
                  <a:extLst>
                    <a:ext uri="{9D8B030D-6E8A-4147-A177-3AD203B41FA5}">
                      <a16:colId xmlns:a16="http://schemas.microsoft.com/office/drawing/2014/main" val="2471375214"/>
                    </a:ext>
                  </a:extLst>
                </a:gridCol>
                <a:gridCol w="1819564">
                  <a:extLst>
                    <a:ext uri="{9D8B030D-6E8A-4147-A177-3AD203B41FA5}">
                      <a16:colId xmlns:a16="http://schemas.microsoft.com/office/drawing/2014/main" val="702200350"/>
                    </a:ext>
                  </a:extLst>
                </a:gridCol>
                <a:gridCol w="3661238">
                  <a:extLst>
                    <a:ext uri="{9D8B030D-6E8A-4147-A177-3AD203B41FA5}">
                      <a16:colId xmlns:a16="http://schemas.microsoft.com/office/drawing/2014/main" val="872649467"/>
                    </a:ext>
                  </a:extLst>
                </a:gridCol>
              </a:tblGrid>
              <a:tr h="446763">
                <a:tc>
                  <a:txBody>
                    <a:bodyPr/>
                    <a:lstStyle/>
                    <a:p>
                      <a:pPr algn="ctr"/>
                      <a:r>
                        <a:rPr kumimoji="1" lang="ja-JP" altLang="en-US" sz="1400" b="1" dirty="0">
                          <a:latin typeface="Meiryo UI" panose="020B0604030504040204" pitchFamily="50" charset="-128"/>
                          <a:ea typeface="Meiryo UI" panose="020B0604030504040204" pitchFamily="50" charset="-128"/>
                        </a:rPr>
                        <a:t>法人番号</a:t>
                      </a:r>
                      <a:endParaRPr kumimoji="1" lang="en-US" altLang="ja-JP" sz="1400" b="1" dirty="0">
                        <a:latin typeface="Meiryo UI" panose="020B0604030504040204" pitchFamily="50" charset="-128"/>
                        <a:ea typeface="Meiryo UI" panose="020B0604030504040204" pitchFamily="50" charset="-128"/>
                      </a:endParaRPr>
                    </a:p>
                    <a:p>
                      <a:pPr algn="ctr"/>
                      <a:r>
                        <a:rPr kumimoji="1" lang="ja-JP" altLang="en-US" sz="1400" b="1" dirty="0">
                          <a:latin typeface="Meiryo UI" panose="020B0604030504040204" pitchFamily="50" charset="-128"/>
                          <a:ea typeface="Meiryo UI" panose="020B0604030504040204" pitchFamily="50" charset="-128"/>
                        </a:rPr>
                        <a:t>（</a:t>
                      </a:r>
                      <a:r>
                        <a:rPr kumimoji="1" lang="en-US" altLang="ja-JP" sz="1400" b="1" dirty="0">
                          <a:latin typeface="Meiryo UI" panose="020B0604030504040204" pitchFamily="50" charset="-128"/>
                          <a:ea typeface="Meiryo UI" panose="020B0604030504040204" pitchFamily="50" charset="-128"/>
                        </a:rPr>
                        <a:t>13</a:t>
                      </a:r>
                      <a:r>
                        <a:rPr kumimoji="1" lang="ja-JP" altLang="en-US" sz="1400" b="1" dirty="0">
                          <a:latin typeface="Meiryo UI" panose="020B0604030504040204" pitchFamily="50" charset="-128"/>
                          <a:ea typeface="Meiryo UI" panose="020B0604030504040204" pitchFamily="50" charset="-128"/>
                        </a:rPr>
                        <a:t>桁）</a:t>
                      </a: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従業員数</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（人）</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資本金</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（億円）</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zh-TW" altLang="en-US" sz="1400" b="1" dirty="0">
                          <a:solidFill>
                            <a:schemeClr val="bg1"/>
                          </a:solidFill>
                          <a:latin typeface="Meiryo UI" panose="020B0604030504040204" pitchFamily="50" charset="-128"/>
                          <a:ea typeface="Meiryo UI" panose="020B0604030504040204" pitchFamily="50" charset="-128"/>
                        </a:rPr>
                        <a:t>課税所得年平均額</a:t>
                      </a:r>
                      <a:r>
                        <a:rPr kumimoji="1" lang="en-US" altLang="zh-TW" sz="1400" b="1" dirty="0">
                          <a:solidFill>
                            <a:schemeClr val="bg1"/>
                          </a:solidFill>
                          <a:latin typeface="Meiryo UI" panose="020B0604030504040204" pitchFamily="50" charset="-128"/>
                          <a:ea typeface="Meiryo UI" panose="020B0604030504040204" pitchFamily="50" charset="-128"/>
                        </a:rPr>
                        <a:t>15</a:t>
                      </a:r>
                      <a:r>
                        <a:rPr kumimoji="1" lang="zh-TW" altLang="en-US" sz="1400" b="1" dirty="0">
                          <a:solidFill>
                            <a:schemeClr val="bg1"/>
                          </a:solidFill>
                          <a:latin typeface="Meiryo UI" panose="020B0604030504040204" pitchFamily="50" charset="-128"/>
                          <a:ea typeface="Meiryo UI" panose="020B0604030504040204" pitchFamily="50" charset="-128"/>
                        </a:rPr>
                        <a:t>億円以下</a:t>
                      </a:r>
                      <a:endParaRPr kumimoji="1" lang="ja-JP" altLang="en-US" sz="1400" b="1" dirty="0">
                        <a:solidFill>
                          <a:schemeClr val="bg1"/>
                        </a:solidFill>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大・中小・</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ベンチャー企業の種別</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会計監査人名</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1986167809"/>
              </p:ext>
            </p:extLst>
          </p:nvPr>
        </p:nvGraphicFramePr>
        <p:xfrm>
          <a:off x="343844" y="4331976"/>
          <a:ext cx="11491573" cy="928707"/>
        </p:xfrm>
        <a:graphic>
          <a:graphicData uri="http://schemas.openxmlformats.org/drawingml/2006/table">
            <a:tbl>
              <a:tblPr firstRow="1" bandRow="1">
                <a:tableStyleId>{5C22544A-7EE6-4342-B048-85BDC9FD1C3A}</a:tableStyleId>
              </a:tblPr>
              <a:tblGrid>
                <a:gridCol w="2703752">
                  <a:extLst>
                    <a:ext uri="{9D8B030D-6E8A-4147-A177-3AD203B41FA5}">
                      <a16:colId xmlns:a16="http://schemas.microsoft.com/office/drawing/2014/main" val="3047678111"/>
                    </a:ext>
                  </a:extLst>
                </a:gridCol>
                <a:gridCol w="2209832">
                  <a:extLst>
                    <a:ext uri="{9D8B030D-6E8A-4147-A177-3AD203B41FA5}">
                      <a16:colId xmlns:a16="http://schemas.microsoft.com/office/drawing/2014/main" val="3446174014"/>
                    </a:ext>
                  </a:extLst>
                </a:gridCol>
                <a:gridCol w="6577989">
                  <a:extLst>
                    <a:ext uri="{9D8B030D-6E8A-4147-A177-3AD203B41FA5}">
                      <a16:colId xmlns:a16="http://schemas.microsoft.com/office/drawing/2014/main" val="872649467"/>
                    </a:ext>
                  </a:extLst>
                </a:gridCol>
              </a:tblGrid>
              <a:tr h="415515">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3967525"/>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5390450"/>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sp>
        <p:nvSpPr>
          <p:cNvPr id="17" name="テキスト ボックス 16">
            <a:extLst>
              <a:ext uri="{FF2B5EF4-FFF2-40B4-BE49-F238E27FC236}">
                <a16:creationId xmlns:a16="http://schemas.microsoft.com/office/drawing/2014/main" id="{7856D025-415D-443C-966C-1410B5CD4A39}"/>
              </a:ext>
            </a:extLst>
          </p:cNvPr>
          <p:cNvSpPr txBox="1"/>
          <p:nvPr/>
        </p:nvSpPr>
        <p:spPr>
          <a:xfrm>
            <a:off x="356583" y="2526440"/>
            <a:ext cx="5142517"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企業情報　</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応募時点の情報を記載</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大学等は法人番号のみ記載）</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1788980806"/>
              </p:ext>
            </p:extLst>
          </p:nvPr>
        </p:nvGraphicFramePr>
        <p:xfrm>
          <a:off x="356583" y="5755929"/>
          <a:ext cx="11478278" cy="907076"/>
        </p:xfrm>
        <a:graphic>
          <a:graphicData uri="http://schemas.openxmlformats.org/drawingml/2006/table">
            <a:tbl>
              <a:tblPr firstRow="1" bandRow="1">
                <a:tableStyleId>{5C22544A-7EE6-4342-B048-85BDC9FD1C3A}</a:tableStyleId>
              </a:tblPr>
              <a:tblGrid>
                <a:gridCol w="2669146">
                  <a:extLst>
                    <a:ext uri="{9D8B030D-6E8A-4147-A177-3AD203B41FA5}">
                      <a16:colId xmlns:a16="http://schemas.microsoft.com/office/drawing/2014/main" val="3047678111"/>
                    </a:ext>
                  </a:extLst>
                </a:gridCol>
                <a:gridCol w="2160313">
                  <a:extLst>
                    <a:ext uri="{9D8B030D-6E8A-4147-A177-3AD203B41FA5}">
                      <a16:colId xmlns:a16="http://schemas.microsoft.com/office/drawing/2014/main" val="3446174014"/>
                    </a:ext>
                  </a:extLst>
                </a:gridCol>
                <a:gridCol w="6648819">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2677043854"/>
              </p:ext>
            </p:extLst>
          </p:nvPr>
        </p:nvGraphicFramePr>
        <p:xfrm>
          <a:off x="343843" y="1544933"/>
          <a:ext cx="11491574" cy="901242"/>
        </p:xfrm>
        <a:graphic>
          <a:graphicData uri="http://schemas.openxmlformats.org/drawingml/2006/table">
            <a:tbl>
              <a:tblPr firstRow="1" bandRow="1">
                <a:tableStyleId>{5C22544A-7EE6-4342-B048-85BDC9FD1C3A}</a:tableStyleId>
              </a:tblPr>
              <a:tblGrid>
                <a:gridCol w="3448083">
                  <a:extLst>
                    <a:ext uri="{9D8B030D-6E8A-4147-A177-3AD203B41FA5}">
                      <a16:colId xmlns:a16="http://schemas.microsoft.com/office/drawing/2014/main" val="1648611219"/>
                    </a:ext>
                  </a:extLst>
                </a:gridCol>
                <a:gridCol w="3907203">
                  <a:extLst>
                    <a:ext uri="{9D8B030D-6E8A-4147-A177-3AD203B41FA5}">
                      <a16:colId xmlns:a16="http://schemas.microsoft.com/office/drawing/2014/main" val="2201742194"/>
                    </a:ext>
                  </a:extLst>
                </a:gridCol>
                <a:gridCol w="4136288">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窓口連絡先情報</a:t>
            </a:r>
          </a:p>
        </p:txBody>
      </p:sp>
      <p:sp>
        <p:nvSpPr>
          <p:cNvPr id="3" name="吹き出し: 四角形 2">
            <a:extLst>
              <a:ext uri="{FF2B5EF4-FFF2-40B4-BE49-F238E27FC236}">
                <a16:creationId xmlns:a16="http://schemas.microsoft.com/office/drawing/2014/main" id="{F446ED87-DD30-443B-829B-040A6504AEE3}"/>
              </a:ext>
            </a:extLst>
          </p:cNvPr>
          <p:cNvSpPr/>
          <p:nvPr/>
        </p:nvSpPr>
        <p:spPr>
          <a:xfrm>
            <a:off x="6038487" y="2174071"/>
            <a:ext cx="2898476" cy="505911"/>
          </a:xfrm>
          <a:prstGeom prst="wedgeRectCallout">
            <a:avLst>
              <a:gd name="adj1" fmla="val -43798"/>
              <a:gd name="adj2" fmla="val 98790"/>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直近過去</a:t>
            </a:r>
            <a:r>
              <a:rPr kumimoji="1" lang="en-US" altLang="ja-JP" sz="1200" dirty="0">
                <a:solidFill>
                  <a:schemeClr val="tx1"/>
                </a:solidFill>
                <a:latin typeface="Meiryo UI" panose="020B0604030504040204" pitchFamily="50" charset="-128"/>
                <a:ea typeface="Meiryo UI" panose="020B0604030504040204" pitchFamily="50" charset="-128"/>
              </a:rPr>
              <a:t>3</a:t>
            </a:r>
            <a:r>
              <a:rPr kumimoji="1" lang="ja-JP" altLang="en-US" sz="1200" dirty="0">
                <a:solidFill>
                  <a:schemeClr val="tx1"/>
                </a:solidFill>
                <a:latin typeface="Meiryo UI" panose="020B0604030504040204" pitchFamily="50" charset="-128"/>
                <a:ea typeface="Meiryo UI" panose="020B0604030504040204" pitchFamily="50" charset="-128"/>
              </a:rPr>
              <a:t>年分の各事業年度の課税所得の年平均額。該当する場合「○」</a:t>
            </a:r>
            <a:r>
              <a:rPr lang="ja-JP" altLang="en-US" sz="1200" b="0" i="0" dirty="0">
                <a:solidFill>
                  <a:schemeClr val="tx1"/>
                </a:solidFill>
                <a:effectLst/>
                <a:latin typeface="Meiryo" panose="020B0604030504040204" pitchFamily="50" charset="-128"/>
                <a:ea typeface="Meiryo" panose="020B0604030504040204" pitchFamily="50" charset="-128"/>
              </a:rPr>
              <a:t>を記載</a:t>
            </a: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再委託先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0. </a:t>
            </a:r>
            <a:r>
              <a:rPr lang="ja-JP" altLang="en-US" sz="2000" dirty="0"/>
              <a:t>コンソーシアム内における各主体の役割分担</a:t>
            </a:r>
            <a:endParaRPr kumimoji="1" lang="en-US" sz="2000" dirty="0"/>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a:t>
            </a:r>
            <a:r>
              <a:rPr kumimoji="1" lang="en-US" altLang="ja-JP" dirty="0"/>
              <a:t>A</a:t>
            </a:r>
            <a:r>
              <a:rPr kumimoji="1" lang="ja-JP" altLang="en-US" dirty="0"/>
              <a:t>社の提案）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Ａ社の事業計画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931288" y="3066067"/>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Ｃ社の研究開発計画</a:t>
            </a:r>
          </a:p>
        </p:txBody>
      </p:sp>
      <p:sp>
        <p:nvSpPr>
          <p:cNvPr id="12" name="テキスト ボックス 11"/>
          <p:cNvSpPr txBox="1"/>
          <p:nvPr/>
        </p:nvSpPr>
        <p:spPr>
          <a:xfrm>
            <a:off x="5589310" y="4569642"/>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Ｂ社の研究開発計画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本提案書の１．事業戦略・事業計画、及び、３．イノベーション推進体制については、</a:t>
            </a:r>
            <a:r>
              <a:rPr lang="en-US" altLang="ja-JP" sz="1400" kern="100" dirty="0">
                <a:latin typeface="Meiryo UI" panose="020B0604030504040204" pitchFamily="50" charset="-128"/>
                <a:ea typeface="Meiryo UI" panose="020B0604030504040204" pitchFamily="50" charset="-128"/>
                <a:cs typeface="Courier New" panose="02070309020205020404" pitchFamily="49" charset="0"/>
              </a:rPr>
              <a:t>A</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社個社</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本提案書の２．研究開発計画については、</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1</a:t>
            </a:r>
            <a:r>
              <a:rPr kumimoji="1" lang="ja-JP" altLang="en-US" sz="2000" dirty="0"/>
              <a:t>）産業構造変化に対する認識</a:t>
            </a:r>
            <a:endParaRPr kumimoji="1" lang="en-US" sz="2000" dirty="0"/>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sz="1000" dirty="0">
              <a:solidFill>
                <a:schemeClr val="tx1"/>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A</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B</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C</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D</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E</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のため、</a:t>
            </a:r>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に注力</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22001F51-A144-45B4-91D9-7A97FB1146BA}"/>
              </a:ext>
            </a:extLst>
          </p:cNvPr>
          <p:cNvSpPr/>
          <p:nvPr/>
        </p:nvSpPr>
        <p:spPr>
          <a:xfrm>
            <a:off x="425962" y="1145313"/>
            <a:ext cx="11555831" cy="11088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事業化</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に向けて、必要なルール形成</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標準化等</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方針・考え方を記載。（研究開発完了後に開始するのでは他国に後れをとる可能性が高いため、研究開発初期から先行して市場導入方法を検討しつつ、状況に応じて研究内容にアジャイルに反映されることが期待）</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製品の価値が市場で受容される方法、競合他社との差異化を図る方法、自社の強みを客観的に示すための方法など</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・国内外の動向、自社のルール形成（標準化等）に関する現状認識を踏まえ、本事業期間に実施する標準化戦略の考え方や具体的な取組内容を記載。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標準化以外の戦略で市場を創造・拡大する場合は、その方法を記載。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0"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1. </a:t>
            </a:r>
            <a:r>
              <a:rPr kumimoji="0"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事業戦略・事業計画／</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a:t>
            </a:r>
            <a:r>
              <a:rPr kumimoji="1"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3</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）提供価値・ビジネスモデル</a:t>
            </a:r>
            <a:r>
              <a:rPr kumimoji="1"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（標準化の取組等）</a:t>
            </a:r>
            <a:endParaRPr kumimoji="1" 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1" lang="ja-JP" altLang="en-US" sz="2400" b="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市場導入（</a:t>
            </a:r>
            <a:r>
              <a:rPr kumimoji="1" lang="ja-JP" altLang="en-US" sz="24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事業化）</a:t>
            </a:r>
            <a:r>
              <a:rPr kumimoji="1" lang="ja-JP" altLang="en-US" sz="2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しシェアを獲得するために、ルール形成（標準化等）を</a:t>
            </a:r>
            <a:r>
              <a:rPr kumimoji="1" lang="ja-JP" altLang="en-US"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検討・実施</a:t>
            </a:r>
            <a:endParaRPr kumimoji="1" lang="en-US" altLang="ja-JP"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3" name="ee4pHeader1">
            <a:extLst>
              <a:ext uri="{FF2B5EF4-FFF2-40B4-BE49-F238E27FC236}">
                <a16:creationId xmlns:a16="http://schemas.microsoft.com/office/drawing/2014/main" id="{5156BC56-25ED-4E3B-8BEA-97ED75FDE03E}"/>
              </a:ext>
            </a:extLst>
          </p:cNvPr>
          <p:cNvSpPr txBox="1"/>
          <p:nvPr/>
        </p:nvSpPr>
        <p:spPr>
          <a:xfrm>
            <a:off x="972794" y="5493199"/>
            <a:ext cx="5266644" cy="350369"/>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（例１）標準化戦略</a:t>
            </a:r>
            <a:endParaRPr kumimoji="0" 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endParaRPr>
          </a:p>
        </p:txBody>
      </p:sp>
      <p:sp>
        <p:nvSpPr>
          <p:cNvPr id="38" name="ee4pHeader1">
            <a:extLst>
              <a:ext uri="{FF2B5EF4-FFF2-40B4-BE49-F238E27FC236}">
                <a16:creationId xmlns:a16="http://schemas.microsoft.com/office/drawing/2014/main" id="{A94C9698-2651-4929-AE8B-216B3F41BA33}"/>
              </a:ext>
            </a:extLst>
          </p:cNvPr>
          <p:cNvSpPr txBox="1"/>
          <p:nvPr/>
        </p:nvSpPr>
        <p:spPr>
          <a:xfrm>
            <a:off x="5889191" y="5563416"/>
            <a:ext cx="4642858" cy="278800"/>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（例２）</a:t>
            </a:r>
            <a:r>
              <a:rPr lang="ja-JP" altLang="en-US" sz="1200" dirty="0">
                <a:latin typeface="Trebuchet MS" panose="020B0603020202020204" pitchFamily="34" charset="0"/>
                <a:ea typeface="Meiryo UI" panose="020B0604030504040204" pitchFamily="50" charset="-128"/>
              </a:rPr>
              <a:t>知財戦略</a:t>
            </a:r>
            <a:endParaRPr kumimoji="0" 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endParaRPr>
          </a:p>
        </p:txBody>
      </p:sp>
      <p:sp>
        <p:nvSpPr>
          <p:cNvPr id="49" name="Rectangle 43">
            <a:extLst>
              <a:ext uri="{FF2B5EF4-FFF2-40B4-BE49-F238E27FC236}">
                <a16:creationId xmlns:a16="http://schemas.microsoft.com/office/drawing/2014/main" id="{61FC2106-08AA-4DFE-A0D6-257ACAA4F702}"/>
              </a:ext>
            </a:extLst>
          </p:cNvPr>
          <p:cNvSpPr/>
          <p:nvPr/>
        </p:nvSpPr>
        <p:spPr>
          <a:xfrm>
            <a:off x="6038282" y="2688991"/>
            <a:ext cx="5723488"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（国内外の標準化や規制の動向）</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（市場導入に向けた自社による標準化、知財、規制対応等に関する取組）</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cxnSp>
        <p:nvCxnSpPr>
          <p:cNvPr id="53" name="Straight Connector 22">
            <a:extLst>
              <a:ext uri="{FF2B5EF4-FFF2-40B4-BE49-F238E27FC236}">
                <a16:creationId xmlns:a16="http://schemas.microsoft.com/office/drawing/2014/main" id="{D8BF2E1E-02EA-45E3-AEAE-D6758B87964C}"/>
              </a:ext>
            </a:extLst>
          </p:cNvPr>
          <p:cNvCxnSpPr>
            <a:cxnSpLocks/>
          </p:cNvCxnSpPr>
          <p:nvPr/>
        </p:nvCxnSpPr>
        <p:spPr>
          <a:xfrm>
            <a:off x="319332" y="2595906"/>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24">
            <a:extLst>
              <a:ext uri="{FF2B5EF4-FFF2-40B4-BE49-F238E27FC236}">
                <a16:creationId xmlns:a16="http://schemas.microsoft.com/office/drawing/2014/main" id="{BE8942BC-C102-4256-B655-907D9AFB1FC0}"/>
              </a:ext>
            </a:extLst>
          </p:cNvPr>
          <p:cNvSpPr txBox="1"/>
          <p:nvPr/>
        </p:nvSpPr>
        <p:spPr>
          <a:xfrm>
            <a:off x="282504" y="224900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標準化戦略の前提となる市場導入に向けての取組方針・考え方</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57" name="Rectangle 137" descr="ｔ">
            <a:extLst>
              <a:ext uri="{FF2B5EF4-FFF2-40B4-BE49-F238E27FC236}">
                <a16:creationId xmlns:a16="http://schemas.microsoft.com/office/drawing/2014/main" id="{DF49EF7B-44FF-4A2F-AD1B-1047389DDC70}"/>
              </a:ext>
            </a:extLst>
          </p:cNvPr>
          <p:cNvSpPr/>
          <p:nvPr/>
        </p:nvSpPr>
        <p:spPr>
          <a:xfrm>
            <a:off x="108551" y="2520805"/>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60" name="Straight Connector 40">
            <a:extLst>
              <a:ext uri="{FF2B5EF4-FFF2-40B4-BE49-F238E27FC236}">
                <a16:creationId xmlns:a16="http://schemas.microsoft.com/office/drawing/2014/main" id="{F7B629D1-161D-4028-BB91-711DFE20F45D}"/>
              </a:ext>
            </a:extLst>
          </p:cNvPr>
          <p:cNvCxnSpPr>
            <a:cxnSpLocks/>
          </p:cNvCxnSpPr>
          <p:nvPr/>
        </p:nvCxnSpPr>
        <p:spPr>
          <a:xfrm flipH="1" flipV="1">
            <a:off x="5832545" y="2212195"/>
            <a:ext cx="0" cy="2806949"/>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64" name="Straight Connector 22">
            <a:extLst>
              <a:ext uri="{FF2B5EF4-FFF2-40B4-BE49-F238E27FC236}">
                <a16:creationId xmlns:a16="http://schemas.microsoft.com/office/drawing/2014/main" id="{CA892C1E-F49D-4C79-A2C6-E3DBD592D375}"/>
              </a:ext>
            </a:extLst>
          </p:cNvPr>
          <p:cNvCxnSpPr>
            <a:cxnSpLocks/>
          </p:cNvCxnSpPr>
          <p:nvPr/>
        </p:nvCxnSpPr>
        <p:spPr>
          <a:xfrm>
            <a:off x="339620" y="5492148"/>
            <a:ext cx="1142215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9" name="Rectangle 137" descr="ｔ">
            <a:extLst>
              <a:ext uri="{FF2B5EF4-FFF2-40B4-BE49-F238E27FC236}">
                <a16:creationId xmlns:a16="http://schemas.microsoft.com/office/drawing/2014/main" id="{458DAB18-1BAF-4770-A7DE-FC70DEB20D9C}"/>
              </a:ext>
            </a:extLst>
          </p:cNvPr>
          <p:cNvSpPr/>
          <p:nvPr/>
        </p:nvSpPr>
        <p:spPr>
          <a:xfrm>
            <a:off x="6128922" y="5461871"/>
            <a:ext cx="5503964" cy="97051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08000" marR="0" lvl="1" indent="0" algn="l" defTabSz="914400" rtl="0" eaLnBrk="1" fontAlgn="auto" latinLnBrk="0" hangingPunct="1">
              <a:lnSpc>
                <a:spcPct val="100000"/>
              </a:lnSpc>
              <a:spcBef>
                <a:spcPts val="0"/>
              </a:spcBef>
              <a:spcAft>
                <a:spcPts val="0"/>
              </a:spcAft>
              <a:buClr>
                <a:srgbClr val="1F497D"/>
              </a:buClr>
              <a:buSzPct val="100000"/>
              <a:buFontTx/>
              <a:buNone/>
              <a:tabLst/>
              <a:defRPr/>
            </a:pPr>
            <a:endParaRPr kumimoji="1" lang="en-US" altLang="ja-JP" sz="12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70" name="Straight Connector 89">
            <a:extLst>
              <a:ext uri="{FF2B5EF4-FFF2-40B4-BE49-F238E27FC236}">
                <a16:creationId xmlns:a16="http://schemas.microsoft.com/office/drawing/2014/main" id="{33848DB8-1EF8-4787-9C6C-B1B4437EB5C6}"/>
              </a:ext>
            </a:extLst>
          </p:cNvPr>
          <p:cNvCxnSpPr>
            <a:cxnSpLocks/>
          </p:cNvCxnSpPr>
          <p:nvPr/>
        </p:nvCxnSpPr>
        <p:spPr>
          <a:xfrm>
            <a:off x="373039" y="5024563"/>
            <a:ext cx="11350984"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3" name="Straight Connector 22">
            <a:extLst>
              <a:ext uri="{FF2B5EF4-FFF2-40B4-BE49-F238E27FC236}">
                <a16:creationId xmlns:a16="http://schemas.microsoft.com/office/drawing/2014/main" id="{1F46676A-2191-4130-94B8-2FAC0B7BD5EC}"/>
              </a:ext>
            </a:extLst>
          </p:cNvPr>
          <p:cNvCxnSpPr>
            <a:cxnSpLocks/>
          </p:cNvCxnSpPr>
          <p:nvPr/>
        </p:nvCxnSpPr>
        <p:spPr>
          <a:xfrm>
            <a:off x="6006499" y="2595906"/>
            <a:ext cx="5274053"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4" name="TextBox 24">
            <a:extLst>
              <a:ext uri="{FF2B5EF4-FFF2-40B4-BE49-F238E27FC236}">
                <a16:creationId xmlns:a16="http://schemas.microsoft.com/office/drawing/2014/main" id="{10CF67CF-8CFE-4F69-9104-9663B0CB5212}"/>
              </a:ext>
            </a:extLst>
          </p:cNvPr>
          <p:cNvSpPr txBox="1"/>
          <p:nvPr/>
        </p:nvSpPr>
        <p:spPr>
          <a:xfrm>
            <a:off x="299117" y="5173752"/>
            <a:ext cx="11593766"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本事業期間におけるオープン戦略（標準化等）またはクローズ戦略（知財等）の具体的な取組内容</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推進体制については、</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3.(1)</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組織内の事業推進体制に記載）</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33" name="TextBox 3">
            <a:extLst>
              <a:ext uri="{FF2B5EF4-FFF2-40B4-BE49-F238E27FC236}">
                <a16:creationId xmlns:a16="http://schemas.microsoft.com/office/drawing/2014/main" id="{35D78D35-D869-7BAB-A9E5-A9C8CDF7171D}"/>
              </a:ext>
            </a:extLst>
          </p:cNvPr>
          <p:cNvSpPr txBox="1"/>
          <p:nvPr/>
        </p:nvSpPr>
        <p:spPr>
          <a:xfrm>
            <a:off x="844733" y="2637129"/>
            <a:ext cx="4932120" cy="176482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r>
              <a:rPr kumimoji="1" lang="ja-JP" altLang="en-US" sz="11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市場導入するために、必要な取組は何か、現在ある規制との関係性など　</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自社の強み</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」、「ターゲット市場の特徴、目標とするシェア・</a:t>
            </a:r>
            <a:b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時期</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」等を踏まえた上で、どのようなルール形成を通じて、競合他社と差別化</a:t>
            </a:r>
            <a:r>
              <a:rPr kumimoji="0" lang="ja-JP" altLang="en-US" sz="11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す</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るか、という想定シナリオを記載。複数のシナリオを描くことを推奨。</a:t>
            </a:r>
            <a:endPar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1.(4)</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経営資源・ポジショニングにおいて詳細記載</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市場のセグメント・ターゲットにおいて詳細記載</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標準化の必要性については、</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経済産業省　第</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7</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回グリーンイノベーションプロジェクト</a:t>
            </a:r>
            <a:b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b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　 部会　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2,P9)</a:t>
            </a:r>
            <a:r>
              <a:rPr lang="ja-JP" altLang="en-US" sz="1100" dirty="0">
                <a:solidFill>
                  <a:schemeClr val="tx1"/>
                </a:solidFill>
                <a:latin typeface="Meiryo UI" panose="020B0604030504040204" pitchFamily="50" charset="-128"/>
                <a:ea typeface="Meiryo UI" panose="020B0604030504040204" pitchFamily="50" charset="-128"/>
              </a:rPr>
              <a:t>を参考にしてください。</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grpSp>
        <p:nvGrpSpPr>
          <p:cNvPr id="44" name="Group 41">
            <a:extLst>
              <a:ext uri="{FF2B5EF4-FFF2-40B4-BE49-F238E27FC236}">
                <a16:creationId xmlns:a16="http://schemas.microsoft.com/office/drawing/2014/main" id="{CE520732-97F3-F71C-C064-F5520233F121}"/>
              </a:ext>
            </a:extLst>
          </p:cNvPr>
          <p:cNvGrpSpPr/>
          <p:nvPr/>
        </p:nvGrpSpPr>
        <p:grpSpPr>
          <a:xfrm rot="16200000" flipH="1">
            <a:off x="5747111" y="4883370"/>
            <a:ext cx="216000" cy="216000"/>
            <a:chOff x="5937564" y="3833745"/>
            <a:chExt cx="306171" cy="306910"/>
          </a:xfrm>
        </p:grpSpPr>
        <p:sp>
          <p:nvSpPr>
            <p:cNvPr id="45" name="Freeform 94">
              <a:extLst>
                <a:ext uri="{FF2B5EF4-FFF2-40B4-BE49-F238E27FC236}">
                  <a16:creationId xmlns:a16="http://schemas.microsoft.com/office/drawing/2014/main" id="{B6230514-B235-66FF-7C09-32D554B8094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sp>
          <p:nvSpPr>
            <p:cNvPr id="48" name="Freeform 95">
              <a:extLst>
                <a:ext uri="{FF2B5EF4-FFF2-40B4-BE49-F238E27FC236}">
                  <a16:creationId xmlns:a16="http://schemas.microsoft.com/office/drawing/2014/main" id="{CDBA4797-CAAA-4EF2-82CB-4918E17FC3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grpSp>
      <p:sp>
        <p:nvSpPr>
          <p:cNvPr id="51" name="TextBox 24">
            <a:extLst>
              <a:ext uri="{FF2B5EF4-FFF2-40B4-BE49-F238E27FC236}">
                <a16:creationId xmlns:a16="http://schemas.microsoft.com/office/drawing/2014/main" id="{106A8A6C-213E-BBAA-0857-89F80AE89DB1}"/>
              </a:ext>
            </a:extLst>
          </p:cNvPr>
          <p:cNvSpPr txBox="1"/>
          <p:nvPr/>
        </p:nvSpPr>
        <p:spPr>
          <a:xfrm>
            <a:off x="6006057" y="224445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a:t>
            </a:r>
            <a:r>
              <a:rPr kumimoji="1" lang="ja-JP" altLang="en-US" sz="1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の取組状況</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26" name="Rectangle 137" descr="ｔ">
            <a:extLst>
              <a:ext uri="{FF2B5EF4-FFF2-40B4-BE49-F238E27FC236}">
                <a16:creationId xmlns:a16="http://schemas.microsoft.com/office/drawing/2014/main" id="{B993EB95-749F-2FE5-6E9B-79DBEC8B77B6}"/>
              </a:ext>
            </a:extLst>
          </p:cNvPr>
          <p:cNvSpPr/>
          <p:nvPr/>
        </p:nvSpPr>
        <p:spPr>
          <a:xfrm>
            <a:off x="954236" y="5822316"/>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7" name="Rectangle 137" descr="ｔ">
            <a:extLst>
              <a:ext uri="{FF2B5EF4-FFF2-40B4-BE49-F238E27FC236}">
                <a16:creationId xmlns:a16="http://schemas.microsoft.com/office/drawing/2014/main" id="{CDA3B2A0-4CDF-806E-07FC-7F762D5C514E}"/>
              </a:ext>
            </a:extLst>
          </p:cNvPr>
          <p:cNvSpPr/>
          <p:nvPr/>
        </p:nvSpPr>
        <p:spPr>
          <a:xfrm>
            <a:off x="5887902" y="5766374"/>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9" name="テキスト ボックス 27">
            <a:extLst>
              <a:ext uri="{FF2B5EF4-FFF2-40B4-BE49-F238E27FC236}">
                <a16:creationId xmlns:a16="http://schemas.microsoft.com/office/drawing/2014/main" id="{28D8C4F2-4BD8-4105-8FA0-A1B4A74CCF40}"/>
              </a:ext>
            </a:extLst>
          </p:cNvPr>
          <p:cNvSpPr txBox="1"/>
          <p:nvPr/>
        </p:nvSpPr>
        <p:spPr>
          <a:xfrm>
            <a:off x="6934270" y="4467035"/>
            <a:ext cx="4902671" cy="492443"/>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marL="0" lvl="2">
              <a:spcBef>
                <a:spcPts val="600"/>
              </a:spcBef>
              <a:buClr>
                <a:schemeClr val="tx2"/>
              </a:buClr>
              <a:buSzPct val="100000"/>
            </a:pPr>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「標準化団体に参加、</a:t>
            </a:r>
            <a:r>
              <a:rPr kumimoji="1" lang="en-US" altLang="ja-JP" sz="1050" dirty="0">
                <a:solidFill>
                  <a:schemeClr val="tx1"/>
                </a:solidFill>
                <a:latin typeface="Meiryo UI" panose="020B0604030504040204" pitchFamily="50" charset="-128"/>
                <a:ea typeface="Meiryo UI" panose="020B0604030504040204" pitchFamily="50" charset="-128"/>
              </a:rPr>
              <a:t>xx</a:t>
            </a:r>
            <a:r>
              <a:rPr kumimoji="1" lang="ja-JP" altLang="en-US" sz="1050" dirty="0">
                <a:solidFill>
                  <a:schemeClr val="tx1"/>
                </a:solidFill>
                <a:latin typeface="Meiryo UI" panose="020B0604030504040204" pitchFamily="50" charset="-128"/>
                <a:ea typeface="Meiryo UI" panose="020B0604030504040204" pitchFamily="50" charset="-128"/>
              </a:rPr>
              <a:t>規格の開発に参画」という記載だけでは不十分</a:t>
            </a:r>
            <a:endParaRPr kumimoji="1" lang="en-US" altLang="ja-JP" sz="1050" strike="sngStrike"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0" lang="ja-JP" altLang="en-US"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　「○○するために、▲▲団体と、製品化までに■■の標準化を行う」という記載を期待</a:t>
            </a:r>
            <a:endParaRPr kumimoji="0" lang="en-US" altLang="ja-JP"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sp>
        <p:nvSpPr>
          <p:cNvPr id="30" name="テキスト ボックス 2">
            <a:extLst>
              <a:ext uri="{FF2B5EF4-FFF2-40B4-BE49-F238E27FC236}">
                <a16:creationId xmlns:a16="http://schemas.microsoft.com/office/drawing/2014/main" id="{60CC1CCF-0750-45DC-BD0F-DCE53365FEA6}"/>
              </a:ext>
            </a:extLst>
          </p:cNvPr>
          <p:cNvSpPr txBox="1"/>
          <p:nvPr/>
        </p:nvSpPr>
        <p:spPr>
          <a:xfrm>
            <a:off x="2472132" y="5975186"/>
            <a:ext cx="3274979" cy="62157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市場作り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のための協調領域（オープン戦略）</a:t>
            </a:r>
            <a:b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b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バリューチェーン、ニーズの喚起</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仲間作り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の方法</a:t>
            </a:r>
            <a:endPar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実証</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やユーザ獲得</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方法など</a:t>
            </a:r>
            <a:endParaRPr kumimoji="1" lang="ja-JP" altLang="en-US" sz="900" dirty="0">
              <a:solidFill>
                <a:schemeClr val="tx1"/>
              </a:solidFill>
              <a:latin typeface="Meiryo UI" panose="020B0604030504040204" pitchFamily="50" charset="-128"/>
              <a:ea typeface="Meiryo UI" panose="020B0604030504040204" pitchFamily="50" charset="-128"/>
            </a:endParaRPr>
          </a:p>
        </p:txBody>
      </p:sp>
      <p:sp>
        <p:nvSpPr>
          <p:cNvPr id="31" name="テキスト ボックス 28">
            <a:extLst>
              <a:ext uri="{FF2B5EF4-FFF2-40B4-BE49-F238E27FC236}">
                <a16:creationId xmlns:a16="http://schemas.microsoft.com/office/drawing/2014/main" id="{59EDE4CB-FDE6-4FA0-ABBC-1D678F57C5C7}"/>
              </a:ext>
            </a:extLst>
          </p:cNvPr>
          <p:cNvSpPr txBox="1"/>
          <p:nvPr/>
        </p:nvSpPr>
        <p:spPr>
          <a:xfrm>
            <a:off x="7342660" y="5810545"/>
            <a:ext cx="914400"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差</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別</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化で競合に勝つポイント</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クローズ戦略</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技術領域、</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競合</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知財による勝ち筋など記載</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pPr algn="ctr"/>
            <a:endParaRPr kumimoji="1" lang="ja-JP" altLang="en-US" sz="900" dirty="0" err="1">
              <a:solidFill>
                <a:schemeClr val="tx1"/>
              </a:solidFill>
              <a:highlight>
                <a:srgbClr val="FFFF00"/>
              </a:highligh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9871086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7616</Words>
  <Application>Microsoft Office PowerPoint</Application>
  <PresentationFormat>ワイド画面</PresentationFormat>
  <Paragraphs>951</Paragraphs>
  <Slides>28</Slides>
  <Notes>1</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28</vt:i4>
      </vt:variant>
      <vt:variant>
        <vt:lpstr>目的別スライド ショー</vt:lpstr>
      </vt:variant>
      <vt:variant>
        <vt:i4>1</vt:i4>
      </vt:variant>
    </vt:vector>
  </HeadingPairs>
  <TitlesOfParts>
    <vt:vector size="36" baseType="lpstr">
      <vt:lpstr>Meiryo UI</vt:lpstr>
      <vt:lpstr>Meiryo</vt:lpstr>
      <vt:lpstr>Meiryo</vt:lpstr>
      <vt:lpstr>Arial</vt:lpstr>
      <vt:lpstr>Trebuchet MS</vt:lpstr>
      <vt:lpstr>Wingdings</vt:lpstr>
      <vt:lpstr>１</vt:lpstr>
      <vt:lpstr>事業戦略ビジョン  提案プロジェクト名：○○○   提案者名：Ａ社（幹事企業） 、代表名：代表取締役社長　aa aa</vt:lpstr>
      <vt:lpstr>PowerPoint プレゼンテーション</vt:lpstr>
      <vt:lpstr>PowerPoint プレゼンテーション</vt:lpstr>
      <vt:lpstr>（参考）事業計画・研究開発計画の関係性（３社コンソーシアムにおけるA社の提案）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 ※ただし、当該技術の独自性・新規性・他技術に対する優位性・実現可能性・残された技術課題の解決の見通し等に 　ついて言及すること（十分な情報が記載されていない場合、審査において正しく評価されない可能性あり）</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2023-11-09T02:45:39Z</dcterms:created>
  <dcterms:modified xsi:type="dcterms:W3CDTF">2023-11-09T02:45:59Z</dcterms:modified>
</cp:coreProperties>
</file>