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 id="2147483660" r:id="rId2"/>
  </p:sldMasterIdLst>
  <p:notesMasterIdLst>
    <p:notesMasterId r:id="rId14"/>
  </p:notesMasterIdLst>
  <p:sldIdLst>
    <p:sldId id="262" r:id="rId3"/>
    <p:sldId id="263" r:id="rId4"/>
    <p:sldId id="282" r:id="rId5"/>
    <p:sldId id="264" r:id="rId6"/>
    <p:sldId id="289" r:id="rId7"/>
    <p:sldId id="287" r:id="rId8"/>
    <p:sldId id="284" r:id="rId9"/>
    <p:sldId id="266" r:id="rId10"/>
    <p:sldId id="268" r:id="rId11"/>
    <p:sldId id="288" r:id="rId12"/>
    <p:sldId id="281" r:id="rId13"/>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55F8AE-AADF-4D9E-8230-A7153F1D2CFC}" v="207" dt="2023-11-08T04:37:42.442"/>
    <p1510:client id="{9903DEDE-0FAF-4D00-B99E-1A60932DCB49}" v="85" dt="2023-11-08T12:31:24.20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60" autoAdjust="0"/>
    <p:restoredTop sz="95438" autoAdjust="0"/>
  </p:normalViewPr>
  <p:slideViewPr>
    <p:cSldViewPr>
      <p:cViewPr varScale="1">
        <p:scale>
          <a:sx n="114" d="100"/>
          <a:sy n="114" d="100"/>
        </p:scale>
        <p:origin x="161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8.xml" Type="http://schemas.openxmlformats.org/officeDocument/2006/relationships/slide"/><Relationship Id="rId11" Target="slides/slide9.xml" Type="http://schemas.openxmlformats.org/officeDocument/2006/relationships/slide"/><Relationship Id="rId12" Target="slides/slide10.xml" Type="http://schemas.openxmlformats.org/officeDocument/2006/relationships/slide"/><Relationship Id="rId13" Target="slides/slide11.xml" Type="http://schemas.openxmlformats.org/officeDocument/2006/relationships/slide"/><Relationship Id="rId14" Target="notesMasters/notesMaster1.xml" Type="http://schemas.openxmlformats.org/officeDocument/2006/relationships/notesMaster"/><Relationship Id="rId15" Target="commentAuthors.xml" Type="http://schemas.openxmlformats.org/officeDocument/2006/relationships/commentAuthors"/><Relationship Id="rId16" Target="presProps.xml" Type="http://schemas.openxmlformats.org/officeDocument/2006/relationships/presProps"/><Relationship Id="rId17" Target="viewProps.xml" Type="http://schemas.openxmlformats.org/officeDocument/2006/relationships/viewProps"/><Relationship Id="rId18" Target="theme/theme1.xml" Type="http://schemas.openxmlformats.org/officeDocument/2006/relationships/theme"/><Relationship Id="rId19" Target="tableStyles.xml" Type="http://schemas.openxmlformats.org/officeDocument/2006/relationships/tableStyles"/><Relationship Id="rId2" Target="slideMasters/slideMaster2.xml" Type="http://schemas.openxmlformats.org/officeDocument/2006/relationships/slideMaster"/><Relationship Id="rId20" Target="revisionInfo.xml" Type="http://schemas.microsoft.com/office/2015/10/relationships/revisionInfo"/><Relationship Id="rId21" Target="authors.xml" Type="http://schemas.microsoft.com/office/2018/10/relationships/authors"/><Relationship Id="rId3" Target="slides/slide1.xml" Type="http://schemas.openxmlformats.org/officeDocument/2006/relationships/slide"/><Relationship Id="rId4" Target="slides/slide2.xml" Type="http://schemas.openxmlformats.org/officeDocument/2006/relationships/slide"/><Relationship Id="rId5" Target="slides/slide3.xml" Type="http://schemas.openxmlformats.org/officeDocument/2006/relationships/slide"/><Relationship Id="rId6" Target="slides/slide4.xml" Type="http://schemas.openxmlformats.org/officeDocument/2006/relationships/slide"/><Relationship Id="rId7" Target="slides/slide5.xml" Type="http://schemas.openxmlformats.org/officeDocument/2006/relationships/slide"/><Relationship Id="rId8" Target="slides/slide6.xml" Type="http://schemas.openxmlformats.org/officeDocument/2006/relationships/slide"/><Relationship Id="rId9" Target="slides/slide7.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F6BF0FAD-9AF7-4A9D-BEB9-225BC2693DA8}" type="datetimeFigureOut">
              <a:rPr kumimoji="1" lang="ja-JP" altLang="en-US" smtClean="0"/>
              <a:t>2023/11/9</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6FEFA6D4-6023-4B1B-8C1D-D45244087E36}" type="slidenum">
              <a:rPr kumimoji="1" lang="ja-JP" altLang="en-US" smtClean="0"/>
              <a:t>‹#›</a:t>
            </a:fld>
            <a:endParaRPr kumimoji="1" lang="ja-JP" altLang="en-US"/>
          </a:p>
        </p:txBody>
      </p:sp>
    </p:spTree>
    <p:extLst>
      <p:ext uri="{BB962C8B-B14F-4D97-AF65-F5344CB8AC3E}">
        <p14:creationId xmlns:p14="http://schemas.microsoft.com/office/powerpoint/2010/main" val="718074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1</a:t>
            </a:fld>
            <a:endParaRPr kumimoji="1" lang="ja-JP" altLang="en-US"/>
          </a:p>
        </p:txBody>
      </p:sp>
    </p:spTree>
    <p:extLst>
      <p:ext uri="{BB962C8B-B14F-4D97-AF65-F5344CB8AC3E}">
        <p14:creationId xmlns:p14="http://schemas.microsoft.com/office/powerpoint/2010/main" val="3020358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4</a:t>
            </a:fld>
            <a:endParaRPr kumimoji="1" lang="ja-JP" altLang="en-US"/>
          </a:p>
        </p:txBody>
      </p:sp>
    </p:spTree>
    <p:extLst>
      <p:ext uri="{BB962C8B-B14F-4D97-AF65-F5344CB8AC3E}">
        <p14:creationId xmlns:p14="http://schemas.microsoft.com/office/powerpoint/2010/main" val="4197448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6</a:t>
            </a:fld>
            <a:endParaRPr kumimoji="1" lang="ja-JP" altLang="en-US"/>
          </a:p>
        </p:txBody>
      </p:sp>
    </p:spTree>
    <p:extLst>
      <p:ext uri="{BB962C8B-B14F-4D97-AF65-F5344CB8AC3E}">
        <p14:creationId xmlns:p14="http://schemas.microsoft.com/office/powerpoint/2010/main" val="1964256036"/>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A01BB77-1A64-4D60-87DC-7C4E658AC710}" type="datetime1">
              <a:rPr kumimoji="1" lang="ja-JP" altLang="en-US" smtClean="0"/>
              <a:t>2023/11/9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636A183-0D8A-49D9-A104-C16C6879464F}" type="datetime1">
              <a:rPr kumimoji="1" lang="ja-JP" altLang="en-US" smtClean="0"/>
              <a:t>2023/11/9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6BACE27-9625-4F4A-9259-7358C29885FF}" type="datetime1">
              <a:rPr kumimoji="1" lang="ja-JP" altLang="en-US" smtClean="0"/>
              <a:t>2023/11/9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EC79168-CB5B-4374-A348-2E1163812682}" type="datetime1">
              <a:rPr lang="ja-JP" altLang="en-US" smtClean="0">
                <a:solidFill>
                  <a:prstClr val="black">
                    <a:tint val="75000"/>
                  </a:prstClr>
                </a:solidFill>
              </a:rPr>
              <a:t>2023/11/9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66512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68C1BE1-3280-4510-BF00-7FF076A605AD}" type="datetime1">
              <a:rPr lang="ja-JP" altLang="en-US" smtClean="0">
                <a:solidFill>
                  <a:prstClr val="black">
                    <a:tint val="75000"/>
                  </a:prstClr>
                </a:solidFill>
              </a:rPr>
              <a:t>2023/11/9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80169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0897CF4-74A9-4CCE-8614-237DB87CE342}" type="datetime1">
              <a:rPr lang="ja-JP" altLang="en-US" smtClean="0">
                <a:solidFill>
                  <a:prstClr val="black">
                    <a:tint val="75000"/>
                  </a:prstClr>
                </a:solidFill>
              </a:rPr>
              <a:t>2023/11/9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80109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FCCE91E-4EA0-406E-8130-B7BBD3A69A6B}" type="datetime1">
              <a:rPr lang="ja-JP" altLang="en-US" smtClean="0">
                <a:solidFill>
                  <a:prstClr val="black">
                    <a:tint val="75000"/>
                  </a:prstClr>
                </a:solidFill>
              </a:rPr>
              <a:t>2023/11/9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25441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5DFDC65-3B18-4704-8252-D73E3BCD3F57}" type="datetime1">
              <a:rPr lang="ja-JP" altLang="en-US" smtClean="0">
                <a:solidFill>
                  <a:prstClr val="black">
                    <a:tint val="75000"/>
                  </a:prstClr>
                </a:solidFill>
              </a:rPr>
              <a:t>2023/11/9</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192395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2A4749C-E5B7-4FC1-9625-A818EDC733C8}" type="datetime1">
              <a:rPr lang="ja-JP" altLang="en-US" smtClean="0">
                <a:solidFill>
                  <a:prstClr val="black">
                    <a:tint val="75000"/>
                  </a:prstClr>
                </a:solidFill>
              </a:rPr>
              <a:t>2023/11/9</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548825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13BCBBF-DD15-4D56-8BFE-2F33897DE5EA}" type="datetime1">
              <a:rPr lang="ja-JP" altLang="en-US" smtClean="0">
                <a:solidFill>
                  <a:prstClr val="black">
                    <a:tint val="75000"/>
                  </a:prstClr>
                </a:solidFill>
              </a:rPr>
              <a:t>2023/11/9</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038080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D8E71AC-1582-476C-86E3-5E603C5EAD0B}" type="datetime1">
              <a:rPr lang="ja-JP" altLang="en-US" smtClean="0">
                <a:solidFill>
                  <a:prstClr val="black">
                    <a:tint val="75000"/>
                  </a:prstClr>
                </a:solidFill>
              </a:rPr>
              <a:t>2023/11/9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70393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DA288C-48D2-4447-8C19-B08718002019}" type="datetime1">
              <a:rPr kumimoji="1" lang="ja-JP" altLang="en-US" smtClean="0"/>
              <a:t>2023/11/9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284AAD4-CF21-4B50-A5AE-C1E679E9C817}" type="datetime1">
              <a:rPr lang="ja-JP" altLang="en-US" smtClean="0">
                <a:solidFill>
                  <a:prstClr val="black">
                    <a:tint val="75000"/>
                  </a:prstClr>
                </a:solidFill>
              </a:rPr>
              <a:t>2023/11/9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100797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4A7D95-89FC-49A0-B883-9BEE18D29AB4}" type="datetime1">
              <a:rPr lang="ja-JP" altLang="en-US" smtClean="0">
                <a:solidFill>
                  <a:prstClr val="black">
                    <a:tint val="75000"/>
                  </a:prstClr>
                </a:solidFill>
              </a:rPr>
              <a:t>2023/11/9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699154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3E50A68-E383-4C65-A9B9-4DEC9A40178D}" type="datetime1">
              <a:rPr lang="ja-JP" altLang="en-US" smtClean="0">
                <a:solidFill>
                  <a:prstClr val="black">
                    <a:tint val="75000"/>
                  </a:prstClr>
                </a:solidFill>
              </a:rPr>
              <a:t>2023/11/9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95586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E7AF755-6966-4C99-B3D4-F0C6909E1CD9}" type="datetime1">
              <a:rPr kumimoji="1" lang="ja-JP" altLang="en-US" smtClean="0"/>
              <a:t>2023/11/9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3672FA-5072-453A-86DE-7C548D3A38C3}" type="datetime1">
              <a:rPr kumimoji="1" lang="ja-JP" altLang="en-US" smtClean="0"/>
              <a:t>2023/11/9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B3E9A00-F75A-42EF-A396-4527E1E6ACBD}" type="datetime1">
              <a:rPr kumimoji="1" lang="ja-JP" altLang="en-US" smtClean="0"/>
              <a:t>2023/11/9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27E3516-9103-4F32-AA4F-BA59AF9D8203}" type="datetime1">
              <a:rPr kumimoji="1" lang="ja-JP" altLang="en-US" smtClean="0"/>
              <a:t>2023/11/9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A20B79F-4EF2-436D-A3CF-AD7F05A1CEF4}" type="datetime1">
              <a:rPr kumimoji="1" lang="ja-JP" altLang="en-US" smtClean="0"/>
              <a:t>2023/11/9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1FFEF3E-E685-481C-A7A8-1EDB0E8ED266}" type="datetime1">
              <a:rPr kumimoji="1" lang="ja-JP" altLang="en-US" smtClean="0"/>
              <a:t>2023/11/9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B049A80-68FA-409F-8CFC-D4C4E7A69377}" type="datetime1">
              <a:rPr kumimoji="1" lang="ja-JP" altLang="en-US" smtClean="0"/>
              <a:t>2023/11/9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37D7C3-F938-4DB8-A3E1-C9C8C3255262}" type="datetime1">
              <a:rPr kumimoji="1" lang="ja-JP" altLang="en-US" smtClean="0"/>
              <a:t>2023/11/9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10400" y="6482292"/>
            <a:ext cx="21336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8D8A5D70-00BF-43D1-9518-0183EFEF9A82}" type="slidenum">
              <a:rPr lang="ja-JP" altLang="en-US" smtClean="0"/>
              <a:pPr/>
              <a:t>‹#›</a:t>
            </a:fld>
            <a:endParaRPr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3B9F7F-676E-439C-9E88-EF3A1CD2DE53}" type="datetime1">
              <a:rPr lang="ja-JP" altLang="en-US" smtClean="0">
                <a:solidFill>
                  <a:prstClr val="black">
                    <a:tint val="75000"/>
                  </a:prstClr>
                </a:solidFill>
              </a:rPr>
              <a:t>2023/11/9</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10400" y="6490758"/>
            <a:ext cx="21336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90212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23528" y="1190478"/>
            <a:ext cx="7772400" cy="2403698"/>
          </a:xfrm>
        </p:spPr>
        <p:txBody>
          <a:bodyPr>
            <a:normAutofit fontScale="90000"/>
          </a:bodyPr>
          <a:lstStyle/>
          <a:p>
            <a:br>
              <a:rPr lang="en-US" altLang="ja-JP" b="1" dirty="0">
                <a:latin typeface="+mn-ea"/>
                <a:ea typeface="+mn-ea"/>
              </a:rPr>
            </a:br>
            <a:br>
              <a:rPr lang="en-US" altLang="ja-JP" b="1" dirty="0">
                <a:latin typeface="+mn-ea"/>
                <a:ea typeface="+mn-ea"/>
              </a:rPr>
            </a:br>
            <a:r>
              <a:rPr lang="ja-JP" altLang="en-US" b="1" dirty="0">
                <a:latin typeface="+mn-ea"/>
                <a:ea typeface="+mn-ea"/>
              </a:rPr>
              <a:t>○○○○の研究開発</a:t>
            </a:r>
            <a:br>
              <a:rPr lang="en-US" altLang="ja-JP" b="1" dirty="0">
                <a:latin typeface="+mn-ea"/>
                <a:ea typeface="+mn-ea"/>
              </a:rPr>
            </a:br>
            <a:r>
              <a:rPr lang="ja-JP" altLang="en-US" b="1" dirty="0">
                <a:latin typeface="+mn-ea"/>
                <a:ea typeface="+mn-ea"/>
              </a:rPr>
              <a:t>（提案事業の名称記載）</a:t>
            </a:r>
            <a:endParaRPr kumimoji="1" lang="ja-JP" altLang="en-US" dirty="0">
              <a:latin typeface="+mn-ea"/>
              <a:ea typeface="+mn-ea"/>
            </a:endParaRPr>
          </a:p>
        </p:txBody>
      </p:sp>
      <p:sp>
        <p:nvSpPr>
          <p:cNvPr id="3" name="サブタイトル 2"/>
          <p:cNvSpPr>
            <a:spLocks noGrp="1"/>
          </p:cNvSpPr>
          <p:nvPr>
            <p:ph type="subTitle" idx="1"/>
          </p:nvPr>
        </p:nvSpPr>
        <p:spPr>
          <a:xfrm>
            <a:off x="1140582" y="3933056"/>
            <a:ext cx="6400800" cy="1534832"/>
          </a:xfrm>
        </p:spPr>
        <p:txBody>
          <a:bodyPr>
            <a:normAutofit fontScale="77500" lnSpcReduction="20000"/>
          </a:bodyPr>
          <a:lstStyle/>
          <a:p>
            <a:pPr algn="l"/>
            <a:r>
              <a:rPr kumimoji="1" lang="ja-JP" altLang="en-US" sz="2400" dirty="0">
                <a:latin typeface="+mn-ea"/>
              </a:rPr>
              <a:t>提案者　 　：</a:t>
            </a:r>
            <a:r>
              <a:rPr lang="ja-JP" altLang="en-US" sz="2400" dirty="0">
                <a:latin typeface="+mn-ea"/>
              </a:rPr>
              <a:t>〇〇〇〇、〇〇〇〇、〇〇〇〇・・・</a:t>
            </a:r>
            <a:endParaRPr lang="en-US" altLang="ja-JP" sz="2400" dirty="0">
              <a:latin typeface="+mn-ea"/>
            </a:endParaRPr>
          </a:p>
          <a:p>
            <a:pPr algn="l"/>
            <a:endParaRPr kumimoji="1" lang="en-US" altLang="ja-JP" sz="2400" dirty="0">
              <a:latin typeface="+mn-ea"/>
            </a:endParaRPr>
          </a:p>
          <a:p>
            <a:pPr algn="l"/>
            <a:r>
              <a:rPr kumimoji="1" lang="ja-JP" altLang="en-US" sz="2400" dirty="0">
                <a:latin typeface="+mn-ea"/>
              </a:rPr>
              <a:t>実施期間 　：○年間（</a:t>
            </a:r>
            <a:r>
              <a:rPr lang="ja-JP" altLang="en-US" sz="2400" dirty="0">
                <a:latin typeface="+mn-ea"/>
              </a:rPr>
              <a:t>２０２４年○月～２０２４年○月）</a:t>
            </a:r>
            <a:endParaRPr kumimoji="1" lang="en-US" altLang="ja-JP" sz="2400" dirty="0">
              <a:latin typeface="+mn-ea"/>
            </a:endParaRPr>
          </a:p>
          <a:p>
            <a:pPr algn="l"/>
            <a:endParaRPr lang="en-US" altLang="ja-JP" sz="2400" dirty="0">
              <a:latin typeface="+mn-ea"/>
            </a:endParaRPr>
          </a:p>
          <a:p>
            <a:pPr algn="l"/>
            <a:r>
              <a:rPr kumimoji="1" lang="ja-JP" altLang="en-US" sz="2400" dirty="0">
                <a:latin typeface="+mn-ea"/>
              </a:rPr>
              <a:t>提案予算額：○○○百万円</a:t>
            </a:r>
          </a:p>
        </p:txBody>
      </p:sp>
      <p:sp>
        <p:nvSpPr>
          <p:cNvPr id="6" name="テキスト ボックス 5"/>
          <p:cNvSpPr txBox="1"/>
          <p:nvPr/>
        </p:nvSpPr>
        <p:spPr>
          <a:xfrm>
            <a:off x="6423738" y="3340272"/>
            <a:ext cx="2712381" cy="120032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提案される企業、大学、研究機関等の名称を記載してください。</a:t>
            </a:r>
            <a:endParaRPr lang="en-US" altLang="ja-JP" dirty="0">
              <a:latin typeface="+mn-ea"/>
            </a:endParaRPr>
          </a:p>
          <a:p>
            <a:r>
              <a:rPr lang="ja-JP" altLang="en-US" dirty="0">
                <a:latin typeface="+mn-ea"/>
              </a:rPr>
              <a:t>共同提案の場合、代表機関を一番左に記述し、共同提案者を続けて併記してください。委託先、共同実施先はその旨明示の上、記載ください。</a:t>
            </a:r>
            <a:endParaRPr lang="en-US" altLang="ja-JP" dirty="0">
              <a:latin typeface="+mn-ea"/>
            </a:endParaRPr>
          </a:p>
        </p:txBody>
      </p:sp>
      <p:sp>
        <p:nvSpPr>
          <p:cNvPr id="9" name="テキスト ボックス 8"/>
          <p:cNvSpPr txBox="1"/>
          <p:nvPr/>
        </p:nvSpPr>
        <p:spPr>
          <a:xfrm>
            <a:off x="2585889" y="32087"/>
            <a:ext cx="6558111" cy="1592744"/>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marL="171450" indent="-171450">
              <a:lnSpc>
                <a:spcPts val="1300"/>
              </a:lnSpc>
              <a:buFont typeface="Arial" panose="020B0604020202020204" pitchFamily="34" charset="0"/>
              <a:buChar char="•"/>
            </a:pPr>
            <a:r>
              <a:rPr lang="ja-JP" altLang="en-US" dirty="0">
                <a:latin typeface="+mn-ea"/>
              </a:rPr>
              <a:t>本様式に従い、提案する研究開発の説明資料を作成してください。</a:t>
            </a:r>
            <a:r>
              <a:rPr lang="ja-JP" altLang="en-US" b="1" u="sng" dirty="0">
                <a:latin typeface="+mn-ea"/>
              </a:rPr>
              <a:t>様式中の項目や注意書きで指定する内容を参考にして作成ください。構成（順番）や体裁等は変更頂いて結構です。</a:t>
            </a:r>
            <a:endParaRPr lang="en-US" altLang="ja-JP" b="1" u="sng" dirty="0">
              <a:latin typeface="+mn-ea"/>
            </a:endParaRPr>
          </a:p>
          <a:p>
            <a:pPr marL="171450" indent="-171450">
              <a:lnSpc>
                <a:spcPts val="1300"/>
              </a:lnSpc>
              <a:buFont typeface="Arial" panose="020B0604020202020204" pitchFamily="34" charset="0"/>
              <a:buChar char="•"/>
            </a:pPr>
            <a:r>
              <a:rPr lang="ja-JP" altLang="en-US" dirty="0">
                <a:latin typeface="+mn-ea"/>
              </a:rPr>
              <a:t>提案書の概要となるように作成ください。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必要に応じ、コアとなる技術に関する説明資料や本様式の各項目に係る補足説明資料等、参考資料を追加頂くことは可能です。</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記載の内容が判読しやすい字体とし、大きさは</a:t>
            </a:r>
            <a:r>
              <a:rPr lang="en-US" altLang="ja-JP" dirty="0">
                <a:latin typeface="+mn-ea"/>
              </a:rPr>
              <a:t>12</a:t>
            </a:r>
            <a:r>
              <a:rPr lang="ja-JP" altLang="en-US" dirty="0">
                <a:latin typeface="+mn-ea"/>
              </a:rPr>
              <a:t>ポイント以上を基本としてください。</a:t>
            </a:r>
          </a:p>
          <a:p>
            <a:pPr marL="171450" indent="-171450">
              <a:lnSpc>
                <a:spcPts val="1300"/>
              </a:lnSpc>
              <a:buFont typeface="Arial" panose="020B0604020202020204" pitchFamily="34" charset="0"/>
              <a:buChar char="•"/>
            </a:pPr>
            <a:r>
              <a:rPr lang="ja-JP" altLang="en-US" dirty="0">
                <a:latin typeface="+mn-ea"/>
              </a:rPr>
              <a:t>積極的に図、写真、グラフ等を使用して、簡潔にわかりやすく説明するようにしてください。</a:t>
            </a:r>
          </a:p>
          <a:p>
            <a:pPr marL="171450" indent="-171450">
              <a:lnSpc>
                <a:spcPts val="1300"/>
              </a:lnSpc>
              <a:buFont typeface="Arial" panose="020B0604020202020204" pitchFamily="34" charset="0"/>
              <a:buChar char="•"/>
            </a:pPr>
            <a:r>
              <a:rPr lang="ja-JP" altLang="en-US" dirty="0">
                <a:latin typeface="+mn-ea"/>
              </a:rPr>
              <a:t>青字の説明書きを参考に記載してください。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作成時は説明書きを削除してください。項目は、削除・追加しないでください。</a:t>
            </a:r>
            <a:endParaRPr lang="en-US" altLang="ja-JP" b="1" u="sng" dirty="0">
              <a:latin typeface="+mn-ea"/>
            </a:endParaRPr>
          </a:p>
        </p:txBody>
      </p:sp>
      <p:sp>
        <p:nvSpPr>
          <p:cNvPr id="8" name="テキスト ボックス 7"/>
          <p:cNvSpPr txBox="1"/>
          <p:nvPr/>
        </p:nvSpPr>
        <p:spPr>
          <a:xfrm>
            <a:off x="150936" y="477240"/>
            <a:ext cx="1620957" cy="307777"/>
          </a:xfrm>
          <a:prstGeom prst="rect">
            <a:avLst/>
          </a:prstGeom>
          <a:noFill/>
          <a:ln>
            <a:noFill/>
          </a:ln>
        </p:spPr>
        <p:txBody>
          <a:bodyPr wrap="none" rtlCol="0">
            <a:spAutoFit/>
          </a:bodyPr>
          <a:lstStyle/>
          <a:p>
            <a:r>
              <a:rPr kumimoji="1" lang="ja-JP" altLang="en-US" sz="1400" u="sng" dirty="0">
                <a:latin typeface="+mn-ea"/>
              </a:rPr>
              <a:t>提案概要説明資料</a:t>
            </a:r>
          </a:p>
        </p:txBody>
      </p:sp>
      <p:sp>
        <p:nvSpPr>
          <p:cNvPr id="15" name="テキスト ボックス 14"/>
          <p:cNvSpPr txBox="1"/>
          <p:nvPr/>
        </p:nvSpPr>
        <p:spPr>
          <a:xfrm>
            <a:off x="179512" y="168895"/>
            <a:ext cx="667170" cy="307777"/>
          </a:xfrm>
          <a:prstGeom prst="rect">
            <a:avLst/>
          </a:prstGeom>
          <a:noFill/>
          <a:ln>
            <a:solidFill>
              <a:schemeClr val="tx1"/>
            </a:solidFill>
          </a:ln>
        </p:spPr>
        <p:txBody>
          <a:bodyPr wrap="none" rtlCol="0">
            <a:spAutoFit/>
          </a:bodyPr>
          <a:lstStyle/>
          <a:p>
            <a:r>
              <a:rPr kumimoji="1" lang="ja-JP" altLang="en-US" sz="1400" dirty="0">
                <a:latin typeface="+mn-ea"/>
              </a:rPr>
              <a:t>別添３</a:t>
            </a:r>
          </a:p>
        </p:txBody>
      </p:sp>
      <p:cxnSp>
        <p:nvCxnSpPr>
          <p:cNvPr id="18" name="直線コネクタ 17"/>
          <p:cNvCxnSpPr/>
          <p:nvPr/>
        </p:nvCxnSpPr>
        <p:spPr>
          <a:xfrm flipH="1">
            <a:off x="2897746" y="631128"/>
            <a:ext cx="18070" cy="51452"/>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8963" y="185167"/>
            <a:ext cx="7737413"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７</a:t>
            </a:r>
            <a:r>
              <a:rPr kumimoji="1" lang="ja-JP" altLang="en-US" sz="2800" dirty="0">
                <a:latin typeface="+mn-ea"/>
              </a:rPr>
              <a:t>．研究開発成果の実用化・事業</a:t>
            </a:r>
            <a:r>
              <a:rPr lang="ja-JP" altLang="en-US" sz="2800" dirty="0">
                <a:latin typeface="+mn-ea"/>
              </a:rPr>
              <a:t>化の見通し（２）</a:t>
            </a:r>
            <a:endParaRPr kumimoji="1" lang="ja-JP" altLang="en-US" sz="2800" dirty="0">
              <a:latin typeface="+mn-ea"/>
            </a:endParaRPr>
          </a:p>
        </p:txBody>
      </p:sp>
      <p:sp>
        <p:nvSpPr>
          <p:cNvPr id="8" name="正方形/長方形 7"/>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0" name="正方形/長方形 252"/>
          <p:cNvSpPr>
            <a:spLocks noChangeArrowheads="1"/>
          </p:cNvSpPr>
          <p:nvPr/>
        </p:nvSpPr>
        <p:spPr bwMode="auto">
          <a:xfrm>
            <a:off x="218963" y="1315314"/>
            <a:ext cx="6513277" cy="276999"/>
          </a:xfrm>
          <a:prstGeom prst="rect">
            <a:avLst/>
          </a:prstGeom>
          <a:noFill/>
          <a:ln w="9525">
            <a:noFill/>
            <a:miter lim="800000"/>
            <a:headEnd/>
            <a:tailEnd/>
          </a:ln>
        </p:spPr>
        <p:txBody>
          <a:bodyPr wrap="square">
            <a:spAutoFit/>
          </a:bodyPr>
          <a:lstStyle/>
          <a:p>
            <a:pPr>
              <a:spcBef>
                <a:spcPts val="600"/>
              </a:spcBef>
            </a:pPr>
            <a:r>
              <a:rPr lang="ja-JP" altLang="en-US" sz="1200" dirty="0">
                <a:latin typeface="+mn-ea"/>
              </a:rPr>
              <a:t>（３</a:t>
            </a:r>
            <a:r>
              <a:rPr lang="en-US" altLang="ja-JP" sz="1200" dirty="0">
                <a:latin typeface="+mn-ea"/>
              </a:rPr>
              <a:t>)</a:t>
            </a:r>
            <a:r>
              <a:rPr lang="ja-JP" altLang="en-US" sz="1200" dirty="0">
                <a:latin typeface="+mn-ea"/>
              </a:rPr>
              <a:t> 研究成果の社会実装へのコミット</a:t>
            </a:r>
            <a:endParaRPr lang="en-US" altLang="ja-JP" sz="1200" dirty="0">
              <a:latin typeface="+mn-ea"/>
            </a:endParaRPr>
          </a:p>
        </p:txBody>
      </p:sp>
      <p:sp>
        <p:nvSpPr>
          <p:cNvPr id="11" name="テキスト ボックス 10"/>
          <p:cNvSpPr txBox="1"/>
          <p:nvPr/>
        </p:nvSpPr>
        <p:spPr>
          <a:xfrm>
            <a:off x="4182329" y="1056098"/>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・添付資料２（事業化計画書）のうち、６．項について要約して簡潔に記載ください。</a:t>
            </a:r>
            <a:endParaRPr lang="en-US" altLang="ja-JP" sz="1200" i="1" dirty="0">
              <a:solidFill>
                <a:prstClr val="white"/>
              </a:solidFill>
              <a:latin typeface="+mn-ea"/>
            </a:endParaRPr>
          </a:p>
        </p:txBody>
      </p:sp>
      <p:sp>
        <p:nvSpPr>
          <p:cNvPr id="14" name="正方形/長方形 252"/>
          <p:cNvSpPr>
            <a:spLocks noChangeArrowheads="1"/>
          </p:cNvSpPr>
          <p:nvPr/>
        </p:nvSpPr>
        <p:spPr bwMode="auto">
          <a:xfrm>
            <a:off x="358139" y="1621944"/>
            <a:ext cx="8318318" cy="27699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latin typeface="+mn-ea"/>
              </a:rPr>
              <a:t>組織内の事業推進体制</a:t>
            </a:r>
            <a:endParaRPr lang="en-US" altLang="ja-JP" sz="1200" dirty="0">
              <a:latin typeface="+mn-ea"/>
            </a:endParaRPr>
          </a:p>
        </p:txBody>
      </p:sp>
      <p:sp>
        <p:nvSpPr>
          <p:cNvPr id="16" name="正方形/長方形 252"/>
          <p:cNvSpPr>
            <a:spLocks noChangeArrowheads="1"/>
          </p:cNvSpPr>
          <p:nvPr/>
        </p:nvSpPr>
        <p:spPr bwMode="auto">
          <a:xfrm>
            <a:off x="358138" y="6323941"/>
            <a:ext cx="8318318" cy="276999"/>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3333CC"/>
                </a:solidFill>
                <a:latin typeface="+mn-ea"/>
              </a:rPr>
              <a:t>※</a:t>
            </a:r>
            <a:r>
              <a:rPr lang="ja-JP" altLang="en-US" sz="1200" dirty="0">
                <a:solidFill>
                  <a:srgbClr val="3333CC"/>
                </a:solidFill>
                <a:latin typeface="+mn-ea"/>
              </a:rPr>
              <a:t>内容の詳細は様式第</a:t>
            </a:r>
            <a:r>
              <a:rPr lang="en-US" altLang="ja-JP" sz="1200" dirty="0">
                <a:solidFill>
                  <a:srgbClr val="3333CC"/>
                </a:solidFill>
                <a:latin typeface="+mn-ea"/>
              </a:rPr>
              <a:t>1</a:t>
            </a:r>
            <a:r>
              <a:rPr lang="ja-JP" altLang="en-US" sz="1200" dirty="0">
                <a:solidFill>
                  <a:srgbClr val="3333CC"/>
                </a:solidFill>
                <a:latin typeface="+mn-ea"/>
              </a:rPr>
              <a:t>の添付資料２（事業化計画書）をご参照ください。</a:t>
            </a:r>
            <a:endParaRPr lang="en-US" altLang="ja-JP" sz="1200" dirty="0">
              <a:solidFill>
                <a:srgbClr val="3333CC"/>
              </a:solidFill>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10</a:t>
            </a:fld>
            <a:endParaRPr kumimoji="1" lang="ja-JP" altLang="en-US"/>
          </a:p>
        </p:txBody>
      </p:sp>
      <p:sp>
        <p:nvSpPr>
          <p:cNvPr id="33" name="正方形/長方形 252">
            <a:extLst>
              <a:ext uri="{FF2B5EF4-FFF2-40B4-BE49-F238E27FC236}">
                <a16:creationId xmlns:a16="http://schemas.microsoft.com/office/drawing/2014/main" id="{4F9E40B4-D909-D348-321E-F2E88BFE0863}"/>
              </a:ext>
            </a:extLst>
          </p:cNvPr>
          <p:cNvSpPr>
            <a:spLocks noChangeArrowheads="1"/>
          </p:cNvSpPr>
          <p:nvPr/>
        </p:nvSpPr>
        <p:spPr bwMode="auto">
          <a:xfrm>
            <a:off x="412841" y="5117064"/>
            <a:ext cx="8318318" cy="984885"/>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latin typeface="+mn-ea"/>
              </a:rPr>
              <a:t>経営戦略における事業の位置づけ</a:t>
            </a:r>
            <a:endParaRPr lang="en-US" altLang="ja-JP" sz="1200" dirty="0">
              <a:latin typeface="+mn-ea"/>
            </a:endParaRPr>
          </a:p>
          <a:p>
            <a:pPr>
              <a:spcBef>
                <a:spcPts val="600"/>
              </a:spcBef>
            </a:pPr>
            <a:r>
              <a:rPr lang="ja-JP" altLang="en-US" sz="1200" b="1" i="1" dirty="0">
                <a:solidFill>
                  <a:srgbClr val="0070C0"/>
                </a:solidFill>
                <a:latin typeface="+mn-ea"/>
              </a:rPr>
              <a:t>日本国内に基盤モデル開発の中心的拠点を設置するなど、日本における長期的な基盤モデル開発のコミットメント状況が分かるよう記載ください。　</a:t>
            </a:r>
            <a:endParaRPr lang="en-US" altLang="ja-JP" sz="1200" b="1" i="1" dirty="0">
              <a:solidFill>
                <a:srgbClr val="0070C0"/>
              </a:solidFill>
              <a:latin typeface="+mn-ea"/>
            </a:endParaRPr>
          </a:p>
          <a:p>
            <a:pPr>
              <a:spcBef>
                <a:spcPts val="600"/>
              </a:spcBef>
            </a:pPr>
            <a:r>
              <a:rPr lang="ja-JP" altLang="en-US" sz="1200" dirty="0">
                <a:latin typeface="+mn-ea"/>
              </a:rPr>
              <a:t>○○○○○○ ○○○○○○○</a:t>
            </a:r>
            <a:endParaRPr lang="en-US" altLang="ja-JP" sz="1200" dirty="0">
              <a:latin typeface="+mn-ea"/>
            </a:endParaRPr>
          </a:p>
        </p:txBody>
      </p:sp>
      <p:grpSp>
        <p:nvGrpSpPr>
          <p:cNvPr id="30" name="グループ化 29">
            <a:extLst>
              <a:ext uri="{FF2B5EF4-FFF2-40B4-BE49-F238E27FC236}">
                <a16:creationId xmlns:a16="http://schemas.microsoft.com/office/drawing/2014/main" id="{3B38CDA2-8469-A6BE-12C5-7532D994E78C}"/>
              </a:ext>
            </a:extLst>
          </p:cNvPr>
          <p:cNvGrpSpPr/>
          <p:nvPr/>
        </p:nvGrpSpPr>
        <p:grpSpPr>
          <a:xfrm>
            <a:off x="1675093" y="2045262"/>
            <a:ext cx="5461252" cy="2857500"/>
            <a:chOff x="-12506" y="0"/>
            <a:chExt cx="4879960" cy="3919058"/>
          </a:xfrm>
        </p:grpSpPr>
        <p:sp>
          <p:nvSpPr>
            <p:cNvPr id="31" name="Rectangle 56">
              <a:extLst>
                <a:ext uri="{FF2B5EF4-FFF2-40B4-BE49-F238E27FC236}">
                  <a16:creationId xmlns:a16="http://schemas.microsoft.com/office/drawing/2014/main" id="{17D2B91E-5D79-0A37-C18B-13AB2E34DFE2}"/>
                </a:ext>
              </a:extLst>
            </p:cNvPr>
            <p:cNvSpPr/>
            <p:nvPr/>
          </p:nvSpPr>
          <p:spPr>
            <a:xfrm>
              <a:off x="1246909" y="2571750"/>
              <a:ext cx="1146357" cy="1347308"/>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dirty="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dirty="0">
                  <a:solidFill>
                    <a:srgbClr val="0070C0"/>
                  </a:solidFill>
                  <a:effectLst/>
                  <a:latin typeface="TmsRmn"/>
                  <a:ea typeface="ＭＳ 明朝" panose="02020609040205080304" pitchFamily="17" charset="-128"/>
                  <a:cs typeface="Arial" panose="020B0604020202020204" pitchFamily="34" charset="0"/>
                </a:rPr>
                <a:t>A</a:t>
              </a:r>
              <a:endParaRPr lang="ja-JP" sz="1050" kern="100" dirty="0">
                <a:effectLst/>
                <a:latin typeface="TmsRmn"/>
                <a:ea typeface="ＭＳ 明朝" panose="02020609040205080304" pitchFamily="17" charset="-128"/>
                <a:cs typeface="Times New Roman" panose="02020603050405020304" pitchFamily="18" charset="0"/>
              </a:endParaRPr>
            </a:p>
            <a:p>
              <a:pPr algn="ctr"/>
              <a:r>
                <a:rPr lang="ja-JP" sz="1050" b="1" i="1" kern="1200" dirty="0">
                  <a:solidFill>
                    <a:srgbClr val="0070C0"/>
                  </a:solidFill>
                  <a:effectLst/>
                  <a:latin typeface="TmsRmn"/>
                  <a:ea typeface="ＭＳ 明朝" panose="02020609040205080304" pitchFamily="17" charset="-128"/>
                  <a:cs typeface="Arial" panose="020B0604020202020204" pitchFamily="34" charset="0"/>
                </a:rPr>
                <a:t>①</a:t>
              </a:r>
              <a:r>
                <a:rPr lang="en-US" sz="1050" b="1" i="1" kern="1200" dirty="0">
                  <a:solidFill>
                    <a:srgbClr val="0070C0"/>
                  </a:solidFill>
                  <a:effectLst/>
                  <a:latin typeface="TmsRmn"/>
                  <a:ea typeface="ＭＳ 明朝" panose="02020609040205080304" pitchFamily="17" charset="-128"/>
                  <a:cs typeface="Arial" panose="020B0604020202020204" pitchFamily="34" charset="0"/>
                </a:rPr>
                <a:t>XXX</a:t>
              </a:r>
              <a:r>
                <a:rPr lang="ja-JP" sz="1050" b="1" i="1" kern="1200" dirty="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dirty="0">
                <a:effectLst/>
                <a:latin typeface="TmsRmn"/>
                <a:ea typeface="ＭＳ 明朝" panose="02020609040205080304" pitchFamily="17" charset="-128"/>
                <a:cs typeface="Times New Roman" panose="02020603050405020304" pitchFamily="18" charset="0"/>
              </a:endParaRPr>
            </a:p>
            <a:p>
              <a:pPr algn="ctr"/>
              <a:r>
                <a:rPr lang="ja-JP" sz="1050" b="1" i="1" kern="1200" dirty="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dirty="0">
                  <a:solidFill>
                    <a:srgbClr val="0070C0"/>
                  </a:solidFill>
                  <a:effectLst/>
                  <a:latin typeface="TmsRmn"/>
                  <a:ea typeface="ＭＳ 明朝" panose="02020609040205080304" pitchFamily="17" charset="-128"/>
                  <a:cs typeface="Arial" panose="020B0604020202020204" pitchFamily="34" charset="0"/>
                </a:rPr>
                <a:t>G</a:t>
              </a:r>
              <a:endParaRPr lang="ja-JP" sz="1050" kern="100" dirty="0">
                <a:effectLst/>
                <a:latin typeface="TmsRmn"/>
                <a:ea typeface="ＭＳ 明朝" panose="02020609040205080304" pitchFamily="17" charset="-128"/>
                <a:cs typeface="Times New Roman" panose="02020603050405020304" pitchFamily="18" charset="0"/>
              </a:endParaRPr>
            </a:p>
          </p:txBody>
        </p:sp>
        <p:sp>
          <p:nvSpPr>
            <p:cNvPr id="32" name="Rectangle 57">
              <a:extLst>
                <a:ext uri="{FF2B5EF4-FFF2-40B4-BE49-F238E27FC236}">
                  <a16:creationId xmlns:a16="http://schemas.microsoft.com/office/drawing/2014/main" id="{616076BE-0B28-42A2-9896-327F298362D3}"/>
                </a:ext>
              </a:extLst>
            </p:cNvPr>
            <p:cNvSpPr/>
            <p:nvPr/>
          </p:nvSpPr>
          <p:spPr>
            <a:xfrm>
              <a:off x="2438400" y="2571750"/>
              <a:ext cx="1146175" cy="1346835"/>
            </a:xfrm>
            <a:prstGeom prst="rect">
              <a:avLst/>
            </a:prstGeom>
            <a:noFill/>
            <a:ln w="6350"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B</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②</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H</a:t>
              </a:r>
              <a:endParaRPr lang="ja-JP" sz="1050" kern="100">
                <a:effectLst/>
                <a:latin typeface="TmsRmn"/>
                <a:ea typeface="ＭＳ 明朝" panose="02020609040205080304" pitchFamily="17" charset="-128"/>
                <a:cs typeface="Times New Roman" panose="02020603050405020304" pitchFamily="18" charset="0"/>
              </a:endParaRPr>
            </a:p>
          </p:txBody>
        </p:sp>
        <p:sp>
          <p:nvSpPr>
            <p:cNvPr id="34" name="Rectangle 58">
              <a:extLst>
                <a:ext uri="{FF2B5EF4-FFF2-40B4-BE49-F238E27FC236}">
                  <a16:creationId xmlns:a16="http://schemas.microsoft.com/office/drawing/2014/main" id="{04CC8677-E7BA-AE7A-2EEA-0FD03F0CCFAB}"/>
                </a:ext>
              </a:extLst>
            </p:cNvPr>
            <p:cNvSpPr/>
            <p:nvPr/>
          </p:nvSpPr>
          <p:spPr>
            <a:xfrm>
              <a:off x="3629890" y="2571750"/>
              <a:ext cx="1237564" cy="1346835"/>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C</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③</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I</a:t>
              </a:r>
              <a:endParaRPr lang="ja-JP" sz="1050" kern="100">
                <a:effectLst/>
                <a:latin typeface="TmsRmn"/>
                <a:ea typeface="ＭＳ 明朝" panose="02020609040205080304" pitchFamily="17" charset="-128"/>
                <a:cs typeface="Times New Roman" panose="02020603050405020304" pitchFamily="18" charset="0"/>
              </a:endParaRPr>
            </a:p>
          </p:txBody>
        </p:sp>
        <p:cxnSp>
          <p:nvCxnSpPr>
            <p:cNvPr id="35" name="Connector: Elbow 59">
              <a:extLst>
                <a:ext uri="{FF2B5EF4-FFF2-40B4-BE49-F238E27FC236}">
                  <a16:creationId xmlns:a16="http://schemas.microsoft.com/office/drawing/2014/main" id="{17DE32EE-B7E2-1239-959D-15237D4D7594}"/>
                </a:ext>
              </a:extLst>
            </p:cNvPr>
            <p:cNvCxnSpPr>
              <a:cxnSpLocks/>
              <a:stCxn id="37" idx="2"/>
              <a:endCxn id="39" idx="0"/>
            </p:cNvCxnSpPr>
            <p:nvPr/>
          </p:nvCxnSpPr>
          <p:spPr>
            <a:xfrm rot="5400000">
              <a:off x="1569955" y="-350244"/>
              <a:ext cx="447963" cy="2431149"/>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sp>
          <p:nvSpPr>
            <p:cNvPr id="37" name="Rectangle 62">
              <a:extLst>
                <a:ext uri="{FF2B5EF4-FFF2-40B4-BE49-F238E27FC236}">
                  <a16:creationId xmlns:a16="http://schemas.microsoft.com/office/drawing/2014/main" id="{904A6B9A-D8D8-156B-15C9-4C387B6391E8}"/>
                </a:ext>
              </a:extLst>
            </p:cNvPr>
            <p:cNvSpPr>
              <a:spLocks noChangeArrowheads="1"/>
            </p:cNvSpPr>
            <p:nvPr/>
          </p:nvSpPr>
          <p:spPr bwMode="gray">
            <a:xfrm>
              <a:off x="1381370" y="0"/>
              <a:ext cx="3256280" cy="641350"/>
            </a:xfrm>
            <a:prstGeom prst="rect">
              <a:avLst/>
            </a:prstGeom>
            <a:noFill/>
            <a:ln w="28575"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Lst>
          </p:spPr>
          <p:txBody>
            <a:bodyPr lIns="0" tIns="0" rIns="0" bIns="0" anchor="ctr"/>
            <a:lstStyle/>
            <a:p>
              <a:pPr algn="ctr"/>
              <a:r>
                <a:rPr lang="ja-JP" sz="1050" b="1" i="1" kern="1200">
                  <a:solidFill>
                    <a:srgbClr val="0070C0"/>
                  </a:solidFill>
                  <a:effectLst/>
                  <a:latin typeface="TmsRmn"/>
                  <a:ea typeface="ＭＳ 明朝" panose="02020609040205080304" pitchFamily="17" charset="-128"/>
                  <a:cs typeface="+mn-cs"/>
                </a:rPr>
                <a:t>代表取締役社長</a:t>
              </a:r>
              <a:r>
                <a:rPr lang="en-US" sz="1050" b="1" i="1" kern="1200">
                  <a:solidFill>
                    <a:srgbClr val="0070C0"/>
                  </a:solidFill>
                  <a:effectLst/>
                  <a:latin typeface="TmsRmn"/>
                  <a:ea typeface="ＭＳ 明朝" panose="02020609040205080304" pitchFamily="17" charset="-128"/>
                  <a:cs typeface="+mn-cs"/>
                </a:rPr>
                <a:t> aa aa</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mn-cs"/>
                </a:rPr>
                <a:t>（事業にコミットする経営者）</a:t>
              </a:r>
              <a:endParaRPr lang="ja-JP" sz="1050" kern="100">
                <a:effectLst/>
                <a:latin typeface="TmsRmn"/>
                <a:ea typeface="ＭＳ 明朝" panose="02020609040205080304" pitchFamily="17" charset="-128"/>
                <a:cs typeface="Times New Roman" panose="02020603050405020304" pitchFamily="18" charset="0"/>
              </a:endParaRPr>
            </a:p>
          </p:txBody>
        </p:sp>
        <p:sp>
          <p:nvSpPr>
            <p:cNvPr id="38" name="Rectangle 63">
              <a:extLst>
                <a:ext uri="{FF2B5EF4-FFF2-40B4-BE49-F238E27FC236}">
                  <a16:creationId xmlns:a16="http://schemas.microsoft.com/office/drawing/2014/main" id="{CD9D0287-1BDE-5B3F-E4C8-6747C784A4CD}"/>
                </a:ext>
              </a:extLst>
            </p:cNvPr>
            <p:cNvSpPr>
              <a:spLocks noChangeArrowheads="1"/>
            </p:cNvSpPr>
            <p:nvPr/>
          </p:nvSpPr>
          <p:spPr bwMode="gray">
            <a:xfrm>
              <a:off x="2239890" y="1089313"/>
              <a:ext cx="1539240" cy="765708"/>
            </a:xfrm>
            <a:prstGeom prst="rect">
              <a:avLst/>
            </a:prstGeom>
            <a:noFill/>
            <a:ln w="6350"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lc="http://schemas.openxmlformats.org/drawingml/2006/lockedCanvas" xmlns="" xmlns:a14="http://schemas.microsoft.com/office/drawing/2010/main" xmlns:p159="http://schemas.microsoft.com/office/powerpoint/2015/09/main" xmlns:p15="http://schemas.microsoft.com/office/powerpoint/2012/main" xmlns:p14="http://schemas.microsoft.com/office/powerpoint/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sdtdh="http://schemas.microsoft.com/office/word/2020/wordml/sdtdatahash"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el="http://schemas.microsoft.com/office/2019/extlst"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w="9525" algn="ctr">
                  <a:solidFill>
                    <a:schemeClr val="accent2"/>
                  </a:solidFill>
                  <a:miter lim="800000"/>
                  <a:headEnd/>
                  <a:tailEnd/>
                </a14:hiddenLine>
              </a:ext>
            </a:extLst>
          </p:spPr>
          <p:txBody>
            <a:bodyPr lIns="0" tIns="0" rIns="0" bIns="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XX</a:t>
              </a:r>
              <a:r>
                <a:rPr lang="ja-JP" sz="1050" b="1" i="1" kern="1200" dirty="0">
                  <a:solidFill>
                    <a:srgbClr val="0070C0"/>
                  </a:solidFill>
                  <a:effectLst/>
                  <a:latin typeface="TmsRmn"/>
                  <a:ea typeface="ＭＳ 明朝" panose="02020609040205080304" pitchFamily="17" charset="-128"/>
                  <a:cs typeface="+mn-cs"/>
                </a:rPr>
                <a:t>本部</a:t>
              </a:r>
              <a:endParaRPr lang="ja-JP" sz="1050" kern="100" dirty="0">
                <a:effectLst/>
                <a:latin typeface="TmsRmn"/>
                <a:ea typeface="ＭＳ 明朝" panose="02020609040205080304" pitchFamily="17" charset="-128"/>
                <a:cs typeface="Times New Roman" panose="02020603050405020304" pitchFamily="18" charset="0"/>
              </a:endParaRPr>
            </a:p>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E</a:t>
              </a:r>
              <a:r>
                <a:rPr lang="ja-JP" sz="1050" b="1" i="1" kern="1200" dirty="0">
                  <a:solidFill>
                    <a:srgbClr val="0070C0"/>
                  </a:solidFill>
                  <a:effectLst/>
                  <a:latin typeface="TmsRmn"/>
                  <a:ea typeface="ＭＳ 明朝" panose="02020609040205080304" pitchFamily="17" charset="-128"/>
                  <a:cs typeface="+mn-cs"/>
                </a:rPr>
                <a:t>本部長</a:t>
              </a:r>
              <a:endParaRPr lang="ja-JP" sz="1050" kern="100" dirty="0">
                <a:effectLst/>
                <a:latin typeface="TmsRmn"/>
                <a:ea typeface="ＭＳ 明朝" panose="02020609040205080304" pitchFamily="17" charset="-128"/>
                <a:cs typeface="Times New Roman" panose="02020603050405020304" pitchFamily="18" charset="0"/>
              </a:endParaRPr>
            </a:p>
            <a:p>
              <a:pPr algn="ctr"/>
              <a:r>
                <a:rPr lang="ja-JP" sz="1050" b="1" i="1" kern="1200" dirty="0">
                  <a:solidFill>
                    <a:srgbClr val="0070C0"/>
                  </a:solidFill>
                  <a:effectLst/>
                  <a:latin typeface="TmsRmn"/>
                  <a:ea typeface="ＭＳ 明朝" panose="02020609040205080304" pitchFamily="17" charset="-128"/>
                  <a:cs typeface="+mn-cs"/>
                </a:rPr>
                <a:t>（研究開発責任者）</a:t>
              </a:r>
              <a:endParaRPr lang="ja-JP" sz="1050" kern="100" dirty="0">
                <a:effectLst/>
                <a:latin typeface="TmsRmn"/>
                <a:ea typeface="ＭＳ 明朝" panose="02020609040205080304" pitchFamily="17" charset="-128"/>
                <a:cs typeface="Times New Roman" panose="02020603050405020304" pitchFamily="18" charset="0"/>
              </a:endParaRPr>
            </a:p>
          </p:txBody>
        </p:sp>
        <p:sp>
          <p:nvSpPr>
            <p:cNvPr id="39" name="Rectangle 64">
              <a:extLst>
                <a:ext uri="{FF2B5EF4-FFF2-40B4-BE49-F238E27FC236}">
                  <a16:creationId xmlns:a16="http://schemas.microsoft.com/office/drawing/2014/main" id="{FFD61324-A91A-0FF1-EEA1-68B8F3541DDE}"/>
                </a:ext>
              </a:extLst>
            </p:cNvPr>
            <p:cNvSpPr>
              <a:spLocks noChangeArrowheads="1"/>
            </p:cNvSpPr>
            <p:nvPr/>
          </p:nvSpPr>
          <p:spPr bwMode="gray">
            <a:xfrm>
              <a:off x="-12506" y="1089313"/>
              <a:ext cx="1181735" cy="733916"/>
            </a:xfrm>
            <a:prstGeom prst="rect">
              <a:avLst/>
            </a:prstGeom>
            <a:noFill/>
            <a:ln w="9525"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lc="http://schemas.openxmlformats.org/drawingml/2006/lockedCanvas" xmlns="" xmlns:a14="http://schemas.microsoft.com/office/drawing/2010/main" xmlns:p159="http://schemas.microsoft.com/office/powerpoint/2015/09/main" xmlns:p15="http://schemas.microsoft.com/office/powerpoint/2012/main" xmlns:p14="http://schemas.microsoft.com/office/powerpoint/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sdtdh="http://schemas.microsoft.com/office/word/2020/wordml/sdtdatahash"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el="http://schemas.microsoft.com/office/2019/extlst"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w="9525" algn="ctr">
                  <a:solidFill>
                    <a:schemeClr val="accent2"/>
                  </a:solidFill>
                  <a:miter lim="800000"/>
                  <a:headEnd/>
                  <a:tailEnd/>
                </a14:hiddenLine>
              </a:ext>
            </a:extLst>
          </p:spPr>
          <p:txBody>
            <a:bodyPr lIns="0" tIns="0" rIns="0" bIns="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XX</a:t>
              </a:r>
              <a:r>
                <a:rPr lang="ja-JP" sz="1050" b="1" i="1" kern="1200" dirty="0">
                  <a:solidFill>
                    <a:srgbClr val="0070C0"/>
                  </a:solidFill>
                  <a:effectLst/>
                  <a:latin typeface="TmsRmn"/>
                  <a:ea typeface="ＭＳ 明朝" panose="02020609040205080304" pitchFamily="17" charset="-128"/>
                  <a:cs typeface="+mn-cs"/>
                </a:rPr>
                <a:t>部</a:t>
              </a:r>
              <a:br>
                <a:rPr lang="en-US" sz="1050" b="1" i="1" kern="1200" dirty="0">
                  <a:solidFill>
                    <a:srgbClr val="0070C0"/>
                  </a:solidFill>
                  <a:effectLst/>
                  <a:latin typeface="TmsRmn"/>
                  <a:ea typeface="ＭＳ 明朝" panose="02020609040205080304" pitchFamily="17" charset="-128"/>
                  <a:cs typeface="+mn-cs"/>
                </a:rPr>
              </a:br>
              <a:r>
                <a:rPr lang="en-US" sz="1050" b="1" i="1" kern="1200" dirty="0">
                  <a:solidFill>
                    <a:srgbClr val="0070C0"/>
                  </a:solidFill>
                  <a:effectLst/>
                  <a:latin typeface="TmsRmn"/>
                  <a:ea typeface="ＭＳ 明朝" panose="02020609040205080304" pitchFamily="17" charset="-128"/>
                  <a:cs typeface="+mn-cs"/>
                </a:rPr>
                <a:t>F</a:t>
              </a:r>
              <a:r>
                <a:rPr lang="ja-JP" sz="1050" b="1" i="1" kern="1200" dirty="0">
                  <a:solidFill>
                    <a:srgbClr val="0070C0"/>
                  </a:solidFill>
                  <a:effectLst/>
                  <a:latin typeface="TmsRmn"/>
                  <a:ea typeface="ＭＳ 明朝" panose="02020609040205080304" pitchFamily="17" charset="-128"/>
                  <a:cs typeface="+mn-cs"/>
                </a:rPr>
                <a:t>部長</a:t>
              </a:r>
              <a:endParaRPr lang="en-US" altLang="ja-JP" sz="1050" b="1" i="1" kern="1200" dirty="0">
                <a:solidFill>
                  <a:srgbClr val="0070C0"/>
                </a:solidFill>
                <a:effectLst/>
                <a:latin typeface="TmsRmn"/>
                <a:ea typeface="ＭＳ 明朝" panose="02020609040205080304" pitchFamily="17" charset="-128"/>
                <a:cs typeface="+mn-cs"/>
              </a:endParaRPr>
            </a:p>
          </p:txBody>
        </p:sp>
        <p:cxnSp>
          <p:nvCxnSpPr>
            <p:cNvPr id="40" name="Connector: Elbow 66">
              <a:extLst>
                <a:ext uri="{FF2B5EF4-FFF2-40B4-BE49-F238E27FC236}">
                  <a16:creationId xmlns:a16="http://schemas.microsoft.com/office/drawing/2014/main" id="{E2FB1C79-A54E-109C-4BFE-1028C207C762}"/>
                </a:ext>
              </a:extLst>
            </p:cNvPr>
            <p:cNvCxnSpPr>
              <a:cxnSpLocks/>
              <a:stCxn id="37" idx="2"/>
              <a:endCxn id="38" idx="0"/>
            </p:cNvCxnSpPr>
            <p:nvPr/>
          </p:nvCxnSpPr>
          <p:spPr>
            <a:xfrm rot="5400000">
              <a:off x="2785530" y="865331"/>
              <a:ext cx="447963" cy="1"/>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cxnSp>
          <p:nvCxnSpPr>
            <p:cNvPr id="41" name="Straight Arrow Connector 67">
              <a:extLst>
                <a:ext uri="{FF2B5EF4-FFF2-40B4-BE49-F238E27FC236}">
                  <a16:creationId xmlns:a16="http://schemas.microsoft.com/office/drawing/2014/main" id="{E6C2B462-4AEB-48A1-D58C-74634F41EFFF}"/>
                </a:ext>
              </a:extLst>
            </p:cNvPr>
            <p:cNvCxnSpPr>
              <a:cxnSpLocks/>
            </p:cNvCxnSpPr>
            <p:nvPr/>
          </p:nvCxnSpPr>
          <p:spPr>
            <a:xfrm>
              <a:off x="1248135" y="1533918"/>
              <a:ext cx="844550" cy="3175"/>
            </a:xfrm>
            <a:prstGeom prst="straightConnector1">
              <a:avLst/>
            </a:prstGeom>
            <a:noFill/>
            <a:ln w="9525" cap="flat" cmpd="sng" algn="ctr">
              <a:solidFill>
                <a:sysClr val="windowText" lastClr="000000"/>
              </a:solidFill>
              <a:prstDash val="solid"/>
              <a:round/>
              <a:headEnd type="arrow" w="med" len="med"/>
              <a:tailEnd type="arrow" w="med" len="med"/>
            </a:ln>
            <a:effectLst/>
          </p:spPr>
        </p:cxnSp>
        <p:cxnSp>
          <p:nvCxnSpPr>
            <p:cNvPr id="42" name="Connector: Elbow 76">
              <a:extLst>
                <a:ext uri="{FF2B5EF4-FFF2-40B4-BE49-F238E27FC236}">
                  <a16:creationId xmlns:a16="http://schemas.microsoft.com/office/drawing/2014/main" id="{454B6FA8-D565-20BB-B3EA-3313899B1ABD}"/>
                </a:ext>
              </a:extLst>
            </p:cNvPr>
            <p:cNvCxnSpPr>
              <a:cxnSpLocks/>
              <a:stCxn id="31" idx="0"/>
              <a:endCxn id="38" idx="2"/>
            </p:cNvCxnSpPr>
            <p:nvPr/>
          </p:nvCxnSpPr>
          <p:spPr>
            <a:xfrm rot="5400000" flipH="1" flipV="1">
              <a:off x="2056434" y="1618675"/>
              <a:ext cx="716730" cy="1189422"/>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cxnSp>
          <p:nvCxnSpPr>
            <p:cNvPr id="43" name="Connector: Elbow 77">
              <a:extLst>
                <a:ext uri="{FF2B5EF4-FFF2-40B4-BE49-F238E27FC236}">
                  <a16:creationId xmlns:a16="http://schemas.microsoft.com/office/drawing/2014/main" id="{BA0C427C-9F12-FB29-D3A6-884385F59800}"/>
                </a:ext>
              </a:extLst>
            </p:cNvPr>
            <p:cNvCxnSpPr>
              <a:cxnSpLocks/>
              <a:stCxn id="34" idx="0"/>
              <a:endCxn id="38" idx="2"/>
            </p:cNvCxnSpPr>
            <p:nvPr/>
          </p:nvCxnSpPr>
          <p:spPr>
            <a:xfrm rot="16200000" flipV="1">
              <a:off x="3270727" y="1593804"/>
              <a:ext cx="716730" cy="1239163"/>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sp>
          <p:nvSpPr>
            <p:cNvPr id="45" name="テキスト ボックス 20">
              <a:extLst>
                <a:ext uri="{FF2B5EF4-FFF2-40B4-BE49-F238E27FC236}">
                  <a16:creationId xmlns:a16="http://schemas.microsoft.com/office/drawing/2014/main" id="{7C83E989-1C2F-DB62-A5EE-58A74FA62C0E}"/>
                </a:ext>
              </a:extLst>
            </p:cNvPr>
            <p:cNvSpPr txBox="1"/>
            <p:nvPr/>
          </p:nvSpPr>
          <p:spPr>
            <a:xfrm>
              <a:off x="1390130" y="1141670"/>
              <a:ext cx="605155" cy="384612"/>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0" tIns="0" rIns="0" bIns="0" numCol="1" spcCol="0" rtlCol="0" fromWordArt="0" anchor="ctr" anchorCtr="0" forceAA="0" compatLnSpc="1">
              <a:prstTxWarp prst="textNoShape">
                <a:avLst/>
              </a:prstTxWarp>
              <a:noAutofit/>
            </a:bodyPr>
            <a:lstStyle/>
            <a:p>
              <a:pPr algn="ctr"/>
              <a:r>
                <a:rPr lang="ja-JP" sz="1050" b="1" i="1" kern="1200" dirty="0">
                  <a:solidFill>
                    <a:srgbClr val="0070C0"/>
                  </a:solidFill>
                  <a:effectLst/>
                  <a:latin typeface="TmsRmn"/>
                  <a:ea typeface="ＭＳ 明朝" panose="02020609040205080304" pitchFamily="17" charset="-128"/>
                  <a:cs typeface="+mn-cs"/>
                </a:rPr>
                <a:t>連携</a:t>
              </a:r>
              <a:endParaRPr lang="ja-JP" sz="1050" kern="100" dirty="0">
                <a:effectLst/>
                <a:latin typeface="TmsRmn"/>
                <a:ea typeface="ＭＳ 明朝" panose="02020609040205080304" pitchFamily="17" charset="-128"/>
                <a:cs typeface="Times New Roman" panose="02020603050405020304" pitchFamily="18" charset="0"/>
              </a:endParaRPr>
            </a:p>
          </p:txBody>
        </p:sp>
        <p:sp>
          <p:nvSpPr>
            <p:cNvPr id="46" name="Rectangle 56">
              <a:extLst>
                <a:ext uri="{FF2B5EF4-FFF2-40B4-BE49-F238E27FC236}">
                  <a16:creationId xmlns:a16="http://schemas.microsoft.com/office/drawing/2014/main" id="{7A9EB41C-645B-C0A6-4A38-FE17D15C4B20}"/>
                </a:ext>
              </a:extLst>
            </p:cNvPr>
            <p:cNvSpPr/>
            <p:nvPr/>
          </p:nvSpPr>
          <p:spPr>
            <a:xfrm>
              <a:off x="-12506" y="2571750"/>
              <a:ext cx="1146175" cy="1346835"/>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Arial" panose="020B0604020202020204" pitchFamily="34" charset="0"/>
                </a:rPr>
                <a:t>D</a:t>
              </a:r>
              <a:r>
                <a:rPr lang="ja-JP" sz="1050" b="1" i="1" kern="1200" dirty="0">
                  <a:solidFill>
                    <a:srgbClr val="0070C0"/>
                  </a:solidFill>
                  <a:effectLst/>
                  <a:latin typeface="TmsRmn"/>
                  <a:ea typeface="ＭＳ 明朝" panose="02020609040205080304" pitchFamily="17" charset="-128"/>
                  <a:cs typeface="Arial" panose="020B0604020202020204" pitchFamily="34" charset="0"/>
                </a:rPr>
                <a:t>部</a:t>
              </a:r>
              <a:endParaRPr lang="ja-JP" sz="1050" kern="100" dirty="0">
                <a:effectLst/>
                <a:latin typeface="TmsRmn"/>
                <a:ea typeface="ＭＳ 明朝" panose="02020609040205080304" pitchFamily="17" charset="-128"/>
                <a:cs typeface="Times New Roman" panose="02020603050405020304" pitchFamily="18" charset="0"/>
              </a:endParaRPr>
            </a:p>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Arial" panose="020B0604020202020204" pitchFamily="34" charset="0"/>
                </a:rPr>
                <a:t>XXX</a:t>
              </a:r>
              <a:r>
                <a:rPr lang="ja-JP" sz="1050" b="1" i="1" kern="1200" dirty="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dirty="0">
                <a:effectLst/>
                <a:latin typeface="TmsRmn"/>
                <a:ea typeface="ＭＳ 明朝" panose="02020609040205080304" pitchFamily="17" charset="-128"/>
                <a:cs typeface="Times New Roman" panose="02020603050405020304" pitchFamily="18" charset="0"/>
              </a:endParaRPr>
            </a:p>
          </p:txBody>
        </p:sp>
        <p:cxnSp>
          <p:nvCxnSpPr>
            <p:cNvPr id="47" name="直線コネクタ 46">
              <a:extLst>
                <a:ext uri="{FF2B5EF4-FFF2-40B4-BE49-F238E27FC236}">
                  <a16:creationId xmlns:a16="http://schemas.microsoft.com/office/drawing/2014/main" id="{5F61695F-DE70-2CE7-FCB8-8F4306961851}"/>
                </a:ext>
              </a:extLst>
            </p:cNvPr>
            <p:cNvCxnSpPr>
              <a:cxnSpLocks/>
            </p:cNvCxnSpPr>
            <p:nvPr/>
          </p:nvCxnSpPr>
          <p:spPr>
            <a:xfrm>
              <a:off x="555530" y="1854609"/>
              <a:ext cx="0" cy="720316"/>
            </a:xfrm>
            <a:prstGeom prst="line">
              <a:avLst/>
            </a:prstGeom>
            <a:noFill/>
            <a:ln w="9525" cap="rnd" cmpd="sng" algn="ctr">
              <a:solidFill>
                <a:sysClr val="windowText" lastClr="000000">
                  <a:lumMod val="60000"/>
                  <a:lumOff val="40000"/>
                </a:sysClr>
              </a:solidFill>
              <a:prstDash val="solid"/>
              <a:round/>
            </a:ln>
            <a:effectLst/>
          </p:spPr>
        </p:cxnSp>
        <p:cxnSp>
          <p:nvCxnSpPr>
            <p:cNvPr id="48" name="Straight Arrow Connector 67">
              <a:extLst>
                <a:ext uri="{FF2B5EF4-FFF2-40B4-BE49-F238E27FC236}">
                  <a16:creationId xmlns:a16="http://schemas.microsoft.com/office/drawing/2014/main" id="{F3FDDD9F-9B05-5F7A-BBB1-D3F93DEBB1AE}"/>
                </a:ext>
              </a:extLst>
            </p:cNvPr>
            <p:cNvCxnSpPr>
              <a:cxnSpLocks/>
            </p:cNvCxnSpPr>
            <p:nvPr/>
          </p:nvCxnSpPr>
          <p:spPr>
            <a:xfrm>
              <a:off x="1575955" y="3804804"/>
              <a:ext cx="2675255" cy="0"/>
            </a:xfrm>
            <a:prstGeom prst="straightConnector1">
              <a:avLst/>
            </a:prstGeom>
            <a:noFill/>
            <a:ln w="9525" cap="flat" cmpd="sng" algn="ctr">
              <a:solidFill>
                <a:sysClr val="windowText" lastClr="000000"/>
              </a:solidFill>
              <a:prstDash val="solid"/>
              <a:round/>
              <a:headEnd type="arrow" w="med" len="med"/>
              <a:tailEnd type="arrow" w="med" len="med"/>
            </a:ln>
            <a:effectLst/>
          </p:spPr>
        </p:cxnSp>
        <p:sp>
          <p:nvSpPr>
            <p:cNvPr id="49" name="テキスト ボックス 24">
              <a:extLst>
                <a:ext uri="{FF2B5EF4-FFF2-40B4-BE49-F238E27FC236}">
                  <a16:creationId xmlns:a16="http://schemas.microsoft.com/office/drawing/2014/main" id="{7023E2E7-90C1-DB83-60B3-613403799861}"/>
                </a:ext>
              </a:extLst>
            </p:cNvPr>
            <p:cNvSpPr txBox="1"/>
            <p:nvPr/>
          </p:nvSpPr>
          <p:spPr>
            <a:xfrm>
              <a:off x="2708564" y="3548495"/>
              <a:ext cx="605155" cy="273179"/>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0" tIns="0" rIns="0" bIns="0" numCol="1" spcCol="0" rtlCol="0" fromWordArt="0" anchor="ctr" anchorCtr="0" forceAA="0" compatLnSpc="1">
              <a:prstTxWarp prst="textNoShape">
                <a:avLst/>
              </a:prstTxWarp>
              <a:noAutofit/>
            </a:bodyPr>
            <a:lstStyle/>
            <a:p>
              <a:pPr algn="ctr"/>
              <a:r>
                <a:rPr lang="ja-JP" sz="1050" b="1" i="1" kern="1200">
                  <a:solidFill>
                    <a:srgbClr val="0070C0"/>
                  </a:solidFill>
                  <a:effectLst/>
                  <a:latin typeface="TmsRmn"/>
                  <a:ea typeface="ＭＳ 明朝" panose="02020609040205080304" pitchFamily="17" charset="-128"/>
                  <a:cs typeface="+mn-cs"/>
                </a:rPr>
                <a:t>連携</a:t>
              </a:r>
              <a:endParaRPr lang="ja-JP" sz="1050" kern="100">
                <a:effectLst/>
                <a:latin typeface="TmsRmn"/>
                <a:ea typeface="ＭＳ 明朝" panose="02020609040205080304" pitchFamily="17" charset="-128"/>
                <a:cs typeface="Times New Roman" panose="02020603050405020304" pitchFamily="18" charset="0"/>
              </a:endParaRPr>
            </a:p>
          </p:txBody>
        </p:sp>
      </p:grpSp>
      <p:sp>
        <p:nvSpPr>
          <p:cNvPr id="50" name="Rectangle 63">
            <a:extLst>
              <a:ext uri="{FF2B5EF4-FFF2-40B4-BE49-F238E27FC236}">
                <a16:creationId xmlns:a16="http://schemas.microsoft.com/office/drawing/2014/main" id="{51E4DBF9-A166-F46C-E962-51B61CDD532B}"/>
              </a:ext>
            </a:extLst>
          </p:cNvPr>
          <p:cNvSpPr>
            <a:spLocks noChangeArrowheads="1"/>
          </p:cNvSpPr>
          <p:nvPr/>
        </p:nvSpPr>
        <p:spPr bwMode="gray">
          <a:xfrm>
            <a:off x="6572760" y="2839510"/>
            <a:ext cx="1724400" cy="558000"/>
          </a:xfrm>
          <a:prstGeom prst="rect">
            <a:avLst/>
          </a:prstGeom>
          <a:noFill/>
          <a:ln w="6350" cap="flat" cmpd="sng" algn="ctr">
            <a:solidFill>
              <a:schemeClr val="bg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p14="http://schemas.microsoft.com/office/powerpoint/2010/main" xmlns:p15="http://schemas.microsoft.com/office/powerpoint/2012/main" xmlns:p159="http://schemas.microsoft.com/office/powerpoint/2015/09/main" xmlns:a14="http://schemas.microsoft.com/office/drawing/2010/main" xmlns="" xmlns:lc="http://schemas.openxmlformats.org/drawingml/2006/lockedCanvas" w="9525" algn="ctr">
                <a:solidFill>
                  <a:schemeClr val="accent2"/>
                </a:solidFill>
                <a:miter lim="800000"/>
                <a:headEnd/>
                <a:tailEnd/>
              </a14:hiddenLine>
            </a:ext>
          </a:extLst>
        </p:spPr>
        <p:txBody>
          <a:bodyPr tIns="91440" bIns="9144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ja-JP" sz="1050" b="1" i="1" dirty="0">
                <a:solidFill>
                  <a:srgbClr val="0070C0"/>
                </a:solidFill>
                <a:latin typeface="ＭＳ 明朝" panose="02020609040205080304" pitchFamily="17" charset="-128"/>
                <a:ea typeface="ＭＳ 明朝" panose="02020609040205080304" pitchFamily="17" charset="-128"/>
              </a:rPr>
              <a:t>XX</a:t>
            </a:r>
            <a:r>
              <a:rPr lang="ja-JP" altLang="en-US" sz="1050" b="1" i="1" dirty="0">
                <a:solidFill>
                  <a:srgbClr val="0070C0"/>
                </a:solidFill>
                <a:latin typeface="ＭＳ 明朝" panose="02020609040205080304" pitchFamily="17" charset="-128"/>
                <a:ea typeface="ＭＳ 明朝" panose="02020609040205080304" pitchFamily="17" charset="-128"/>
              </a:rPr>
              <a:t>部</a:t>
            </a:r>
            <a:endParaRPr lang="en-US" altLang="ja-JP" sz="1050" b="1" i="1" dirty="0">
              <a:solidFill>
                <a:srgbClr val="0070C0"/>
              </a:solidFill>
              <a:latin typeface="ＭＳ 明朝" panose="02020609040205080304" pitchFamily="17" charset="-128"/>
              <a:ea typeface="ＭＳ 明朝" panose="02020609040205080304" pitchFamily="17" charset="-128"/>
            </a:endParaRPr>
          </a:p>
          <a:p>
            <a:pPr algn="ctr"/>
            <a:r>
              <a:rPr lang="en-US" altLang="ja-JP" sz="1050" b="1" i="1" dirty="0">
                <a:solidFill>
                  <a:srgbClr val="0070C0"/>
                </a:solidFill>
                <a:latin typeface="ＭＳ 明朝" panose="02020609040205080304" pitchFamily="17" charset="-128"/>
                <a:ea typeface="ＭＳ 明朝" panose="02020609040205080304" pitchFamily="17" charset="-128"/>
              </a:rPr>
              <a:t>J</a:t>
            </a:r>
            <a:r>
              <a:rPr lang="ja-JP" altLang="en-US" sz="1050" b="1" i="1" dirty="0">
                <a:solidFill>
                  <a:srgbClr val="0070C0"/>
                </a:solidFill>
                <a:latin typeface="ＭＳ 明朝" panose="02020609040205080304" pitchFamily="17" charset="-128"/>
                <a:ea typeface="ＭＳ 明朝" panose="02020609040205080304" pitchFamily="17" charset="-128"/>
              </a:rPr>
              <a:t>部長</a:t>
            </a:r>
            <a:endParaRPr lang="en-US" altLang="ja-JP" sz="1050" b="1" i="1" dirty="0">
              <a:solidFill>
                <a:srgbClr val="0070C0"/>
              </a:solidFill>
              <a:latin typeface="ＭＳ 明朝" panose="02020609040205080304" pitchFamily="17" charset="-128"/>
              <a:ea typeface="ＭＳ 明朝" panose="02020609040205080304" pitchFamily="17" charset="-128"/>
            </a:endParaRPr>
          </a:p>
          <a:p>
            <a:pPr algn="ctr"/>
            <a:r>
              <a:rPr lang="ja-JP" altLang="en-US" sz="1050" b="1" i="1" dirty="0">
                <a:solidFill>
                  <a:srgbClr val="0070C0"/>
                </a:solidFill>
                <a:latin typeface="ＭＳ 明朝" panose="02020609040205080304" pitchFamily="17" charset="-128"/>
                <a:ea typeface="ＭＳ 明朝" panose="02020609040205080304" pitchFamily="17" charset="-128"/>
              </a:rPr>
              <a:t>（事業化</a:t>
            </a:r>
            <a:r>
              <a:rPr lang="en-US" altLang="ja-JP" sz="1050" b="1" i="1" dirty="0">
                <a:solidFill>
                  <a:srgbClr val="0070C0"/>
                </a:solidFill>
                <a:latin typeface="ＭＳ 明朝" panose="02020609040205080304" pitchFamily="17" charset="-128"/>
                <a:ea typeface="ＭＳ 明朝" panose="02020609040205080304" pitchFamily="17" charset="-128"/>
              </a:rPr>
              <a:t>/</a:t>
            </a:r>
            <a:r>
              <a:rPr lang="ja-JP" altLang="en-US" sz="1050" b="1" i="1" dirty="0">
                <a:solidFill>
                  <a:srgbClr val="0070C0"/>
                </a:solidFill>
                <a:latin typeface="ＭＳ 明朝" panose="02020609040205080304" pitchFamily="17" charset="-128"/>
                <a:ea typeface="ＭＳ 明朝" panose="02020609040205080304" pitchFamily="17" charset="-128"/>
              </a:rPr>
              <a:t>標準戦略担当）</a:t>
            </a:r>
            <a:endParaRPr lang="en-US" altLang="ja-JP" sz="1050" b="1" i="1" dirty="0">
              <a:solidFill>
                <a:srgbClr val="0070C0"/>
              </a:solidFill>
              <a:latin typeface="ＭＳ 明朝" panose="02020609040205080304" pitchFamily="17" charset="-128"/>
              <a:ea typeface="ＭＳ 明朝" panose="02020609040205080304" pitchFamily="17" charset="-128"/>
            </a:endParaRPr>
          </a:p>
        </p:txBody>
      </p:sp>
      <p:cxnSp>
        <p:nvCxnSpPr>
          <p:cNvPr id="51" name="Straight Arrow Connector 67">
            <a:extLst>
              <a:ext uri="{FF2B5EF4-FFF2-40B4-BE49-F238E27FC236}">
                <a16:creationId xmlns:a16="http://schemas.microsoft.com/office/drawing/2014/main" id="{B05B7401-21D5-25CE-C542-00084E1F428D}"/>
              </a:ext>
            </a:extLst>
          </p:cNvPr>
          <p:cNvCxnSpPr>
            <a:cxnSpLocks/>
          </p:cNvCxnSpPr>
          <p:nvPr/>
        </p:nvCxnSpPr>
        <p:spPr>
          <a:xfrm>
            <a:off x="6093293" y="3163499"/>
            <a:ext cx="438503" cy="2687"/>
          </a:xfrm>
          <a:prstGeom prst="straightConnector1">
            <a:avLst/>
          </a:prstGeom>
          <a:ln w="9525" cap="flat" cmpd="sng" algn="ctr">
            <a:solidFill>
              <a:schemeClr val="tx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52" name="テキスト ボックス 51">
            <a:extLst>
              <a:ext uri="{FF2B5EF4-FFF2-40B4-BE49-F238E27FC236}">
                <a16:creationId xmlns:a16="http://schemas.microsoft.com/office/drawing/2014/main" id="{4CA43E23-3546-E1EA-E828-9525EB612B4A}"/>
              </a:ext>
            </a:extLst>
          </p:cNvPr>
          <p:cNvSpPr txBox="1"/>
          <p:nvPr/>
        </p:nvSpPr>
        <p:spPr>
          <a:xfrm>
            <a:off x="6001135" y="2937596"/>
            <a:ext cx="605519" cy="16061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900" b="1" i="1" dirty="0">
                <a:solidFill>
                  <a:srgbClr val="0070C0"/>
                </a:solidFill>
                <a:latin typeface="ＭＳ 明朝" panose="02020609040205080304" pitchFamily="17" charset="-128"/>
                <a:ea typeface="ＭＳ 明朝" panose="02020609040205080304" pitchFamily="17" charset="-128"/>
              </a:rPr>
              <a:t>連携</a:t>
            </a:r>
          </a:p>
        </p:txBody>
      </p:sp>
      <p:cxnSp>
        <p:nvCxnSpPr>
          <p:cNvPr id="53" name="Connector: Elbow 66">
            <a:extLst>
              <a:ext uri="{FF2B5EF4-FFF2-40B4-BE49-F238E27FC236}">
                <a16:creationId xmlns:a16="http://schemas.microsoft.com/office/drawing/2014/main" id="{DB1CD282-E677-6726-8633-E5CD90F78B59}"/>
              </a:ext>
            </a:extLst>
          </p:cNvPr>
          <p:cNvCxnSpPr>
            <a:cxnSpLocks/>
          </p:cNvCxnSpPr>
          <p:nvPr/>
        </p:nvCxnSpPr>
        <p:spPr>
          <a:xfrm>
            <a:off x="5057088" y="2685635"/>
            <a:ext cx="2377872" cy="153875"/>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90595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59782743"/>
              </p:ext>
            </p:extLst>
          </p:nvPr>
        </p:nvGraphicFramePr>
        <p:xfrm>
          <a:off x="161510" y="1547928"/>
          <a:ext cx="8820979" cy="4808693"/>
        </p:xfrm>
        <a:graphic>
          <a:graphicData uri="http://schemas.openxmlformats.org/drawingml/2006/table">
            <a:tbl>
              <a:tblPr firstRow="1" bandRow="1">
                <a:tableStyleId>{5C22544A-7EE6-4342-B048-85BDC9FD1C3A}</a:tableStyleId>
              </a:tblPr>
              <a:tblGrid>
                <a:gridCol w="542824">
                  <a:extLst>
                    <a:ext uri="{9D8B030D-6E8A-4147-A177-3AD203B41FA5}">
                      <a16:colId xmlns:a16="http://schemas.microsoft.com/office/drawing/2014/main" val="20000"/>
                    </a:ext>
                  </a:extLst>
                </a:gridCol>
                <a:gridCol w="2442736">
                  <a:extLst>
                    <a:ext uri="{9D8B030D-6E8A-4147-A177-3AD203B41FA5}">
                      <a16:colId xmlns:a16="http://schemas.microsoft.com/office/drawing/2014/main" val="3903547067"/>
                    </a:ext>
                  </a:extLst>
                </a:gridCol>
                <a:gridCol w="2035611">
                  <a:extLst>
                    <a:ext uri="{9D8B030D-6E8A-4147-A177-3AD203B41FA5}">
                      <a16:colId xmlns:a16="http://schemas.microsoft.com/office/drawing/2014/main" val="20003"/>
                    </a:ext>
                  </a:extLst>
                </a:gridCol>
                <a:gridCol w="1899904">
                  <a:extLst>
                    <a:ext uri="{9D8B030D-6E8A-4147-A177-3AD203B41FA5}">
                      <a16:colId xmlns:a16="http://schemas.microsoft.com/office/drawing/2014/main" val="2607585754"/>
                    </a:ext>
                  </a:extLst>
                </a:gridCol>
                <a:gridCol w="1899904">
                  <a:extLst>
                    <a:ext uri="{9D8B030D-6E8A-4147-A177-3AD203B41FA5}">
                      <a16:colId xmlns:a16="http://schemas.microsoft.com/office/drawing/2014/main" val="20001"/>
                    </a:ext>
                  </a:extLst>
                </a:gridCol>
              </a:tblGrid>
              <a:tr h="453395">
                <a:tc gridSpan="2">
                  <a:txBody>
                    <a:bodyPr/>
                    <a:lstStyle/>
                    <a:p>
                      <a:endParaRPr kumimoji="1" lang="ja-JP" altLang="en-US" dirty="0"/>
                    </a:p>
                  </a:txBody>
                  <a:tcPr/>
                </a:tc>
                <a:tc hMerge="1">
                  <a:txBody>
                    <a:bodyPr/>
                    <a:lstStyle/>
                    <a:p>
                      <a:endParaRPr kumimoji="1" lang="ja-JP" altLang="en-US"/>
                    </a:p>
                  </a:txBody>
                  <a:tcPr/>
                </a:tc>
                <a:tc>
                  <a:txBody>
                    <a:bodyPr/>
                    <a:lstStyle/>
                    <a:p>
                      <a:pPr algn="ctr"/>
                      <a:r>
                        <a:rPr kumimoji="1" lang="ja-JP" altLang="en-US" sz="1800" dirty="0">
                          <a:latin typeface="+mn-ea"/>
                          <a:ea typeface="+mn-ea"/>
                        </a:rPr>
                        <a:t>合計</a:t>
                      </a:r>
                    </a:p>
                  </a:txBody>
                  <a:tcPr anchor="ctr"/>
                </a:tc>
                <a:tc>
                  <a:txBody>
                    <a:bodyPr/>
                    <a:lstStyle/>
                    <a:p>
                      <a:pPr algn="ctr"/>
                      <a:r>
                        <a:rPr kumimoji="1" lang="en-US" altLang="ja-JP" sz="1800" dirty="0">
                          <a:latin typeface="+mn-ea"/>
                          <a:ea typeface="+mn-ea"/>
                        </a:rPr>
                        <a:t>2023</a:t>
                      </a:r>
                      <a:r>
                        <a:rPr kumimoji="1" lang="ja-JP" altLang="en-US" sz="1800" dirty="0">
                          <a:latin typeface="+mn-ea"/>
                          <a:ea typeface="+mn-ea"/>
                        </a:rPr>
                        <a:t>年度</a:t>
                      </a:r>
                    </a:p>
                  </a:txBody>
                  <a:tcPr anchor="ctr"/>
                </a:tc>
                <a:tc>
                  <a:txBody>
                    <a:bodyPr/>
                    <a:lstStyle/>
                    <a:p>
                      <a:pPr algn="ctr"/>
                      <a:r>
                        <a:rPr kumimoji="1" lang="en-US" altLang="ja-JP" sz="1800" dirty="0">
                          <a:latin typeface="+mn-ea"/>
                          <a:ea typeface="+mn-ea"/>
                        </a:rPr>
                        <a:t>2024</a:t>
                      </a:r>
                      <a:r>
                        <a:rPr kumimoji="1" lang="ja-JP" altLang="en-US" sz="1800" dirty="0">
                          <a:latin typeface="+mn-ea"/>
                          <a:ea typeface="+mn-ea"/>
                        </a:rPr>
                        <a:t>年度</a:t>
                      </a:r>
                    </a:p>
                  </a:txBody>
                  <a:tcPr anchor="ctr"/>
                </a:tc>
                <a:extLst>
                  <a:ext uri="{0D108BD9-81ED-4DB2-BD59-A6C34878D82A}">
                    <a16:rowId xmlns:a16="http://schemas.microsoft.com/office/drawing/2014/main" val="10000"/>
                  </a:ext>
                </a:extLst>
              </a:tr>
              <a:tr h="635589">
                <a:tc gridSpan="2">
                  <a:txBody>
                    <a:bodyPr/>
                    <a:lstStyle/>
                    <a:p>
                      <a:pPr algn="l"/>
                      <a:r>
                        <a:rPr kumimoji="1" lang="ja-JP" altLang="en-US" b="0" dirty="0"/>
                        <a:t>（株）〇〇〇〇</a:t>
                      </a:r>
                    </a:p>
                  </a:txBody>
                  <a:tcPr/>
                </a:tc>
                <a:tc hMerge="1">
                  <a:txBody>
                    <a:bodyPr/>
                    <a:lstStyle/>
                    <a:p>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1"/>
                  </a:ext>
                </a:extLst>
              </a:tr>
              <a:tr h="477628">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dirty="0"/>
                        <a:t>　　うち委託</a:t>
                      </a:r>
                      <a:r>
                        <a:rPr kumimoji="1" lang="en-US" altLang="ja-JP" b="0" dirty="0"/>
                        <a:t>or</a:t>
                      </a:r>
                      <a:r>
                        <a:rPr kumimoji="1" lang="ja-JP" altLang="en-US" b="0" dirty="0"/>
                        <a:t>共同研究：</a:t>
                      </a:r>
                      <a:endParaRPr kumimoji="1" lang="en-US" altLang="ja-JP" b="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dirty="0"/>
                        <a:t>　　　　（国研）〇〇〇</a:t>
                      </a:r>
                      <a:endParaRPr kumimoji="1" lang="en-US" altLang="ja-JP" b="0" dirty="0"/>
                    </a:p>
                  </a:txBody>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4"/>
                  </a:ext>
                </a:extLst>
              </a:tr>
              <a:tr h="627217">
                <a:tc>
                  <a:txBody>
                    <a:bodyPr/>
                    <a:lstStyle/>
                    <a:p>
                      <a:pPr algn="l"/>
                      <a:endParaRPr kumimoji="1" lang="ja-JP" altLang="en-US" b="0" dirty="0"/>
                    </a:p>
                  </a:txBody>
                  <a:tcPr/>
                </a:tc>
                <a:tc>
                  <a:txBody>
                    <a:bodyPr/>
                    <a:lstStyle/>
                    <a:p>
                      <a:pPr algn="l"/>
                      <a:r>
                        <a:rPr kumimoji="1" lang="ja-JP" altLang="en-US" sz="1400" b="0" dirty="0"/>
                        <a:t>うち公共性・公益性があると考える共同研究</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10"/>
                  </a:ext>
                </a:extLst>
              </a:tr>
              <a:tr h="417305">
                <a:tc gridSpan="2">
                  <a:txBody>
                    <a:bodyPr/>
                    <a:lstStyle/>
                    <a:p>
                      <a:pPr algn="l"/>
                      <a:r>
                        <a:rPr kumimoji="1" lang="ja-JP" altLang="en-US" b="0" dirty="0"/>
                        <a:t>合計</a:t>
                      </a:r>
                    </a:p>
                  </a:txBody>
                  <a:tcPr/>
                </a:tc>
                <a:tc hMerge="1">
                  <a:txBody>
                    <a:bodyPr/>
                    <a:lstStyle/>
                    <a:p>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4067105279"/>
                  </a:ext>
                </a:extLst>
              </a:tr>
              <a:tr h="417305">
                <a:tc gridSpan="2">
                  <a:txBody>
                    <a:bodyPr/>
                    <a:lstStyle/>
                    <a:p>
                      <a:pPr algn="l"/>
                      <a:r>
                        <a:rPr kumimoji="1" lang="ja-JP" altLang="en-US" b="0" dirty="0"/>
                        <a:t>助成金（</a:t>
                      </a:r>
                      <a:r>
                        <a:rPr kumimoji="1" lang="en-US" altLang="ja-JP" b="0" dirty="0"/>
                        <a:t>NEDO</a:t>
                      </a:r>
                      <a:r>
                        <a:rPr kumimoji="1" lang="ja-JP" altLang="en-US" b="0" dirty="0"/>
                        <a:t>負担分）</a:t>
                      </a:r>
                      <a:endParaRPr kumimoji="1" lang="en-US" altLang="ja-JP" b="0" dirty="0"/>
                    </a:p>
                  </a:txBody>
                  <a:tcPr/>
                </a:tc>
                <a:tc hMerge="1">
                  <a:txBody>
                    <a:bodyPr/>
                    <a:lstStyle/>
                    <a:p>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572540454"/>
                  </a:ext>
                </a:extLst>
              </a:tr>
              <a:tr h="1617802">
                <a:tc gridSpan="2">
                  <a:txBody>
                    <a:bodyPr/>
                    <a:lstStyle/>
                    <a:p>
                      <a:pPr algn="l"/>
                      <a:r>
                        <a:rPr kumimoji="1" lang="ja-JP" altLang="en-US" b="0" dirty="0"/>
                        <a:t>内訳</a:t>
                      </a:r>
                      <a:endParaRPr kumimoji="1" lang="en-US" altLang="ja-JP" b="0" dirty="0"/>
                    </a:p>
                  </a:txBody>
                  <a:tcPr/>
                </a:tc>
                <a:tc hMerge="1">
                  <a:txBody>
                    <a:bodyPr/>
                    <a:lstStyle/>
                    <a:p>
                      <a:endParaRPr kumimoji="1" lang="ja-JP" altLang="en-US"/>
                    </a:p>
                  </a:txBody>
                  <a:tcPr/>
                </a:tc>
                <a:tc>
                  <a:txBody>
                    <a:bodyPr/>
                    <a:lstStyle/>
                    <a:p>
                      <a:pPr algn="ctr"/>
                      <a:r>
                        <a:rPr kumimoji="1" lang="ja-JP" altLang="en-US" dirty="0"/>
                        <a:t>－</a:t>
                      </a:r>
                    </a:p>
                  </a:txBody>
                  <a:tcPr/>
                </a:tc>
                <a:tc>
                  <a:txBody>
                    <a:bodyPr/>
                    <a:lstStyle/>
                    <a:p>
                      <a:pPr algn="ctr"/>
                      <a:r>
                        <a:rPr kumimoji="1" lang="en-US" altLang="ja-JP" i="1" dirty="0">
                          <a:solidFill>
                            <a:srgbClr val="0070C0"/>
                          </a:solidFill>
                        </a:rPr>
                        <a:t>※</a:t>
                      </a:r>
                      <a:r>
                        <a:rPr kumimoji="1" lang="ja-JP" altLang="en-US" i="1" dirty="0">
                          <a:solidFill>
                            <a:srgbClr val="0070C0"/>
                          </a:solidFill>
                        </a:rPr>
                        <a:t>計算リソース利用料の計算式を記載してください</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i="1" dirty="0">
                          <a:solidFill>
                            <a:srgbClr val="0070C0"/>
                          </a:solidFill>
                        </a:rPr>
                        <a:t>※</a:t>
                      </a:r>
                      <a:r>
                        <a:rPr kumimoji="1" lang="ja-JP" altLang="en-US" i="1" dirty="0">
                          <a:solidFill>
                            <a:srgbClr val="0070C0"/>
                          </a:solidFill>
                        </a:rPr>
                        <a:t>計算リソース利用料の計算式を記載してください</a:t>
                      </a:r>
                    </a:p>
                    <a:p>
                      <a:pPr algn="ctr"/>
                      <a:endParaRPr kumimoji="1" lang="ja-JP" altLang="en-US" i="1" dirty="0">
                        <a:solidFill>
                          <a:srgbClr val="0070C0"/>
                        </a:solidFill>
                      </a:endParaRPr>
                    </a:p>
                  </a:txBody>
                  <a:tcPr/>
                </a:tc>
                <a:extLst>
                  <a:ext uri="{0D108BD9-81ED-4DB2-BD59-A6C34878D82A}">
                    <a16:rowId xmlns:a16="http://schemas.microsoft.com/office/drawing/2014/main" val="1103186596"/>
                  </a:ext>
                </a:extLst>
              </a:tr>
            </a:tbl>
          </a:graphicData>
        </a:graphic>
      </p:graphicFrame>
      <p:sp>
        <p:nvSpPr>
          <p:cNvPr id="5" name="テキスト ボックス 4"/>
          <p:cNvSpPr txBox="1"/>
          <p:nvPr/>
        </p:nvSpPr>
        <p:spPr>
          <a:xfrm>
            <a:off x="107504" y="877426"/>
            <a:ext cx="5040559" cy="646331"/>
          </a:xfrm>
          <a:prstGeom prst="rect">
            <a:avLst/>
          </a:prstGeom>
          <a:noFill/>
        </p:spPr>
        <p:txBody>
          <a:bodyPr wrap="square" rtlCol="0">
            <a:spAutoFit/>
          </a:bodyPr>
          <a:lstStyle/>
          <a:p>
            <a:r>
              <a:rPr lang="ja-JP" altLang="en-US" dirty="0"/>
              <a:t>助成金</a:t>
            </a:r>
            <a:r>
              <a:rPr kumimoji="1" lang="ja-JP" altLang="en-US" dirty="0"/>
              <a:t>総額（</a:t>
            </a:r>
            <a:r>
              <a:rPr lang="ja-JP" altLang="en-US" dirty="0"/>
              <a:t>ＮＥＤＯ</a:t>
            </a:r>
            <a:r>
              <a:rPr kumimoji="1" lang="ja-JP" altLang="en-US" dirty="0"/>
              <a:t>負担分）</a:t>
            </a:r>
            <a:endParaRPr kumimoji="1" lang="en-US" altLang="ja-JP" dirty="0"/>
          </a:p>
          <a:p>
            <a:r>
              <a:rPr kumimoji="1" lang="ja-JP" altLang="en-US" dirty="0"/>
              <a:t>：　〇〇〇百万円</a:t>
            </a:r>
          </a:p>
        </p:txBody>
      </p:sp>
      <p:sp>
        <p:nvSpPr>
          <p:cNvPr id="7" name="テキスト ボックス 6"/>
          <p:cNvSpPr txBox="1"/>
          <p:nvPr/>
        </p:nvSpPr>
        <p:spPr>
          <a:xfrm>
            <a:off x="7343800" y="1130254"/>
            <a:ext cx="1800200" cy="369332"/>
          </a:xfrm>
          <a:prstGeom prst="rect">
            <a:avLst/>
          </a:prstGeom>
          <a:noFill/>
        </p:spPr>
        <p:txBody>
          <a:bodyPr wrap="square" rtlCol="0">
            <a:spAutoFit/>
          </a:bodyPr>
          <a:lstStyle/>
          <a:p>
            <a:r>
              <a:rPr kumimoji="1" lang="ja-JP" altLang="en-US" dirty="0"/>
              <a:t>（単位）百万円</a:t>
            </a:r>
          </a:p>
        </p:txBody>
      </p:sp>
      <p:sp>
        <p:nvSpPr>
          <p:cNvPr id="10" name="タイトル 1"/>
          <p:cNvSpPr txBox="1">
            <a:spLocks/>
          </p:cNvSpPr>
          <p:nvPr/>
        </p:nvSpPr>
        <p:spPr>
          <a:xfrm>
            <a:off x="107504" y="116632"/>
            <a:ext cx="525658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８．予算額と内訳（全期間総括表）　</a:t>
            </a:r>
          </a:p>
        </p:txBody>
      </p:sp>
      <p:sp>
        <p:nvSpPr>
          <p:cNvPr id="2" name="スライド番号プレースホルダー 1"/>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11</a:t>
            </a:fld>
            <a:endParaRPr lang="ja-JP" altLang="en-US">
              <a:solidFill>
                <a:prstClr val="black">
                  <a:tint val="75000"/>
                </a:prstClr>
              </a:solidFill>
            </a:endParaRPr>
          </a:p>
        </p:txBody>
      </p:sp>
    </p:spTree>
    <p:extLst>
      <p:ext uri="{BB962C8B-B14F-4D97-AF65-F5344CB8AC3E}">
        <p14:creationId xmlns:p14="http://schemas.microsoft.com/office/powerpoint/2010/main" val="2229680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１．提案の概要（１）</a:t>
            </a:r>
            <a:endParaRPr kumimoji="1" lang="ja-JP" altLang="en-US" sz="2800" dirty="0">
              <a:latin typeface="+mn-ea"/>
            </a:endParaRPr>
          </a:p>
        </p:txBody>
      </p:sp>
      <p:sp>
        <p:nvSpPr>
          <p:cNvPr id="6" name="テキスト ボックス 5"/>
          <p:cNvSpPr txBox="1"/>
          <p:nvPr/>
        </p:nvSpPr>
        <p:spPr>
          <a:xfrm>
            <a:off x="3707904" y="1177372"/>
            <a:ext cx="5184896"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事業目的、事業による効果（学術的・社会的インパクトおよび公共性）について説明してください。</a:t>
            </a:r>
            <a:endParaRPr lang="en-US" altLang="ja-JP" dirty="0">
              <a:latin typeface="+mn-ea"/>
            </a:endParaRPr>
          </a:p>
          <a:p>
            <a:r>
              <a:rPr lang="ja-JP" altLang="en-US" dirty="0">
                <a:latin typeface="+mn-ea"/>
              </a:rPr>
              <a:t>開発経験がある場合には、その具体的な内容（その基盤モデルのスペック（パラメータ数、トークン数等）やベンチマーク指標、ユーザーからの評価）についても記載してください。</a:t>
            </a:r>
          </a:p>
        </p:txBody>
      </p:sp>
      <p:sp>
        <p:nvSpPr>
          <p:cNvPr id="9" name="正方形/長方形 8"/>
          <p:cNvSpPr/>
          <p:nvPr/>
        </p:nvSpPr>
        <p:spPr>
          <a:xfrm>
            <a:off x="107777" y="997815"/>
            <a:ext cx="8869237" cy="5506173"/>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0" name="正方形/長方形 9"/>
          <p:cNvSpPr/>
          <p:nvPr/>
        </p:nvSpPr>
        <p:spPr>
          <a:xfrm>
            <a:off x="106312" y="781791"/>
            <a:ext cx="2593479" cy="355882"/>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事業目的・効果・開発経験や実績</a:t>
            </a: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2</a:t>
            </a:fld>
            <a:endParaRPr kumimoji="1" lang="ja-JP"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１．提案の概要（２）</a:t>
            </a:r>
            <a:endParaRPr kumimoji="1" lang="ja-JP" altLang="en-US" sz="2800" dirty="0">
              <a:latin typeface="+mn-ea"/>
            </a:endParaRPr>
          </a:p>
        </p:txBody>
      </p:sp>
      <p:sp>
        <p:nvSpPr>
          <p:cNvPr id="5" name="正方形/長方形 4"/>
          <p:cNvSpPr/>
          <p:nvPr/>
        </p:nvSpPr>
        <p:spPr>
          <a:xfrm>
            <a:off x="107504" y="980728"/>
            <a:ext cx="8856712" cy="5501564"/>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7" name="テキスト ボックス 6"/>
          <p:cNvSpPr txBox="1"/>
          <p:nvPr/>
        </p:nvSpPr>
        <p:spPr>
          <a:xfrm>
            <a:off x="4161924" y="837760"/>
            <a:ext cx="4694087"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・事業の概要に係る説明図を記載ください。開発の概要に加え、開発の成果がどのように将来的に社会実装され、産業社会の革新をもたらすかに係るイメージも併せて記載ください。</a:t>
            </a:r>
            <a:endParaRPr lang="en-US" altLang="ja-JP" sz="1200" i="1" dirty="0">
              <a:solidFill>
                <a:schemeClr val="bg1"/>
              </a:solidFill>
              <a:latin typeface="+mn-ea"/>
            </a:endParaRPr>
          </a:p>
        </p:txBody>
      </p:sp>
      <p:sp>
        <p:nvSpPr>
          <p:cNvPr id="8" name="正方形/長方形 7"/>
          <p:cNvSpPr/>
          <p:nvPr/>
        </p:nvSpPr>
        <p:spPr>
          <a:xfrm>
            <a:off x="82221" y="850100"/>
            <a:ext cx="1947638" cy="334907"/>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事業の概要説明図</a:t>
            </a: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3</a:t>
            </a:fld>
            <a:endParaRPr kumimoji="1" lang="ja-JP" altLang="en-US"/>
          </a:p>
        </p:txBody>
      </p:sp>
    </p:spTree>
    <p:extLst>
      <p:ext uri="{BB962C8B-B14F-4D97-AF65-F5344CB8AC3E}">
        <p14:creationId xmlns:p14="http://schemas.microsoft.com/office/powerpoint/2010/main" val="4291121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0396" y="15860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２．事業内容</a:t>
            </a:r>
          </a:p>
        </p:txBody>
      </p:sp>
      <p:sp>
        <p:nvSpPr>
          <p:cNvPr id="5" name="正方形/長方形 4"/>
          <p:cNvSpPr/>
          <p:nvPr/>
        </p:nvSpPr>
        <p:spPr>
          <a:xfrm>
            <a:off x="75307" y="814128"/>
            <a:ext cx="8856712" cy="5703699"/>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1" name="テキスト ボックス 21"/>
          <p:cNvSpPr txBox="1">
            <a:spLocks noChangeArrowheads="1"/>
          </p:cNvSpPr>
          <p:nvPr/>
        </p:nvSpPr>
        <p:spPr bwMode="auto">
          <a:xfrm>
            <a:off x="147043" y="863066"/>
            <a:ext cx="8712968" cy="2893100"/>
          </a:xfrm>
          <a:prstGeom prst="rect">
            <a:avLst/>
          </a:prstGeom>
          <a:noFill/>
          <a:ln w="9525">
            <a:noFill/>
            <a:miter lim="800000"/>
            <a:headEnd/>
            <a:tailEnd/>
          </a:ln>
        </p:spPr>
        <p:txBody>
          <a:bodyPr wrap="square">
            <a:spAutoFit/>
          </a:bodyPr>
          <a:lstStyle/>
          <a:p>
            <a:r>
              <a:rPr lang="ja-JP" altLang="en-US" sz="1400" dirty="0">
                <a:solidFill>
                  <a:srgbClr val="0070C0"/>
                </a:solidFill>
                <a:latin typeface="+mn-ea"/>
                <a:cs typeface="Times New Roman" pitchFamily="18" charset="0"/>
              </a:rPr>
              <a:t>事業項目①　●●の開発</a:t>
            </a:r>
            <a:endParaRPr lang="ja-JP" altLang="ja-JP" sz="1400" u="sng"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事業項目②　</a:t>
            </a:r>
            <a:r>
              <a:rPr lang="ja-JP" altLang="en-US" sz="1400" dirty="0">
                <a:solidFill>
                  <a:srgbClr val="0070C0"/>
                </a:solidFill>
                <a:latin typeface="+mn-ea"/>
              </a:rPr>
              <a:t>●●の開発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事業項目③　</a:t>
            </a:r>
            <a:r>
              <a:rPr lang="ja-JP" altLang="en-US" sz="1400" dirty="0">
                <a:solidFill>
                  <a:srgbClr val="0070C0"/>
                </a:solidFill>
                <a:latin typeface="+mn-ea"/>
              </a:rPr>
              <a:t>●●の開発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endParaRPr lang="en-US" altLang="ja-JP" sz="1400" dirty="0">
              <a:solidFill>
                <a:srgbClr val="0070C0"/>
              </a:solidFill>
              <a:latin typeface="+mn-ea"/>
            </a:endParaRPr>
          </a:p>
        </p:txBody>
      </p:sp>
      <p:sp>
        <p:nvSpPr>
          <p:cNvPr id="12" name="テキスト ボックス 11"/>
          <p:cNvSpPr txBox="1"/>
          <p:nvPr/>
        </p:nvSpPr>
        <p:spPr>
          <a:xfrm>
            <a:off x="4382717" y="54626"/>
            <a:ext cx="4621038"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・どのように開発を実施するのかについて具体的に記載してください。開発項目ごとに、開発方法、使用するデータについても具体的に記載してください。</a:t>
            </a:r>
            <a:endParaRPr kumimoji="1" lang="en-US" altLang="ja-JP" sz="1200" i="1" dirty="0">
              <a:solidFill>
                <a:schemeClr val="bg1"/>
              </a:solidFill>
              <a:latin typeface="+mn-ea"/>
            </a:endParaRPr>
          </a:p>
          <a:p>
            <a:r>
              <a:rPr kumimoji="1" lang="ja-JP" altLang="en-US" sz="1200" i="1" dirty="0">
                <a:solidFill>
                  <a:schemeClr val="bg1"/>
                </a:solidFill>
                <a:latin typeface="+mn-ea"/>
              </a:rPr>
              <a:t>・専門用語はなるべく使わず、平易な文章を心がけ、必要に応じ、注釈を付す等、分かりやすく記載下さい</a:t>
            </a:r>
            <a:r>
              <a:rPr lang="ja-JP" altLang="en-US" sz="1200" i="1" dirty="0">
                <a:solidFill>
                  <a:schemeClr val="bg1"/>
                </a:solidFill>
                <a:latin typeface="+mn-ea"/>
              </a:rPr>
              <a:t>。</a:t>
            </a:r>
            <a:endParaRPr lang="en-US" altLang="ja-JP" sz="1200" i="1" dirty="0">
              <a:solidFill>
                <a:schemeClr val="bg1"/>
              </a:solidFill>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4</a:t>
            </a:fld>
            <a:endParaRPr kumimoji="1"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6264696"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２．事業内容（計算リソースの利用計画）</a:t>
            </a:r>
            <a:endParaRPr kumimoji="1" lang="ja-JP" altLang="en-US" sz="2800" dirty="0">
              <a:latin typeface="+mn-ea"/>
            </a:endParaRPr>
          </a:p>
        </p:txBody>
      </p:sp>
      <p:sp>
        <p:nvSpPr>
          <p:cNvPr id="5" name="正方形/長方形 4"/>
          <p:cNvSpPr/>
          <p:nvPr/>
        </p:nvSpPr>
        <p:spPr>
          <a:xfrm>
            <a:off x="107504" y="980728"/>
            <a:ext cx="8856712" cy="5501564"/>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7" name="テキスト ボックス 6"/>
          <p:cNvSpPr txBox="1"/>
          <p:nvPr/>
        </p:nvSpPr>
        <p:spPr>
          <a:xfrm>
            <a:off x="4161924" y="837760"/>
            <a:ext cx="4694087"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・開発項目ごとに利用する計算リソースの数量、期間、その見積もりの根拠を記載してください。</a:t>
            </a:r>
            <a:endParaRPr lang="en-US" altLang="ja-JP" sz="1200" i="1" dirty="0">
              <a:solidFill>
                <a:schemeClr val="bg1"/>
              </a:solidFill>
              <a:latin typeface="+mn-ea"/>
            </a:endParaRPr>
          </a:p>
          <a:p>
            <a:r>
              <a:rPr lang="ja-JP" altLang="en-US" sz="1200" i="1" dirty="0">
                <a:solidFill>
                  <a:schemeClr val="bg1"/>
                </a:solidFill>
                <a:latin typeface="+mn-ea"/>
              </a:rPr>
              <a:t>・上記のうち、助成対象の計算リソースを用いて実施する部分について明示してください。</a:t>
            </a:r>
            <a:endParaRPr lang="en-US" altLang="ja-JP" sz="1200" i="1" dirty="0">
              <a:solidFill>
                <a:schemeClr val="bg1"/>
              </a:solidFill>
              <a:latin typeface="+mn-ea"/>
            </a:endParaRPr>
          </a:p>
        </p:txBody>
      </p:sp>
      <p:sp>
        <p:nvSpPr>
          <p:cNvPr id="8" name="正方形/長方形 7"/>
          <p:cNvSpPr/>
          <p:nvPr/>
        </p:nvSpPr>
        <p:spPr>
          <a:xfrm>
            <a:off x="82221" y="850100"/>
            <a:ext cx="1947638" cy="334907"/>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計算リソースの利用計画</a:t>
            </a: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5</a:t>
            </a:fld>
            <a:endParaRPr kumimoji="1" lang="ja-JP" altLang="en-US"/>
          </a:p>
        </p:txBody>
      </p:sp>
    </p:spTree>
    <p:extLst>
      <p:ext uri="{BB962C8B-B14F-4D97-AF65-F5344CB8AC3E}">
        <p14:creationId xmlns:p14="http://schemas.microsoft.com/office/powerpoint/2010/main" val="2961281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1792" y="116632"/>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３．研究開発</a:t>
            </a:r>
            <a:r>
              <a:rPr kumimoji="1" lang="ja-JP" altLang="en-US" sz="2800" dirty="0">
                <a:latin typeface="+mn-ea"/>
              </a:rPr>
              <a:t>の体制</a:t>
            </a:r>
          </a:p>
        </p:txBody>
      </p:sp>
      <p:sp>
        <p:nvSpPr>
          <p:cNvPr id="7" name="テキスト ボックス 6"/>
          <p:cNvSpPr txBox="1"/>
          <p:nvPr/>
        </p:nvSpPr>
        <p:spPr>
          <a:xfrm>
            <a:off x="4427984" y="116632"/>
            <a:ext cx="4536504"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・提案する研究開発を実施する体制とそれぞれの役割を下図のように記載してください（提案書に記載する実施体制の転記あるいは簡略化したもので構いません）</a:t>
            </a:r>
            <a:endParaRPr lang="en-US" altLang="ja-JP" dirty="0">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6</a:t>
            </a:fld>
            <a:endParaRPr kumimoji="1" lang="ja-JP" altLang="en-US" dirty="0"/>
          </a:p>
        </p:txBody>
      </p:sp>
      <p:grpSp>
        <p:nvGrpSpPr>
          <p:cNvPr id="30" name="Group 2734"/>
          <p:cNvGrpSpPr>
            <a:grpSpLocks/>
          </p:cNvGrpSpPr>
          <p:nvPr/>
        </p:nvGrpSpPr>
        <p:grpSpPr bwMode="auto">
          <a:xfrm>
            <a:off x="1115616" y="1869302"/>
            <a:ext cx="6696744" cy="4007970"/>
            <a:chOff x="4636" y="9861"/>
            <a:chExt cx="6368" cy="3735"/>
          </a:xfrm>
        </p:grpSpPr>
        <p:sp>
          <p:nvSpPr>
            <p:cNvPr id="31" name="Text Box 914"/>
            <p:cNvSpPr txBox="1">
              <a:spLocks noChangeArrowheads="1"/>
            </p:cNvSpPr>
            <p:nvPr/>
          </p:nvSpPr>
          <p:spPr bwMode="auto">
            <a:xfrm>
              <a:off x="4636" y="10341"/>
              <a:ext cx="2608" cy="1191"/>
            </a:xfrm>
            <a:prstGeom prst="rect">
              <a:avLst/>
            </a:prstGeom>
            <a:solidFill>
              <a:srgbClr val="FFFFFF"/>
            </a:solidFill>
            <a:ln w="6350">
              <a:solidFill>
                <a:srgbClr val="000000"/>
              </a:solidFill>
              <a:miter lim="800000"/>
              <a:headEnd/>
              <a:tailEnd/>
            </a:ln>
          </p:spPr>
          <p:txBody>
            <a:bodyPr rot="0" vert="horz" wrap="square" lIns="0" tIns="144000" rIns="0" bIns="144000" anchor="ctr" anchorCtr="0" upright="1">
              <a:noAutofit/>
            </a:bodyPr>
            <a:lstStyle/>
            <a:p>
              <a:pPr algn="ctr">
                <a:spcAft>
                  <a:spcPts val="0"/>
                </a:spcAft>
              </a:pPr>
              <a:r>
                <a:rPr lang="ja-JP" sz="1050" kern="100" dirty="0">
                  <a:effectLst/>
                  <a:latin typeface="TmsRmn"/>
                  <a:ea typeface="ＭＳ 明朝" panose="02020609040205080304" pitchFamily="17" charset="-128"/>
                  <a:cs typeface="Times New Roman" panose="02020603050405020304" pitchFamily="18" charset="0"/>
                </a:rPr>
                <a:t>○○○株式会社</a:t>
              </a:r>
            </a:p>
          </p:txBody>
        </p:sp>
        <p:sp>
          <p:nvSpPr>
            <p:cNvPr id="32" name="AutoShape 907"/>
            <p:cNvSpPr>
              <a:spLocks/>
            </p:cNvSpPr>
            <p:nvPr/>
          </p:nvSpPr>
          <p:spPr bwMode="auto">
            <a:xfrm>
              <a:off x="7262" y="10221"/>
              <a:ext cx="1134" cy="1417"/>
            </a:xfrm>
            <a:prstGeom prst="leftBrace">
              <a:avLst>
                <a:gd name="adj1" fmla="val 0"/>
                <a:gd name="adj2" fmla="val 50000"/>
              </a:avLst>
            </a:pr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t" anchorCtr="0" upright="1">
              <a:noAutofit/>
            </a:bodyPr>
            <a:lstStyle/>
            <a:p>
              <a:endParaRPr lang="ja-JP" altLang="en-US"/>
            </a:p>
          </p:txBody>
        </p:sp>
        <p:sp>
          <p:nvSpPr>
            <p:cNvPr id="33" name="Text Box 908"/>
            <p:cNvSpPr txBox="1">
              <a:spLocks noChangeArrowheads="1"/>
            </p:cNvSpPr>
            <p:nvPr/>
          </p:nvSpPr>
          <p:spPr bwMode="auto">
            <a:xfrm>
              <a:off x="8577" y="10584"/>
              <a:ext cx="2070"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ctr">
                <a:spcAft>
                  <a:spcPts val="0"/>
                </a:spcAft>
              </a:pPr>
              <a:r>
                <a:rPr lang="ja-JP" sz="1050" kern="100">
                  <a:effectLst/>
                  <a:latin typeface="TmsRmn"/>
                  <a:ea typeface="ＭＳ 明朝" panose="02020609040205080304" pitchFamily="17" charset="-128"/>
                  <a:cs typeface="Times New Roman" panose="02020603050405020304" pitchFamily="18" charset="0"/>
                </a:rPr>
                <a:t>（○○○○を委託）</a:t>
              </a:r>
            </a:p>
          </p:txBody>
        </p:sp>
        <p:sp>
          <p:nvSpPr>
            <p:cNvPr id="35" name="Text Box 909"/>
            <p:cNvSpPr txBox="1">
              <a:spLocks noChangeArrowheads="1"/>
            </p:cNvSpPr>
            <p:nvPr/>
          </p:nvSpPr>
          <p:spPr bwMode="auto">
            <a:xfrm>
              <a:off x="8666" y="12081"/>
              <a:ext cx="2070"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ctr">
                <a:spcAft>
                  <a:spcPts val="0"/>
                </a:spcAft>
              </a:pPr>
              <a:r>
                <a:rPr lang="ja-JP" sz="1050" kern="100">
                  <a:effectLst/>
                  <a:latin typeface="TmsRmn"/>
                  <a:ea typeface="ＭＳ 明朝" panose="02020609040205080304" pitchFamily="17" charset="-128"/>
                  <a:cs typeface="Times New Roman" panose="02020603050405020304" pitchFamily="18" charset="0"/>
                </a:rPr>
                <a:t>（○○○○を委託）</a:t>
              </a:r>
            </a:p>
          </p:txBody>
        </p:sp>
        <p:sp>
          <p:nvSpPr>
            <p:cNvPr id="36" name="Text Box 910"/>
            <p:cNvSpPr txBox="1">
              <a:spLocks noChangeArrowheads="1"/>
            </p:cNvSpPr>
            <p:nvPr/>
          </p:nvSpPr>
          <p:spPr bwMode="auto">
            <a:xfrm>
              <a:off x="5002" y="13296"/>
              <a:ext cx="2260"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just">
                <a:spcAft>
                  <a:spcPts val="0"/>
                </a:spcAft>
              </a:pPr>
              <a:r>
                <a:rPr lang="ja-JP" sz="1050" kern="100">
                  <a:effectLst/>
                  <a:latin typeface="TmsRmn"/>
                  <a:ea typeface="ＭＳ 明朝" panose="02020609040205080304" pitchFamily="17" charset="-128"/>
                  <a:cs typeface="Times New Roman" panose="02020603050405020304" pitchFamily="18" charset="0"/>
                </a:rPr>
                <a:t>（○○○を共同研究）</a:t>
              </a:r>
            </a:p>
          </p:txBody>
        </p:sp>
        <p:cxnSp>
          <p:nvCxnSpPr>
            <p:cNvPr id="37" name="Line 911"/>
            <p:cNvCxnSpPr>
              <a:cxnSpLocks noChangeShapeType="1"/>
            </p:cNvCxnSpPr>
            <p:nvPr/>
          </p:nvCxnSpPr>
          <p:spPr bwMode="auto">
            <a:xfrm>
              <a:off x="5940" y="11556"/>
              <a:ext cx="0" cy="964"/>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cxnSp>
        <p:sp>
          <p:nvSpPr>
            <p:cNvPr id="38" name="Text Box 912"/>
            <p:cNvSpPr txBox="1">
              <a:spLocks noChangeArrowheads="1"/>
            </p:cNvSpPr>
            <p:nvPr/>
          </p:nvSpPr>
          <p:spPr bwMode="auto">
            <a:xfrm>
              <a:off x="8396" y="9861"/>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algn="ctr">
                <a:spcAft>
                  <a:spcPts val="0"/>
                </a:spcAft>
              </a:pPr>
              <a:r>
                <a:rPr lang="ja-JP" sz="1050" kern="100">
                  <a:effectLst/>
                  <a:latin typeface="TmsRmn"/>
                  <a:ea typeface="ＭＳ 明朝" panose="02020609040205080304" pitchFamily="17" charset="-128"/>
                  <a:cs typeface="Times New Roman" panose="02020603050405020304" pitchFamily="18" charset="0"/>
                </a:rPr>
                <a:t>△△△株式会社</a:t>
              </a:r>
            </a:p>
          </p:txBody>
        </p:sp>
        <p:sp>
          <p:nvSpPr>
            <p:cNvPr id="39" name="Text Box 913"/>
            <p:cNvSpPr txBox="1">
              <a:spLocks noChangeArrowheads="1"/>
            </p:cNvSpPr>
            <p:nvPr/>
          </p:nvSpPr>
          <p:spPr bwMode="auto">
            <a:xfrm>
              <a:off x="8396" y="11301"/>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indent="133350" algn="just">
                <a:spcAft>
                  <a:spcPts val="0"/>
                </a:spcAft>
              </a:pPr>
              <a:r>
                <a:rPr lang="ja-JP" sz="1050" kern="100">
                  <a:effectLst/>
                  <a:latin typeface="TmsRmn"/>
                  <a:ea typeface="ＭＳ 明朝" panose="02020609040205080304" pitchFamily="17" charset="-128"/>
                  <a:cs typeface="Times New Roman" panose="02020603050405020304" pitchFamily="18" charset="0"/>
                </a:rPr>
                <a:t>国立大学法人□□□大学</a:t>
              </a:r>
            </a:p>
          </p:txBody>
        </p:sp>
        <p:sp>
          <p:nvSpPr>
            <p:cNvPr id="40" name="Text Box 915"/>
            <p:cNvSpPr txBox="1">
              <a:spLocks noChangeArrowheads="1"/>
            </p:cNvSpPr>
            <p:nvPr/>
          </p:nvSpPr>
          <p:spPr bwMode="auto">
            <a:xfrm>
              <a:off x="4636" y="12526"/>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algn="ctr">
                <a:spcAft>
                  <a:spcPts val="0"/>
                </a:spcAft>
              </a:pPr>
              <a:r>
                <a:rPr lang="ja-JP" sz="1000" kern="0">
                  <a:effectLst/>
                  <a:latin typeface="TmsRmn"/>
                  <a:ea typeface="ＭＳ Ｐ明朝" panose="02020600040205080304" pitchFamily="18" charset="-128"/>
                  <a:cs typeface="Times New Roman" panose="02020603050405020304" pitchFamily="18" charset="0"/>
                </a:rPr>
                <a:t>国立研究開発法人▽▽▽</a:t>
              </a:r>
              <a:endParaRPr lang="ja-JP" sz="1050" kern="100">
                <a:effectLst/>
                <a:latin typeface="TmsRmn"/>
                <a:ea typeface="ＭＳ 明朝" panose="02020609040205080304" pitchFamily="17" charset="-128"/>
                <a:cs typeface="Times New Roman" panose="02020603050405020304" pitchFamily="18" charset="0"/>
              </a:endParaRPr>
            </a:p>
          </p:txBody>
        </p:sp>
      </p:grpSp>
      <p:sp>
        <p:nvSpPr>
          <p:cNvPr id="42" name="Text Box 10"/>
          <p:cNvSpPr txBox="1">
            <a:spLocks noChangeArrowheads="1"/>
          </p:cNvSpPr>
          <p:nvPr/>
        </p:nvSpPr>
        <p:spPr bwMode="auto">
          <a:xfrm>
            <a:off x="1118178" y="1956116"/>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50" dirty="0">
                <a:latin typeface="+mn-ea"/>
              </a:rPr>
              <a:t>【</a:t>
            </a:r>
            <a:r>
              <a:rPr kumimoji="0" lang="ja-JP" altLang="en-US" sz="1050" dirty="0">
                <a:latin typeface="+mn-ea"/>
              </a:rPr>
              <a:t>助成先</a:t>
            </a:r>
            <a:r>
              <a:rPr kumimoji="0" lang="en-US" altLang="ja-JP" sz="1050" dirty="0">
                <a:latin typeface="+mn-ea"/>
              </a:rPr>
              <a:t>】</a:t>
            </a:r>
            <a:endParaRPr kumimoji="0" lang="ja-JP" altLang="ja-JP" sz="1050" b="0" i="0" u="none" strike="noStrike" cap="none" normalizeH="0" baseline="0" dirty="0">
              <a:ln>
                <a:noFill/>
              </a:ln>
              <a:solidFill>
                <a:schemeClr val="tx1"/>
              </a:solidFill>
              <a:effectLst/>
              <a:latin typeface="+mn-ea"/>
            </a:endParaRPr>
          </a:p>
        </p:txBody>
      </p:sp>
      <p:sp>
        <p:nvSpPr>
          <p:cNvPr id="44" name="Text Box 10"/>
          <p:cNvSpPr txBox="1">
            <a:spLocks noChangeArrowheads="1"/>
          </p:cNvSpPr>
          <p:nvPr/>
        </p:nvSpPr>
        <p:spPr bwMode="auto">
          <a:xfrm>
            <a:off x="1085439" y="4387748"/>
            <a:ext cx="1089819" cy="225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50" dirty="0">
                <a:latin typeface="+mn-ea"/>
              </a:rPr>
              <a:t>【</a:t>
            </a:r>
            <a:r>
              <a:rPr kumimoji="0" lang="ja-JP" altLang="en-US" sz="1050" dirty="0">
                <a:latin typeface="+mn-ea"/>
              </a:rPr>
              <a:t>共同研究先</a:t>
            </a:r>
            <a:r>
              <a:rPr kumimoji="0" lang="en-US" altLang="ja-JP" sz="1050" dirty="0">
                <a:latin typeface="+mn-ea"/>
              </a:rPr>
              <a:t>】</a:t>
            </a:r>
            <a:endParaRPr kumimoji="0" lang="ja-JP" altLang="ja-JP" sz="1050" b="0" i="0" u="none" strike="noStrike" cap="none" normalizeH="0" baseline="0" dirty="0">
              <a:ln>
                <a:noFill/>
              </a:ln>
              <a:solidFill>
                <a:schemeClr val="tx1"/>
              </a:solidFill>
              <a:effectLst/>
              <a:latin typeface="+mn-ea"/>
            </a:endParaRPr>
          </a:p>
        </p:txBody>
      </p:sp>
      <p:sp>
        <p:nvSpPr>
          <p:cNvPr id="47" name="Text Box 10"/>
          <p:cNvSpPr txBox="1">
            <a:spLocks noChangeArrowheads="1"/>
          </p:cNvSpPr>
          <p:nvPr/>
        </p:nvSpPr>
        <p:spPr bwMode="auto">
          <a:xfrm>
            <a:off x="4604848" y="1494607"/>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50" dirty="0">
                <a:latin typeface="+mn-ea"/>
              </a:rPr>
              <a:t>【</a:t>
            </a:r>
            <a:r>
              <a:rPr kumimoji="0" lang="ja-JP" altLang="en-US" sz="1050" dirty="0">
                <a:latin typeface="+mn-ea"/>
              </a:rPr>
              <a:t>委託先</a:t>
            </a:r>
            <a:r>
              <a:rPr kumimoji="0" lang="en-US" altLang="ja-JP" sz="1050" dirty="0">
                <a:latin typeface="+mn-ea"/>
              </a:rPr>
              <a:t>】</a:t>
            </a:r>
            <a:endParaRPr kumimoji="0" lang="ja-JP" altLang="ja-JP" sz="1050" b="0" i="0" u="none" strike="noStrike" cap="none" normalizeH="0" baseline="0" dirty="0">
              <a:ln>
                <a:noFill/>
              </a:ln>
              <a:solidFill>
                <a:schemeClr val="tx1"/>
              </a:solidFill>
              <a:effectLst/>
              <a:latin typeface="+mn-ea"/>
            </a:endParaRPr>
          </a:p>
        </p:txBody>
      </p:sp>
    </p:spTree>
    <p:extLst>
      <p:ext uri="{BB962C8B-B14F-4D97-AF65-F5344CB8AC3E}">
        <p14:creationId xmlns:p14="http://schemas.microsoft.com/office/powerpoint/2010/main" val="4271847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7</a:t>
            </a:fld>
            <a:endParaRPr kumimoji="1" lang="ja-JP" altLang="en-US"/>
          </a:p>
        </p:txBody>
      </p:sp>
      <p:cxnSp>
        <p:nvCxnSpPr>
          <p:cNvPr id="5" name="直線コネクタ 4"/>
          <p:cNvCxnSpPr/>
          <p:nvPr/>
        </p:nvCxnSpPr>
        <p:spPr>
          <a:xfrm>
            <a:off x="1517243" y="1123246"/>
            <a:ext cx="655478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 name="直線コネクタ 5"/>
          <p:cNvCxnSpPr>
            <a:cxnSpLocks/>
          </p:cNvCxnSpPr>
          <p:nvPr/>
        </p:nvCxnSpPr>
        <p:spPr>
          <a:xfrm>
            <a:off x="1768277" y="1538654"/>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7" name="直線コネクタ 6"/>
          <p:cNvCxnSpPr>
            <a:cxnSpLocks/>
          </p:cNvCxnSpPr>
          <p:nvPr/>
        </p:nvCxnSpPr>
        <p:spPr>
          <a:xfrm>
            <a:off x="6559667" y="1538654"/>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1259632" y="798378"/>
            <a:ext cx="1240682" cy="300082"/>
          </a:xfrm>
          <a:prstGeom prst="rect">
            <a:avLst/>
          </a:prstGeom>
          <a:noFill/>
        </p:spPr>
        <p:txBody>
          <a:bodyPr wrap="square" rtlCol="0">
            <a:spAutoFit/>
          </a:bodyPr>
          <a:lstStyle/>
          <a:p>
            <a:r>
              <a:rPr lang="en-US" altLang="ja-JP" sz="1350" dirty="0">
                <a:solidFill>
                  <a:prstClr val="black"/>
                </a:solidFill>
              </a:rPr>
              <a:t>2024</a:t>
            </a:r>
            <a:r>
              <a:rPr lang="ja-JP" altLang="en-US" sz="1350" dirty="0">
                <a:solidFill>
                  <a:prstClr val="black"/>
                </a:solidFill>
              </a:rPr>
              <a:t>年○月</a:t>
            </a:r>
          </a:p>
        </p:txBody>
      </p:sp>
      <p:sp>
        <p:nvSpPr>
          <p:cNvPr id="10" name="右矢印 9"/>
          <p:cNvSpPr/>
          <p:nvPr/>
        </p:nvSpPr>
        <p:spPr>
          <a:xfrm>
            <a:off x="2146384" y="1883912"/>
            <a:ext cx="2478156"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1" name="テキスト ボックス 10"/>
          <p:cNvSpPr txBox="1"/>
          <p:nvPr/>
        </p:nvSpPr>
        <p:spPr>
          <a:xfrm>
            <a:off x="179512" y="2141224"/>
            <a:ext cx="2478156" cy="369332"/>
          </a:xfrm>
          <a:prstGeom prst="rect">
            <a:avLst/>
          </a:prstGeom>
          <a:noFill/>
        </p:spPr>
        <p:txBody>
          <a:bodyPr wrap="square" rtlCol="0" anchor="ctr">
            <a:spAutoFit/>
          </a:bodyPr>
          <a:lstStyle/>
          <a:p>
            <a:r>
              <a:rPr lang="ja-JP" altLang="en-US" dirty="0"/>
              <a:t>事業</a:t>
            </a:r>
            <a:r>
              <a:rPr kumimoji="1" lang="ja-JP" altLang="en-US" dirty="0"/>
              <a:t>項目①</a:t>
            </a:r>
          </a:p>
        </p:txBody>
      </p:sp>
      <p:sp>
        <p:nvSpPr>
          <p:cNvPr id="12" name="右矢印 11"/>
          <p:cNvSpPr/>
          <p:nvPr/>
        </p:nvSpPr>
        <p:spPr>
          <a:xfrm>
            <a:off x="2996895" y="3446459"/>
            <a:ext cx="1646216"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3" name="テキスト ボックス 12"/>
          <p:cNvSpPr txBox="1"/>
          <p:nvPr/>
        </p:nvSpPr>
        <p:spPr>
          <a:xfrm>
            <a:off x="141886" y="3715837"/>
            <a:ext cx="2478156" cy="369332"/>
          </a:xfrm>
          <a:prstGeom prst="rect">
            <a:avLst/>
          </a:prstGeom>
          <a:noFill/>
        </p:spPr>
        <p:txBody>
          <a:bodyPr wrap="square" rtlCol="0">
            <a:spAutoFit/>
          </a:bodyPr>
          <a:lstStyle/>
          <a:p>
            <a:r>
              <a:rPr lang="ja-JP" altLang="en-US" dirty="0"/>
              <a:t>事業</a:t>
            </a:r>
            <a:r>
              <a:rPr kumimoji="1" lang="ja-JP" altLang="en-US" dirty="0"/>
              <a:t>項目②</a:t>
            </a:r>
          </a:p>
        </p:txBody>
      </p:sp>
      <p:sp>
        <p:nvSpPr>
          <p:cNvPr id="14" name="右矢印 13"/>
          <p:cNvSpPr/>
          <p:nvPr/>
        </p:nvSpPr>
        <p:spPr>
          <a:xfrm>
            <a:off x="4699782" y="5031301"/>
            <a:ext cx="2482765"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5" name="テキスト ボックス 14"/>
          <p:cNvSpPr txBox="1"/>
          <p:nvPr/>
        </p:nvSpPr>
        <p:spPr>
          <a:xfrm>
            <a:off x="179829" y="5282669"/>
            <a:ext cx="2478156" cy="369332"/>
          </a:xfrm>
          <a:prstGeom prst="rect">
            <a:avLst/>
          </a:prstGeom>
          <a:noFill/>
        </p:spPr>
        <p:txBody>
          <a:bodyPr wrap="square" rtlCol="0">
            <a:spAutoFit/>
          </a:bodyPr>
          <a:lstStyle/>
          <a:p>
            <a:r>
              <a:rPr lang="ja-JP" altLang="en-US"/>
              <a:t>事業</a:t>
            </a:r>
            <a:r>
              <a:rPr kumimoji="1" lang="ja-JP" altLang="en-US"/>
              <a:t>項目</a:t>
            </a:r>
            <a:r>
              <a:rPr kumimoji="1" lang="ja-JP" altLang="en-US" dirty="0"/>
              <a:t>③</a:t>
            </a:r>
          </a:p>
        </p:txBody>
      </p:sp>
      <p:sp>
        <p:nvSpPr>
          <p:cNvPr id="19" name="テキスト ボックス 18"/>
          <p:cNvSpPr txBox="1"/>
          <p:nvPr/>
        </p:nvSpPr>
        <p:spPr>
          <a:xfrm>
            <a:off x="5531325" y="146250"/>
            <a:ext cx="3470778"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・研究開発の全体スケジュールを記載ください。</a:t>
            </a:r>
            <a:endParaRPr lang="en-US" altLang="ja-JP" sz="1200" i="1" dirty="0">
              <a:solidFill>
                <a:schemeClr val="bg1"/>
              </a:solidFill>
              <a:latin typeface="+mn-ea"/>
            </a:endParaRPr>
          </a:p>
        </p:txBody>
      </p:sp>
      <p:cxnSp>
        <p:nvCxnSpPr>
          <p:cNvPr id="20" name="直線コネクタ 19"/>
          <p:cNvCxnSpPr>
            <a:cxnSpLocks/>
          </p:cNvCxnSpPr>
          <p:nvPr/>
        </p:nvCxnSpPr>
        <p:spPr>
          <a:xfrm>
            <a:off x="2726555" y="1538654"/>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a:cxnSpLocks/>
          </p:cNvCxnSpPr>
          <p:nvPr/>
        </p:nvCxnSpPr>
        <p:spPr>
          <a:xfrm>
            <a:off x="3684833" y="1538654"/>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a:cxnSpLocks/>
          </p:cNvCxnSpPr>
          <p:nvPr/>
        </p:nvCxnSpPr>
        <p:spPr>
          <a:xfrm>
            <a:off x="4643111" y="1538654"/>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1649599" y="1201307"/>
            <a:ext cx="952651" cy="276999"/>
          </a:xfrm>
          <a:prstGeom prst="rect">
            <a:avLst/>
          </a:prstGeom>
          <a:noFill/>
        </p:spPr>
        <p:txBody>
          <a:bodyPr wrap="square" rtlCol="0">
            <a:spAutoFit/>
          </a:bodyPr>
          <a:lstStyle/>
          <a:p>
            <a:r>
              <a:rPr lang="ja-JP" altLang="en-US" sz="1200" dirty="0">
                <a:solidFill>
                  <a:srgbClr val="0000FF"/>
                </a:solidFill>
              </a:rPr>
              <a:t>◆開始</a:t>
            </a:r>
          </a:p>
        </p:txBody>
      </p:sp>
      <p:sp>
        <p:nvSpPr>
          <p:cNvPr id="26" name="テキスト ボックス 25"/>
          <p:cNvSpPr txBox="1"/>
          <p:nvPr/>
        </p:nvSpPr>
        <p:spPr>
          <a:xfrm>
            <a:off x="7380312" y="1170529"/>
            <a:ext cx="1175413" cy="307777"/>
          </a:xfrm>
          <a:prstGeom prst="rect">
            <a:avLst/>
          </a:prstGeom>
          <a:noFill/>
        </p:spPr>
        <p:txBody>
          <a:bodyPr wrap="square" rtlCol="0">
            <a:spAutoFit/>
          </a:bodyPr>
          <a:lstStyle/>
          <a:p>
            <a:r>
              <a:rPr lang="ja-JP" altLang="en-US" sz="1400" dirty="0">
                <a:solidFill>
                  <a:srgbClr val="0000FF"/>
                </a:solidFill>
              </a:rPr>
              <a:t>◆事業終了</a:t>
            </a:r>
          </a:p>
        </p:txBody>
      </p:sp>
      <p:sp>
        <p:nvSpPr>
          <p:cNvPr id="28" name="タイトル 1"/>
          <p:cNvSpPr txBox="1">
            <a:spLocks/>
          </p:cNvSpPr>
          <p:nvPr/>
        </p:nvSpPr>
        <p:spPr>
          <a:xfrm>
            <a:off x="116247" y="103320"/>
            <a:ext cx="4546082"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４．研究開発のスケジュール</a:t>
            </a:r>
          </a:p>
        </p:txBody>
      </p:sp>
      <p:sp>
        <p:nvSpPr>
          <p:cNvPr id="31" name="テキスト ボックス 30"/>
          <p:cNvSpPr txBox="1"/>
          <p:nvPr/>
        </p:nvSpPr>
        <p:spPr>
          <a:xfrm>
            <a:off x="7213277" y="5093176"/>
            <a:ext cx="1789142" cy="646331"/>
          </a:xfrm>
          <a:prstGeom prst="rect">
            <a:avLst/>
          </a:prstGeom>
          <a:noFill/>
        </p:spPr>
        <p:txBody>
          <a:bodyPr wrap="square" rtlCol="0">
            <a:spAutoFit/>
          </a:bodyPr>
          <a:lstStyle/>
          <a:p>
            <a:r>
              <a:rPr lang="ja-JP" altLang="en-US" dirty="0"/>
              <a:t>目標：～～～～を達成</a:t>
            </a:r>
            <a:endParaRPr kumimoji="1" lang="ja-JP" altLang="en-US" dirty="0"/>
          </a:p>
        </p:txBody>
      </p:sp>
      <p:cxnSp>
        <p:nvCxnSpPr>
          <p:cNvPr id="32" name="直線コネクタ 31"/>
          <p:cNvCxnSpPr>
            <a:cxnSpLocks/>
          </p:cNvCxnSpPr>
          <p:nvPr/>
        </p:nvCxnSpPr>
        <p:spPr>
          <a:xfrm>
            <a:off x="5601389" y="1538654"/>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4884928" y="3551638"/>
            <a:ext cx="1789142" cy="646331"/>
          </a:xfrm>
          <a:prstGeom prst="rect">
            <a:avLst/>
          </a:prstGeom>
          <a:noFill/>
        </p:spPr>
        <p:txBody>
          <a:bodyPr wrap="square" rtlCol="0">
            <a:spAutoFit/>
          </a:bodyPr>
          <a:lstStyle/>
          <a:p>
            <a:r>
              <a:rPr lang="ja-JP" altLang="en-US" dirty="0"/>
              <a:t>目標：～～～～を達成</a:t>
            </a:r>
            <a:endParaRPr kumimoji="1" lang="ja-JP" altLang="en-US" dirty="0"/>
          </a:p>
        </p:txBody>
      </p:sp>
      <p:sp>
        <p:nvSpPr>
          <p:cNvPr id="35" name="テキスト ボックス 34"/>
          <p:cNvSpPr txBox="1"/>
          <p:nvPr/>
        </p:nvSpPr>
        <p:spPr>
          <a:xfrm>
            <a:off x="4884904" y="1990945"/>
            <a:ext cx="1789142" cy="646331"/>
          </a:xfrm>
          <a:prstGeom prst="rect">
            <a:avLst/>
          </a:prstGeom>
          <a:noFill/>
        </p:spPr>
        <p:txBody>
          <a:bodyPr wrap="square" rtlCol="0">
            <a:spAutoFit/>
          </a:bodyPr>
          <a:lstStyle/>
          <a:p>
            <a:r>
              <a:rPr lang="ja-JP" altLang="en-US" dirty="0"/>
              <a:t>目標：～～～～を達成</a:t>
            </a:r>
            <a:endParaRPr kumimoji="1" lang="ja-JP" altLang="en-US" dirty="0"/>
          </a:p>
        </p:txBody>
      </p:sp>
      <p:cxnSp>
        <p:nvCxnSpPr>
          <p:cNvPr id="2" name="直線コネクタ 1">
            <a:extLst>
              <a:ext uri="{FF2B5EF4-FFF2-40B4-BE49-F238E27FC236}">
                <a16:creationId xmlns:a16="http://schemas.microsoft.com/office/drawing/2014/main" id="{ADDE3602-E032-B974-F52E-53CB54390298}"/>
              </a:ext>
            </a:extLst>
          </p:cNvPr>
          <p:cNvCxnSpPr>
            <a:cxnSpLocks/>
          </p:cNvCxnSpPr>
          <p:nvPr/>
        </p:nvCxnSpPr>
        <p:spPr>
          <a:xfrm>
            <a:off x="7517946" y="1538654"/>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 name="テキスト ボックス 2">
            <a:extLst>
              <a:ext uri="{FF2B5EF4-FFF2-40B4-BE49-F238E27FC236}">
                <a16:creationId xmlns:a16="http://schemas.microsoft.com/office/drawing/2014/main" id="{B2F9A376-7981-69DB-5740-A16A6A86DC61}"/>
              </a:ext>
            </a:extLst>
          </p:cNvPr>
          <p:cNvSpPr txBox="1"/>
          <p:nvPr/>
        </p:nvSpPr>
        <p:spPr>
          <a:xfrm>
            <a:off x="7199683" y="821354"/>
            <a:ext cx="1240682" cy="300082"/>
          </a:xfrm>
          <a:prstGeom prst="rect">
            <a:avLst/>
          </a:prstGeom>
          <a:noFill/>
        </p:spPr>
        <p:txBody>
          <a:bodyPr wrap="square" rtlCol="0">
            <a:spAutoFit/>
          </a:bodyPr>
          <a:lstStyle/>
          <a:p>
            <a:r>
              <a:rPr lang="en-US" altLang="ja-JP" sz="1350" dirty="0">
                <a:solidFill>
                  <a:prstClr val="black"/>
                </a:solidFill>
              </a:rPr>
              <a:t>2024</a:t>
            </a:r>
            <a:r>
              <a:rPr lang="ja-JP" altLang="en-US" sz="1350" dirty="0">
                <a:solidFill>
                  <a:prstClr val="black"/>
                </a:solidFill>
              </a:rPr>
              <a:t>年○月</a:t>
            </a:r>
          </a:p>
        </p:txBody>
      </p:sp>
      <p:sp>
        <p:nvSpPr>
          <p:cNvPr id="16" name="テキスト ボックス 15">
            <a:extLst>
              <a:ext uri="{FF2B5EF4-FFF2-40B4-BE49-F238E27FC236}">
                <a16:creationId xmlns:a16="http://schemas.microsoft.com/office/drawing/2014/main" id="{BD9BB8CA-BC91-AFC4-C60A-08F49C4486B4}"/>
              </a:ext>
            </a:extLst>
          </p:cNvPr>
          <p:cNvSpPr txBox="1"/>
          <p:nvPr/>
        </p:nvSpPr>
        <p:spPr>
          <a:xfrm>
            <a:off x="3826902" y="818704"/>
            <a:ext cx="1240682" cy="300082"/>
          </a:xfrm>
          <a:prstGeom prst="rect">
            <a:avLst/>
          </a:prstGeom>
          <a:noFill/>
        </p:spPr>
        <p:txBody>
          <a:bodyPr wrap="square" rtlCol="0">
            <a:spAutoFit/>
          </a:bodyPr>
          <a:lstStyle/>
          <a:p>
            <a:r>
              <a:rPr lang="en-US" altLang="ja-JP" sz="1350" dirty="0">
                <a:solidFill>
                  <a:prstClr val="black"/>
                </a:solidFill>
              </a:rPr>
              <a:t>2024</a:t>
            </a:r>
            <a:r>
              <a:rPr lang="ja-JP" altLang="en-US" sz="1350" dirty="0">
                <a:solidFill>
                  <a:prstClr val="black"/>
                </a:solidFill>
              </a:rPr>
              <a:t>年○月</a:t>
            </a:r>
          </a:p>
        </p:txBody>
      </p:sp>
      <p:sp>
        <p:nvSpPr>
          <p:cNvPr id="17" name="テキスト ボックス 16">
            <a:extLst>
              <a:ext uri="{FF2B5EF4-FFF2-40B4-BE49-F238E27FC236}">
                <a16:creationId xmlns:a16="http://schemas.microsoft.com/office/drawing/2014/main" id="{13428AAA-D81F-24B2-5B73-0E582BE67038}"/>
              </a:ext>
            </a:extLst>
          </p:cNvPr>
          <p:cNvSpPr txBox="1"/>
          <p:nvPr/>
        </p:nvSpPr>
        <p:spPr>
          <a:xfrm>
            <a:off x="5972595" y="805218"/>
            <a:ext cx="1240682" cy="300082"/>
          </a:xfrm>
          <a:prstGeom prst="rect">
            <a:avLst/>
          </a:prstGeom>
          <a:noFill/>
        </p:spPr>
        <p:txBody>
          <a:bodyPr wrap="square" rtlCol="0">
            <a:spAutoFit/>
          </a:bodyPr>
          <a:lstStyle/>
          <a:p>
            <a:r>
              <a:rPr lang="en-US" altLang="ja-JP" sz="1350" dirty="0">
                <a:solidFill>
                  <a:prstClr val="black"/>
                </a:solidFill>
              </a:rPr>
              <a:t>2024</a:t>
            </a:r>
            <a:r>
              <a:rPr lang="ja-JP" altLang="en-US" sz="1350" dirty="0">
                <a:solidFill>
                  <a:prstClr val="black"/>
                </a:solidFill>
              </a:rPr>
              <a:t>年○月</a:t>
            </a:r>
          </a:p>
        </p:txBody>
      </p:sp>
    </p:spTree>
    <p:extLst>
      <p:ext uri="{BB962C8B-B14F-4D97-AF65-F5344CB8AC3E}">
        <p14:creationId xmlns:p14="http://schemas.microsoft.com/office/powerpoint/2010/main" val="3370902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５．研究開発の目標</a:t>
            </a:r>
          </a:p>
        </p:txBody>
      </p:sp>
      <p:sp>
        <p:nvSpPr>
          <p:cNvPr id="6" name="テキスト ボックス 5"/>
          <p:cNvSpPr txBox="1"/>
          <p:nvPr/>
        </p:nvSpPr>
        <p:spPr>
          <a:xfrm>
            <a:off x="4518895" y="300932"/>
            <a:ext cx="4536504" cy="138499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・国際的に比較して十分に優位なものを設定するとともに、「機械翻訳の最先端レベルに対してＮ％以上の性能を達成する」「</a:t>
            </a:r>
            <a:r>
              <a:rPr lang="en-US" altLang="ja-JP" dirty="0">
                <a:latin typeface="+mn-ea"/>
              </a:rPr>
              <a:t>JGLUE</a:t>
            </a:r>
            <a:r>
              <a:rPr lang="ja-JP" altLang="en-US" dirty="0">
                <a:latin typeface="+mn-ea"/>
              </a:rPr>
              <a:t>を使った日本語タスクベンチマークでＸ以上のスコアを達成する」といった定量的な目標値を設定してください。</a:t>
            </a:r>
            <a:endParaRPr lang="en-US" altLang="ja-JP" dirty="0">
              <a:latin typeface="+mn-ea"/>
            </a:endParaRPr>
          </a:p>
          <a:p>
            <a:r>
              <a:rPr lang="ja-JP" altLang="en-US" dirty="0">
                <a:latin typeface="+mn-ea"/>
              </a:rPr>
              <a:t>・また、言語モデル以外の基盤モデルを開発する場合には適切なダウンストリームタスクを定義するなどして、定量的な目標値を設定してください。</a:t>
            </a:r>
            <a:endParaRPr lang="en-US" altLang="ja-JP" dirty="0">
              <a:latin typeface="+mn-ea"/>
            </a:endParaRPr>
          </a:p>
        </p:txBody>
      </p:sp>
      <p:sp>
        <p:nvSpPr>
          <p:cNvPr id="5" name="テキスト ボックス 21"/>
          <p:cNvSpPr txBox="1">
            <a:spLocks noChangeArrowheads="1"/>
          </p:cNvSpPr>
          <p:nvPr/>
        </p:nvSpPr>
        <p:spPr bwMode="auto">
          <a:xfrm>
            <a:off x="179512" y="1570231"/>
            <a:ext cx="8614136" cy="338554"/>
          </a:xfrm>
          <a:prstGeom prst="rect">
            <a:avLst/>
          </a:prstGeom>
          <a:noFill/>
          <a:ln w="9525">
            <a:noFill/>
            <a:miter lim="800000"/>
            <a:headEnd/>
            <a:tailEnd/>
          </a:ln>
        </p:spPr>
        <p:txBody>
          <a:bodyPr wrap="square">
            <a:spAutoFit/>
          </a:bodyPr>
          <a:lstStyle/>
          <a:p>
            <a:r>
              <a:rPr lang="ja-JP" altLang="en-US" sz="1600" dirty="0">
                <a:latin typeface="+mn-ea"/>
                <a:cs typeface="Times New Roman" pitchFamily="18" charset="0"/>
              </a:rPr>
              <a:t>最終目標（</a:t>
            </a:r>
            <a:r>
              <a:rPr lang="en-US" altLang="ja-JP" sz="1600" dirty="0">
                <a:latin typeface="+mn-ea"/>
                <a:cs typeface="Times New Roman" pitchFamily="18" charset="0"/>
              </a:rPr>
              <a:t>※</a:t>
            </a:r>
            <a:r>
              <a:rPr lang="ja-JP" altLang="en-US" sz="1600" dirty="0">
                <a:latin typeface="+mn-ea"/>
                <a:cs typeface="Times New Roman" pitchFamily="18" charset="0"/>
              </a:rPr>
              <a:t>事業開始から６か月後</a:t>
            </a:r>
            <a:r>
              <a:rPr lang="ja-JP" altLang="en-US" sz="1600" dirty="0">
                <a:latin typeface="+mn-ea"/>
              </a:rPr>
              <a:t>）</a:t>
            </a:r>
            <a:endParaRPr lang="en-US" altLang="ja-JP" sz="1600" dirty="0">
              <a:latin typeface="+mn-ea"/>
            </a:endParaRPr>
          </a:p>
        </p:txBody>
      </p:sp>
      <p:graphicFrame>
        <p:nvGraphicFramePr>
          <p:cNvPr id="18" name="表 17"/>
          <p:cNvGraphicFramePr>
            <a:graphicFrameLocks noGrp="1"/>
          </p:cNvGraphicFramePr>
          <p:nvPr>
            <p:extLst>
              <p:ext uri="{D42A27DB-BD31-4B8C-83A1-F6EECF244321}">
                <p14:modId xmlns:p14="http://schemas.microsoft.com/office/powerpoint/2010/main" val="2181495135"/>
              </p:ext>
            </p:extLst>
          </p:nvPr>
        </p:nvGraphicFramePr>
        <p:xfrm>
          <a:off x="323528" y="2060848"/>
          <a:ext cx="8470120" cy="4446239"/>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1930697">
                <a:tc>
                  <a:txBody>
                    <a:bodyPr/>
                    <a:lstStyle/>
                    <a:p>
                      <a:pPr algn="just" latinLnBrk="1">
                        <a:lnSpc>
                          <a:spcPts val="1580"/>
                        </a:lnSpc>
                        <a:spcAft>
                          <a:spcPts val="0"/>
                        </a:spcAft>
                      </a:pPr>
                      <a:r>
                        <a:rPr kumimoji="1" lang="ja-JP" altLang="en-US" sz="1200" kern="1200" spc="10" dirty="0">
                          <a:solidFill>
                            <a:schemeClr val="tx1"/>
                          </a:solidFill>
                          <a:effectLst/>
                          <a:latin typeface="+mn-ea"/>
                          <a:ea typeface="+mn-ea"/>
                          <a:cs typeface="Times New Roman" panose="02020603050405020304" pitchFamily="18" charset="0"/>
                        </a:rPr>
                        <a:t>研究開発計画における目標（経済産業省による設定）</a:t>
                      </a:r>
                      <a:endParaRPr kumimoji="1" lang="ja-JP" sz="12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200" spc="10" dirty="0">
                          <a:effectLst/>
                          <a:latin typeface="+mn-ea"/>
                          <a:ea typeface="+mn-ea"/>
                        </a:rPr>
                        <a:t>○○○○○○○○○○○○○○○○○○○○○○○○○○○○○○○○○○○○○○○○○○○○○○○○○○○○○○○○○○○○○○○…</a:t>
                      </a:r>
                      <a:endParaRPr lang="en-US" altLang="ja-JP" sz="1200" spc="10" dirty="0">
                        <a:effectLst/>
                        <a:latin typeface="+mn-ea"/>
                        <a:ea typeface="+mn-ea"/>
                      </a:endParaRPr>
                    </a:p>
                    <a:p>
                      <a:pPr marL="0" marR="0" lvl="0" indent="0" algn="just" defTabSz="914400" rtl="0" eaLnBrk="1" fontAlgn="auto" latinLnBrk="1" hangingPunct="1">
                        <a:lnSpc>
                          <a:spcPts val="1580"/>
                        </a:lnSpc>
                        <a:spcBef>
                          <a:spcPts val="0"/>
                        </a:spcBef>
                        <a:spcAft>
                          <a:spcPts val="0"/>
                        </a:spcAft>
                        <a:buClrTx/>
                        <a:buSzTx/>
                        <a:buFontTx/>
                        <a:buNone/>
                        <a:tabLst/>
                        <a:defRPr/>
                      </a:pPr>
                      <a:r>
                        <a:rPr lang="en-US" altLang="ja-JP" sz="1200" spc="10" dirty="0">
                          <a:solidFill>
                            <a:srgbClr val="0070C0"/>
                          </a:solidFill>
                          <a:effectLst/>
                          <a:latin typeface="+mn-ea"/>
                          <a:ea typeface="+mn-ea"/>
                        </a:rPr>
                        <a:t>※</a:t>
                      </a:r>
                      <a:r>
                        <a:rPr lang="ja-JP" altLang="en-US" sz="1200" b="1" spc="10" dirty="0">
                          <a:solidFill>
                            <a:srgbClr val="0070C0"/>
                          </a:solidFill>
                          <a:effectLst/>
                          <a:latin typeface="+mn-ea"/>
                          <a:ea typeface="+mn-ea"/>
                        </a:rPr>
                        <a:t>「研究開発計画」</a:t>
                      </a:r>
                      <a:r>
                        <a:rPr lang="ja-JP" altLang="en-US" sz="1200" spc="10" dirty="0">
                          <a:solidFill>
                            <a:srgbClr val="0070C0"/>
                          </a:solidFill>
                          <a:effectLst/>
                          <a:latin typeface="+mn-ea"/>
                          <a:ea typeface="+mn-ea"/>
                        </a:rPr>
                        <a:t>の該当する開発目標をそのまま転記ください。</a:t>
                      </a:r>
                      <a:endParaRPr lang="ja-JP" altLang="ja-JP" sz="1200" spc="10" dirty="0">
                        <a:solidFill>
                          <a:srgbClr val="0070C0"/>
                        </a:solidFill>
                        <a:effectLst/>
                        <a:latin typeface="+mn-ea"/>
                        <a:ea typeface="+mn-ea"/>
                        <a:cs typeface="Times New Roman" panose="02020603050405020304" pitchFamily="18" charset="0"/>
                      </a:endParaRPr>
                    </a:p>
                    <a:p>
                      <a:pPr marL="0" marR="0" lvl="0" indent="0" algn="just" defTabSz="914400" rtl="0" eaLnBrk="1" fontAlgn="auto" latinLnBrk="1" hangingPunct="1">
                        <a:lnSpc>
                          <a:spcPts val="1580"/>
                        </a:lnSpc>
                        <a:spcBef>
                          <a:spcPts val="0"/>
                        </a:spcBef>
                        <a:spcAft>
                          <a:spcPts val="0"/>
                        </a:spcAft>
                        <a:buClrTx/>
                        <a:buSzTx/>
                        <a:buFontTx/>
                        <a:buNone/>
                        <a:tabLst/>
                        <a:defRPr/>
                      </a:pPr>
                      <a:endParaRPr lang="en-US" altLang="ja-JP" sz="1200" spc="10" dirty="0">
                        <a:effectLst/>
                        <a:latin typeface="+mn-ea"/>
                        <a:ea typeface="+mn-ea"/>
                      </a:endParaRPr>
                    </a:p>
                  </a:txBody>
                  <a:tcPr marL="68580" marR="68580" marT="0" marB="0"/>
                </a:tc>
                <a:extLst>
                  <a:ext uri="{0D108BD9-81ED-4DB2-BD59-A6C34878D82A}">
                    <a16:rowId xmlns:a16="http://schemas.microsoft.com/office/drawing/2014/main" val="668968387"/>
                  </a:ext>
                </a:extLst>
              </a:tr>
              <a:tr h="2515542">
                <a:tc>
                  <a:txBody>
                    <a:bodyPr/>
                    <a:lstStyle/>
                    <a:p>
                      <a:pPr algn="just" latinLnBrk="1">
                        <a:lnSpc>
                          <a:spcPts val="1580"/>
                        </a:lnSpc>
                        <a:spcAft>
                          <a:spcPts val="0"/>
                        </a:spcAft>
                      </a:pPr>
                      <a:r>
                        <a:rPr kumimoji="1" lang="ja-JP" altLang="en-US" sz="1200" kern="1200" spc="10" dirty="0">
                          <a:solidFill>
                            <a:schemeClr val="tx1"/>
                          </a:solidFill>
                          <a:effectLst/>
                          <a:latin typeface="+mn-ea"/>
                          <a:ea typeface="+mn-ea"/>
                          <a:cs typeface="Times New Roman" panose="02020603050405020304" pitchFamily="18" charset="0"/>
                        </a:rPr>
                        <a:t>本提案における最終目標</a:t>
                      </a:r>
                      <a:endParaRPr kumimoji="1" lang="ja-JP" sz="12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200" spc="10" dirty="0">
                          <a:effectLst/>
                          <a:latin typeface="+mn-ea"/>
                          <a:ea typeface="+mn-ea"/>
                        </a:rPr>
                        <a:t>○○○○○○○○○○○○○○○○○○○○○○○○○○○○○○○○○○○○○○○○○○○○○○○○○○○○○○○○○○○○○○○…</a:t>
                      </a:r>
                      <a:endParaRPr lang="ja-JP" altLang="ja-JP" sz="1200" spc="10" dirty="0">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8</a:t>
            </a:fld>
            <a:endParaRPr kumimoji="1" lang="ja-JP"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schemeClr val="tx1"/>
              </a:solidFill>
              <a:latin typeface="+mn-ea"/>
            </a:endParaRPr>
          </a:p>
        </p:txBody>
      </p:sp>
      <p:sp>
        <p:nvSpPr>
          <p:cNvPr id="11" name="テキスト ボックス 10"/>
          <p:cNvSpPr txBox="1"/>
          <p:nvPr/>
        </p:nvSpPr>
        <p:spPr>
          <a:xfrm>
            <a:off x="4182329" y="1052736"/>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・添付資料２（事業化計画書）のうち、１．項について要約して簡潔に記載ください。</a:t>
            </a:r>
            <a:endParaRPr lang="en-US" altLang="ja-JP" sz="1200" i="1" dirty="0">
              <a:solidFill>
                <a:prstClr val="white"/>
              </a:solidFill>
              <a:latin typeface="+mn-ea"/>
            </a:endParaRPr>
          </a:p>
        </p:txBody>
      </p:sp>
      <p:sp>
        <p:nvSpPr>
          <p:cNvPr id="13" name="テキスト ボックス 12"/>
          <p:cNvSpPr txBox="1"/>
          <p:nvPr/>
        </p:nvSpPr>
        <p:spPr>
          <a:xfrm>
            <a:off x="4182329" y="4000293"/>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・添付資料２（事業化計画書）のうち、２．項、３．項について要約して簡潔に記載ください。</a:t>
            </a:r>
            <a:endParaRPr lang="en-US" altLang="ja-JP" sz="1200" i="1" dirty="0">
              <a:solidFill>
                <a:prstClr val="white"/>
              </a:solidFill>
              <a:latin typeface="+mn-ea"/>
            </a:endParaRPr>
          </a:p>
        </p:txBody>
      </p:sp>
      <p:sp>
        <p:nvSpPr>
          <p:cNvPr id="14" name="正方形/長方形 252"/>
          <p:cNvSpPr>
            <a:spLocks noChangeArrowheads="1"/>
          </p:cNvSpPr>
          <p:nvPr/>
        </p:nvSpPr>
        <p:spPr bwMode="auto">
          <a:xfrm>
            <a:off x="218963" y="1205992"/>
            <a:ext cx="8318318" cy="2739211"/>
          </a:xfrm>
          <a:prstGeom prst="rect">
            <a:avLst/>
          </a:prstGeom>
          <a:noFill/>
          <a:ln w="9525">
            <a:noFill/>
            <a:miter lim="800000"/>
            <a:headEnd/>
            <a:tailEnd/>
          </a:ln>
        </p:spPr>
        <p:txBody>
          <a:bodyPr wrap="square">
            <a:spAutoFit/>
          </a:bodyPr>
          <a:lstStyle/>
          <a:p>
            <a:pPr>
              <a:spcBef>
                <a:spcPts val="600"/>
              </a:spcBef>
            </a:pPr>
            <a:r>
              <a:rPr lang="ja-JP" altLang="en-US" sz="1200" dirty="0">
                <a:latin typeface="+mn-ea"/>
              </a:rPr>
              <a:t>（１</a:t>
            </a:r>
            <a:r>
              <a:rPr lang="en-US" altLang="ja-JP" sz="1200" dirty="0">
                <a:latin typeface="+mn-ea"/>
              </a:rPr>
              <a:t>) </a:t>
            </a:r>
            <a:r>
              <a:rPr lang="ja-JP" altLang="en-US" sz="1200" dirty="0">
                <a:latin typeface="+mn-ea"/>
              </a:rPr>
              <a:t>実用化・事業化を行う製品・サービス等の概要</a:t>
            </a:r>
            <a:endParaRPr lang="en-US" altLang="ja-JP" sz="1200" dirty="0">
              <a:latin typeface="+mn-ea"/>
            </a:endParaRPr>
          </a:p>
          <a:p>
            <a:pPr>
              <a:spcBef>
                <a:spcPts val="600"/>
              </a:spcBef>
            </a:pPr>
            <a:r>
              <a:rPr lang="en-US" altLang="ja-JP" sz="1200" dirty="0">
                <a:latin typeface="+mn-ea"/>
              </a:rPr>
              <a:t>(</a:t>
            </a:r>
            <a:r>
              <a:rPr lang="ja-JP" altLang="en-US" sz="1200" dirty="0">
                <a:latin typeface="+mn-ea"/>
              </a:rPr>
              <a:t>内容）</a:t>
            </a:r>
          </a:p>
          <a:p>
            <a:pPr>
              <a:spcBef>
                <a:spcPts val="600"/>
              </a:spcBef>
            </a:pPr>
            <a:r>
              <a:rPr lang="ja-JP" altLang="en-US" sz="1200" dirty="0">
                <a:latin typeface="+mn-ea"/>
              </a:rPr>
              <a:t>　研究開発の成果が、製品・サービスへどのように反映されるか記載してください。</a:t>
            </a:r>
            <a:endParaRPr lang="en-US" altLang="ja-JP" sz="1200" dirty="0">
              <a:latin typeface="+mn-ea"/>
            </a:endParaRPr>
          </a:p>
          <a:p>
            <a:pPr>
              <a:spcBef>
                <a:spcPts val="600"/>
              </a:spcBef>
            </a:pPr>
            <a:r>
              <a:rPr lang="ja-JP" altLang="en-US" sz="1200" dirty="0">
                <a:latin typeface="+mn-ea"/>
              </a:rPr>
              <a:t>（製作・実施等の制約）</a:t>
            </a:r>
            <a:endParaRPr lang="en-US" altLang="ja-JP" sz="1200" dirty="0">
              <a:latin typeface="+mn-ea"/>
            </a:endParaRPr>
          </a:p>
          <a:p>
            <a:pPr>
              <a:spcBef>
                <a:spcPts val="600"/>
              </a:spcBef>
            </a:pPr>
            <a:r>
              <a:rPr lang="ja-JP" altLang="en-US" sz="1200" dirty="0">
                <a:latin typeface="+mn-ea"/>
              </a:rPr>
              <a:t>　必須となる材料等の調達先（国、企業、産地等）や制約等、サプライチェーン上の立ち位置等を記載してください。</a:t>
            </a:r>
          </a:p>
          <a:p>
            <a:pPr>
              <a:spcBef>
                <a:spcPts val="600"/>
              </a:spcBef>
            </a:pPr>
            <a:r>
              <a:rPr lang="en-US" altLang="ja-JP" sz="1200" dirty="0">
                <a:latin typeface="+mn-ea"/>
              </a:rPr>
              <a:t>(</a:t>
            </a:r>
            <a:r>
              <a:rPr lang="ja-JP" altLang="en-US" sz="1200" dirty="0">
                <a:latin typeface="+mn-ea"/>
              </a:rPr>
              <a:t>用途（販売予定先））</a:t>
            </a:r>
          </a:p>
          <a:p>
            <a:pPr>
              <a:spcBef>
                <a:spcPts val="600"/>
              </a:spcBef>
            </a:pPr>
            <a:r>
              <a:rPr lang="ja-JP" altLang="en-US" sz="1200" dirty="0">
                <a:latin typeface="+mn-ea"/>
              </a:rPr>
              <a:t>　当該製品・サービスの想定される販売ルート、販売先等を記載してください。この販売先以外の分野等で利用できる場合は、それについても記載してください。また、自らが実用化・事業化するのではない場合には、どの様な形で製品・サービスが実用化されることを想定しているのかについて記載願います。ライセンスビジネスも構想している場合は、併せて記載下さい。</a:t>
            </a:r>
            <a:endParaRPr lang="en-US" altLang="ja-JP" sz="1200" dirty="0">
              <a:latin typeface="+mn-ea"/>
            </a:endParaRPr>
          </a:p>
          <a:p>
            <a:pPr>
              <a:spcBef>
                <a:spcPts val="600"/>
              </a:spcBef>
            </a:pPr>
            <a:r>
              <a:rPr lang="ja-JP" altLang="en-US" sz="1200" dirty="0">
                <a:latin typeface="+mn-ea"/>
              </a:rPr>
              <a:t>（成果の公表、モデル等の公開に向けた計画）</a:t>
            </a:r>
            <a:endParaRPr lang="en-US" altLang="ja-JP" sz="1200" dirty="0">
              <a:latin typeface="+mn-ea"/>
            </a:endParaRPr>
          </a:p>
          <a:p>
            <a:pPr>
              <a:spcBef>
                <a:spcPts val="600"/>
              </a:spcBef>
            </a:pPr>
            <a:r>
              <a:rPr lang="ja-JP" altLang="en-US" sz="1200" dirty="0">
                <a:latin typeface="+mn-ea"/>
              </a:rPr>
              <a:t>　開発詳細の公表、モデルのオープン化、開発コード・データ等のオープン化の取組について記載してください。</a:t>
            </a:r>
          </a:p>
        </p:txBody>
      </p:sp>
      <p:sp>
        <p:nvSpPr>
          <p:cNvPr id="16" name="正方形/長方形 252"/>
          <p:cNvSpPr>
            <a:spLocks noChangeArrowheads="1"/>
          </p:cNvSpPr>
          <p:nvPr/>
        </p:nvSpPr>
        <p:spPr bwMode="auto">
          <a:xfrm>
            <a:off x="251520" y="4115123"/>
            <a:ext cx="8318318" cy="2369880"/>
          </a:xfrm>
          <a:prstGeom prst="rect">
            <a:avLst/>
          </a:prstGeom>
          <a:noFill/>
          <a:ln w="9525">
            <a:noFill/>
            <a:miter lim="800000"/>
            <a:headEnd/>
            <a:tailEnd/>
          </a:ln>
        </p:spPr>
        <p:txBody>
          <a:bodyPr wrap="square">
            <a:spAutoFit/>
          </a:bodyPr>
          <a:lstStyle/>
          <a:p>
            <a:pPr>
              <a:spcBef>
                <a:spcPts val="600"/>
              </a:spcBef>
            </a:pPr>
            <a:r>
              <a:rPr lang="ja-JP" altLang="en-US" sz="1200" dirty="0">
                <a:latin typeface="+mn-ea"/>
              </a:rPr>
              <a:t>（２</a:t>
            </a:r>
            <a:r>
              <a:rPr lang="en-US" altLang="ja-JP" sz="1200" dirty="0">
                <a:latin typeface="+mn-ea"/>
              </a:rPr>
              <a:t>) </a:t>
            </a:r>
            <a:r>
              <a:rPr lang="ja-JP" altLang="en-US" sz="1200" dirty="0">
                <a:latin typeface="+mn-ea"/>
              </a:rPr>
              <a:t>研究開発への取組</a:t>
            </a:r>
            <a:endParaRPr lang="en-US" altLang="ja-JP" sz="1200" dirty="0">
              <a:latin typeface="+mn-ea"/>
            </a:endParaRPr>
          </a:p>
          <a:p>
            <a:pPr>
              <a:spcBef>
                <a:spcPts val="600"/>
              </a:spcBef>
            </a:pPr>
            <a:endParaRPr lang="en-US" altLang="ja-JP" sz="1200" dirty="0">
              <a:latin typeface="+mn-ea"/>
            </a:endParaRPr>
          </a:p>
          <a:p>
            <a:pPr marL="171450" indent="-171450">
              <a:spcBef>
                <a:spcPts val="600"/>
              </a:spcBef>
              <a:buFont typeface="Arial" panose="020B0604020202020204" pitchFamily="34" charset="0"/>
              <a:buChar char="•"/>
            </a:pPr>
            <a:r>
              <a:rPr lang="ja-JP" altLang="en-US" sz="1200" dirty="0">
                <a:latin typeface="+mn-ea"/>
              </a:rPr>
              <a:t>研究開発を考えるに至った経緯（動機）</a:t>
            </a:r>
            <a:endParaRPr lang="en-US" altLang="ja-JP" sz="1200" dirty="0">
              <a:latin typeface="+mn-ea"/>
            </a:endParaRPr>
          </a:p>
          <a:p>
            <a:pPr marL="171450" indent="-171450">
              <a:spcBef>
                <a:spcPts val="600"/>
              </a:spcBef>
              <a:buFont typeface="Arial" panose="020B0604020202020204" pitchFamily="34" charset="0"/>
              <a:buChar char="•"/>
            </a:pPr>
            <a:r>
              <a:rPr lang="ja-JP" altLang="en-US" sz="1200" dirty="0">
                <a:latin typeface="+mn-ea"/>
              </a:rPr>
              <a:t>事業として成功すると考える理由</a:t>
            </a:r>
            <a:endParaRPr lang="en-US" altLang="ja-JP" sz="1200" dirty="0">
              <a:latin typeface="+mn-ea"/>
            </a:endParaRPr>
          </a:p>
          <a:p>
            <a:pPr marL="171450" indent="-171450">
              <a:spcBef>
                <a:spcPts val="600"/>
              </a:spcBef>
              <a:buFont typeface="Arial" panose="020B0604020202020204" pitchFamily="34" charset="0"/>
              <a:buChar char="•"/>
            </a:pPr>
            <a:r>
              <a:rPr lang="ja-JP" altLang="en-US" sz="1200" dirty="0">
                <a:latin typeface="+mn-ea"/>
              </a:rPr>
              <a:t>事業化のスケジュール</a:t>
            </a:r>
            <a:endParaRPr lang="en-US" altLang="ja-JP" sz="1200" dirty="0">
              <a:latin typeface="+mn-ea"/>
            </a:endParaRPr>
          </a:p>
          <a:p>
            <a:pPr marL="171450" indent="-171450">
              <a:spcBef>
                <a:spcPts val="600"/>
              </a:spcBef>
              <a:buFont typeface="Arial" panose="020B0604020202020204" pitchFamily="34" charset="0"/>
              <a:buChar char="•"/>
            </a:pPr>
            <a:r>
              <a:rPr lang="ja-JP" altLang="en-US" sz="1200" dirty="0">
                <a:latin typeface="+mn-ea"/>
              </a:rPr>
              <a:t>オープン＆クローズ戦略等</a:t>
            </a:r>
            <a:endParaRPr lang="en-US" altLang="ja-JP" sz="1200" dirty="0">
              <a:latin typeface="+mn-ea"/>
            </a:endParaRPr>
          </a:p>
          <a:p>
            <a:pPr marL="171450" indent="-171450">
              <a:spcBef>
                <a:spcPts val="600"/>
              </a:spcBef>
              <a:buFont typeface="Arial" panose="020B0604020202020204" pitchFamily="34" charset="0"/>
              <a:buChar char="•"/>
            </a:pPr>
            <a:endParaRPr lang="en-US" altLang="ja-JP" sz="1200" dirty="0">
              <a:latin typeface="+mn-ea"/>
            </a:endParaRPr>
          </a:p>
          <a:p>
            <a:pPr>
              <a:spcBef>
                <a:spcPts val="600"/>
              </a:spcBef>
            </a:pPr>
            <a:r>
              <a:rPr lang="en-US" altLang="ja-JP" sz="1200" dirty="0">
                <a:latin typeface="+mn-ea"/>
              </a:rPr>
              <a:t>※</a:t>
            </a:r>
            <a:r>
              <a:rPr lang="ja-JP" altLang="en-US" sz="1200" dirty="0">
                <a:latin typeface="+mn-ea"/>
              </a:rPr>
              <a:t>内容の詳細は様式第</a:t>
            </a:r>
            <a:r>
              <a:rPr lang="en-US" altLang="ja-JP" sz="1200" dirty="0">
                <a:latin typeface="+mn-ea"/>
              </a:rPr>
              <a:t>1</a:t>
            </a:r>
            <a:r>
              <a:rPr lang="ja-JP" altLang="en-US" sz="1200" dirty="0">
                <a:latin typeface="+mn-ea"/>
              </a:rPr>
              <a:t>の添付資料２（事業化計画書）をご参照ください。</a:t>
            </a:r>
            <a:endParaRPr lang="en-US" altLang="ja-JP" sz="1200" dirty="0">
              <a:latin typeface="+mn-ea"/>
            </a:endParaRPr>
          </a:p>
          <a:p>
            <a:pPr marL="171450" indent="-171450">
              <a:spcBef>
                <a:spcPts val="600"/>
              </a:spcBef>
              <a:buFont typeface="Arial" panose="020B0604020202020204" pitchFamily="34" charset="0"/>
              <a:buChar char="•"/>
            </a:pPr>
            <a:endParaRPr lang="ja-JP" altLang="en-US" sz="1200" dirty="0">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9</a:t>
            </a:fld>
            <a:endParaRPr kumimoji="1" lang="ja-JP" altLang="en-US"/>
          </a:p>
        </p:txBody>
      </p:sp>
      <p:sp>
        <p:nvSpPr>
          <p:cNvPr id="6" name="タイトル 1">
            <a:extLst>
              <a:ext uri="{FF2B5EF4-FFF2-40B4-BE49-F238E27FC236}">
                <a16:creationId xmlns:a16="http://schemas.microsoft.com/office/drawing/2014/main" id="{746C95CA-0905-FF4E-EEB4-8E9D46351471}"/>
              </a:ext>
            </a:extLst>
          </p:cNvPr>
          <p:cNvSpPr txBox="1">
            <a:spLocks/>
          </p:cNvSpPr>
          <p:nvPr/>
        </p:nvSpPr>
        <p:spPr>
          <a:xfrm>
            <a:off x="218963" y="185167"/>
            <a:ext cx="7737413"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７．研究開発成果の実用化・事業化の見通し（１）</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2056</Words>
  <PresentationFormat>画面に合わせる (4:3)</PresentationFormat>
  <Paragraphs>155</Paragraphs>
  <Slides>11</Slides>
  <Notes>3</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11</vt:i4>
      </vt:variant>
    </vt:vector>
  </HeadingPairs>
  <TitlesOfParts>
    <vt:vector size="18" baseType="lpstr">
      <vt:lpstr>ＭＳ Ｐゴシック</vt:lpstr>
      <vt:lpstr>ＭＳ 明朝</vt:lpstr>
      <vt:lpstr>TmsRmn</vt:lpstr>
      <vt:lpstr>Arial</vt:lpstr>
      <vt:lpstr>Calibri</vt:lpstr>
      <vt:lpstr>Office ​​テーマ</vt:lpstr>
      <vt:lpstr>1_Office ​​テーマ</vt:lpstr>
      <vt:lpstr>  ○○○○の研究開発 （提案事業の名称記載）</vt:lpstr>
      <vt:lpstr>１．提案の概要（１）</vt:lpstr>
      <vt:lpstr>１．提案の概要（２）</vt:lpstr>
      <vt:lpstr>２．事業内容</vt:lpstr>
      <vt:lpstr>２．事業内容（計算リソースの利用計画）</vt:lpstr>
      <vt:lpstr>３．研究開発の体制</vt:lpstr>
      <vt:lpstr>PowerPoint プレゼンテーション</vt:lpstr>
      <vt:lpstr>５．研究開発の目標</vt:lpstr>
      <vt:lpstr>PowerPoint プレゼンテーション</vt:lpstr>
      <vt:lpstr>７．研究開発成果の実用化・事業化の見通し（２）</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