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Lst>
  <p:notesMasterIdLst>
    <p:notesMasterId r:id="rId19"/>
  </p:notesMasterIdLst>
  <p:sldIdLst>
    <p:sldId id="262" r:id="rId3"/>
    <p:sldId id="263" r:id="rId4"/>
    <p:sldId id="282" r:id="rId5"/>
    <p:sldId id="264" r:id="rId6"/>
    <p:sldId id="272" r:id="rId7"/>
    <p:sldId id="289" r:id="rId8"/>
    <p:sldId id="290" r:id="rId9"/>
    <p:sldId id="276" r:id="rId10"/>
    <p:sldId id="270" r:id="rId11"/>
    <p:sldId id="268" r:id="rId12"/>
    <p:sldId id="275" r:id="rId13"/>
    <p:sldId id="288" r:id="rId14"/>
    <p:sldId id="281" r:id="rId15"/>
    <p:sldId id="279" r:id="rId16"/>
    <p:sldId id="280" r:id="rId17"/>
    <p:sldId id="285" r:id="rId18"/>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4" name="作成者" initials="A" lastIdx="1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060" autoAdjust="0"/>
    <p:restoredTop sz="82075" autoAdjust="0"/>
  </p:normalViewPr>
  <p:slideViewPr>
    <p:cSldViewPr>
      <p:cViewPr varScale="1">
        <p:scale>
          <a:sx n="110" d="100"/>
          <a:sy n="110" d="100"/>
        </p:scale>
        <p:origin x="1656" y="7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slides/slide15.xml" Type="http://schemas.openxmlformats.org/officeDocument/2006/relationships/slide"/><Relationship Id="rId18" Target="slides/slide16.xml" Type="http://schemas.openxmlformats.org/officeDocument/2006/relationships/slide"/><Relationship Id="rId19" Target="notesMasters/notesMaster1.xml" Type="http://schemas.openxmlformats.org/officeDocument/2006/relationships/notesMaster"/><Relationship Id="rId2" Target="slideMasters/slideMaster2.xml" Type="http://schemas.openxmlformats.org/officeDocument/2006/relationships/slideMaster"/><Relationship Id="rId20" Target="commentAuthors.xml" Type="http://schemas.openxmlformats.org/officeDocument/2006/relationships/commentAuthors"/><Relationship Id="rId21" Target="presProps.xml" Type="http://schemas.openxmlformats.org/officeDocument/2006/relationships/presProps"/><Relationship Id="rId22" Target="viewProps.xml" Type="http://schemas.openxmlformats.org/officeDocument/2006/relationships/viewProps"/><Relationship Id="rId23" Target="theme/theme1.xml" Type="http://schemas.openxmlformats.org/officeDocument/2006/relationships/theme"/><Relationship Id="rId24"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4813"/>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4813"/>
          </a:xfrm>
          <a:prstGeom prst="rect">
            <a:avLst/>
          </a:prstGeom>
        </p:spPr>
        <p:txBody>
          <a:bodyPr vert="horz" lIns="90644" tIns="45322" rIns="90644" bIns="45322" rtlCol="0"/>
          <a:lstStyle>
            <a:lvl1pPr algn="r">
              <a:defRPr sz="1200"/>
            </a:lvl1pPr>
          </a:lstStyle>
          <a:p>
            <a:fld id="{F6BF0FAD-9AF7-4A9D-BEB9-225BC2693DA8}" type="datetimeFigureOut">
              <a:rPr kumimoji="1" lang="ja-JP" altLang="en-US" smtClean="0"/>
              <a:t>2023/11/16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3"/>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4813"/>
          </a:xfrm>
          <a:prstGeom prst="rect">
            <a:avLst/>
          </a:prstGeom>
        </p:spPr>
        <p:txBody>
          <a:bodyPr vert="horz" lIns="90644" tIns="45322" rIns="90644" bIns="45322" rtlCol="0" anchor="b"/>
          <a:lstStyle>
            <a:lvl1pPr algn="r">
              <a:defRPr sz="1200"/>
            </a:lvl1pPr>
          </a:lstStyle>
          <a:p>
            <a:fld id="{6FEFA6D4-6023-4B1B-8C1D-D45244087E36}" type="slidenum">
              <a:rPr kumimoji="1" lang="ja-JP" altLang="en-US" smtClean="0"/>
              <a:t>‹#›</a:t>
            </a:fld>
            <a:endParaRPr kumimoji="1" lang="ja-JP" altLang="en-US"/>
          </a:p>
        </p:txBody>
      </p:sp>
    </p:spTree>
    <p:extLst>
      <p:ext uri="{BB962C8B-B14F-4D97-AF65-F5344CB8AC3E}">
        <p14:creationId xmlns:p14="http://schemas.microsoft.com/office/powerpoint/2010/main" val="718074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4</a:t>
            </a:fld>
            <a:endParaRPr kumimoji="1" lang="ja-JP" altLang="en-US"/>
          </a:p>
        </p:txBody>
      </p:sp>
    </p:spTree>
    <p:extLst>
      <p:ext uri="{BB962C8B-B14F-4D97-AF65-F5344CB8AC3E}">
        <p14:creationId xmlns:p14="http://schemas.microsoft.com/office/powerpoint/2010/main" val="4197448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5</a:t>
            </a:fld>
            <a:endParaRPr kumimoji="1" lang="ja-JP" altLang="en-US"/>
          </a:p>
        </p:txBody>
      </p:sp>
    </p:spTree>
    <p:extLst>
      <p:ext uri="{BB962C8B-B14F-4D97-AF65-F5344CB8AC3E}">
        <p14:creationId xmlns:p14="http://schemas.microsoft.com/office/powerpoint/2010/main" val="42400126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FEFA6D4-6023-4B1B-8C1D-D45244087E36}" type="slidenum">
              <a:rPr kumimoji="1" lang="ja-JP" altLang="en-US" smtClean="0"/>
              <a:t>6</a:t>
            </a:fld>
            <a:endParaRPr kumimoji="1" lang="ja-JP" altLang="en-US"/>
          </a:p>
        </p:txBody>
      </p:sp>
    </p:spTree>
    <p:extLst>
      <p:ext uri="{BB962C8B-B14F-4D97-AF65-F5344CB8AC3E}">
        <p14:creationId xmlns:p14="http://schemas.microsoft.com/office/powerpoint/2010/main" val="335523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7</a:t>
            </a:fld>
            <a:endParaRPr kumimoji="1" lang="ja-JP" altLang="en-US"/>
          </a:p>
        </p:txBody>
      </p:sp>
    </p:spTree>
    <p:extLst>
      <p:ext uri="{BB962C8B-B14F-4D97-AF65-F5344CB8AC3E}">
        <p14:creationId xmlns:p14="http://schemas.microsoft.com/office/powerpoint/2010/main" val="9762845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FEFA6D4-6023-4B1B-8C1D-D45244087E36}" type="slidenum">
              <a:rPr kumimoji="1" lang="ja-JP" altLang="en-US" smtClean="0"/>
              <a:t>8</a:t>
            </a:fld>
            <a:endParaRPr kumimoji="1" lang="ja-JP" altLang="en-US"/>
          </a:p>
        </p:txBody>
      </p:sp>
    </p:spTree>
    <p:extLst>
      <p:ext uri="{BB962C8B-B14F-4D97-AF65-F5344CB8AC3E}">
        <p14:creationId xmlns:p14="http://schemas.microsoft.com/office/powerpoint/2010/main" val="244540743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1958683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345304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87659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52F4F59D-7654-4C13-8FD9-36C3A99ACCA7}"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66512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193493C-4232-424A-A230-64D9A0D3FE1A}"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80169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9E5471E-B2EB-4344-8315-4CE19303F95C}"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80109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DD8833A-9DFF-4DC6-9C34-8A1CC931AF3B}"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25441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4B2CAA6-44EF-4BE7-8D21-89C0B1BB3B19}"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19239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81D63D3-F7B4-40E6-9B4C-457D839DF201}"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548825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9BC4E91-BD4C-4820-98FB-17E7F2F1052D}"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038080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A9EFB19-0F1E-4218-AA50-27D950E6B1D7}"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7039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123623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C4C71C-AFA2-4C05-93A1-3DCCEC5B29EC}"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100797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B1C6CC-D6CF-4040-AFC8-BBB2EBF6EBD3}"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699154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DA4436D8-EA38-4DB3-B509-3F4452DCC0C4}"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95586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477654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64554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47735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295030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462329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2051437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257EDD-F118-48BA-9665-6966C160534D}" type="datetimeFigureOut">
              <a:rPr kumimoji="1" lang="ja-JP" altLang="en-US" smtClean="0"/>
              <a:pPr/>
              <a:t>2023/11/16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371698906"/>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57EDD-F118-48BA-9665-6966C160534D}" type="datetimeFigureOut">
              <a:rPr kumimoji="1" lang="ja-JP" altLang="en-US" smtClean="0"/>
              <a:pPr/>
              <a:t>2023/11/16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kumimoji="1" lang="ja-JP" altLang="en-US" smtClean="0"/>
              <a:pPr/>
              <a:t>‹#›</a:t>
            </a:fld>
            <a:endParaRPr kumimoji="1" lang="ja-JP" altLang="en-US"/>
          </a:p>
        </p:txBody>
      </p:sp>
    </p:spTree>
    <p:extLst>
      <p:ext uri="{BB962C8B-B14F-4D97-AF65-F5344CB8AC3E}">
        <p14:creationId xmlns:p14="http://schemas.microsoft.com/office/powerpoint/2010/main" val="3038503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38ECE-320F-415C-A091-9B9CC939B427}" type="datetime1">
              <a:rPr lang="ja-JP" altLang="en-US" smtClean="0">
                <a:solidFill>
                  <a:prstClr val="black">
                    <a:tint val="75000"/>
                  </a:prstClr>
                </a:solidFill>
              </a:rPr>
              <a:pPr/>
              <a:t>2023/11/16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A5D70-00BF-43D1-9518-0183EFEF9A82}"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902125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1.xml.rels><?xml version="1.0" encoding="UTF-8" standalone="yes"?><Relationships xmlns="http://schemas.openxmlformats.org/package/2006/relationships"><Relationship Id="rId1" Target="../slideLayouts/slideLayout18.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4.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5.xml.rels><?xml version="1.0" encoding="UTF-8" standalone="yes"?><Relationships xmlns="http://schemas.openxmlformats.org/package/2006/relationships"><Relationship Id="rId1" Target="../slideLayouts/slideLayout13.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13.xml" Type="http://schemas.openxmlformats.org/officeDocument/2006/relationships/slideLayout"/><Relationship Id="rId2" Target="../media/image1.png" Type="http://schemas.openxmlformats.org/officeDocument/2006/relationships/image"/><Relationship Id="rId3" Target="../media/image2.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xml" Type="http://schemas.openxmlformats.org/officeDocument/2006/relationships/notesSlid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3.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29960" y="982133"/>
            <a:ext cx="7772400" cy="2403698"/>
          </a:xfrm>
        </p:spPr>
        <p:txBody>
          <a:bodyPr>
            <a:normAutofit/>
          </a:bodyPr>
          <a:lstStyle/>
          <a:p>
            <a:br>
              <a:rPr lang="en-US" altLang="ja-JP" b="1" dirty="0">
                <a:latin typeface="+mn-ea"/>
                <a:ea typeface="+mn-ea"/>
              </a:rPr>
            </a:br>
            <a:br>
              <a:rPr lang="en-US" altLang="ja-JP" b="1" dirty="0">
                <a:latin typeface="+mn-ea"/>
                <a:ea typeface="+mn-ea"/>
              </a:rPr>
            </a:br>
            <a:r>
              <a:rPr lang="ja-JP" altLang="en-US" b="1" dirty="0">
                <a:latin typeface="+mn-ea"/>
                <a:ea typeface="+mn-ea"/>
              </a:rPr>
              <a:t>○○</a:t>
            </a:r>
            <a:r>
              <a:rPr lang="ja-JP" altLang="en-US" b="1" dirty="0">
                <a:latin typeface="+mn-ea"/>
              </a:rPr>
              <a:t>○○○○</a:t>
            </a:r>
            <a:r>
              <a:rPr lang="ja-JP" altLang="en-US" b="1" dirty="0">
                <a:latin typeface="+mn-ea"/>
                <a:ea typeface="+mn-ea"/>
              </a:rPr>
              <a:t>の研究開発</a:t>
            </a:r>
            <a:endParaRPr kumimoji="1" lang="ja-JP" altLang="en-US" dirty="0">
              <a:latin typeface="+mn-ea"/>
              <a:ea typeface="+mn-ea"/>
            </a:endParaRPr>
          </a:p>
        </p:txBody>
      </p:sp>
      <p:sp>
        <p:nvSpPr>
          <p:cNvPr id="3" name="サブタイトル 2"/>
          <p:cNvSpPr>
            <a:spLocks noGrp="1"/>
          </p:cNvSpPr>
          <p:nvPr>
            <p:ph type="subTitle" idx="1"/>
          </p:nvPr>
        </p:nvSpPr>
        <p:spPr>
          <a:xfrm>
            <a:off x="351251" y="3836349"/>
            <a:ext cx="8466630" cy="1868956"/>
          </a:xfrm>
        </p:spPr>
        <p:txBody>
          <a:bodyPr>
            <a:normAutofit fontScale="92500"/>
          </a:bodyPr>
          <a:lstStyle/>
          <a:p>
            <a:pPr algn="l"/>
            <a:r>
              <a:rPr kumimoji="1" lang="ja-JP" altLang="en-US" sz="2400" dirty="0">
                <a:latin typeface="+mn-ea"/>
              </a:rPr>
              <a:t>提案機関　 ：</a:t>
            </a:r>
            <a:r>
              <a:rPr lang="ja-JP" altLang="en-US" sz="2400" dirty="0">
                <a:latin typeface="+mn-ea"/>
              </a:rPr>
              <a:t>〇〇〇〇、〇〇〇〇、〇〇〇〇・・・</a:t>
            </a:r>
            <a:endParaRPr lang="en-US" altLang="ja-JP" sz="2400" dirty="0">
              <a:latin typeface="+mn-ea"/>
            </a:endParaRPr>
          </a:p>
          <a:p>
            <a:pPr algn="l"/>
            <a:r>
              <a:rPr kumimoji="1" lang="ja-JP" altLang="en-US" sz="2400" dirty="0">
                <a:latin typeface="+mn-ea"/>
              </a:rPr>
              <a:t>実施期間 　：○年間（</a:t>
            </a:r>
            <a:r>
              <a:rPr lang="ja-JP" altLang="en-US" sz="2400" dirty="0">
                <a:latin typeface="+mn-ea"/>
              </a:rPr>
              <a:t>２０２４年２月中旬～２０●●年●●月）</a:t>
            </a:r>
            <a:endParaRPr kumimoji="1" lang="en-US" altLang="ja-JP" sz="2400" dirty="0">
              <a:latin typeface="+mn-ea"/>
            </a:endParaRPr>
          </a:p>
          <a:p>
            <a:pPr algn="l"/>
            <a:r>
              <a:rPr kumimoji="1" lang="ja-JP" altLang="en-US" sz="2400" dirty="0">
                <a:latin typeface="+mn-ea"/>
              </a:rPr>
              <a:t>提案予算額：○</a:t>
            </a:r>
            <a:r>
              <a:rPr lang="en-US" altLang="ja-JP" sz="2400" dirty="0">
                <a:latin typeface="+mn-ea"/>
              </a:rPr>
              <a:t> , </a:t>
            </a:r>
            <a:r>
              <a:rPr kumimoji="1" lang="ja-JP" altLang="en-US" sz="2400" dirty="0">
                <a:latin typeface="+mn-ea"/>
              </a:rPr>
              <a:t>○○○百万円（初回契約期間の提案額：〇百万円）</a:t>
            </a:r>
            <a:endParaRPr kumimoji="1" lang="en-US" altLang="ja-JP" sz="2400" dirty="0">
              <a:latin typeface="+mn-ea"/>
            </a:endParaRPr>
          </a:p>
          <a:p>
            <a:pPr algn="l"/>
            <a:r>
              <a:rPr lang="ja-JP" altLang="en-US" sz="2400" dirty="0">
                <a:latin typeface="+mn-ea"/>
              </a:rPr>
              <a:t>設定値　　　：費用対効果指標の設定値</a:t>
            </a:r>
            <a:endParaRPr lang="en-US" altLang="ja-JP" sz="2400" dirty="0">
              <a:latin typeface="+mn-ea"/>
            </a:endParaRPr>
          </a:p>
          <a:p>
            <a:pPr algn="l"/>
            <a:endParaRPr kumimoji="1" lang="en-US" altLang="ja-JP" sz="2400" dirty="0">
              <a:latin typeface="+mn-ea"/>
            </a:endParaRPr>
          </a:p>
          <a:p>
            <a:pPr algn="l"/>
            <a:endParaRPr kumimoji="1" lang="ja-JP" altLang="en-US" sz="2400" dirty="0">
              <a:latin typeface="+mn-ea"/>
            </a:endParaRPr>
          </a:p>
        </p:txBody>
      </p:sp>
      <p:sp>
        <p:nvSpPr>
          <p:cNvPr id="5" name="テキスト ボックス 4"/>
          <p:cNvSpPr txBox="1"/>
          <p:nvPr/>
        </p:nvSpPr>
        <p:spPr>
          <a:xfrm>
            <a:off x="6012160" y="2999248"/>
            <a:ext cx="3075003"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＜研究開発テーマ名＞</a:t>
            </a:r>
            <a:endParaRPr lang="en-US" altLang="ja-JP" dirty="0">
              <a:latin typeface="+mn-ea"/>
            </a:endParaRPr>
          </a:p>
          <a:p>
            <a:r>
              <a:rPr lang="ja-JP" altLang="en-US" dirty="0">
                <a:latin typeface="+mn-ea"/>
              </a:rPr>
              <a:t>　　提案者独自の提案名を記載してください</a:t>
            </a:r>
          </a:p>
        </p:txBody>
      </p:sp>
      <p:sp>
        <p:nvSpPr>
          <p:cNvPr id="6" name="テキスト ボックス 5"/>
          <p:cNvSpPr txBox="1"/>
          <p:nvPr/>
        </p:nvSpPr>
        <p:spPr>
          <a:xfrm>
            <a:off x="4060582" y="3501008"/>
            <a:ext cx="5007895"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提案される企業・大学、研究機関等の名称を記載してください</a:t>
            </a:r>
            <a:endParaRPr lang="en-US" altLang="ja-JP" dirty="0">
              <a:latin typeface="+mn-ea"/>
            </a:endParaRPr>
          </a:p>
          <a:p>
            <a:r>
              <a:rPr lang="ja-JP" altLang="en-US" dirty="0">
                <a:latin typeface="+mn-ea"/>
              </a:rPr>
              <a:t>共同提案の場合、代表機関を一番左に記述し、共同提案者を続けて併記してください。再委託先、共同実施先はその旨明示の上、記載ください。</a:t>
            </a:r>
            <a:endParaRPr lang="en-US" altLang="ja-JP" dirty="0">
              <a:latin typeface="+mn-ea"/>
            </a:endParaRPr>
          </a:p>
        </p:txBody>
      </p:sp>
      <p:sp>
        <p:nvSpPr>
          <p:cNvPr id="9" name="テキスト ボックス 8"/>
          <p:cNvSpPr txBox="1"/>
          <p:nvPr/>
        </p:nvSpPr>
        <p:spPr>
          <a:xfrm>
            <a:off x="3131840" y="48206"/>
            <a:ext cx="5922046" cy="2926442"/>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pPr marL="171450" indent="-171450">
              <a:lnSpc>
                <a:spcPts val="1300"/>
              </a:lnSpc>
              <a:buFont typeface="Arial" panose="020B0604020202020204" pitchFamily="34" charset="0"/>
              <a:buChar char="•"/>
            </a:pPr>
            <a:r>
              <a:rPr lang="ja-JP" altLang="en-US" dirty="0">
                <a:latin typeface="+mn-ea"/>
              </a:rPr>
              <a:t>本様式に従い、提案する研究開発の説明資料を作成してください。</a:t>
            </a:r>
            <a:r>
              <a:rPr lang="ja-JP" altLang="en-US" b="1" u="sng" dirty="0">
                <a:latin typeface="+mn-ea"/>
              </a:rPr>
              <a:t>様式中の項目や注意書きで指定する内容を参考にして作成ください。構成（順番）や体裁等は変更頂いて結構です。</a:t>
            </a:r>
            <a:endParaRPr lang="en-US" altLang="ja-JP" b="1" u="sng" dirty="0">
              <a:latin typeface="+mn-ea"/>
            </a:endParaRPr>
          </a:p>
          <a:p>
            <a:pPr marL="171450" indent="-171450">
              <a:lnSpc>
                <a:spcPts val="1300"/>
              </a:lnSpc>
              <a:buFont typeface="Arial" panose="020B0604020202020204" pitchFamily="34" charset="0"/>
              <a:buChar char="•"/>
            </a:pPr>
            <a:r>
              <a:rPr lang="ja-JP" altLang="en-US" dirty="0">
                <a:latin typeface="+mn-ea"/>
              </a:rPr>
              <a:t>別添</a:t>
            </a:r>
            <a:r>
              <a:rPr lang="en-US" altLang="ja-JP" dirty="0">
                <a:latin typeface="+mn-ea"/>
              </a:rPr>
              <a:t>1</a:t>
            </a:r>
            <a:r>
              <a:rPr lang="ja-JP" altLang="en-US" dirty="0">
                <a:latin typeface="+mn-ea"/>
              </a:rPr>
              <a:t>及び別添</a:t>
            </a:r>
            <a:r>
              <a:rPr lang="en-US" altLang="ja-JP" dirty="0">
                <a:latin typeface="+mn-ea"/>
              </a:rPr>
              <a:t>4</a:t>
            </a:r>
            <a:r>
              <a:rPr lang="ja-JP" altLang="en-US" dirty="0">
                <a:latin typeface="+mn-ea"/>
              </a:rPr>
              <a:t>の注意書きの観点も参照し、提案書の概要となるよう作成ください。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必要に応じ、コアとなる技術に関する説明資料や本様式の各項目に係る補足説明資料等、参考資料を追加頂くことは可能です。</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記載の内容が判読しやすい字体とし、大きさは</a:t>
            </a:r>
            <a:r>
              <a:rPr lang="en-US" altLang="ja-JP" dirty="0">
                <a:latin typeface="+mn-ea"/>
              </a:rPr>
              <a:t>12</a:t>
            </a:r>
            <a:r>
              <a:rPr lang="ja-JP" altLang="en-US" dirty="0">
                <a:latin typeface="+mn-ea"/>
              </a:rPr>
              <a:t>ポイント以上を基本としてください。</a:t>
            </a:r>
          </a:p>
          <a:p>
            <a:pPr marL="171450" indent="-171450">
              <a:lnSpc>
                <a:spcPts val="1300"/>
              </a:lnSpc>
              <a:buFont typeface="Arial" panose="020B0604020202020204" pitchFamily="34" charset="0"/>
              <a:buChar char="•"/>
            </a:pPr>
            <a:r>
              <a:rPr lang="ja-JP" altLang="en-US" dirty="0">
                <a:latin typeface="+mn-ea"/>
              </a:rPr>
              <a:t>積極的に図、写真、グラフ等を使用して、簡潔にわかりやすく説明するようにしてください。</a:t>
            </a:r>
          </a:p>
          <a:p>
            <a:pPr marL="171450" indent="-171450">
              <a:lnSpc>
                <a:spcPts val="1300"/>
              </a:lnSpc>
              <a:buFont typeface="Arial" panose="020B0604020202020204" pitchFamily="34" charset="0"/>
              <a:buChar char="•"/>
            </a:pPr>
            <a:r>
              <a:rPr lang="ja-JP" altLang="en-US" dirty="0">
                <a:latin typeface="+mn-ea"/>
              </a:rPr>
              <a:t>原則、</a:t>
            </a:r>
            <a:r>
              <a:rPr lang="en-US" altLang="ja-JP" dirty="0">
                <a:latin typeface="+mn-ea"/>
              </a:rPr>
              <a:t>15</a:t>
            </a:r>
            <a:r>
              <a:rPr lang="ja-JP" altLang="en-US" dirty="0">
                <a:latin typeface="+mn-ea"/>
              </a:rPr>
              <a:t>頁程度（予算額・内訳に係る資料は除き、表紙、参考資料等の挿込スライドを含む頁数）でまとめてください。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青字の説明書きを参考に記載してください。</a:t>
            </a:r>
            <a:endParaRPr lang="en-US" altLang="ja-JP" dirty="0">
              <a:latin typeface="+mn-ea"/>
            </a:endParaRPr>
          </a:p>
          <a:p>
            <a:pPr marL="171450" indent="-171450">
              <a:lnSpc>
                <a:spcPts val="1300"/>
              </a:lnSpc>
              <a:buFont typeface="Arial" panose="020B0604020202020204" pitchFamily="34" charset="0"/>
              <a:buChar char="•"/>
            </a:pPr>
            <a:r>
              <a:rPr lang="ja-JP" altLang="en-US" dirty="0">
                <a:latin typeface="+mn-ea"/>
              </a:rPr>
              <a:t>作成時は説明書きを削除してください。項目は、削除・追加しないでください。</a:t>
            </a:r>
            <a:endParaRPr lang="en-US" altLang="ja-JP" dirty="0">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概要資料作成後、</a:t>
            </a:r>
            <a:r>
              <a:rPr lang="en-US" altLang="ja-JP" b="1" u="sng" dirty="0">
                <a:solidFill>
                  <a:srgbClr val="FFFF00"/>
                </a:solidFill>
                <a:latin typeface="+mn-ea"/>
              </a:rPr>
              <a:t>[</a:t>
            </a:r>
            <a:r>
              <a:rPr lang="ja-JP" altLang="en-US" b="1" u="sng" dirty="0">
                <a:solidFill>
                  <a:srgbClr val="FFFF00"/>
                </a:solidFill>
                <a:latin typeface="+mn-ea"/>
              </a:rPr>
              <a:t>スライドショー</a:t>
            </a:r>
            <a:r>
              <a:rPr lang="en-US" altLang="ja-JP" b="1" u="sng" dirty="0">
                <a:solidFill>
                  <a:srgbClr val="FFFF00"/>
                </a:solidFill>
                <a:latin typeface="+mn-ea"/>
              </a:rPr>
              <a:t>] </a:t>
            </a:r>
            <a:r>
              <a:rPr lang="ja-JP" altLang="en-US" b="1" u="sng" dirty="0">
                <a:solidFill>
                  <a:srgbClr val="FFFF00"/>
                </a:solidFill>
                <a:latin typeface="+mn-ea"/>
              </a:rPr>
              <a:t>タブ </a:t>
            </a:r>
            <a:r>
              <a:rPr lang="en-US" altLang="ja-JP" b="1" u="sng" dirty="0">
                <a:solidFill>
                  <a:srgbClr val="FFFF00"/>
                </a:solidFill>
                <a:latin typeface="+mn-ea"/>
              </a:rPr>
              <a:t>-&gt; [</a:t>
            </a:r>
            <a:r>
              <a:rPr lang="ja-JP" altLang="en-US" b="1" u="sng" dirty="0">
                <a:solidFill>
                  <a:srgbClr val="FFFF00"/>
                </a:solidFill>
                <a:latin typeface="+mn-ea"/>
              </a:rPr>
              <a:t>スライドショーの記録</a:t>
            </a:r>
            <a:r>
              <a:rPr lang="en-US" altLang="ja-JP" b="1" u="sng" dirty="0">
                <a:solidFill>
                  <a:srgbClr val="FFFF00"/>
                </a:solidFill>
                <a:latin typeface="+mn-ea"/>
              </a:rPr>
              <a:t>]</a:t>
            </a:r>
            <a:r>
              <a:rPr lang="ja-JP" altLang="en-US" b="1" u="sng" dirty="0">
                <a:solidFill>
                  <a:srgbClr val="FFFF00"/>
                </a:solidFill>
                <a:latin typeface="+mn-ea"/>
              </a:rPr>
              <a:t>から各ページのナレーションを追加してください（</a:t>
            </a:r>
            <a:r>
              <a:rPr lang="en-US" altLang="ja-JP" b="1" u="sng" dirty="0">
                <a:solidFill>
                  <a:srgbClr val="FFFF00"/>
                </a:solidFill>
                <a:latin typeface="+mn-ea"/>
              </a:rPr>
              <a:t>P.16</a:t>
            </a:r>
            <a:r>
              <a:rPr lang="ja-JP" altLang="en-US" b="1" u="sng" dirty="0">
                <a:solidFill>
                  <a:srgbClr val="FFFF00"/>
                </a:solidFill>
                <a:latin typeface="+mn-ea"/>
              </a:rPr>
              <a:t>のナレーション追加について確認ください）。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この要約版は、従来開催していた対面式審査会でのプレゼンテーションに相当するものです。ナレーション時間は</a:t>
            </a:r>
            <a:r>
              <a:rPr lang="en-US" altLang="ja-JP" b="1" u="sng" dirty="0">
                <a:solidFill>
                  <a:srgbClr val="FFFF00"/>
                </a:solidFill>
                <a:latin typeface="+mn-ea"/>
              </a:rPr>
              <a:t>15</a:t>
            </a:r>
            <a:r>
              <a:rPr lang="ja-JP" altLang="en-US" b="1" u="sng" dirty="0">
                <a:solidFill>
                  <a:srgbClr val="FFFF00"/>
                </a:solidFill>
                <a:latin typeface="+mn-ea"/>
              </a:rPr>
              <a:t>分を厳守してください。</a:t>
            </a:r>
            <a:endParaRPr lang="en-US" altLang="ja-JP" b="1" u="sng" dirty="0">
              <a:solidFill>
                <a:srgbClr val="FFFF00"/>
              </a:solidFill>
              <a:latin typeface="+mn-ea"/>
            </a:endParaRPr>
          </a:p>
          <a:p>
            <a:pPr marL="171450" indent="-171450">
              <a:lnSpc>
                <a:spcPts val="1300"/>
              </a:lnSpc>
              <a:buFont typeface="Arial" panose="020B0604020202020204" pitchFamily="34" charset="0"/>
              <a:buChar char="•"/>
            </a:pPr>
            <a:r>
              <a:rPr lang="ja-JP" altLang="en-US" b="1" u="sng" dirty="0">
                <a:solidFill>
                  <a:srgbClr val="FFFF00"/>
                </a:solidFill>
                <a:latin typeface="+mn-ea"/>
              </a:rPr>
              <a:t>動画等のファイルサイズが大きくなるような埋め込みはしないでください。</a:t>
            </a:r>
          </a:p>
        </p:txBody>
      </p:sp>
      <p:sp>
        <p:nvSpPr>
          <p:cNvPr id="8" name="テキスト ボックス 7"/>
          <p:cNvSpPr txBox="1"/>
          <p:nvPr/>
        </p:nvSpPr>
        <p:spPr>
          <a:xfrm>
            <a:off x="150936" y="477240"/>
            <a:ext cx="2473754" cy="307777"/>
          </a:xfrm>
          <a:prstGeom prst="rect">
            <a:avLst/>
          </a:prstGeom>
          <a:noFill/>
          <a:ln>
            <a:noFill/>
          </a:ln>
        </p:spPr>
        <p:txBody>
          <a:bodyPr wrap="none" rtlCol="0">
            <a:spAutoFit/>
          </a:bodyPr>
          <a:lstStyle/>
          <a:p>
            <a:r>
              <a:rPr kumimoji="1" lang="ja-JP" altLang="en-US" sz="1400" u="sng" dirty="0">
                <a:latin typeface="+mn-ea"/>
              </a:rPr>
              <a:t>研究開発テーマ概要説明資料</a:t>
            </a:r>
          </a:p>
        </p:txBody>
      </p:sp>
      <p:sp>
        <p:nvSpPr>
          <p:cNvPr id="11" name="スライド番号プレースホルダ 2"/>
          <p:cNvSpPr txBox="1">
            <a:spLocks noGrp="1"/>
          </p:cNvSpPr>
          <p:nvPr/>
        </p:nvSpPr>
        <p:spPr bwMode="auto">
          <a:xfrm>
            <a:off x="8551181" y="654753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a:t>
            </a:fld>
            <a:endParaRPr lang="en-US" altLang="ja-JP" dirty="0">
              <a:solidFill>
                <a:schemeClr val="tx1"/>
              </a:solidFill>
              <a:latin typeface="+mn-ea"/>
              <a:cs typeface="メイリオ" pitchFamily="50" charset="-128"/>
            </a:endParaRPr>
          </a:p>
        </p:txBody>
      </p:sp>
      <p:sp>
        <p:nvSpPr>
          <p:cNvPr id="12" name="テキスト ボックス 11"/>
          <p:cNvSpPr txBox="1"/>
          <p:nvPr/>
        </p:nvSpPr>
        <p:spPr>
          <a:xfrm>
            <a:off x="273575" y="5805264"/>
            <a:ext cx="8762921"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（提案全体に係る留意点）</a:t>
            </a:r>
            <a:endParaRPr lang="en-US" altLang="ja-JP" dirty="0">
              <a:latin typeface="+mn-ea"/>
            </a:endParaRPr>
          </a:p>
          <a:p>
            <a:r>
              <a:rPr lang="ja-JP" altLang="en-US" dirty="0">
                <a:latin typeface="+mn-ea"/>
              </a:rPr>
              <a:t>・成果最大化に向けて、①ユーザーのニーズ把握（研究開発成果を海外に広く展開する観点から、国外ユーザーとの意見交換や当該ユーザーによる評価を重点的に実施）及び②研究開発期間中の製品化の促進（研究開発期間中に製品化の見込みが得られたものについては、開発期間中であっても研究開発の内容から一部を切り出し、早期の製品化）の点を積極的にご検討ください。</a:t>
            </a:r>
            <a:endParaRPr lang="en-US" altLang="zh-TW" dirty="0">
              <a:latin typeface="+mn-ea"/>
            </a:endParaRPr>
          </a:p>
        </p:txBody>
      </p:sp>
      <p:sp>
        <p:nvSpPr>
          <p:cNvPr id="13" name="テキスト ボックス 12"/>
          <p:cNvSpPr txBox="1"/>
          <p:nvPr/>
        </p:nvSpPr>
        <p:spPr>
          <a:xfrm>
            <a:off x="209826" y="2074380"/>
            <a:ext cx="3108543" cy="461665"/>
          </a:xfrm>
          <a:prstGeom prst="rect">
            <a:avLst/>
          </a:prstGeom>
          <a:noFill/>
          <a:ln>
            <a:noFill/>
          </a:ln>
        </p:spPr>
        <p:txBody>
          <a:bodyPr wrap="none" rtlCol="0">
            <a:spAutoFit/>
          </a:bodyPr>
          <a:lstStyle/>
          <a:p>
            <a:r>
              <a:rPr kumimoji="1" lang="ja-JP" altLang="en-US" sz="2400" u="sng" dirty="0">
                <a:latin typeface="+mn-ea"/>
              </a:rPr>
              <a:t>研究開発項目：</a:t>
            </a:r>
            <a:r>
              <a:rPr lang="ja-JP" altLang="en-US" sz="2400" u="sng" dirty="0">
                <a:latin typeface="+mn-ea"/>
                <a:sym typeface="Wingdings" panose="05000000000000000000" pitchFamily="2" charset="2"/>
              </a:rPr>
              <a:t>（●●</a:t>
            </a:r>
            <a:r>
              <a:rPr kumimoji="1" lang="ja-JP" altLang="en-US" sz="2400" u="sng" dirty="0">
                <a:latin typeface="+mn-ea"/>
              </a:rPr>
              <a:t>）</a:t>
            </a:r>
          </a:p>
        </p:txBody>
      </p:sp>
      <p:sp>
        <p:nvSpPr>
          <p:cNvPr id="14" name="テキスト ボックス 13"/>
          <p:cNvSpPr txBox="1"/>
          <p:nvPr/>
        </p:nvSpPr>
        <p:spPr>
          <a:xfrm>
            <a:off x="755577" y="1555515"/>
            <a:ext cx="2167746"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応募する研究開発項目名を記載ください。（例：（ｆ２））</a:t>
            </a:r>
          </a:p>
        </p:txBody>
      </p:sp>
      <p:sp>
        <p:nvSpPr>
          <p:cNvPr id="15" name="テキスト ボックス 14"/>
          <p:cNvSpPr txBox="1"/>
          <p:nvPr/>
        </p:nvSpPr>
        <p:spPr>
          <a:xfrm>
            <a:off x="179512" y="168895"/>
            <a:ext cx="633507" cy="307777"/>
          </a:xfrm>
          <a:prstGeom prst="rect">
            <a:avLst/>
          </a:prstGeom>
          <a:noFill/>
          <a:ln>
            <a:solidFill>
              <a:schemeClr val="tx1"/>
            </a:solidFill>
          </a:ln>
        </p:spPr>
        <p:txBody>
          <a:bodyPr wrap="none" rtlCol="0">
            <a:spAutoFit/>
          </a:bodyPr>
          <a:lstStyle/>
          <a:p>
            <a:r>
              <a:rPr kumimoji="1" lang="ja-JP" altLang="en-US" sz="1400" dirty="0">
                <a:latin typeface="+mn-ea"/>
              </a:rPr>
              <a:t>別添</a:t>
            </a:r>
            <a:r>
              <a:rPr kumimoji="1" lang="en-US" altLang="ja-JP" sz="1400" dirty="0">
                <a:latin typeface="+mn-ea"/>
              </a:rPr>
              <a:t>2</a:t>
            </a:r>
            <a:endParaRPr kumimoji="1" lang="ja-JP" altLang="en-US" sz="1400" dirty="0">
              <a:latin typeface="+mn-ea"/>
            </a:endParaRPr>
          </a:p>
        </p:txBody>
      </p:sp>
      <p:sp>
        <p:nvSpPr>
          <p:cNvPr id="16" name="テキスト ボックス 15">
            <a:extLst>
              <a:ext uri="{FF2B5EF4-FFF2-40B4-BE49-F238E27FC236}">
                <a16:creationId xmlns:a16="http://schemas.microsoft.com/office/drawing/2014/main" id="{38CBC15D-DD57-4292-9543-1D61946A4730}"/>
              </a:ext>
            </a:extLst>
          </p:cNvPr>
          <p:cNvSpPr txBox="1"/>
          <p:nvPr/>
        </p:nvSpPr>
        <p:spPr>
          <a:xfrm>
            <a:off x="6391136" y="4191471"/>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実施期間は、２０２４年２月中旬の事業開始を想定してください。</a:t>
            </a:r>
          </a:p>
        </p:txBody>
      </p:sp>
      <p:sp>
        <p:nvSpPr>
          <p:cNvPr id="4" name="テキスト ボックス 3">
            <a:extLst>
              <a:ext uri="{FF2B5EF4-FFF2-40B4-BE49-F238E27FC236}">
                <a16:creationId xmlns:a16="http://schemas.microsoft.com/office/drawing/2014/main" id="{16EED20E-7921-0F2E-1624-2AC8E7D9AADF}"/>
              </a:ext>
            </a:extLst>
          </p:cNvPr>
          <p:cNvSpPr txBox="1"/>
          <p:nvPr/>
        </p:nvSpPr>
        <p:spPr>
          <a:xfrm>
            <a:off x="5582696" y="5127575"/>
            <a:ext cx="3471190"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「費用対効果指標の設定値」は、「別添４研究開発成果の事業化計画書（別紙）」に記載のルールに基づき、算出してください。</a:t>
            </a:r>
          </a:p>
        </p:txBody>
      </p:sp>
      <p:sp>
        <p:nvSpPr>
          <p:cNvPr id="7" name="テキスト ボックス 6">
            <a:extLst>
              <a:ext uri="{FF2B5EF4-FFF2-40B4-BE49-F238E27FC236}">
                <a16:creationId xmlns:a16="http://schemas.microsoft.com/office/drawing/2014/main" id="{5F32FFD8-3438-31D6-E033-DE7569F81F6F}"/>
              </a:ext>
            </a:extLst>
          </p:cNvPr>
          <p:cNvSpPr txBox="1"/>
          <p:nvPr/>
        </p:nvSpPr>
        <p:spPr>
          <a:xfrm>
            <a:off x="6391135" y="4653136"/>
            <a:ext cx="2677341"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提案予算総額と初回契約期間提案額を記載してください。</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6153237"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８．研究開発成果の実用化・事業</a:t>
            </a:r>
            <a:r>
              <a:rPr lang="ja-JP" altLang="en-US" sz="2800" dirty="0">
                <a:latin typeface="+mn-ea"/>
              </a:rPr>
              <a:t>化（１）</a:t>
            </a:r>
            <a:endParaRPr kumimoji="1" lang="ja-JP" altLang="en-US" sz="2800" dirty="0">
              <a:latin typeface="+mn-ea"/>
            </a:endParaRPr>
          </a:p>
        </p:txBody>
      </p:sp>
      <p:sp>
        <p:nvSpPr>
          <p:cNvPr id="7" name="スライド番号プレースホルダ 2"/>
          <p:cNvSpPr txBox="1">
            <a:spLocks noGrp="1"/>
          </p:cNvSpPr>
          <p:nvPr/>
        </p:nvSpPr>
        <p:spPr bwMode="auto">
          <a:xfrm>
            <a:off x="8578114" y="6561140"/>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10</a:t>
            </a:fld>
            <a:endParaRPr lang="en-US" altLang="ja-JP" dirty="0">
              <a:solidFill>
                <a:schemeClr val="tx1"/>
              </a:solidFill>
              <a:latin typeface="+mn-ea"/>
              <a:cs typeface="メイリオ" pitchFamily="50" charset="-128"/>
            </a:endParaRPr>
          </a:p>
        </p:txBody>
      </p:sp>
      <p:sp>
        <p:nvSpPr>
          <p:cNvPr id="8" name="正方形/長方形 7"/>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096693"/>
            <a:ext cx="4135620" cy="3154710"/>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（１</a:t>
            </a:r>
            <a:r>
              <a:rPr lang="en-US" altLang="ja-JP" sz="1200" dirty="0">
                <a:solidFill>
                  <a:srgbClr val="3333CC"/>
                </a:solidFill>
                <a:latin typeface="+mn-ea"/>
              </a:rPr>
              <a:t>)</a:t>
            </a:r>
            <a:r>
              <a:rPr lang="ja-JP" altLang="en-US" sz="1200" dirty="0">
                <a:solidFill>
                  <a:srgbClr val="3333CC"/>
                </a:solidFill>
                <a:latin typeface="+mn-ea"/>
              </a:rPr>
              <a:t>実用化・事業化を行う製品・サービス等の概要</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（２）実用化・事業化への取組み</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p:txBody>
      </p:sp>
      <p:sp>
        <p:nvSpPr>
          <p:cNvPr id="11" name="テキスト ボックス 10"/>
          <p:cNvSpPr txBox="1"/>
          <p:nvPr/>
        </p:nvSpPr>
        <p:spPr>
          <a:xfrm>
            <a:off x="4182329" y="1052736"/>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・別添４（事業化計画書）のうち、１．項について要約して簡潔に記載ください。</a:t>
            </a:r>
            <a:endParaRPr lang="en-US" altLang="ja-JP" sz="1200" i="1" dirty="0">
              <a:solidFill>
                <a:prstClr val="white"/>
              </a:solidFill>
              <a:latin typeface="+mn-ea"/>
            </a:endParaRPr>
          </a:p>
        </p:txBody>
      </p:sp>
      <p:sp>
        <p:nvSpPr>
          <p:cNvPr id="13" name="テキスト ボックス 12"/>
          <p:cNvSpPr txBox="1"/>
          <p:nvPr/>
        </p:nvSpPr>
        <p:spPr>
          <a:xfrm>
            <a:off x="4205001" y="3015044"/>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・別添４（事業化計画書）のうち、２．項について要約して簡潔に記載ください。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1556792"/>
            <a:ext cx="8318318" cy="1692771"/>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内容）</a:t>
            </a:r>
          </a:p>
          <a:p>
            <a:pPr>
              <a:spcBef>
                <a:spcPts val="600"/>
              </a:spcBef>
            </a:pPr>
            <a:r>
              <a:rPr lang="ja-JP" altLang="en-US" sz="1200" dirty="0">
                <a:solidFill>
                  <a:srgbClr val="3333CC"/>
                </a:solidFill>
                <a:latin typeface="+mn-ea"/>
              </a:rPr>
              <a:t>　研究開発の成果が、当該製品・サービスへどのように反映されるか記載してください。</a:t>
            </a:r>
          </a:p>
          <a:p>
            <a:pPr>
              <a:spcBef>
                <a:spcPts val="600"/>
              </a:spcBef>
            </a:pPr>
            <a:r>
              <a:rPr lang="en-US" altLang="ja-JP" sz="1200" dirty="0">
                <a:solidFill>
                  <a:srgbClr val="3333CC"/>
                </a:solidFill>
                <a:latin typeface="+mn-ea"/>
              </a:rPr>
              <a:t>(</a:t>
            </a:r>
            <a:r>
              <a:rPr lang="ja-JP" altLang="en-US" sz="1200" dirty="0">
                <a:solidFill>
                  <a:srgbClr val="3333CC"/>
                </a:solidFill>
                <a:latin typeface="+mn-ea"/>
              </a:rPr>
              <a:t>用途（販売予定先））</a:t>
            </a:r>
          </a:p>
          <a:p>
            <a:pPr>
              <a:spcBef>
                <a:spcPts val="600"/>
              </a:spcBef>
            </a:pPr>
            <a:r>
              <a:rPr lang="ja-JP" altLang="en-US" sz="1200" dirty="0">
                <a:solidFill>
                  <a:srgbClr val="3333CC"/>
                </a:solidFill>
                <a:latin typeface="+mn-ea"/>
              </a:rPr>
              <a:t>　当該製品・サービスの想定される販売ルート、販売先等を記載してください。この販売先以外の分野等で利用できる場合は、それについても記載してください。また、自らが実用化・事業化するのではない場合には、どの様な形で製品・サービスが実用化されることを想定しているのかについて記載願います。ライセンスビジネスも構想している場合は、併せて記載下さい。</a:t>
            </a: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
        <p:nvSpPr>
          <p:cNvPr id="16" name="正方形/長方形 252"/>
          <p:cNvSpPr>
            <a:spLocks noChangeArrowheads="1"/>
          </p:cNvSpPr>
          <p:nvPr/>
        </p:nvSpPr>
        <p:spPr bwMode="auto">
          <a:xfrm>
            <a:off x="358138" y="4115123"/>
            <a:ext cx="8318318" cy="210826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実用化・事業化に向けた計画等</a:t>
            </a: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実用化・事業化を考えるに至った経緯（動機）</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事業として成功すると考える理由</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実用化・事業化のスケジュール</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オープン＆クローズ戦略等</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en-US" altLang="ja-JP" sz="1200" dirty="0">
              <a:solidFill>
                <a:srgbClr val="3333CC"/>
              </a:solidFill>
              <a:latin typeface="+mn-ea"/>
            </a:endParaRPr>
          </a:p>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endParaRPr lang="ja-JP" altLang="en-US" sz="1200" dirty="0">
              <a:solidFill>
                <a:srgbClr val="3333CC"/>
              </a:solidFill>
              <a:latin typeface="+mn-e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96585" y="1009756"/>
            <a:ext cx="8856712" cy="537157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7" name="正方形/長方形 16"/>
          <p:cNvSpPr/>
          <p:nvPr/>
        </p:nvSpPr>
        <p:spPr>
          <a:xfrm>
            <a:off x="92815" y="880584"/>
            <a:ext cx="2534969" cy="252000"/>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solidFill>
                  <a:prstClr val="white"/>
                </a:solidFill>
                <a:latin typeface="+mn-ea"/>
              </a:rPr>
              <a:t>市場獲得規模（現状と将来見通し）</a:t>
            </a:r>
          </a:p>
        </p:txBody>
      </p:sp>
      <p:sp>
        <p:nvSpPr>
          <p:cNvPr id="18" name="正方形/長方形 252"/>
          <p:cNvSpPr>
            <a:spLocks noChangeArrowheads="1"/>
          </p:cNvSpPr>
          <p:nvPr/>
        </p:nvSpPr>
        <p:spPr bwMode="auto">
          <a:xfrm>
            <a:off x="236362" y="1268760"/>
            <a:ext cx="8318318" cy="4939814"/>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申請者の売上高</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申請者シェア</a:t>
            </a:r>
            <a:r>
              <a:rPr lang="en-US" altLang="ja-JP" sz="1200" dirty="0">
                <a:solidFill>
                  <a:srgbClr val="3333CC"/>
                </a:solidFill>
                <a:latin typeface="+mn-ea"/>
              </a:rPr>
              <a:t>(</a:t>
            </a:r>
            <a:r>
              <a:rPr lang="ja-JP" altLang="en-US" sz="1200" dirty="0">
                <a:solidFill>
                  <a:srgbClr val="3333CC"/>
                </a:solidFill>
                <a:latin typeface="+mn-ea"/>
              </a:rPr>
              <a:t>世界／</a:t>
            </a:r>
            <a:r>
              <a:rPr lang="ja-JP" altLang="ja-JP" sz="1200" dirty="0">
                <a:solidFill>
                  <a:srgbClr val="3333CC"/>
                </a:solidFill>
                <a:latin typeface="+mn-ea"/>
              </a:rPr>
              <a:t>国内／海外</a:t>
            </a:r>
            <a:r>
              <a:rPr lang="en-US" altLang="ja-JP" sz="1200" dirty="0">
                <a:solidFill>
                  <a:srgbClr val="3333CC"/>
                </a:solidFill>
                <a:latin typeface="+mn-ea"/>
              </a:rPr>
              <a:t>)</a:t>
            </a:r>
            <a:endParaRPr lang="ja-JP" altLang="ja-JP" sz="1200" dirty="0">
              <a:solidFill>
                <a:srgbClr val="3333CC"/>
              </a:solidFill>
              <a:latin typeface="+mn-ea"/>
            </a:endParaRPr>
          </a:p>
          <a:p>
            <a:pPr>
              <a:spcBef>
                <a:spcPts val="600"/>
              </a:spcBef>
            </a:pPr>
            <a:r>
              <a:rPr lang="en-US" altLang="ja-JP" sz="1200" dirty="0">
                <a:solidFill>
                  <a:srgbClr val="3333CC"/>
                </a:solidFill>
                <a:latin typeface="+mn-ea"/>
              </a:rPr>
              <a:t>2021</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2022</a:t>
            </a:r>
            <a:r>
              <a:rPr lang="ja-JP" altLang="en-US" sz="1200" dirty="0">
                <a:solidFill>
                  <a:srgbClr val="3333CC"/>
                </a:solidFill>
                <a:latin typeface="+mn-ea"/>
              </a:rPr>
              <a:t>年度</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2028</a:t>
            </a:r>
            <a:r>
              <a:rPr lang="ja-JP" altLang="en-US" sz="1200" dirty="0">
                <a:solidFill>
                  <a:srgbClr val="3333CC"/>
                </a:solidFill>
                <a:latin typeface="+mn-ea"/>
              </a:rPr>
              <a:t>年度（委託</a:t>
            </a:r>
            <a:r>
              <a:rPr lang="ja-JP" altLang="ja-JP" sz="1200" dirty="0">
                <a:solidFill>
                  <a:srgbClr val="3333CC"/>
                </a:solidFill>
                <a:latin typeface="+mn-ea"/>
              </a:rPr>
              <a:t>終了時</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2029</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2030</a:t>
            </a:r>
            <a:r>
              <a:rPr lang="ja-JP" altLang="en-US" sz="1200" dirty="0">
                <a:solidFill>
                  <a:srgbClr val="3333CC"/>
                </a:solidFill>
                <a:latin typeface="+mn-ea"/>
              </a:rPr>
              <a:t>年度　　　　　</a:t>
            </a:r>
            <a:r>
              <a:rPr lang="en-US" altLang="ja-JP" sz="1200" dirty="0">
                <a:solidFill>
                  <a:srgbClr val="3333CC"/>
                </a:solidFill>
                <a:latin typeface="+mn-ea"/>
              </a:rPr>
              <a:t>          </a:t>
            </a:r>
            <a:r>
              <a:rPr lang="ja-JP" altLang="en-US"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p>
          <a:p>
            <a:pPr>
              <a:spcBef>
                <a:spcPts val="600"/>
              </a:spcBef>
            </a:pPr>
            <a:r>
              <a:rPr lang="en-US" altLang="ja-JP" sz="1200" dirty="0">
                <a:solidFill>
                  <a:srgbClr val="3333CC"/>
                </a:solidFill>
                <a:latin typeface="+mn-ea"/>
              </a:rPr>
              <a:t>2031</a:t>
            </a:r>
            <a:r>
              <a:rPr lang="ja-JP" altLang="en-US" sz="1200" dirty="0">
                <a:solidFill>
                  <a:srgbClr val="3333CC"/>
                </a:solidFill>
                <a:latin typeface="+mn-ea"/>
              </a:rPr>
              <a:t>年度　　　　　</a:t>
            </a:r>
            <a:r>
              <a:rPr lang="en-US" altLang="ja-JP" sz="1200" dirty="0">
                <a:solidFill>
                  <a:srgbClr val="3333CC"/>
                </a:solidFill>
                <a:latin typeface="+mn-ea"/>
              </a:rPr>
              <a:t>            </a:t>
            </a:r>
            <a:r>
              <a:rPr lang="ja-JP" altLang="ja-JP" sz="1200" dirty="0">
                <a:solidFill>
                  <a:srgbClr val="3333CC"/>
                </a:solidFill>
                <a:latin typeface="+mn-ea"/>
              </a:rPr>
              <a:t>○○○百万円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a:t>
            </a:r>
            <a:r>
              <a:rPr lang="ja-JP" altLang="ja-JP" sz="1200" dirty="0">
                <a:solidFill>
                  <a:srgbClr val="3333CC"/>
                </a:solidFill>
                <a:latin typeface="+mn-ea"/>
              </a:rPr>
              <a:t> ○○○百万円</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a:t>
            </a:r>
            <a:r>
              <a:rPr lang="ja-JP" altLang="ja-JP" sz="1200" dirty="0">
                <a:solidFill>
                  <a:srgbClr val="3333CC"/>
                </a:solidFill>
                <a:latin typeface="+mn-ea"/>
              </a:rPr>
              <a:t>％</a:t>
            </a:r>
            <a:r>
              <a:rPr lang="ja-JP" altLang="en-US" sz="1200" dirty="0">
                <a:solidFill>
                  <a:srgbClr val="3333CC"/>
                </a:solidFill>
                <a:latin typeface="+mn-ea"/>
              </a:rPr>
              <a:t> ／ ○○</a:t>
            </a:r>
            <a:r>
              <a:rPr lang="ja-JP" altLang="ja-JP" sz="1200" dirty="0">
                <a:solidFill>
                  <a:srgbClr val="3333CC"/>
                </a:solidFill>
                <a:latin typeface="+mn-ea"/>
              </a:rPr>
              <a:t>％</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別添</a:t>
            </a:r>
            <a:r>
              <a:rPr lang="en-US" altLang="ja-JP" sz="1200" dirty="0">
                <a:solidFill>
                  <a:srgbClr val="3333CC"/>
                </a:solidFill>
                <a:latin typeface="+mn-ea"/>
              </a:rPr>
              <a:t>4</a:t>
            </a:r>
            <a:r>
              <a:rPr lang="ja-JP" altLang="en-US" sz="1200" dirty="0">
                <a:solidFill>
                  <a:srgbClr val="3333CC"/>
                </a:solidFill>
                <a:latin typeface="+mn-ea"/>
              </a:rPr>
              <a:t>（</a:t>
            </a:r>
            <a:r>
              <a:rPr lang="en-US" altLang="ja-JP" sz="1200" dirty="0">
                <a:solidFill>
                  <a:srgbClr val="3333CC"/>
                </a:solidFill>
                <a:latin typeface="+mn-ea"/>
              </a:rPr>
              <a:t>Excel</a:t>
            </a:r>
            <a:r>
              <a:rPr lang="ja-JP" altLang="en-US" sz="1200" dirty="0">
                <a:solidFill>
                  <a:srgbClr val="3333CC"/>
                </a:solidFill>
                <a:latin typeface="+mn-ea"/>
              </a:rPr>
              <a:t>版）と同様に、原則として、</a:t>
            </a:r>
            <a:r>
              <a:rPr lang="en-US" altLang="ja-JP" sz="1200" dirty="0">
                <a:solidFill>
                  <a:srgbClr val="3333CC"/>
                </a:solidFill>
                <a:latin typeface="+mn-ea"/>
              </a:rPr>
              <a:t>2021</a:t>
            </a:r>
            <a:r>
              <a:rPr lang="ja-JP" altLang="en-US" sz="1200" dirty="0">
                <a:solidFill>
                  <a:srgbClr val="3333CC"/>
                </a:solidFill>
                <a:latin typeface="+mn-ea"/>
              </a:rPr>
              <a:t>～</a:t>
            </a:r>
            <a:r>
              <a:rPr lang="en-US" altLang="ja-JP" sz="1200" dirty="0">
                <a:solidFill>
                  <a:srgbClr val="3333CC"/>
                </a:solidFill>
                <a:latin typeface="+mn-ea"/>
              </a:rPr>
              <a:t>2022</a:t>
            </a:r>
            <a:r>
              <a:rPr lang="ja-JP" altLang="en-US" sz="1200" dirty="0">
                <a:solidFill>
                  <a:srgbClr val="3333CC"/>
                </a:solidFill>
                <a:latin typeface="+mn-ea"/>
              </a:rPr>
              <a:t>年度及び</a:t>
            </a:r>
            <a:r>
              <a:rPr lang="en-US" altLang="ja-JP" sz="1200" dirty="0">
                <a:solidFill>
                  <a:srgbClr val="3333CC"/>
                </a:solidFill>
                <a:latin typeface="+mn-ea"/>
              </a:rPr>
              <a:t>2028</a:t>
            </a:r>
            <a:r>
              <a:rPr lang="ja-JP" altLang="en-US" sz="1200" dirty="0">
                <a:solidFill>
                  <a:srgbClr val="3333CC"/>
                </a:solidFill>
                <a:latin typeface="+mn-ea"/>
              </a:rPr>
              <a:t>～</a:t>
            </a:r>
            <a:r>
              <a:rPr lang="en-US" altLang="ja-JP" sz="1200" dirty="0">
                <a:solidFill>
                  <a:srgbClr val="3333CC"/>
                </a:solidFill>
                <a:latin typeface="+mn-ea"/>
              </a:rPr>
              <a:t>2031</a:t>
            </a:r>
            <a:r>
              <a:rPr lang="ja-JP" altLang="en-US" sz="1200" dirty="0">
                <a:solidFill>
                  <a:srgbClr val="3333CC"/>
                </a:solidFill>
                <a:latin typeface="+mn-ea"/>
              </a:rPr>
              <a:t>年の各年度時点の売上高と申請者シェアについて、それぞれ記載してください。なお、もし研究開発が</a:t>
            </a:r>
            <a:r>
              <a:rPr lang="en-US" altLang="ja-JP" sz="1200" dirty="0">
                <a:solidFill>
                  <a:srgbClr val="3333CC"/>
                </a:solidFill>
                <a:latin typeface="+mn-ea"/>
              </a:rPr>
              <a:t>2023</a:t>
            </a:r>
            <a:r>
              <a:rPr lang="ja-JP" altLang="en-US" sz="1200" dirty="0">
                <a:solidFill>
                  <a:srgbClr val="3333CC"/>
                </a:solidFill>
                <a:latin typeface="+mn-ea"/>
              </a:rPr>
              <a:t>年度～</a:t>
            </a:r>
            <a:r>
              <a:rPr lang="en-US" altLang="ja-JP" sz="1200" dirty="0">
                <a:solidFill>
                  <a:srgbClr val="3333CC"/>
                </a:solidFill>
                <a:latin typeface="+mn-ea"/>
              </a:rPr>
              <a:t>2027</a:t>
            </a:r>
            <a:r>
              <a:rPr lang="ja-JP" altLang="en-US" sz="1200" dirty="0">
                <a:solidFill>
                  <a:srgbClr val="3333CC"/>
                </a:solidFill>
                <a:latin typeface="+mn-ea"/>
              </a:rPr>
              <a:t>年度中に終了する場合には、研究開発終了年度からの売上高と申請者シェアについても、記載してください。</a:t>
            </a:r>
            <a:endParaRPr lang="en-US" altLang="ja-JP" sz="1200" dirty="0">
              <a:solidFill>
                <a:srgbClr val="3333CC"/>
              </a:solidFill>
              <a:latin typeface="+mn-ea"/>
            </a:endParaRPr>
          </a:p>
          <a:p>
            <a:pPr marL="95250" indent="-95250">
              <a:spcBef>
                <a:spcPts val="600"/>
              </a:spcBef>
            </a:pPr>
            <a:r>
              <a:rPr lang="en-US" altLang="ja-JP" sz="1200" dirty="0">
                <a:solidFill>
                  <a:srgbClr val="3333CC"/>
                </a:solidFill>
                <a:latin typeface="+mn-ea"/>
              </a:rPr>
              <a:t>※</a:t>
            </a:r>
            <a:r>
              <a:rPr lang="ja-JP" altLang="en-US" sz="1200" dirty="0">
                <a:solidFill>
                  <a:srgbClr val="3333CC"/>
                </a:solidFill>
                <a:latin typeface="+mn-ea"/>
              </a:rPr>
              <a:t>申請者シェアは業界で一般的に利用されている市場調査レポートや提案者が把握している市場規模に基づき、申請者の売上高を市場規模で除して算出ください。また、海外の売上高については想定する平均的な為替レートを置いて算出の上、前提としたレートを記載ください。これら前提条件についても併せて説明を記載下さい。</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（売上高とシェアの根拠）</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a:p>
            <a:pPr>
              <a:spcBef>
                <a:spcPts val="600"/>
              </a:spcBef>
            </a:pP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（費用対効果の指標の算出式と設定値）</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 ○○○ ○○○ ・・・・</a:t>
            </a:r>
            <a:endParaRPr lang="en-US" altLang="ja-JP" sz="1200" dirty="0">
              <a:solidFill>
                <a:srgbClr val="3333CC"/>
              </a:solidFill>
              <a:latin typeface="+mn-ea"/>
            </a:endParaRPr>
          </a:p>
        </p:txBody>
      </p:sp>
      <p:sp>
        <p:nvSpPr>
          <p:cNvPr id="20" name="テキスト ボックス 19"/>
          <p:cNvSpPr txBox="1"/>
          <p:nvPr/>
        </p:nvSpPr>
        <p:spPr>
          <a:xfrm>
            <a:off x="4420402" y="732177"/>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・別添４（事業化計画書）のうち、３．項について要約して簡潔に記載ください。</a:t>
            </a:r>
            <a:endParaRPr lang="en-US" altLang="ja-JP" sz="1200" i="1" dirty="0">
              <a:solidFill>
                <a:prstClr val="white"/>
              </a:solidFill>
              <a:latin typeface="+mn-ea"/>
            </a:endParaRPr>
          </a:p>
        </p:txBody>
      </p:sp>
      <p:sp>
        <p:nvSpPr>
          <p:cNvPr id="21" name="テキスト ボックス 20"/>
          <p:cNvSpPr txBox="1"/>
          <p:nvPr/>
        </p:nvSpPr>
        <p:spPr>
          <a:xfrm>
            <a:off x="107504" y="6474822"/>
            <a:ext cx="8568956" cy="338554"/>
          </a:xfrm>
          <a:prstGeom prst="rect">
            <a:avLst/>
          </a:prstGeom>
          <a:noFill/>
        </p:spPr>
        <p:txBody>
          <a:bodyPr wrap="square" rtlCol="0">
            <a:spAutoFit/>
          </a:bodyPr>
          <a:lstStyle/>
          <a:p>
            <a:r>
              <a:rPr lang="en-US" altLang="ja-JP" sz="1600" dirty="0">
                <a:solidFill>
                  <a:srgbClr val="0000FF"/>
                </a:solidFill>
              </a:rPr>
              <a:t>※</a:t>
            </a:r>
            <a:r>
              <a:rPr lang="ja-JP" altLang="en-US" sz="1600" dirty="0">
                <a:solidFill>
                  <a:srgbClr val="0000FF"/>
                </a:solidFill>
              </a:rPr>
              <a:t>規模が大きい場合は、億円単位として頂いても結構です。</a:t>
            </a:r>
          </a:p>
        </p:txBody>
      </p:sp>
      <p:sp>
        <p:nvSpPr>
          <p:cNvPr id="22"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11</a:t>
            </a:r>
          </a:p>
        </p:txBody>
      </p:sp>
      <p:sp>
        <p:nvSpPr>
          <p:cNvPr id="9" name="タイトル 1"/>
          <p:cNvSpPr txBox="1">
            <a:spLocks/>
          </p:cNvSpPr>
          <p:nvPr/>
        </p:nvSpPr>
        <p:spPr>
          <a:xfrm>
            <a:off x="107504" y="145208"/>
            <a:ext cx="6157567"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８．研究開発成果の実用化・事業化（２）</a:t>
            </a:r>
          </a:p>
        </p:txBody>
      </p:sp>
    </p:spTree>
    <p:extLst>
      <p:ext uri="{BB962C8B-B14F-4D97-AF65-F5344CB8AC3E}">
        <p14:creationId xmlns:p14="http://schemas.microsoft.com/office/powerpoint/2010/main" val="25953991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18963" y="185167"/>
            <a:ext cx="7737413"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８</a:t>
            </a:r>
            <a:r>
              <a:rPr kumimoji="1" lang="ja-JP" altLang="en-US" sz="2800" dirty="0">
                <a:latin typeface="+mn-ea"/>
              </a:rPr>
              <a:t>．研究開発成果の実用化・事業</a:t>
            </a:r>
            <a:r>
              <a:rPr lang="ja-JP" altLang="en-US" sz="2800" dirty="0">
                <a:latin typeface="+mn-ea"/>
              </a:rPr>
              <a:t>化の見通し（３）</a:t>
            </a:r>
            <a:endParaRPr kumimoji="1" lang="ja-JP" altLang="en-US" sz="2800" dirty="0">
              <a:latin typeface="+mn-ea"/>
            </a:endParaRPr>
          </a:p>
        </p:txBody>
      </p:sp>
      <p:sp>
        <p:nvSpPr>
          <p:cNvPr id="8" name="正方形/長方形 7"/>
          <p:cNvSpPr/>
          <p:nvPr/>
        </p:nvSpPr>
        <p:spPr>
          <a:xfrm>
            <a:off x="142336" y="959497"/>
            <a:ext cx="8750144" cy="5641444"/>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10" name="正方形/長方形 252"/>
          <p:cNvSpPr>
            <a:spLocks noChangeArrowheads="1"/>
          </p:cNvSpPr>
          <p:nvPr/>
        </p:nvSpPr>
        <p:spPr bwMode="auto">
          <a:xfrm>
            <a:off x="218963" y="1255274"/>
            <a:ext cx="8673517" cy="53860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 (</a:t>
            </a:r>
            <a:r>
              <a:rPr lang="ja-JP" altLang="en-US" sz="1200" dirty="0">
                <a:solidFill>
                  <a:srgbClr val="3333CC"/>
                </a:solidFill>
                <a:latin typeface="+mn-ea"/>
              </a:rPr>
              <a:t>３</a:t>
            </a:r>
            <a:r>
              <a:rPr lang="en-US" altLang="ja-JP" sz="1200" dirty="0">
                <a:solidFill>
                  <a:srgbClr val="3333CC"/>
                </a:solidFill>
                <a:latin typeface="+mn-ea"/>
              </a:rPr>
              <a:t>)</a:t>
            </a:r>
            <a:r>
              <a:rPr lang="ja-JP" altLang="en-US" sz="1200" dirty="0">
                <a:solidFill>
                  <a:srgbClr val="3333CC"/>
                </a:solidFill>
                <a:latin typeface="+mn-ea"/>
              </a:rPr>
              <a:t> </a:t>
            </a:r>
            <a:r>
              <a:rPr lang="en-US" altLang="ja-JP" sz="1200" dirty="0">
                <a:solidFill>
                  <a:srgbClr val="3333CC"/>
                </a:solidFill>
                <a:latin typeface="+mn-ea"/>
              </a:rPr>
              <a:t> </a:t>
            </a:r>
            <a:r>
              <a:rPr lang="ja-JP" altLang="en-US" sz="1200" dirty="0">
                <a:solidFill>
                  <a:srgbClr val="3333CC"/>
                </a:solidFill>
                <a:latin typeface="+mn-ea"/>
              </a:rPr>
              <a:t>実用化・事業化計画に対する申請者内におけるコミットメントの状況</a:t>
            </a:r>
            <a:endParaRPr lang="en-US" altLang="ja-JP" sz="1200" b="1" i="1" u="sng" dirty="0">
              <a:solidFill>
                <a:srgbClr val="3333CC"/>
              </a:solidFill>
              <a:latin typeface="+mn-ea"/>
            </a:endParaRPr>
          </a:p>
          <a:p>
            <a:pPr>
              <a:spcBef>
                <a:spcPts val="600"/>
              </a:spcBef>
            </a:pPr>
            <a:r>
              <a:rPr lang="ja-JP" altLang="en-US" sz="1200" dirty="0">
                <a:solidFill>
                  <a:srgbClr val="3333CC"/>
                </a:solidFill>
                <a:latin typeface="+mn-ea"/>
              </a:rPr>
              <a:t>　　　　　　　　　　　　　　　　　　　　　　　　　　　　　　　　　　　　　　　　　　　　　　　　　　　　　　</a:t>
            </a:r>
            <a:endParaRPr lang="en-US" altLang="ja-JP" sz="1200" dirty="0">
              <a:solidFill>
                <a:srgbClr val="3333CC"/>
              </a:solidFill>
              <a:latin typeface="+mn-ea"/>
            </a:endParaRPr>
          </a:p>
        </p:txBody>
      </p:sp>
      <p:sp>
        <p:nvSpPr>
          <p:cNvPr id="11" name="テキスト ボックス 10"/>
          <p:cNvSpPr txBox="1"/>
          <p:nvPr/>
        </p:nvSpPr>
        <p:spPr>
          <a:xfrm>
            <a:off x="4271442" y="735103"/>
            <a:ext cx="4621038"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・別添４（事業化計画書）のうち、</a:t>
            </a:r>
            <a:r>
              <a:rPr lang="en-US" altLang="ja-JP" sz="1200" i="1" dirty="0">
                <a:solidFill>
                  <a:prstClr val="white"/>
                </a:solidFill>
                <a:latin typeface="+mn-ea"/>
              </a:rPr>
              <a:t> 2</a:t>
            </a:r>
            <a:r>
              <a:rPr lang="ja-JP" altLang="en-US" sz="1200" i="1" dirty="0">
                <a:solidFill>
                  <a:prstClr val="white"/>
                </a:solidFill>
                <a:latin typeface="+mn-ea"/>
              </a:rPr>
              <a:t>．項（４）について要約して簡潔に記載ください。</a:t>
            </a:r>
            <a:endParaRPr lang="en-US" altLang="ja-JP" sz="1200" i="1" dirty="0">
              <a:solidFill>
                <a:prstClr val="white"/>
              </a:solidFill>
              <a:latin typeface="+mn-ea"/>
            </a:endParaRPr>
          </a:p>
        </p:txBody>
      </p:sp>
      <p:sp>
        <p:nvSpPr>
          <p:cNvPr id="14" name="正方形/長方形 252"/>
          <p:cNvSpPr>
            <a:spLocks noChangeArrowheads="1"/>
          </p:cNvSpPr>
          <p:nvPr/>
        </p:nvSpPr>
        <p:spPr bwMode="auto">
          <a:xfrm>
            <a:off x="358138" y="2196664"/>
            <a:ext cx="8318318" cy="27699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組織内の事業推進体制</a:t>
            </a:r>
            <a:endParaRPr lang="en-US" altLang="ja-JP" sz="1200" dirty="0">
              <a:solidFill>
                <a:srgbClr val="3333CC"/>
              </a:solidFill>
              <a:latin typeface="+mn-ea"/>
            </a:endParaRPr>
          </a:p>
        </p:txBody>
      </p:sp>
      <p:sp>
        <p:nvSpPr>
          <p:cNvPr id="16" name="正方形/長方形 252"/>
          <p:cNvSpPr>
            <a:spLocks noChangeArrowheads="1"/>
          </p:cNvSpPr>
          <p:nvPr/>
        </p:nvSpPr>
        <p:spPr bwMode="auto">
          <a:xfrm>
            <a:off x="358138" y="6323941"/>
            <a:ext cx="8318318" cy="276999"/>
          </a:xfrm>
          <a:prstGeom prst="rect">
            <a:avLst/>
          </a:prstGeom>
          <a:noFill/>
          <a:ln w="9525">
            <a:noFill/>
            <a:miter lim="800000"/>
            <a:headEnd/>
            <a:tailEnd/>
          </a:ln>
        </p:spPr>
        <p:txBody>
          <a:bodyPr wrap="square">
            <a:spAutoFit/>
          </a:bodyPr>
          <a:lstStyle/>
          <a:p>
            <a:pPr>
              <a:spcBef>
                <a:spcPts val="600"/>
              </a:spcBef>
            </a:pPr>
            <a:r>
              <a:rPr lang="en-US" altLang="ja-JP" sz="1200" dirty="0">
                <a:solidFill>
                  <a:srgbClr val="3333CC"/>
                </a:solidFill>
                <a:latin typeface="+mn-ea"/>
              </a:rPr>
              <a:t>※</a:t>
            </a:r>
            <a:r>
              <a:rPr lang="ja-JP" altLang="en-US" sz="1200" dirty="0">
                <a:solidFill>
                  <a:srgbClr val="3333CC"/>
                </a:solidFill>
                <a:latin typeface="+mn-ea"/>
              </a:rPr>
              <a:t>記載することが期待される内容の詳細は別添</a:t>
            </a:r>
            <a:r>
              <a:rPr lang="en-US" altLang="ja-JP" sz="1200" dirty="0">
                <a:solidFill>
                  <a:srgbClr val="3333CC"/>
                </a:solidFill>
                <a:latin typeface="+mn-ea"/>
              </a:rPr>
              <a:t>4</a:t>
            </a:r>
            <a:r>
              <a:rPr lang="ja-JP" altLang="en-US" sz="1200" dirty="0">
                <a:solidFill>
                  <a:srgbClr val="3333CC"/>
                </a:solidFill>
                <a:latin typeface="+mn-ea"/>
              </a:rPr>
              <a:t>（事業化計画書）をご参照ください。</a:t>
            </a:r>
            <a:endParaRPr lang="en-US" altLang="ja-JP" sz="1200" dirty="0">
              <a:solidFill>
                <a:srgbClr val="3333CC"/>
              </a:solidFill>
              <a:latin typeface="+mn-ea"/>
            </a:endParaRPr>
          </a:p>
        </p:txBody>
      </p:sp>
      <p:sp>
        <p:nvSpPr>
          <p:cNvPr id="33" name="正方形/長方形 252">
            <a:extLst>
              <a:ext uri="{FF2B5EF4-FFF2-40B4-BE49-F238E27FC236}">
                <a16:creationId xmlns:a16="http://schemas.microsoft.com/office/drawing/2014/main" id="{4F9E40B4-D909-D348-321E-F2E88BFE0863}"/>
              </a:ext>
            </a:extLst>
          </p:cNvPr>
          <p:cNvSpPr>
            <a:spLocks noChangeArrowheads="1"/>
          </p:cNvSpPr>
          <p:nvPr/>
        </p:nvSpPr>
        <p:spPr bwMode="auto">
          <a:xfrm>
            <a:off x="485049" y="5509101"/>
            <a:ext cx="8318318" cy="800219"/>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経営者等の事業への関与</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経営戦略における事業の位置づけ</a:t>
            </a:r>
            <a:endParaRPr lang="en-US" altLang="ja-JP" sz="1200" dirty="0">
              <a:solidFill>
                <a:srgbClr val="3333CC"/>
              </a:solidFill>
              <a:latin typeface="+mn-ea"/>
            </a:endParaRPr>
          </a:p>
          <a:p>
            <a:pPr marL="171450" indent="-171450">
              <a:spcBef>
                <a:spcPts val="600"/>
              </a:spcBef>
              <a:buFont typeface="Arial" panose="020B0604020202020204" pitchFamily="34" charset="0"/>
              <a:buChar char="•"/>
            </a:pPr>
            <a:r>
              <a:rPr lang="ja-JP" altLang="en-US" sz="1200" dirty="0">
                <a:solidFill>
                  <a:srgbClr val="3333CC"/>
                </a:solidFill>
                <a:latin typeface="+mn-ea"/>
              </a:rPr>
              <a:t>事業推進体制の確保</a:t>
            </a:r>
          </a:p>
        </p:txBody>
      </p:sp>
      <p:grpSp>
        <p:nvGrpSpPr>
          <p:cNvPr id="4" name="グループ化 3">
            <a:extLst>
              <a:ext uri="{FF2B5EF4-FFF2-40B4-BE49-F238E27FC236}">
                <a16:creationId xmlns:a16="http://schemas.microsoft.com/office/drawing/2014/main" id="{850EC10C-481D-259A-99E2-B9C4BC43424F}"/>
              </a:ext>
            </a:extLst>
          </p:cNvPr>
          <p:cNvGrpSpPr/>
          <p:nvPr/>
        </p:nvGrpSpPr>
        <p:grpSpPr>
          <a:xfrm>
            <a:off x="1675093" y="2440131"/>
            <a:ext cx="5461254" cy="2857501"/>
            <a:chOff x="-12506" y="0"/>
            <a:chExt cx="4879960" cy="3919058"/>
          </a:xfrm>
        </p:grpSpPr>
        <p:sp>
          <p:nvSpPr>
            <p:cNvPr id="5" name="Rectangle 56">
              <a:extLst>
                <a:ext uri="{FF2B5EF4-FFF2-40B4-BE49-F238E27FC236}">
                  <a16:creationId xmlns:a16="http://schemas.microsoft.com/office/drawing/2014/main" id="{544CC02A-0BA0-C72D-4C49-768DE874EA44}"/>
                </a:ext>
              </a:extLst>
            </p:cNvPr>
            <p:cNvSpPr/>
            <p:nvPr/>
          </p:nvSpPr>
          <p:spPr>
            <a:xfrm>
              <a:off x="1246909" y="2571750"/>
              <a:ext cx="1146357" cy="1347308"/>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①</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G</a:t>
              </a:r>
              <a:endParaRPr lang="ja-JP" sz="1050" kern="100">
                <a:effectLst/>
                <a:latin typeface="TmsRmn"/>
                <a:ea typeface="ＭＳ 明朝" panose="02020609040205080304" pitchFamily="17" charset="-128"/>
                <a:cs typeface="Times New Roman" panose="02020603050405020304" pitchFamily="18" charset="0"/>
              </a:endParaRPr>
            </a:p>
          </p:txBody>
        </p:sp>
        <p:sp>
          <p:nvSpPr>
            <p:cNvPr id="6" name="Rectangle 57">
              <a:extLst>
                <a:ext uri="{FF2B5EF4-FFF2-40B4-BE49-F238E27FC236}">
                  <a16:creationId xmlns:a16="http://schemas.microsoft.com/office/drawing/2014/main" id="{2E54DE4D-AF64-CFC6-6487-5218B9786910}"/>
                </a:ext>
              </a:extLst>
            </p:cNvPr>
            <p:cNvSpPr/>
            <p:nvPr/>
          </p:nvSpPr>
          <p:spPr>
            <a:xfrm>
              <a:off x="2438400" y="2571750"/>
              <a:ext cx="1146175" cy="1346835"/>
            </a:xfrm>
            <a:prstGeom prst="rect">
              <a:avLst/>
            </a:prstGeom>
            <a:noFill/>
            <a:ln w="6350"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B</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②</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H</a:t>
              </a:r>
              <a:endParaRPr lang="ja-JP" sz="1050" kern="100">
                <a:effectLst/>
                <a:latin typeface="TmsRmn"/>
                <a:ea typeface="ＭＳ 明朝" panose="02020609040205080304" pitchFamily="17" charset="-128"/>
                <a:cs typeface="Times New Roman" panose="02020603050405020304" pitchFamily="18" charset="0"/>
              </a:endParaRPr>
            </a:p>
          </p:txBody>
        </p:sp>
        <p:sp>
          <p:nvSpPr>
            <p:cNvPr id="7" name="Rectangle 58">
              <a:extLst>
                <a:ext uri="{FF2B5EF4-FFF2-40B4-BE49-F238E27FC236}">
                  <a16:creationId xmlns:a16="http://schemas.microsoft.com/office/drawing/2014/main" id="{C31E95A7-FD0B-0DA0-71B8-4B0E82BDE17B}"/>
                </a:ext>
              </a:extLst>
            </p:cNvPr>
            <p:cNvSpPr/>
            <p:nvPr/>
          </p:nvSpPr>
          <p:spPr>
            <a:xfrm>
              <a:off x="3629890" y="2571750"/>
              <a:ext cx="1237564"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a:t>
              </a:r>
              <a:r>
                <a:rPr lang="en-US" sz="1050" b="1" i="1" kern="1200">
                  <a:solidFill>
                    <a:srgbClr val="0070C0"/>
                  </a:solidFill>
                  <a:effectLst/>
                  <a:latin typeface="TmsRmn"/>
                  <a:ea typeface="ＭＳ 明朝" panose="02020609040205080304" pitchFamily="17" charset="-128"/>
                  <a:cs typeface="Arial" panose="020B0604020202020204" pitchFamily="34" charset="0"/>
                </a:rPr>
                <a:t>C</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③</a:t>
              </a:r>
              <a:r>
                <a:rPr lang="en-US" sz="1050" b="1" i="1" kern="1200">
                  <a:solidFill>
                    <a:srgbClr val="0070C0"/>
                  </a:solidFill>
                  <a:effectLst/>
                  <a:latin typeface="TmsRmn"/>
                  <a:ea typeface="ＭＳ 明朝" panose="02020609040205080304" pitchFamily="17" charset="-128"/>
                  <a:cs typeface="Arial" panose="020B0604020202020204" pitchFamily="34" charset="0"/>
                </a:rPr>
                <a:t>XXX</a:t>
              </a:r>
              <a:r>
                <a:rPr lang="ja-JP" sz="1050" b="1" i="1" kern="120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Arial" panose="020B0604020202020204" pitchFamily="34" charset="0"/>
                </a:rPr>
                <a:t>チームリーダー</a:t>
              </a:r>
              <a:r>
                <a:rPr lang="en-US" sz="1050" b="1" i="1" kern="1200">
                  <a:solidFill>
                    <a:srgbClr val="0070C0"/>
                  </a:solidFill>
                  <a:effectLst/>
                  <a:latin typeface="TmsRmn"/>
                  <a:ea typeface="ＭＳ 明朝" panose="02020609040205080304" pitchFamily="17" charset="-128"/>
                  <a:cs typeface="Arial" panose="020B0604020202020204" pitchFamily="34" charset="0"/>
                </a:rPr>
                <a:t>I</a:t>
              </a:r>
              <a:endParaRPr lang="ja-JP" sz="1050" kern="100">
                <a:effectLst/>
                <a:latin typeface="TmsRmn"/>
                <a:ea typeface="ＭＳ 明朝" panose="02020609040205080304" pitchFamily="17" charset="-128"/>
                <a:cs typeface="Times New Roman" panose="02020603050405020304" pitchFamily="18" charset="0"/>
              </a:endParaRPr>
            </a:p>
          </p:txBody>
        </p:sp>
        <p:cxnSp>
          <p:nvCxnSpPr>
            <p:cNvPr id="9" name="Connector: Elbow 59">
              <a:extLst>
                <a:ext uri="{FF2B5EF4-FFF2-40B4-BE49-F238E27FC236}">
                  <a16:creationId xmlns:a16="http://schemas.microsoft.com/office/drawing/2014/main" id="{F16E0F94-E543-819D-D75C-FC724D7D7B1A}"/>
                </a:ext>
              </a:extLst>
            </p:cNvPr>
            <p:cNvCxnSpPr>
              <a:cxnSpLocks/>
              <a:stCxn id="12" idx="2"/>
              <a:endCxn id="17" idx="0"/>
            </p:cNvCxnSpPr>
            <p:nvPr/>
          </p:nvCxnSpPr>
          <p:spPr>
            <a:xfrm rot="5400000">
              <a:off x="1569955" y="-350244"/>
              <a:ext cx="447963" cy="2431149"/>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2" name="Rectangle 62">
              <a:extLst>
                <a:ext uri="{FF2B5EF4-FFF2-40B4-BE49-F238E27FC236}">
                  <a16:creationId xmlns:a16="http://schemas.microsoft.com/office/drawing/2014/main" id="{33906943-FCC4-4227-2B61-3B8BAD940F29}"/>
                </a:ext>
              </a:extLst>
            </p:cNvPr>
            <p:cNvSpPr>
              <a:spLocks noChangeArrowheads="1"/>
            </p:cNvSpPr>
            <p:nvPr/>
          </p:nvSpPr>
          <p:spPr bwMode="gray">
            <a:xfrm>
              <a:off x="1381370" y="0"/>
              <a:ext cx="3256280" cy="641350"/>
            </a:xfrm>
            <a:prstGeom prst="rect">
              <a:avLst/>
            </a:prstGeom>
            <a:noFill/>
            <a:ln w="2857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Lst>
          </p:spPr>
          <p:txBody>
            <a:bodyPr lIns="0" tIns="0" rIns="0" bIns="0" anchor="ctr"/>
            <a:lstStyle/>
            <a:p>
              <a:pPr algn="ctr"/>
              <a:r>
                <a:rPr lang="ja-JP" sz="1050" b="1" i="1" kern="1200">
                  <a:solidFill>
                    <a:srgbClr val="0070C0"/>
                  </a:solidFill>
                  <a:effectLst/>
                  <a:latin typeface="TmsRmn"/>
                  <a:ea typeface="ＭＳ 明朝" panose="02020609040205080304" pitchFamily="17" charset="-128"/>
                  <a:cs typeface="+mn-cs"/>
                </a:rPr>
                <a:t>代表取締役社長</a:t>
              </a:r>
              <a:r>
                <a:rPr lang="en-US" sz="1050" b="1" i="1" kern="1200">
                  <a:solidFill>
                    <a:srgbClr val="0070C0"/>
                  </a:solidFill>
                  <a:effectLst/>
                  <a:latin typeface="TmsRmn"/>
                  <a:ea typeface="ＭＳ 明朝" panose="02020609040205080304" pitchFamily="17" charset="-128"/>
                  <a:cs typeface="+mn-cs"/>
                </a:rPr>
                <a:t> aa aa</a:t>
              </a:r>
              <a:endParaRPr lang="ja-JP" sz="1050" kern="100">
                <a:effectLst/>
                <a:latin typeface="TmsRmn"/>
                <a:ea typeface="ＭＳ 明朝" panose="02020609040205080304" pitchFamily="17" charset="-128"/>
                <a:cs typeface="Times New Roman" panose="02020603050405020304" pitchFamily="18" charset="0"/>
              </a:endParaRPr>
            </a:p>
            <a:p>
              <a:pPr algn="ctr"/>
              <a:r>
                <a:rPr lang="ja-JP" sz="1050" b="1" i="1" kern="1200">
                  <a:solidFill>
                    <a:srgbClr val="0070C0"/>
                  </a:solidFill>
                  <a:effectLst/>
                  <a:latin typeface="TmsRmn"/>
                  <a:ea typeface="ＭＳ 明朝" panose="02020609040205080304" pitchFamily="17" charset="-128"/>
                  <a:cs typeface="+mn-cs"/>
                </a:rPr>
                <a:t>（事業にコミットする経営者）</a:t>
              </a:r>
              <a:endParaRPr lang="ja-JP" sz="1050" kern="100">
                <a:effectLst/>
                <a:latin typeface="TmsRmn"/>
                <a:ea typeface="ＭＳ 明朝" panose="02020609040205080304" pitchFamily="17" charset="-128"/>
                <a:cs typeface="Times New Roman" panose="02020603050405020304" pitchFamily="18" charset="0"/>
              </a:endParaRPr>
            </a:p>
          </p:txBody>
        </p:sp>
        <p:sp>
          <p:nvSpPr>
            <p:cNvPr id="15" name="Rectangle 63">
              <a:extLst>
                <a:ext uri="{FF2B5EF4-FFF2-40B4-BE49-F238E27FC236}">
                  <a16:creationId xmlns:a16="http://schemas.microsoft.com/office/drawing/2014/main" id="{5CDE4825-0668-F6E2-BE1E-211EB723BE20}"/>
                </a:ext>
              </a:extLst>
            </p:cNvPr>
            <p:cNvSpPr>
              <a:spLocks noChangeArrowheads="1"/>
            </p:cNvSpPr>
            <p:nvPr/>
          </p:nvSpPr>
          <p:spPr bwMode="gray">
            <a:xfrm>
              <a:off x="2239890" y="1089313"/>
              <a:ext cx="1539240" cy="765708"/>
            </a:xfrm>
            <a:prstGeom prst="rect">
              <a:avLst/>
            </a:prstGeom>
            <a:noFill/>
            <a:ln w="6350"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本部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E</a:t>
              </a:r>
              <a:r>
                <a:rPr lang="ja-JP" sz="1050" b="1" i="1" kern="1200" dirty="0">
                  <a:solidFill>
                    <a:srgbClr val="0070C0"/>
                  </a:solidFill>
                  <a:effectLst/>
                  <a:latin typeface="TmsRmn"/>
                  <a:ea typeface="ＭＳ 明朝" panose="02020609040205080304" pitchFamily="17" charset="-128"/>
                  <a:cs typeface="+mn-cs"/>
                </a:rPr>
                <a:t>本部長</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ja-JP" sz="1050" b="1" i="1" kern="1200" dirty="0">
                  <a:solidFill>
                    <a:srgbClr val="0070C0"/>
                  </a:solidFill>
                  <a:effectLst/>
                  <a:latin typeface="TmsRmn"/>
                  <a:ea typeface="ＭＳ 明朝" panose="02020609040205080304" pitchFamily="17" charset="-128"/>
                  <a:cs typeface="+mn-cs"/>
                </a:rPr>
                <a:t>（研究開発責任者）</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17" name="Rectangle 64">
              <a:extLst>
                <a:ext uri="{FF2B5EF4-FFF2-40B4-BE49-F238E27FC236}">
                  <a16:creationId xmlns:a16="http://schemas.microsoft.com/office/drawing/2014/main" id="{D7C63D03-6A10-AC0F-A193-17814721BB6D}"/>
                </a:ext>
              </a:extLst>
            </p:cNvPr>
            <p:cNvSpPr>
              <a:spLocks noChangeArrowheads="1"/>
            </p:cNvSpPr>
            <p:nvPr/>
          </p:nvSpPr>
          <p:spPr bwMode="gray">
            <a:xfrm>
              <a:off x="-12506" y="1089313"/>
              <a:ext cx="1181735" cy="733916"/>
            </a:xfrm>
            <a:prstGeom prst="rect">
              <a:avLst/>
            </a:prstGeom>
            <a:noFill/>
            <a:ln w="9525" cap="flat" cmpd="sng" algn="ctr">
              <a:solidFill>
                <a:sysClr val="window" lastClr="FFFFFF">
                  <a:lumMod val="50000"/>
                </a:sys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lc="http://schemas.openxmlformats.org/drawingml/2006/lockedCanvas" xmlns="" xmlns:a14="http://schemas.microsoft.com/office/drawing/2010/main" xmlns:p159="http://schemas.microsoft.com/office/powerpoint/2015/09/main" xmlns:p15="http://schemas.microsoft.com/office/powerpoint/2012/main" xmlns:p14="http://schemas.microsoft.com/office/powerpoint/2010/main"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http://schemas.openxmlformats.org/drawingml/2006/wordprocessingDrawing" xmlns:wp14="http://schemas.microsoft.com/office/word/2010/wordprocessingDrawing" xmlns:v="urn:schemas-microsoft-com:vml" xmlns:m="http://schemas.openxmlformats.org/officeDocument/2006/math" xmlns:oel="http://schemas.microsoft.com/office/2019/extlst"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w="9525" algn="ctr">
                  <a:solidFill>
                    <a:schemeClr val="accent2"/>
                  </a:solidFill>
                  <a:miter lim="800000"/>
                  <a:headEnd/>
                  <a:tailEnd/>
                </a14:hiddenLine>
              </a:ext>
            </a:extLst>
          </p:spPr>
          <p:txBody>
            <a:bodyPr lIns="0" tIns="0" rIns="0" bIns="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mn-cs"/>
                </a:rPr>
                <a:t>XX</a:t>
              </a:r>
              <a:r>
                <a:rPr lang="ja-JP" sz="1050" b="1" i="1" kern="1200" dirty="0">
                  <a:solidFill>
                    <a:srgbClr val="0070C0"/>
                  </a:solidFill>
                  <a:effectLst/>
                  <a:latin typeface="TmsRmn"/>
                  <a:ea typeface="ＭＳ 明朝" panose="02020609040205080304" pitchFamily="17" charset="-128"/>
                  <a:cs typeface="+mn-cs"/>
                </a:rPr>
                <a:t>部</a:t>
              </a:r>
              <a:br>
                <a:rPr lang="en-US" sz="1050" b="1" i="1" kern="1200" dirty="0">
                  <a:solidFill>
                    <a:srgbClr val="0070C0"/>
                  </a:solidFill>
                  <a:effectLst/>
                  <a:latin typeface="TmsRmn"/>
                  <a:ea typeface="ＭＳ 明朝" panose="02020609040205080304" pitchFamily="17" charset="-128"/>
                  <a:cs typeface="+mn-cs"/>
                </a:rPr>
              </a:br>
              <a:r>
                <a:rPr lang="en-US" sz="1050" b="1" i="1" kern="1200" dirty="0">
                  <a:solidFill>
                    <a:srgbClr val="0070C0"/>
                  </a:solidFill>
                  <a:effectLst/>
                  <a:latin typeface="TmsRmn"/>
                  <a:ea typeface="ＭＳ 明朝" panose="02020609040205080304" pitchFamily="17" charset="-128"/>
                  <a:cs typeface="+mn-cs"/>
                </a:rPr>
                <a:t>F</a:t>
              </a:r>
              <a:r>
                <a:rPr lang="ja-JP" sz="1050" b="1" i="1" kern="1200" dirty="0">
                  <a:solidFill>
                    <a:srgbClr val="0070C0"/>
                  </a:solidFill>
                  <a:effectLst/>
                  <a:latin typeface="TmsRmn"/>
                  <a:ea typeface="ＭＳ 明朝" panose="02020609040205080304" pitchFamily="17" charset="-128"/>
                  <a:cs typeface="+mn-cs"/>
                </a:rPr>
                <a:t>部長</a:t>
              </a:r>
              <a:endParaRPr lang="en-US" altLang="ja-JP" sz="1050" b="1" i="1" kern="1200" dirty="0">
                <a:solidFill>
                  <a:srgbClr val="0070C0"/>
                </a:solidFill>
                <a:effectLst/>
                <a:latin typeface="TmsRmn"/>
                <a:ea typeface="ＭＳ 明朝" panose="02020609040205080304" pitchFamily="17" charset="-128"/>
                <a:cs typeface="+mn-cs"/>
              </a:endParaRPr>
            </a:p>
          </p:txBody>
        </p:sp>
        <p:cxnSp>
          <p:nvCxnSpPr>
            <p:cNvPr id="18" name="Connector: Elbow 66">
              <a:extLst>
                <a:ext uri="{FF2B5EF4-FFF2-40B4-BE49-F238E27FC236}">
                  <a16:creationId xmlns:a16="http://schemas.microsoft.com/office/drawing/2014/main" id="{ADE1AF0F-D0BB-272C-4585-9F1DB6744657}"/>
                </a:ext>
              </a:extLst>
            </p:cNvPr>
            <p:cNvCxnSpPr>
              <a:cxnSpLocks/>
              <a:stCxn id="12" idx="2"/>
              <a:endCxn id="15" idx="0"/>
            </p:cNvCxnSpPr>
            <p:nvPr/>
          </p:nvCxnSpPr>
          <p:spPr>
            <a:xfrm rot="5400000">
              <a:off x="2785530" y="865331"/>
              <a:ext cx="447963" cy="1"/>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19" name="Straight Arrow Connector 67">
              <a:extLst>
                <a:ext uri="{FF2B5EF4-FFF2-40B4-BE49-F238E27FC236}">
                  <a16:creationId xmlns:a16="http://schemas.microsoft.com/office/drawing/2014/main" id="{A148F01E-C4F2-94ED-8D1B-32F53066B7EB}"/>
                </a:ext>
              </a:extLst>
            </p:cNvPr>
            <p:cNvCxnSpPr>
              <a:cxnSpLocks/>
            </p:cNvCxnSpPr>
            <p:nvPr/>
          </p:nvCxnSpPr>
          <p:spPr>
            <a:xfrm>
              <a:off x="1248135" y="1533918"/>
              <a:ext cx="844550" cy="3175"/>
            </a:xfrm>
            <a:prstGeom prst="straightConnector1">
              <a:avLst/>
            </a:prstGeom>
            <a:noFill/>
            <a:ln w="9525" cap="flat" cmpd="sng" algn="ctr">
              <a:solidFill>
                <a:sysClr val="windowText" lastClr="000000"/>
              </a:solidFill>
              <a:prstDash val="solid"/>
              <a:round/>
              <a:headEnd type="arrow" w="med" len="med"/>
              <a:tailEnd type="arrow" w="med" len="med"/>
            </a:ln>
            <a:effectLst/>
          </p:spPr>
        </p:cxnSp>
        <p:cxnSp>
          <p:nvCxnSpPr>
            <p:cNvPr id="22" name="Connector: Elbow 76">
              <a:extLst>
                <a:ext uri="{FF2B5EF4-FFF2-40B4-BE49-F238E27FC236}">
                  <a16:creationId xmlns:a16="http://schemas.microsoft.com/office/drawing/2014/main" id="{EBC9D609-FC6C-A57B-1C82-3A2F3A173165}"/>
                </a:ext>
              </a:extLst>
            </p:cNvPr>
            <p:cNvCxnSpPr>
              <a:cxnSpLocks/>
              <a:stCxn id="5" idx="0"/>
              <a:endCxn id="15" idx="2"/>
            </p:cNvCxnSpPr>
            <p:nvPr/>
          </p:nvCxnSpPr>
          <p:spPr>
            <a:xfrm rot="5400000" flipH="1" flipV="1">
              <a:off x="2056434" y="1618675"/>
              <a:ext cx="716730" cy="1189422"/>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cxnSp>
          <p:nvCxnSpPr>
            <p:cNvPr id="23" name="Connector: Elbow 77">
              <a:extLst>
                <a:ext uri="{FF2B5EF4-FFF2-40B4-BE49-F238E27FC236}">
                  <a16:creationId xmlns:a16="http://schemas.microsoft.com/office/drawing/2014/main" id="{C9C04CA4-771F-BCA7-57CB-E01D1D351376}"/>
                </a:ext>
              </a:extLst>
            </p:cNvPr>
            <p:cNvCxnSpPr>
              <a:cxnSpLocks/>
              <a:stCxn id="7" idx="0"/>
              <a:endCxn id="15" idx="2"/>
            </p:cNvCxnSpPr>
            <p:nvPr/>
          </p:nvCxnSpPr>
          <p:spPr>
            <a:xfrm rot="16200000" flipV="1">
              <a:off x="3270727" y="1593804"/>
              <a:ext cx="716730" cy="123916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24" name="テキスト ボックス 20">
              <a:extLst>
                <a:ext uri="{FF2B5EF4-FFF2-40B4-BE49-F238E27FC236}">
                  <a16:creationId xmlns:a16="http://schemas.microsoft.com/office/drawing/2014/main" id="{1A25B9ED-CCCD-03B3-9C5D-563CB63F5543}"/>
                </a:ext>
              </a:extLst>
            </p:cNvPr>
            <p:cNvSpPr txBox="1"/>
            <p:nvPr/>
          </p:nvSpPr>
          <p:spPr>
            <a:xfrm>
              <a:off x="1390130" y="1141670"/>
              <a:ext cx="605155" cy="384612"/>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dirty="0">
                  <a:solidFill>
                    <a:srgbClr val="0070C0"/>
                  </a:solidFill>
                  <a:effectLst/>
                  <a:latin typeface="TmsRmn"/>
                  <a:ea typeface="ＭＳ 明朝" panose="02020609040205080304" pitchFamily="17" charset="-128"/>
                  <a:cs typeface="+mn-cs"/>
                </a:rPr>
                <a:t>連携</a:t>
              </a:r>
              <a:endParaRPr lang="ja-JP" sz="1050" kern="100" dirty="0">
                <a:effectLst/>
                <a:latin typeface="TmsRmn"/>
                <a:ea typeface="ＭＳ 明朝" panose="02020609040205080304" pitchFamily="17" charset="-128"/>
                <a:cs typeface="Times New Roman" panose="02020603050405020304" pitchFamily="18" charset="0"/>
              </a:endParaRPr>
            </a:p>
          </p:txBody>
        </p:sp>
        <p:sp>
          <p:nvSpPr>
            <p:cNvPr id="25" name="Rectangle 56">
              <a:extLst>
                <a:ext uri="{FF2B5EF4-FFF2-40B4-BE49-F238E27FC236}">
                  <a16:creationId xmlns:a16="http://schemas.microsoft.com/office/drawing/2014/main" id="{125AB58E-FD64-7AAA-6B9B-B4930747F9ED}"/>
                </a:ext>
              </a:extLst>
            </p:cNvPr>
            <p:cNvSpPr/>
            <p:nvPr/>
          </p:nvSpPr>
          <p:spPr>
            <a:xfrm>
              <a:off x="-12506" y="2571750"/>
              <a:ext cx="1146175" cy="1346835"/>
            </a:xfrm>
            <a:prstGeom prst="rect">
              <a:avLst/>
            </a:prstGeom>
            <a:noFill/>
            <a:ln w="9525" cap="flat" cmpd="sng" algn="ctr">
              <a:solidFill>
                <a:sysClr val="window" lastClr="FFFFFF">
                  <a:lumMod val="50000"/>
                </a:sysClr>
              </a:solidFill>
              <a:prstDash val="solid"/>
              <a:round/>
              <a:headEnd type="none" w="med" len="med"/>
              <a:tailEnd type="none" w="med" len="med"/>
            </a:ln>
            <a:effectLst/>
          </p:spPr>
          <p:txBody>
            <a:bodyPr lIns="0" tIns="0" rIns="0" bIns="0" rtlCol="0" anchor="ctr" anchorCtr="0"/>
            <a:lstStyle/>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D</a:t>
              </a:r>
              <a:r>
                <a:rPr lang="ja-JP" sz="1050" b="1" i="1" kern="1200" dirty="0">
                  <a:solidFill>
                    <a:srgbClr val="0070C0"/>
                  </a:solidFill>
                  <a:effectLst/>
                  <a:latin typeface="TmsRmn"/>
                  <a:ea typeface="ＭＳ 明朝" panose="02020609040205080304" pitchFamily="17" charset="-128"/>
                  <a:cs typeface="Arial" panose="020B0604020202020204" pitchFamily="34" charset="0"/>
                </a:rPr>
                <a:t>部</a:t>
              </a:r>
              <a:endParaRPr lang="ja-JP" sz="1050" kern="100" dirty="0">
                <a:effectLst/>
                <a:latin typeface="TmsRmn"/>
                <a:ea typeface="ＭＳ 明朝" panose="02020609040205080304" pitchFamily="17" charset="-128"/>
                <a:cs typeface="Times New Roman" panose="02020603050405020304" pitchFamily="18" charset="0"/>
              </a:endParaRPr>
            </a:p>
            <a:p>
              <a:pPr algn="ctr"/>
              <a:r>
                <a:rPr lang="en-US" sz="1050" b="1" i="1" kern="1200" dirty="0">
                  <a:solidFill>
                    <a:srgbClr val="0070C0"/>
                  </a:solidFill>
                  <a:effectLst/>
                  <a:latin typeface="ＭＳ 明朝" panose="02020609040205080304" pitchFamily="17" charset="-128"/>
                  <a:ea typeface="ＭＳ 明朝" panose="02020609040205080304" pitchFamily="17" charset="-128"/>
                  <a:cs typeface="Arial" panose="020B0604020202020204" pitchFamily="34" charset="0"/>
                </a:rPr>
                <a:t>XXX</a:t>
              </a:r>
              <a:r>
                <a:rPr lang="ja-JP" sz="1050" b="1" i="1" kern="1200" dirty="0">
                  <a:solidFill>
                    <a:srgbClr val="0070C0"/>
                  </a:solidFill>
                  <a:effectLst/>
                  <a:latin typeface="TmsRmn"/>
                  <a:ea typeface="ＭＳ 明朝" panose="02020609040205080304" pitchFamily="17" charset="-128"/>
                  <a:cs typeface="Arial" panose="020B0604020202020204" pitchFamily="34" charset="0"/>
                </a:rPr>
                <a:t>を担当</a:t>
              </a:r>
              <a:endParaRPr lang="ja-JP" sz="1050" kern="100" dirty="0">
                <a:effectLst/>
                <a:latin typeface="TmsRmn"/>
                <a:ea typeface="ＭＳ 明朝" panose="02020609040205080304" pitchFamily="17" charset="-128"/>
                <a:cs typeface="Times New Roman" panose="02020603050405020304" pitchFamily="18" charset="0"/>
              </a:endParaRPr>
            </a:p>
          </p:txBody>
        </p:sp>
        <p:cxnSp>
          <p:nvCxnSpPr>
            <p:cNvPr id="26" name="直線コネクタ 25">
              <a:extLst>
                <a:ext uri="{FF2B5EF4-FFF2-40B4-BE49-F238E27FC236}">
                  <a16:creationId xmlns:a16="http://schemas.microsoft.com/office/drawing/2014/main" id="{B8562AAD-3695-2881-98C1-2DEF36C82B6F}"/>
                </a:ext>
              </a:extLst>
            </p:cNvPr>
            <p:cNvCxnSpPr>
              <a:cxnSpLocks/>
            </p:cNvCxnSpPr>
            <p:nvPr/>
          </p:nvCxnSpPr>
          <p:spPr>
            <a:xfrm>
              <a:off x="555530" y="1854609"/>
              <a:ext cx="0" cy="720316"/>
            </a:xfrm>
            <a:prstGeom prst="line">
              <a:avLst/>
            </a:prstGeom>
            <a:noFill/>
            <a:ln w="9525" cap="rnd" cmpd="sng" algn="ctr">
              <a:solidFill>
                <a:sysClr val="windowText" lastClr="000000">
                  <a:lumMod val="60000"/>
                  <a:lumOff val="40000"/>
                </a:sysClr>
              </a:solidFill>
              <a:prstDash val="solid"/>
              <a:round/>
            </a:ln>
            <a:effectLst/>
          </p:spPr>
        </p:cxnSp>
        <p:cxnSp>
          <p:nvCxnSpPr>
            <p:cNvPr id="27" name="Straight Arrow Connector 67">
              <a:extLst>
                <a:ext uri="{FF2B5EF4-FFF2-40B4-BE49-F238E27FC236}">
                  <a16:creationId xmlns:a16="http://schemas.microsoft.com/office/drawing/2014/main" id="{2070C450-DAB4-507C-2369-B95CBA601449}"/>
                </a:ext>
              </a:extLst>
            </p:cNvPr>
            <p:cNvCxnSpPr>
              <a:cxnSpLocks/>
            </p:cNvCxnSpPr>
            <p:nvPr/>
          </p:nvCxnSpPr>
          <p:spPr>
            <a:xfrm>
              <a:off x="1575955" y="3804804"/>
              <a:ext cx="2675255" cy="0"/>
            </a:xfrm>
            <a:prstGeom prst="straightConnector1">
              <a:avLst/>
            </a:prstGeom>
            <a:noFill/>
            <a:ln w="9525" cap="flat" cmpd="sng" algn="ctr">
              <a:solidFill>
                <a:sysClr val="windowText" lastClr="000000"/>
              </a:solidFill>
              <a:prstDash val="solid"/>
              <a:round/>
              <a:headEnd type="arrow" w="med" len="med"/>
              <a:tailEnd type="arrow" w="med" len="med"/>
            </a:ln>
            <a:effectLst/>
          </p:spPr>
        </p:cxnSp>
        <p:sp>
          <p:nvSpPr>
            <p:cNvPr id="28" name="テキスト ボックス 24">
              <a:extLst>
                <a:ext uri="{FF2B5EF4-FFF2-40B4-BE49-F238E27FC236}">
                  <a16:creationId xmlns:a16="http://schemas.microsoft.com/office/drawing/2014/main" id="{E80DA8F0-7ACF-C14C-3C1E-619C3A33F9EE}"/>
                </a:ext>
              </a:extLst>
            </p:cNvPr>
            <p:cNvSpPr txBox="1"/>
            <p:nvPr/>
          </p:nvSpPr>
          <p:spPr>
            <a:xfrm>
              <a:off x="2708564" y="3548495"/>
              <a:ext cx="605155" cy="273179"/>
            </a:xfrm>
            <a:prstGeom prst="rect">
              <a:avLst/>
            </a:prstGeom>
            <a:noFill/>
            <a:ln w="9525" cap="rnd" cmpd="sng" algn="ctr">
              <a:noFill/>
              <a:prstDash val="solid"/>
              <a:round/>
            </a:ln>
            <a:effectLst/>
            <a:extLst>
              <a:ext uri="{909E8E84-426E-40DD-AFC4-6F175D3DCCD1}">
                <a14:hiddenFill xmlns:a14="http://schemas.microsoft.com/office/drawing/2010/main">
                  <a:solidFill>
                    <a:srgbClr val="29BA74"/>
                  </a:solidFill>
                </a14:hiddenFill>
              </a:ext>
            </a:extLst>
          </p:spPr>
          <p:txBody>
            <a:bodyPr rot="0" spcFirstLastPara="0" vert="horz" wrap="square" lIns="0" tIns="0" rIns="0" bIns="0" numCol="1" spcCol="0" rtlCol="0" fromWordArt="0" anchor="ctr" anchorCtr="0" forceAA="0" compatLnSpc="1">
              <a:prstTxWarp prst="textNoShape">
                <a:avLst/>
              </a:prstTxWarp>
              <a:noAutofit/>
            </a:bodyPr>
            <a:lstStyle/>
            <a:p>
              <a:pPr algn="ctr"/>
              <a:r>
                <a:rPr lang="ja-JP" sz="1050" b="1" i="1" kern="1200">
                  <a:solidFill>
                    <a:srgbClr val="0070C0"/>
                  </a:solidFill>
                  <a:effectLst/>
                  <a:latin typeface="TmsRmn"/>
                  <a:ea typeface="ＭＳ 明朝" panose="02020609040205080304" pitchFamily="17" charset="-128"/>
                  <a:cs typeface="+mn-cs"/>
                </a:rPr>
                <a:t>連携</a:t>
              </a:r>
              <a:endParaRPr lang="ja-JP" sz="1050" kern="100">
                <a:effectLst/>
                <a:latin typeface="TmsRmn"/>
                <a:ea typeface="ＭＳ 明朝" panose="02020609040205080304" pitchFamily="17" charset="-128"/>
                <a:cs typeface="Times New Roman" panose="02020603050405020304" pitchFamily="18" charset="0"/>
              </a:endParaRPr>
            </a:p>
          </p:txBody>
        </p:sp>
      </p:grpSp>
      <p:cxnSp>
        <p:nvCxnSpPr>
          <p:cNvPr id="44" name="Connector: Elbow 77">
            <a:extLst>
              <a:ext uri="{FF2B5EF4-FFF2-40B4-BE49-F238E27FC236}">
                <a16:creationId xmlns:a16="http://schemas.microsoft.com/office/drawing/2014/main" id="{9AF05AE3-94FB-932D-AE1B-C36E964C59DA}"/>
              </a:ext>
            </a:extLst>
          </p:cNvPr>
          <p:cNvCxnSpPr>
            <a:cxnSpLocks/>
            <a:stCxn id="6" idx="0"/>
            <a:endCxn id="15" idx="2"/>
          </p:cNvCxnSpPr>
          <p:nvPr/>
        </p:nvCxnSpPr>
        <p:spPr>
          <a:xfrm rot="16200000" flipV="1">
            <a:off x="4796900" y="4052869"/>
            <a:ext cx="522589" cy="2213"/>
          </a:xfrm>
          <a:prstGeom prst="bentConnector3">
            <a:avLst>
              <a:gd name="adj1" fmla="val 50000"/>
            </a:avLst>
          </a:prstGeom>
          <a:noFill/>
          <a:ln w="9525" cap="rnd" cmpd="sng" algn="ctr">
            <a:solidFill>
              <a:sysClr val="windowText" lastClr="000000">
                <a:lumMod val="60000"/>
                <a:lumOff val="40000"/>
              </a:sysClr>
            </a:solidFill>
            <a:prstDash val="solid"/>
            <a:round/>
          </a:ln>
          <a:effectLst/>
        </p:spPr>
      </p:cxnSp>
      <p:sp>
        <p:nvSpPr>
          <p:cNvPr id="13" name="Rectangle 63">
            <a:extLst>
              <a:ext uri="{FF2B5EF4-FFF2-40B4-BE49-F238E27FC236}">
                <a16:creationId xmlns:a16="http://schemas.microsoft.com/office/drawing/2014/main" id="{5CD5EB62-4AAF-E748-DCDD-FC84583E868E}"/>
              </a:ext>
            </a:extLst>
          </p:cNvPr>
          <p:cNvSpPr>
            <a:spLocks noChangeArrowheads="1"/>
          </p:cNvSpPr>
          <p:nvPr/>
        </p:nvSpPr>
        <p:spPr bwMode="gray">
          <a:xfrm>
            <a:off x="6572760" y="3234381"/>
            <a:ext cx="1724400" cy="558000"/>
          </a:xfrm>
          <a:prstGeom prst="rect">
            <a:avLst/>
          </a:prstGeom>
          <a:noFill/>
          <a:ln w="6350" cap="flat" cmpd="sng" algn="ctr">
            <a:solidFill>
              <a:schemeClr val="bg1">
                <a:lumMod val="50000"/>
              </a:schemeClr>
            </a:solidFill>
            <a:prstDash val="solid"/>
            <a:miter lim="800000"/>
            <a:headEnd type="none" w="med" len="med"/>
            <a:tailEnd type="none" w="med" len="med"/>
          </a:ln>
          <a:effectLst/>
          <a:extLst>
            <a:ext uri="{909E8E84-426E-40DD-AFC4-6F175D3DCCD1}">
              <a14:hiddenFill xmlns:a14="http://schemas.microsoft.com/office/drawing/2010/main">
                <a:solidFill>
                  <a:schemeClr val="accent6">
                    <a:lumMod val="20000"/>
                    <a:lumOff val="80000"/>
                  </a:schemeClr>
                </a:solidFill>
              </a14:hiddenFill>
            </a:ext>
            <a:ext uri="{91240B29-F687-4f45-9708-019B960494DF}">
              <a14:hiddenLine xmlns:p14="http://schemas.microsoft.com/office/powerpoint/2010/main" xmlns:p15="http://schemas.microsoft.com/office/powerpoint/2012/main" xmlns:p159="http://schemas.microsoft.com/office/powerpoint/2015/09/main" xmlns:a14="http://schemas.microsoft.com/office/drawing/2010/main" xmlns="" xmlns:lc="http://schemas.openxmlformats.org/drawingml/2006/lockedCanvas" w="9525" algn="ctr">
                <a:solidFill>
                  <a:schemeClr val="accent2"/>
                </a:solidFill>
                <a:miter lim="800000"/>
                <a:headEnd/>
                <a:tailEnd/>
              </a14:hiddenLine>
            </a:ext>
          </a:extLst>
        </p:spPr>
        <p:txBody>
          <a:bodyPr tIns="91440" bIns="91440" anchor="ctr" anchorCtr="0"/>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altLang="ja-JP" sz="1050" b="1" i="1" dirty="0">
                <a:solidFill>
                  <a:srgbClr val="0070C0"/>
                </a:solidFill>
                <a:latin typeface="ＭＳ 明朝" panose="02020609040205080304" pitchFamily="17" charset="-128"/>
                <a:ea typeface="ＭＳ 明朝" panose="02020609040205080304" pitchFamily="17" charset="-128"/>
              </a:rPr>
              <a:t>XX</a:t>
            </a:r>
            <a:r>
              <a:rPr lang="ja-JP" altLang="en-US" sz="1050" b="1" i="1" dirty="0">
                <a:solidFill>
                  <a:srgbClr val="0070C0"/>
                </a:solidFill>
                <a:latin typeface="ＭＳ 明朝" panose="02020609040205080304" pitchFamily="17" charset="-128"/>
                <a:ea typeface="ＭＳ 明朝" panose="02020609040205080304" pitchFamily="17" charset="-128"/>
              </a:rPr>
              <a:t>部</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en-US" altLang="ja-JP" sz="1050" b="1" i="1" dirty="0">
                <a:solidFill>
                  <a:srgbClr val="0070C0"/>
                </a:solidFill>
                <a:latin typeface="ＭＳ 明朝" panose="02020609040205080304" pitchFamily="17" charset="-128"/>
                <a:ea typeface="ＭＳ 明朝" panose="02020609040205080304" pitchFamily="17" charset="-128"/>
              </a:rPr>
              <a:t>J</a:t>
            </a:r>
            <a:r>
              <a:rPr lang="ja-JP" altLang="en-US" sz="1050" b="1" i="1" dirty="0">
                <a:solidFill>
                  <a:srgbClr val="0070C0"/>
                </a:solidFill>
                <a:latin typeface="ＭＳ 明朝" panose="02020609040205080304" pitchFamily="17" charset="-128"/>
                <a:ea typeface="ＭＳ 明朝" panose="02020609040205080304" pitchFamily="17" charset="-128"/>
              </a:rPr>
              <a:t>部長</a:t>
            </a:r>
            <a:endParaRPr lang="en-US" altLang="ja-JP" sz="1050" b="1" i="1" dirty="0">
              <a:solidFill>
                <a:srgbClr val="0070C0"/>
              </a:solidFill>
              <a:latin typeface="ＭＳ 明朝" panose="02020609040205080304" pitchFamily="17" charset="-128"/>
              <a:ea typeface="ＭＳ 明朝" panose="02020609040205080304" pitchFamily="17" charset="-128"/>
            </a:endParaRPr>
          </a:p>
          <a:p>
            <a:pPr algn="ctr"/>
            <a:r>
              <a:rPr lang="ja-JP" altLang="en-US" sz="1050" b="1" i="1" dirty="0">
                <a:solidFill>
                  <a:srgbClr val="0070C0"/>
                </a:solidFill>
                <a:latin typeface="ＭＳ 明朝" panose="02020609040205080304" pitchFamily="17" charset="-128"/>
                <a:ea typeface="ＭＳ 明朝" panose="02020609040205080304" pitchFamily="17" charset="-128"/>
              </a:rPr>
              <a:t>（事業化</a:t>
            </a:r>
            <a:r>
              <a:rPr lang="en-US" altLang="ja-JP" sz="1050" b="1" i="1" dirty="0">
                <a:solidFill>
                  <a:srgbClr val="0070C0"/>
                </a:solidFill>
                <a:latin typeface="ＭＳ 明朝" panose="02020609040205080304" pitchFamily="17" charset="-128"/>
                <a:ea typeface="ＭＳ 明朝" panose="02020609040205080304" pitchFamily="17" charset="-128"/>
              </a:rPr>
              <a:t>/</a:t>
            </a:r>
            <a:r>
              <a:rPr lang="ja-JP" altLang="en-US" sz="1050" b="1" i="1" dirty="0">
                <a:solidFill>
                  <a:srgbClr val="0070C0"/>
                </a:solidFill>
                <a:latin typeface="ＭＳ 明朝" panose="02020609040205080304" pitchFamily="17" charset="-128"/>
                <a:ea typeface="ＭＳ 明朝" panose="02020609040205080304" pitchFamily="17" charset="-128"/>
              </a:rPr>
              <a:t>標準戦略担当）</a:t>
            </a:r>
            <a:endParaRPr lang="en-US" altLang="ja-JP" sz="1050" b="1" i="1" dirty="0">
              <a:solidFill>
                <a:srgbClr val="0070C0"/>
              </a:solidFill>
              <a:latin typeface="ＭＳ 明朝" panose="02020609040205080304" pitchFamily="17" charset="-128"/>
              <a:ea typeface="ＭＳ 明朝" panose="02020609040205080304" pitchFamily="17" charset="-128"/>
            </a:endParaRPr>
          </a:p>
        </p:txBody>
      </p:sp>
      <p:cxnSp>
        <p:nvCxnSpPr>
          <p:cNvPr id="20" name="Connector: Elbow 66">
            <a:extLst>
              <a:ext uri="{FF2B5EF4-FFF2-40B4-BE49-F238E27FC236}">
                <a16:creationId xmlns:a16="http://schemas.microsoft.com/office/drawing/2014/main" id="{A185DB3D-4354-0D16-7B00-39D0B699D065}"/>
              </a:ext>
            </a:extLst>
          </p:cNvPr>
          <p:cNvCxnSpPr>
            <a:cxnSpLocks/>
            <a:endCxn id="13" idx="0"/>
          </p:cNvCxnSpPr>
          <p:nvPr/>
        </p:nvCxnSpPr>
        <p:spPr>
          <a:xfrm>
            <a:off x="5057088" y="3080506"/>
            <a:ext cx="2377872" cy="153875"/>
          </a:xfrm>
          <a:prstGeom prst="bentConnector2">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Straight Arrow Connector 67">
            <a:extLst>
              <a:ext uri="{FF2B5EF4-FFF2-40B4-BE49-F238E27FC236}">
                <a16:creationId xmlns:a16="http://schemas.microsoft.com/office/drawing/2014/main" id="{1410A8EF-9D19-B798-19B7-93D5218CA652}"/>
              </a:ext>
            </a:extLst>
          </p:cNvPr>
          <p:cNvCxnSpPr>
            <a:cxnSpLocks/>
          </p:cNvCxnSpPr>
          <p:nvPr/>
        </p:nvCxnSpPr>
        <p:spPr>
          <a:xfrm>
            <a:off x="6093293" y="3558370"/>
            <a:ext cx="438503" cy="2687"/>
          </a:xfrm>
          <a:prstGeom prst="straightConnector1">
            <a:avLst/>
          </a:prstGeom>
          <a:ln w="9525" cap="flat" cmpd="sng" algn="ctr">
            <a:solidFill>
              <a:schemeClr val="tx1"/>
            </a:solidFill>
            <a:prstDash val="solid"/>
            <a:round/>
            <a:headEnd type="arrow" w="med" len="med"/>
            <a:tailEnd type="arrow" w="med" len="med"/>
          </a:ln>
        </p:spPr>
        <p:style>
          <a:lnRef idx="0">
            <a:scrgbClr r="0" g="0" b="0"/>
          </a:lnRef>
          <a:fillRef idx="0">
            <a:scrgbClr r="0" g="0" b="0"/>
          </a:fillRef>
          <a:effectRef idx="0">
            <a:scrgbClr r="0" g="0" b="0"/>
          </a:effectRef>
          <a:fontRef idx="minor">
            <a:schemeClr val="tx1"/>
          </a:fontRef>
        </p:style>
      </p:cxnSp>
      <p:sp>
        <p:nvSpPr>
          <p:cNvPr id="29" name="テキスト ボックス 28">
            <a:extLst>
              <a:ext uri="{FF2B5EF4-FFF2-40B4-BE49-F238E27FC236}">
                <a16:creationId xmlns:a16="http://schemas.microsoft.com/office/drawing/2014/main" id="{418F90A9-AFA7-00E7-FE5D-1338F5455D70}"/>
              </a:ext>
            </a:extLst>
          </p:cNvPr>
          <p:cNvSpPr txBox="1"/>
          <p:nvPr/>
        </p:nvSpPr>
        <p:spPr>
          <a:xfrm>
            <a:off x="6001135" y="3332467"/>
            <a:ext cx="605519" cy="1606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900" b="1" i="1" dirty="0">
                <a:solidFill>
                  <a:srgbClr val="0070C0"/>
                </a:solidFill>
                <a:latin typeface="ＭＳ 明朝" panose="02020609040205080304" pitchFamily="17" charset="-128"/>
                <a:ea typeface="ＭＳ 明朝" panose="02020609040205080304" pitchFamily="17" charset="-128"/>
              </a:rPr>
              <a:t>連携</a:t>
            </a:r>
          </a:p>
        </p:txBody>
      </p:sp>
      <p:sp>
        <p:nvSpPr>
          <p:cNvPr id="36" name="スライド番号プレースホルダー 3">
            <a:extLst>
              <a:ext uri="{FF2B5EF4-FFF2-40B4-BE49-F238E27FC236}">
                <a16:creationId xmlns:a16="http://schemas.microsoft.com/office/drawing/2014/main" id="{A1CE8862-F25C-DDDF-7141-94B029AD3A8E}"/>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12</a:t>
            </a:fld>
            <a:endParaRPr lang="ja-JP" altLang="en-US" sz="1800" dirty="0">
              <a:solidFill>
                <a:schemeClr val="tx1"/>
              </a:solidFill>
            </a:endParaRPr>
          </a:p>
        </p:txBody>
      </p:sp>
    </p:spTree>
    <p:extLst>
      <p:ext uri="{BB962C8B-B14F-4D97-AF65-F5344CB8AC3E}">
        <p14:creationId xmlns:p14="http://schemas.microsoft.com/office/powerpoint/2010/main" val="294905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252047992"/>
              </p:ext>
            </p:extLst>
          </p:nvPr>
        </p:nvGraphicFramePr>
        <p:xfrm>
          <a:off x="198904" y="1568618"/>
          <a:ext cx="8552277" cy="3723640"/>
        </p:xfrm>
        <a:graphic>
          <a:graphicData uri="http://schemas.openxmlformats.org/drawingml/2006/table">
            <a:tbl>
              <a:tblPr firstRow="1" bandRow="1">
                <a:tableStyleId>{5C22544A-7EE6-4342-B048-85BDC9FD1C3A}</a:tableStyleId>
              </a:tblPr>
              <a:tblGrid>
                <a:gridCol w="1368366">
                  <a:extLst>
                    <a:ext uri="{9D8B030D-6E8A-4147-A177-3AD203B41FA5}">
                      <a16:colId xmlns:a16="http://schemas.microsoft.com/office/drawing/2014/main" val="20000"/>
                    </a:ext>
                  </a:extLst>
                </a:gridCol>
                <a:gridCol w="1026273">
                  <a:extLst>
                    <a:ext uri="{9D8B030D-6E8A-4147-A177-3AD203B41FA5}">
                      <a16:colId xmlns:a16="http://schemas.microsoft.com/office/drawing/2014/main" val="2607585754"/>
                    </a:ext>
                  </a:extLst>
                </a:gridCol>
                <a:gridCol w="1026273">
                  <a:extLst>
                    <a:ext uri="{9D8B030D-6E8A-4147-A177-3AD203B41FA5}">
                      <a16:colId xmlns:a16="http://schemas.microsoft.com/office/drawing/2014/main" val="20001"/>
                    </a:ext>
                  </a:extLst>
                </a:gridCol>
                <a:gridCol w="1026273">
                  <a:extLst>
                    <a:ext uri="{9D8B030D-6E8A-4147-A177-3AD203B41FA5}">
                      <a16:colId xmlns:a16="http://schemas.microsoft.com/office/drawing/2014/main" val="932572701"/>
                    </a:ext>
                  </a:extLst>
                </a:gridCol>
                <a:gridCol w="1026273">
                  <a:extLst>
                    <a:ext uri="{9D8B030D-6E8A-4147-A177-3AD203B41FA5}">
                      <a16:colId xmlns:a16="http://schemas.microsoft.com/office/drawing/2014/main" val="3080110929"/>
                    </a:ext>
                  </a:extLst>
                </a:gridCol>
                <a:gridCol w="1026273">
                  <a:extLst>
                    <a:ext uri="{9D8B030D-6E8A-4147-A177-3AD203B41FA5}">
                      <a16:colId xmlns:a16="http://schemas.microsoft.com/office/drawing/2014/main" val="20002"/>
                    </a:ext>
                  </a:extLst>
                </a:gridCol>
                <a:gridCol w="1026273">
                  <a:extLst>
                    <a:ext uri="{9D8B030D-6E8A-4147-A177-3AD203B41FA5}">
                      <a16:colId xmlns:a16="http://schemas.microsoft.com/office/drawing/2014/main" val="3253623887"/>
                    </a:ext>
                  </a:extLst>
                </a:gridCol>
                <a:gridCol w="1026273">
                  <a:extLst>
                    <a:ext uri="{9D8B030D-6E8A-4147-A177-3AD203B41FA5}">
                      <a16:colId xmlns:a16="http://schemas.microsoft.com/office/drawing/2014/main" val="851321335"/>
                    </a:ext>
                  </a:extLst>
                </a:gridCol>
              </a:tblGrid>
              <a:tr h="370840">
                <a:tc>
                  <a:txBody>
                    <a:bodyPr/>
                    <a:lstStyle/>
                    <a:p>
                      <a:endParaRPr kumimoji="1" lang="ja-JP" altLang="en-US" sz="24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mn-ea"/>
                          <a:ea typeface="+mn-ea"/>
                        </a:rPr>
                        <a:t>合計</a:t>
                      </a:r>
                      <a:endParaRPr kumimoji="1" lang="en-US" altLang="ja-JP" sz="14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（株）〇〇〇〇</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（株）〇〇〇〇</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dirty="0"/>
                        <a:t>（再委託先）</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合計</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5" name="テキスト ボックス 4"/>
          <p:cNvSpPr txBox="1"/>
          <p:nvPr/>
        </p:nvSpPr>
        <p:spPr>
          <a:xfrm>
            <a:off x="323528" y="1013159"/>
            <a:ext cx="3024336" cy="369332"/>
          </a:xfrm>
          <a:prstGeom prst="rect">
            <a:avLst/>
          </a:prstGeom>
          <a:noFill/>
        </p:spPr>
        <p:txBody>
          <a:bodyPr wrap="square" rtlCol="0">
            <a:spAutoFit/>
          </a:bodyPr>
          <a:lstStyle/>
          <a:p>
            <a:r>
              <a:rPr kumimoji="1" lang="ja-JP" altLang="en-US" dirty="0"/>
              <a:t>予算総額：　〇</a:t>
            </a:r>
            <a:r>
              <a:rPr kumimoji="1" lang="en-US" altLang="ja-JP" dirty="0"/>
              <a:t>,</a:t>
            </a:r>
            <a:r>
              <a:rPr kumimoji="1" lang="ja-JP" altLang="en-US" dirty="0"/>
              <a:t>〇〇〇百万円</a:t>
            </a:r>
          </a:p>
        </p:txBody>
      </p:sp>
      <p:sp>
        <p:nvSpPr>
          <p:cNvPr id="7" name="テキスト ボックス 6"/>
          <p:cNvSpPr txBox="1"/>
          <p:nvPr/>
        </p:nvSpPr>
        <p:spPr>
          <a:xfrm>
            <a:off x="7452320" y="1176521"/>
            <a:ext cx="1800200" cy="369332"/>
          </a:xfrm>
          <a:prstGeom prst="rect">
            <a:avLst/>
          </a:prstGeom>
          <a:noFill/>
        </p:spPr>
        <p:txBody>
          <a:bodyPr wrap="square" rtlCol="0">
            <a:spAutoFit/>
          </a:bodyPr>
          <a:lstStyle/>
          <a:p>
            <a:r>
              <a:rPr kumimoji="1" lang="ja-JP" altLang="en-US" dirty="0"/>
              <a:t>（単位）百万円</a:t>
            </a:r>
          </a:p>
        </p:txBody>
      </p:sp>
      <p:sp>
        <p:nvSpPr>
          <p:cNvPr id="8" name="テキスト ボックス 7"/>
          <p:cNvSpPr txBox="1"/>
          <p:nvPr/>
        </p:nvSpPr>
        <p:spPr>
          <a:xfrm>
            <a:off x="5868144" y="116632"/>
            <a:ext cx="3203848"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以降のスライドは予算規模が大きい場合は、●</a:t>
            </a:r>
            <a:r>
              <a:rPr lang="en-US" altLang="ja-JP" sz="1200" i="1" dirty="0">
                <a:solidFill>
                  <a:prstClr val="white"/>
                </a:solidFill>
                <a:latin typeface="+mn-ea"/>
              </a:rPr>
              <a:t>.</a:t>
            </a:r>
            <a:r>
              <a:rPr lang="ja-JP" altLang="en-US" sz="1200" i="1" dirty="0">
                <a:solidFill>
                  <a:prstClr val="white"/>
                </a:solidFill>
                <a:latin typeface="+mn-ea"/>
              </a:rPr>
              <a:t>●億円（小数点以下第</a:t>
            </a:r>
            <a:r>
              <a:rPr lang="en-US" altLang="ja-JP" sz="1200" i="1" dirty="0">
                <a:solidFill>
                  <a:prstClr val="white"/>
                </a:solidFill>
                <a:latin typeface="+mn-ea"/>
              </a:rPr>
              <a:t>2</a:t>
            </a:r>
            <a:r>
              <a:rPr lang="ja-JP" altLang="en-US" sz="1200" i="1" dirty="0">
                <a:solidFill>
                  <a:prstClr val="white"/>
                </a:solidFill>
                <a:latin typeface="+mn-ea"/>
              </a:rPr>
              <a:t>位を四捨五入）という単位で記載頂いても結構です。</a:t>
            </a:r>
            <a:endParaRPr lang="en-US" altLang="ja-JP" sz="1200" i="1" dirty="0">
              <a:solidFill>
                <a:prstClr val="white"/>
              </a:solidFill>
              <a:latin typeface="+mn-ea"/>
            </a:endParaRPr>
          </a:p>
        </p:txBody>
      </p:sp>
      <p:sp>
        <p:nvSpPr>
          <p:cNvPr id="10" name="タイトル 1"/>
          <p:cNvSpPr txBox="1">
            <a:spLocks/>
          </p:cNvSpPr>
          <p:nvPr/>
        </p:nvSpPr>
        <p:spPr>
          <a:xfrm>
            <a:off x="107504" y="116632"/>
            <a:ext cx="525658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９．予算額と内訳（全機関総括表）　</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3" name="スライド番号プレースホルダー 3">
            <a:extLst>
              <a:ext uri="{FF2B5EF4-FFF2-40B4-BE49-F238E27FC236}">
                <a16:creationId xmlns:a16="http://schemas.microsoft.com/office/drawing/2014/main" id="{0BD73085-18EC-9244-9F5C-67D8C6E9E697}"/>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13</a:t>
            </a:fld>
            <a:endParaRPr lang="ja-JP" altLang="en-US" sz="1800" dirty="0">
              <a:solidFill>
                <a:schemeClr val="tx1"/>
              </a:solidFill>
            </a:endParaRPr>
          </a:p>
        </p:txBody>
      </p:sp>
    </p:spTree>
    <p:extLst>
      <p:ext uri="{BB962C8B-B14F-4D97-AF65-F5344CB8AC3E}">
        <p14:creationId xmlns:p14="http://schemas.microsoft.com/office/powerpoint/2010/main" val="2229680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83623"/>
            <a:ext cx="4106070" cy="920335"/>
          </a:xfrm>
        </p:spPr>
        <p:txBody>
          <a:bodyPr>
            <a:normAutofit/>
          </a:bodyPr>
          <a:lstStyle/>
          <a:p>
            <a:pPr algn="l"/>
            <a:r>
              <a:rPr kumimoji="1" lang="ja-JP" altLang="en-US" sz="2400" dirty="0"/>
              <a:t>（機関名：</a:t>
            </a:r>
            <a:r>
              <a:rPr lang="ja-JP" altLang="en-US" sz="2400" dirty="0">
                <a:sym typeface="Wingdings" panose="05000000000000000000" pitchFamily="2" charset="2"/>
              </a:rPr>
              <a:t>（</a:t>
            </a:r>
            <a:r>
              <a:rPr kumimoji="1" lang="ja-JP" altLang="en-US" sz="2400" dirty="0"/>
              <a:t>株）〇〇〇〇）</a:t>
            </a:r>
          </a:p>
        </p:txBody>
      </p:sp>
      <p:graphicFrame>
        <p:nvGraphicFramePr>
          <p:cNvPr id="4" name="表 3"/>
          <p:cNvGraphicFramePr>
            <a:graphicFrameLocks noGrp="1"/>
          </p:cNvGraphicFramePr>
          <p:nvPr>
            <p:extLst>
              <p:ext uri="{D42A27DB-BD31-4B8C-83A1-F6EECF244321}">
                <p14:modId xmlns:p14="http://schemas.microsoft.com/office/powerpoint/2010/main" val="3469291147"/>
              </p:ext>
            </p:extLst>
          </p:nvPr>
        </p:nvGraphicFramePr>
        <p:xfrm>
          <a:off x="251524" y="1403568"/>
          <a:ext cx="8568956" cy="4495800"/>
        </p:xfrm>
        <a:graphic>
          <a:graphicData uri="http://schemas.openxmlformats.org/drawingml/2006/table">
            <a:tbl>
              <a:tblPr firstRow="1" bandRow="1">
                <a:tableStyleId>{5C22544A-7EE6-4342-B048-85BDC9FD1C3A}</a:tableStyleId>
              </a:tblPr>
              <a:tblGrid>
                <a:gridCol w="2427338">
                  <a:extLst>
                    <a:ext uri="{9D8B030D-6E8A-4147-A177-3AD203B41FA5}">
                      <a16:colId xmlns:a16="http://schemas.microsoft.com/office/drawing/2014/main" val="20000"/>
                    </a:ext>
                  </a:extLst>
                </a:gridCol>
                <a:gridCol w="877374">
                  <a:extLst>
                    <a:ext uri="{9D8B030D-6E8A-4147-A177-3AD203B41FA5}">
                      <a16:colId xmlns:a16="http://schemas.microsoft.com/office/drawing/2014/main" val="20001"/>
                    </a:ext>
                  </a:extLst>
                </a:gridCol>
                <a:gridCol w="877374">
                  <a:extLst>
                    <a:ext uri="{9D8B030D-6E8A-4147-A177-3AD203B41FA5}">
                      <a16:colId xmlns:a16="http://schemas.microsoft.com/office/drawing/2014/main" val="3634264514"/>
                    </a:ext>
                  </a:extLst>
                </a:gridCol>
                <a:gridCol w="877374">
                  <a:extLst>
                    <a:ext uri="{9D8B030D-6E8A-4147-A177-3AD203B41FA5}">
                      <a16:colId xmlns:a16="http://schemas.microsoft.com/office/drawing/2014/main" val="932572701"/>
                    </a:ext>
                  </a:extLst>
                </a:gridCol>
                <a:gridCol w="877374">
                  <a:extLst>
                    <a:ext uri="{9D8B030D-6E8A-4147-A177-3AD203B41FA5}">
                      <a16:colId xmlns:a16="http://schemas.microsoft.com/office/drawing/2014/main" val="3703819195"/>
                    </a:ext>
                  </a:extLst>
                </a:gridCol>
                <a:gridCol w="877374">
                  <a:extLst>
                    <a:ext uri="{9D8B030D-6E8A-4147-A177-3AD203B41FA5}">
                      <a16:colId xmlns:a16="http://schemas.microsoft.com/office/drawing/2014/main" val="323354462"/>
                    </a:ext>
                  </a:extLst>
                </a:gridCol>
                <a:gridCol w="877374">
                  <a:extLst>
                    <a:ext uri="{9D8B030D-6E8A-4147-A177-3AD203B41FA5}">
                      <a16:colId xmlns:a16="http://schemas.microsoft.com/office/drawing/2014/main" val="4090384455"/>
                    </a:ext>
                  </a:extLst>
                </a:gridCol>
                <a:gridCol w="877374">
                  <a:extLst>
                    <a:ext uri="{9D8B030D-6E8A-4147-A177-3AD203B41FA5}">
                      <a16:colId xmlns:a16="http://schemas.microsoft.com/office/drawing/2014/main" val="20002"/>
                    </a:ext>
                  </a:extLst>
                </a:gridCol>
              </a:tblGrid>
              <a:tr h="370840">
                <a:tc>
                  <a:txBody>
                    <a:bodyPr/>
                    <a:lstStyle/>
                    <a:p>
                      <a:endParaRPr kumimoji="1" lang="ja-JP" altLang="en-US" sz="2800" dirty="0"/>
                    </a:p>
                  </a:txBody>
                  <a:tcPr/>
                </a:tc>
                <a:tc>
                  <a:txBody>
                    <a:bodyPr/>
                    <a:lstStyle/>
                    <a:p>
                      <a:r>
                        <a:rPr kumimoji="1" lang="en-US" altLang="ja-JP" sz="1400" dirty="0">
                          <a:latin typeface="+mn-ea"/>
                          <a:ea typeface="+mn-ea"/>
                        </a:rPr>
                        <a:t>FY2023</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FY2024</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FY2025</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FY2026</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FY2027</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FY2028</a:t>
                      </a:r>
                      <a:endParaRPr kumimoji="1" lang="ja-JP" altLang="en-US" sz="1400" dirty="0">
                        <a:latin typeface="+mn-ea"/>
                        <a:ea typeface="+mn-ea"/>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n-ea"/>
                          <a:ea typeface="+mn-ea"/>
                        </a:rPr>
                        <a:t>合計</a:t>
                      </a:r>
                      <a:endParaRPr kumimoji="1" lang="en-US" altLang="ja-JP" sz="1200" dirty="0">
                        <a:latin typeface="+mn-ea"/>
                        <a:ea typeface="+mn-ea"/>
                      </a:endParaRPr>
                    </a:p>
                  </a:txBody>
                  <a:tcPr/>
                </a:tc>
                <a:extLst>
                  <a:ext uri="{0D108BD9-81ED-4DB2-BD59-A6C34878D82A}">
                    <a16:rowId xmlns:a16="http://schemas.microsoft.com/office/drawing/2014/main" val="10000"/>
                  </a:ext>
                </a:extLst>
              </a:tr>
              <a:tr h="370840">
                <a:tc>
                  <a:txBody>
                    <a:bodyPr/>
                    <a:lstStyle/>
                    <a:p>
                      <a:r>
                        <a:rPr kumimoji="1" lang="ja-JP" altLang="en-US" dirty="0"/>
                        <a:t>機械装置費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r>
                        <a:rPr kumimoji="1" lang="ja-JP" altLang="en-US" dirty="0"/>
                        <a:t>労務費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2"/>
                  </a:ext>
                </a:extLst>
              </a:tr>
              <a:tr h="370840">
                <a:tc>
                  <a:txBody>
                    <a:bodyPr/>
                    <a:lstStyle/>
                    <a:p>
                      <a:r>
                        <a:rPr kumimoji="1" lang="ja-JP" altLang="en-US" dirty="0"/>
                        <a:t>消耗品費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3"/>
                  </a:ext>
                </a:extLst>
              </a:tr>
              <a:tr h="370840">
                <a:tc>
                  <a:txBody>
                    <a:bodyPr/>
                    <a:lstStyle/>
                    <a:p>
                      <a:r>
                        <a:rPr kumimoji="1" lang="ja-JP" altLang="en-US" dirty="0"/>
                        <a:t>旅費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4"/>
                  </a:ext>
                </a:extLst>
              </a:tr>
              <a:tr h="370840">
                <a:tc>
                  <a:txBody>
                    <a:bodyPr/>
                    <a:lstStyle/>
                    <a:p>
                      <a:r>
                        <a:rPr kumimoji="1" lang="ja-JP" altLang="en-US" dirty="0"/>
                        <a:t>外注費</a:t>
                      </a:r>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5"/>
                  </a:ext>
                </a:extLst>
              </a:tr>
              <a:tr h="370840">
                <a:tc>
                  <a:txBody>
                    <a:bodyPr/>
                    <a:lstStyle/>
                    <a:p>
                      <a:r>
                        <a:rPr kumimoji="1" lang="ja-JP" altLang="en-US" dirty="0"/>
                        <a:t>その他（広報費、諸経費）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6"/>
                  </a:ext>
                </a:extLst>
              </a:tr>
              <a:tr h="370840">
                <a:tc>
                  <a:txBody>
                    <a:bodyPr/>
                    <a:lstStyle/>
                    <a:p>
                      <a:r>
                        <a:rPr kumimoji="1" lang="ja-JP" altLang="en-US" dirty="0"/>
                        <a:t>間接経費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7"/>
                  </a:ext>
                </a:extLst>
              </a:tr>
              <a:tr h="370840">
                <a:tc>
                  <a:txBody>
                    <a:bodyPr/>
                    <a:lstStyle/>
                    <a:p>
                      <a:r>
                        <a:rPr kumimoji="1" lang="ja-JP" altLang="en-US" dirty="0"/>
                        <a:t>消費税</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08"/>
                  </a:ext>
                </a:extLst>
              </a:tr>
              <a:tr h="370840">
                <a:tc>
                  <a:txBody>
                    <a:bodyPr/>
                    <a:lstStyle/>
                    <a:p>
                      <a:r>
                        <a:rPr kumimoji="1" lang="ja-JP" altLang="en-US" dirty="0"/>
                        <a:t>再委託費</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a:p>
                  </a:txBody>
                  <a:tcPr/>
                </a:tc>
                <a:extLst>
                  <a:ext uri="{0D108BD9-81ED-4DB2-BD59-A6C34878D82A}">
                    <a16:rowId xmlns:a16="http://schemas.microsoft.com/office/drawing/2014/main" val="10009"/>
                  </a:ext>
                </a:extLst>
              </a:tr>
              <a:tr h="370840">
                <a:tc>
                  <a:txBody>
                    <a:bodyPr/>
                    <a:lstStyle/>
                    <a:p>
                      <a:r>
                        <a:rPr kumimoji="1" lang="ja-JP" altLang="en-US" dirty="0"/>
                        <a:t>合計</a:t>
                      </a:r>
                    </a:p>
                  </a:txBody>
                  <a:tcPr/>
                </a:tc>
                <a:tc>
                  <a:txBody>
                    <a:bodyPr/>
                    <a:lstStyle/>
                    <a:p>
                      <a:endParaRPr kumimoji="1" lang="ja-JP" altLang="en-US"/>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tc>
                  <a:txBody>
                    <a:bodyPr/>
                    <a:lstStyle/>
                    <a:p>
                      <a:endParaRPr kumimoji="1" lang="ja-JP" altLang="en-US" dirty="0"/>
                    </a:p>
                  </a:txBody>
                  <a:tcPr/>
                </a:tc>
                <a:extLst>
                  <a:ext uri="{0D108BD9-81ED-4DB2-BD59-A6C34878D82A}">
                    <a16:rowId xmlns:a16="http://schemas.microsoft.com/office/drawing/2014/main" val="10010"/>
                  </a:ext>
                </a:extLst>
              </a:tr>
            </a:tbl>
          </a:graphicData>
        </a:graphic>
      </p:graphicFrame>
      <p:sp>
        <p:nvSpPr>
          <p:cNvPr id="6" name="テキスト ボックス 5"/>
          <p:cNvSpPr txBox="1"/>
          <p:nvPr/>
        </p:nvSpPr>
        <p:spPr>
          <a:xfrm>
            <a:off x="7351744" y="986578"/>
            <a:ext cx="1800200" cy="369332"/>
          </a:xfrm>
          <a:prstGeom prst="rect">
            <a:avLst/>
          </a:prstGeom>
          <a:noFill/>
        </p:spPr>
        <p:txBody>
          <a:bodyPr wrap="square" rtlCol="0">
            <a:spAutoFit/>
          </a:bodyPr>
          <a:lstStyle/>
          <a:p>
            <a:r>
              <a:rPr kumimoji="1" lang="ja-JP" altLang="en-US" dirty="0"/>
              <a:t>（単位）百万円</a:t>
            </a:r>
          </a:p>
        </p:txBody>
      </p:sp>
      <p:sp>
        <p:nvSpPr>
          <p:cNvPr id="10" name="タイトル 1"/>
          <p:cNvSpPr txBox="1">
            <a:spLocks/>
          </p:cNvSpPr>
          <p:nvPr/>
        </p:nvSpPr>
        <p:spPr>
          <a:xfrm>
            <a:off x="107505" y="116632"/>
            <a:ext cx="4176463"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９．予算額と内訳（機関別）</a:t>
            </a:r>
          </a:p>
        </p:txBody>
      </p:sp>
      <p:sp>
        <p:nvSpPr>
          <p:cNvPr id="11" name="テキスト ボックス 10"/>
          <p:cNvSpPr txBox="1"/>
          <p:nvPr/>
        </p:nvSpPr>
        <p:spPr>
          <a:xfrm>
            <a:off x="5508104" y="4653136"/>
            <a:ext cx="274337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自己開発投資額がある場合は、</a:t>
            </a:r>
            <a:r>
              <a:rPr lang="en-US" altLang="ja-JP" sz="1200" i="1" dirty="0">
                <a:solidFill>
                  <a:prstClr val="white"/>
                </a:solidFill>
                <a:latin typeface="+mn-ea"/>
              </a:rPr>
              <a:t>NEDO</a:t>
            </a:r>
            <a:r>
              <a:rPr lang="ja-JP" altLang="en-US" sz="1200" i="1" dirty="0">
                <a:solidFill>
                  <a:prstClr val="white"/>
                </a:solidFill>
                <a:latin typeface="+mn-ea"/>
              </a:rPr>
              <a:t>事業と分けて記載して下さい。</a:t>
            </a:r>
          </a:p>
        </p:txBody>
      </p:sp>
      <p:sp>
        <p:nvSpPr>
          <p:cNvPr id="5" name="スライド番号プレースホルダー 3">
            <a:extLst>
              <a:ext uri="{FF2B5EF4-FFF2-40B4-BE49-F238E27FC236}">
                <a16:creationId xmlns:a16="http://schemas.microsoft.com/office/drawing/2014/main" id="{DE64A320-0B94-5960-0AFF-A9990B0D60B5}"/>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14</a:t>
            </a:fld>
            <a:endParaRPr lang="ja-JP" altLang="en-US" sz="1800" dirty="0">
              <a:solidFill>
                <a:schemeClr val="tx1"/>
              </a:solidFill>
            </a:endParaRPr>
          </a:p>
        </p:txBody>
      </p:sp>
    </p:spTree>
    <p:extLst>
      <p:ext uri="{BB962C8B-B14F-4D97-AF65-F5344CB8AC3E}">
        <p14:creationId xmlns:p14="http://schemas.microsoft.com/office/powerpoint/2010/main" val="41013157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15</a:t>
            </a:fld>
            <a:endParaRPr lang="ja-JP" altLang="en-US" sz="1800" dirty="0">
              <a:solidFill>
                <a:schemeClr val="tx1"/>
              </a:solidFill>
            </a:endParaRPr>
          </a:p>
        </p:txBody>
      </p:sp>
      <p:sp>
        <p:nvSpPr>
          <p:cNvPr id="5" name="正方形/長方形 4"/>
          <p:cNvSpPr/>
          <p:nvPr/>
        </p:nvSpPr>
        <p:spPr>
          <a:xfrm>
            <a:off x="107504" y="836712"/>
            <a:ext cx="8856712" cy="575373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graphicFrame>
        <p:nvGraphicFramePr>
          <p:cNvPr id="7" name="表 6"/>
          <p:cNvGraphicFramePr>
            <a:graphicFrameLocks noGrp="1"/>
          </p:cNvGraphicFramePr>
          <p:nvPr>
            <p:extLst>
              <p:ext uri="{D42A27DB-BD31-4B8C-83A1-F6EECF244321}">
                <p14:modId xmlns:p14="http://schemas.microsoft.com/office/powerpoint/2010/main" val="2478768960"/>
              </p:ext>
            </p:extLst>
          </p:nvPr>
        </p:nvGraphicFramePr>
        <p:xfrm>
          <a:off x="274352" y="980728"/>
          <a:ext cx="8496945" cy="2465181"/>
        </p:xfrm>
        <a:graphic>
          <a:graphicData uri="http://schemas.openxmlformats.org/drawingml/2006/table">
            <a:tbl>
              <a:tblPr firstRow="1" bandRow="1">
                <a:tableStyleId>{5940675A-B579-460E-94D1-54222C63F5DA}</a:tableStyleId>
              </a:tblPr>
              <a:tblGrid>
                <a:gridCol w="2832315">
                  <a:extLst>
                    <a:ext uri="{9D8B030D-6E8A-4147-A177-3AD203B41FA5}">
                      <a16:colId xmlns:a16="http://schemas.microsoft.com/office/drawing/2014/main" val="20000"/>
                    </a:ext>
                  </a:extLst>
                </a:gridCol>
                <a:gridCol w="3967742">
                  <a:extLst>
                    <a:ext uri="{9D8B030D-6E8A-4147-A177-3AD203B41FA5}">
                      <a16:colId xmlns:a16="http://schemas.microsoft.com/office/drawing/2014/main" val="20001"/>
                    </a:ext>
                  </a:extLst>
                </a:gridCol>
                <a:gridCol w="1696888">
                  <a:extLst>
                    <a:ext uri="{9D8B030D-6E8A-4147-A177-3AD203B41FA5}">
                      <a16:colId xmlns:a16="http://schemas.microsoft.com/office/drawing/2014/main" val="20002"/>
                    </a:ext>
                  </a:extLst>
                </a:gridCol>
              </a:tblGrid>
              <a:tr h="235684">
                <a:tc>
                  <a:txBody>
                    <a:bodyPr/>
                    <a:lstStyle/>
                    <a:p>
                      <a:pPr>
                        <a:lnSpc>
                          <a:spcPts val="1200"/>
                        </a:lnSpc>
                      </a:pPr>
                      <a:r>
                        <a:rPr kumimoji="1" lang="ja-JP" altLang="en-US" sz="1200" dirty="0"/>
                        <a:t>項目</a:t>
                      </a:r>
                    </a:p>
                  </a:txBody>
                  <a:tcPr/>
                </a:tc>
                <a:tc>
                  <a:txBody>
                    <a:bodyPr/>
                    <a:lstStyle/>
                    <a:p>
                      <a:pPr>
                        <a:lnSpc>
                          <a:spcPts val="1200"/>
                        </a:lnSpc>
                      </a:pPr>
                      <a:r>
                        <a:rPr kumimoji="1" lang="ja-JP" altLang="en-US" sz="1200" dirty="0"/>
                        <a:t>費用内容</a:t>
                      </a:r>
                    </a:p>
                  </a:txBody>
                  <a:tcPr/>
                </a:tc>
                <a:tc>
                  <a:txBody>
                    <a:bodyPr/>
                    <a:lstStyle/>
                    <a:p>
                      <a:pPr>
                        <a:lnSpc>
                          <a:spcPts val="1200"/>
                        </a:lnSpc>
                      </a:pPr>
                      <a:r>
                        <a:rPr kumimoji="1" lang="ja-JP" altLang="en-US" sz="1200" dirty="0"/>
                        <a:t>積算内訳（百万円）</a:t>
                      </a:r>
                    </a:p>
                  </a:txBody>
                  <a:tcPr/>
                </a:tc>
                <a:extLst>
                  <a:ext uri="{0D108BD9-81ED-4DB2-BD59-A6C34878D82A}">
                    <a16:rowId xmlns:a16="http://schemas.microsoft.com/office/drawing/2014/main" val="10000"/>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1"/>
                  </a:ext>
                </a:extLst>
              </a:tr>
              <a:tr h="253349">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2"/>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3"/>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4"/>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5"/>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6"/>
                  </a:ext>
                </a:extLst>
              </a:tr>
              <a:tr h="23135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7"/>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8"/>
                  </a:ext>
                </a:extLst>
              </a:tr>
              <a:tr h="226768">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tc>
                  <a:txBody>
                    <a:bodyPr/>
                    <a:lstStyle/>
                    <a:p>
                      <a:pPr>
                        <a:lnSpc>
                          <a:spcPts val="1200"/>
                        </a:lnSpc>
                      </a:pPr>
                      <a:endParaRPr kumimoji="1" lang="ja-JP" altLang="en-US" sz="1200" dirty="0"/>
                    </a:p>
                  </a:txBody>
                  <a:tcPr/>
                </a:tc>
                <a:extLst>
                  <a:ext uri="{0D108BD9-81ED-4DB2-BD59-A6C34878D82A}">
                    <a16:rowId xmlns:a16="http://schemas.microsoft.com/office/drawing/2014/main" val="10009"/>
                  </a:ext>
                </a:extLst>
              </a:tr>
            </a:tbl>
          </a:graphicData>
        </a:graphic>
      </p:graphicFrame>
      <p:sp>
        <p:nvSpPr>
          <p:cNvPr id="8" name="テキスト ボックス 21"/>
          <p:cNvSpPr txBox="1">
            <a:spLocks noChangeArrowheads="1"/>
          </p:cNvSpPr>
          <p:nvPr/>
        </p:nvSpPr>
        <p:spPr bwMode="auto">
          <a:xfrm>
            <a:off x="291154" y="119675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○○○試験装置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9" name="テキスト ボックス 8"/>
          <p:cNvSpPr txBox="1"/>
          <p:nvPr/>
        </p:nvSpPr>
        <p:spPr>
          <a:xfrm>
            <a:off x="5066269" y="131900"/>
            <a:ext cx="3898219"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prstClr val="white"/>
                </a:solidFill>
                <a:latin typeface="+mn-ea"/>
              </a:rPr>
              <a:t>開発テーマ全体の提案事業予算（全期間）のうち、主要な大きな支出について内容を説明ください。</a:t>
            </a:r>
            <a:endParaRPr lang="ja-JP" altLang="ja-JP" sz="1200" i="1" dirty="0">
              <a:solidFill>
                <a:prstClr val="white"/>
              </a:solidFill>
              <a:latin typeface="+mn-ea"/>
            </a:endParaRPr>
          </a:p>
        </p:txBody>
      </p:sp>
      <p:sp>
        <p:nvSpPr>
          <p:cNvPr id="10" name="テキスト ボックス 21"/>
          <p:cNvSpPr txBox="1">
            <a:spLocks noChangeArrowheads="1"/>
          </p:cNvSpPr>
          <p:nvPr/>
        </p:nvSpPr>
        <p:spPr bwMode="auto">
          <a:xfrm>
            <a:off x="292821" y="1461696"/>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○○○評価装置　一式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1" name="テキスト ボックス 21"/>
          <p:cNvSpPr txBox="1">
            <a:spLocks noChangeArrowheads="1"/>
          </p:cNvSpPr>
          <p:nvPr/>
        </p:nvSpPr>
        <p:spPr bwMode="auto">
          <a:xfrm>
            <a:off x="302487" y="1712572"/>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○○製作設計費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2" name="テキスト ボックス 21"/>
          <p:cNvSpPr txBox="1">
            <a:spLocks noChangeArrowheads="1"/>
          </p:cNvSpPr>
          <p:nvPr/>
        </p:nvSpPr>
        <p:spPr bwMode="auto">
          <a:xfrm>
            <a:off x="300820" y="1974771"/>
            <a:ext cx="8480143" cy="276999"/>
          </a:xfrm>
          <a:prstGeom prst="rect">
            <a:avLst/>
          </a:prstGeom>
          <a:noFill/>
          <a:ln w="9525">
            <a:noFill/>
            <a:miter lim="800000"/>
            <a:headEnd/>
            <a:tailEnd/>
          </a:ln>
        </p:spPr>
        <p:txBody>
          <a:bodyPr wrap="square">
            <a:spAutoFit/>
          </a:bodyPr>
          <a:lstStyle/>
          <a:p>
            <a:r>
              <a:rPr lang="en-US" altLang="zh-TW" sz="1200" dirty="0">
                <a:solidFill>
                  <a:srgbClr val="3333CC"/>
                </a:solidFill>
                <a:latin typeface="ＭＳ Ｐゴシック" panose="020B0600070205080204" pitchFamily="50" charset="-128"/>
                <a:ea typeface="ＭＳ Ｐゴシック" panose="020B0600070205080204" pitchFamily="50" charset="-128"/>
              </a:rPr>
              <a:t>Ⅰ</a:t>
            </a:r>
            <a:r>
              <a:rPr lang="zh-TW" altLang="en-US" sz="1200" dirty="0">
                <a:solidFill>
                  <a:srgbClr val="3333CC"/>
                </a:solidFill>
                <a:latin typeface="ＭＳ Ｐゴシック" panose="020B0600070205080204" pitchFamily="50" charset="-128"/>
                <a:ea typeface="ＭＳ Ｐゴシック" panose="020B0600070205080204" pitchFamily="50" charset="-128"/>
              </a:rPr>
              <a:t>．機械装置等費</a:t>
            </a:r>
            <a:r>
              <a:rPr lang="ja-JP" altLang="en-US" sz="1200" dirty="0">
                <a:solidFill>
                  <a:srgbClr val="3333CC"/>
                </a:solidFill>
                <a:latin typeface="ＭＳ Ｐゴシック" panose="020B0600070205080204" pitchFamily="50" charset="-128"/>
                <a:ea typeface="ＭＳ Ｐゴシック" panose="020B0600070205080204" pitchFamily="50" charset="-128"/>
              </a:rPr>
              <a:t>　　　　　　　　　　　　　　　 　○○製作加工費　　　　　　　　　　　　　　　　　　　　　　　　　　　　　　　　   </a:t>
            </a:r>
            <a:endParaRPr lang="en-US" altLang="ja-JP" sz="1200" dirty="0">
              <a:solidFill>
                <a:srgbClr val="3333CC"/>
              </a:solidFill>
              <a:latin typeface="ＭＳ Ｐゴシック" panose="020B0600070205080204" pitchFamily="50" charset="-128"/>
              <a:ea typeface="ＭＳ Ｐゴシック" panose="020B0600070205080204" pitchFamily="50" charset="-128"/>
            </a:endParaRPr>
          </a:p>
        </p:txBody>
      </p:sp>
      <p:sp>
        <p:nvSpPr>
          <p:cNvPr id="13" name="テキスト ボックス 21"/>
          <p:cNvSpPr txBox="1">
            <a:spLocks noChangeArrowheads="1"/>
          </p:cNvSpPr>
          <p:nvPr/>
        </p:nvSpPr>
        <p:spPr bwMode="auto">
          <a:xfrm>
            <a:off x="302488" y="2230018"/>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Ⅱ</a:t>
            </a:r>
            <a:r>
              <a:rPr lang="ja-JP" altLang="en-US" sz="1200" dirty="0">
                <a:solidFill>
                  <a:srgbClr val="3333CC"/>
                </a:solidFill>
                <a:latin typeface="+mn-ea"/>
              </a:rPr>
              <a:t>．労務費　　　　　　　　　　　　　　　　　　　　 　研究員・補助委員費　一式　　　　　　　　　　　　　　　　　　　　　　　　　　  </a:t>
            </a:r>
            <a:endParaRPr lang="en-US" altLang="ja-JP" sz="1200" dirty="0">
              <a:solidFill>
                <a:srgbClr val="3333CC"/>
              </a:solidFill>
              <a:latin typeface="+mn-ea"/>
            </a:endParaRPr>
          </a:p>
        </p:txBody>
      </p:sp>
      <p:sp>
        <p:nvSpPr>
          <p:cNvPr id="14" name="テキスト ボックス 21"/>
          <p:cNvSpPr txBox="1">
            <a:spLocks noChangeArrowheads="1"/>
          </p:cNvSpPr>
          <p:nvPr/>
        </p:nvSpPr>
        <p:spPr bwMode="auto">
          <a:xfrm>
            <a:off x="305221" y="2697554"/>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○○試験関連消耗品費　一式　　　　　　　　　　　　　　　　　　　　　　　　 </a:t>
            </a:r>
            <a:r>
              <a:rPr lang="en-US" altLang="ja-JP" sz="1200" dirty="0">
                <a:solidFill>
                  <a:srgbClr val="3333CC"/>
                </a:solidFill>
                <a:latin typeface="+mn-ea"/>
              </a:rPr>
              <a:t>  </a:t>
            </a:r>
          </a:p>
        </p:txBody>
      </p:sp>
      <p:sp>
        <p:nvSpPr>
          <p:cNvPr id="15" name="テキスト ボックス 21"/>
          <p:cNvSpPr txBox="1">
            <a:spLocks noChangeArrowheads="1"/>
          </p:cNvSpPr>
          <p:nvPr/>
        </p:nvSpPr>
        <p:spPr bwMode="auto">
          <a:xfrm>
            <a:off x="305221" y="2454761"/>
            <a:ext cx="8480143" cy="276999"/>
          </a:xfrm>
          <a:prstGeom prst="rect">
            <a:avLst/>
          </a:prstGeom>
          <a:noFill/>
          <a:ln w="9525">
            <a:noFill/>
            <a:miter lim="800000"/>
            <a:headEnd/>
            <a:tailEnd/>
          </a:ln>
        </p:spPr>
        <p:txBody>
          <a:bodyPr wrap="square">
            <a:spAutoFit/>
          </a:bodyPr>
          <a:lstStyle/>
          <a:p>
            <a:r>
              <a:rPr lang="en-US" altLang="ja-JP" sz="1200" dirty="0">
                <a:solidFill>
                  <a:srgbClr val="3333CC"/>
                </a:solidFill>
                <a:latin typeface="+mn-ea"/>
              </a:rPr>
              <a:t>Ⅲ</a:t>
            </a:r>
            <a:r>
              <a:rPr lang="ja-JP" altLang="en-US" sz="1200" dirty="0">
                <a:solidFill>
                  <a:srgbClr val="3333CC"/>
                </a:solidFill>
                <a:latin typeface="+mn-ea"/>
              </a:rPr>
              <a:t>．その他経費　　　　　　　　　　　　　　　　　 　○○試験関連外注費　一式　　　　　　　　　　　　　　　　　　　　　　　   　 </a:t>
            </a:r>
            <a:r>
              <a:rPr lang="en-US" altLang="ja-JP" sz="1200" dirty="0">
                <a:solidFill>
                  <a:srgbClr val="3333CC"/>
                </a:solidFill>
                <a:latin typeface="+mn-ea"/>
              </a:rPr>
              <a:t> </a:t>
            </a:r>
          </a:p>
        </p:txBody>
      </p:sp>
      <p:sp>
        <p:nvSpPr>
          <p:cNvPr id="16" name="テキスト ボックス 21"/>
          <p:cNvSpPr txBox="1">
            <a:spLocks noChangeArrowheads="1"/>
          </p:cNvSpPr>
          <p:nvPr/>
        </p:nvSpPr>
        <p:spPr bwMode="auto">
          <a:xfrm>
            <a:off x="322458" y="2960485"/>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その他（間接経費含む）　　　　　　　　　　　　 　上記以外の経費　一式　　　　　　  　　　　  　　　　　　　　　　　　　　　　　 </a:t>
            </a:r>
            <a:endParaRPr lang="en-US" altLang="ja-JP" sz="1200" dirty="0">
              <a:solidFill>
                <a:srgbClr val="3333CC"/>
              </a:solidFill>
              <a:latin typeface="+mn-ea"/>
            </a:endParaRPr>
          </a:p>
        </p:txBody>
      </p:sp>
      <p:sp>
        <p:nvSpPr>
          <p:cNvPr id="17" name="テキスト ボックス 21"/>
          <p:cNvSpPr txBox="1">
            <a:spLocks noChangeArrowheads="1"/>
          </p:cNvSpPr>
          <p:nvPr/>
        </p:nvSpPr>
        <p:spPr bwMode="auto">
          <a:xfrm>
            <a:off x="316556" y="3187542"/>
            <a:ext cx="8480143" cy="276999"/>
          </a:xfrm>
          <a:prstGeom prst="rect">
            <a:avLst/>
          </a:prstGeom>
          <a:noFill/>
          <a:ln w="9525">
            <a:noFill/>
            <a:miter lim="800000"/>
            <a:headEnd/>
            <a:tailEnd/>
          </a:ln>
        </p:spPr>
        <p:txBody>
          <a:bodyPr wrap="square">
            <a:spAutoFit/>
          </a:bodyPr>
          <a:lstStyle/>
          <a:p>
            <a:r>
              <a:rPr lang="ja-JP" altLang="en-US" sz="1200" dirty="0">
                <a:solidFill>
                  <a:srgbClr val="3333CC"/>
                </a:solidFill>
                <a:latin typeface="+mn-ea"/>
              </a:rPr>
              <a:t>合計　　　　　　　　　　　　　　　　　　　　　　　　 　　　　　　　　　　　　　　　　　　　　　　　 　 　　　　　　　　　　　　　　　　　　  </a:t>
            </a:r>
            <a:endParaRPr lang="en-US" altLang="ja-JP" sz="1200" dirty="0">
              <a:solidFill>
                <a:srgbClr val="3333CC"/>
              </a:solidFill>
              <a:latin typeface="+mn-ea"/>
            </a:endParaRPr>
          </a:p>
        </p:txBody>
      </p:sp>
      <p:sp>
        <p:nvSpPr>
          <p:cNvPr id="19" name="タイトル 1"/>
          <p:cNvSpPr txBox="1">
            <a:spLocks/>
          </p:cNvSpPr>
          <p:nvPr/>
        </p:nvSpPr>
        <p:spPr>
          <a:xfrm>
            <a:off x="107505" y="116632"/>
            <a:ext cx="4824535" cy="562074"/>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９．予算額と内訳（主要な支出）</a:t>
            </a:r>
          </a:p>
        </p:txBody>
      </p:sp>
    </p:spTree>
    <p:extLst>
      <p:ext uri="{BB962C8B-B14F-4D97-AF65-F5344CB8AC3E}">
        <p14:creationId xmlns:p14="http://schemas.microsoft.com/office/powerpoint/2010/main" val="3533710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107505" y="44624"/>
            <a:ext cx="5688631" cy="508271"/>
          </a:xfrm>
          <a:prstGeom prst="rect">
            <a:avLst/>
          </a:prstGeom>
        </p:spPr>
        <p:style>
          <a:lnRef idx="0">
            <a:schemeClr val="accent5"/>
          </a:lnRef>
          <a:fillRef idx="3">
            <a:schemeClr val="accent5"/>
          </a:fillRef>
          <a:effectRef idx="3">
            <a:schemeClr val="accent5"/>
          </a:effectRef>
          <a:fontRef idx="minor">
            <a:schemeClr val="lt1"/>
          </a:fontRef>
        </p:style>
        <p:txBody>
          <a:bodyP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参考）ナレーションの追加について</a:t>
            </a:r>
          </a:p>
        </p:txBody>
      </p:sp>
      <p:sp>
        <p:nvSpPr>
          <p:cNvPr id="7" name="正方形/長方形 6"/>
          <p:cNvSpPr/>
          <p:nvPr/>
        </p:nvSpPr>
        <p:spPr>
          <a:xfrm>
            <a:off x="241739" y="1070427"/>
            <a:ext cx="8568952" cy="702389"/>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 </a:t>
            </a:r>
            <a:r>
              <a:rPr kumimoji="1" lang="ja-JP" altLang="en-US" dirty="0">
                <a:solidFill>
                  <a:schemeClr val="tx1"/>
                </a:solidFill>
              </a:rPr>
              <a:t>スライドショー</a:t>
            </a:r>
            <a:r>
              <a:rPr kumimoji="1" lang="en-US" altLang="ja-JP" dirty="0">
                <a:solidFill>
                  <a:schemeClr val="tx1"/>
                </a:solidFill>
              </a:rPr>
              <a:t>] </a:t>
            </a:r>
            <a:r>
              <a:rPr kumimoji="1" lang="ja-JP" altLang="en-US" dirty="0">
                <a:solidFill>
                  <a:schemeClr val="tx1"/>
                </a:solidFill>
              </a:rPr>
              <a:t>タブをクリックし、</a:t>
            </a:r>
            <a:r>
              <a:rPr kumimoji="1" lang="en-US" altLang="ja-JP" dirty="0">
                <a:solidFill>
                  <a:schemeClr val="tx1"/>
                </a:solidFill>
              </a:rPr>
              <a:t>[</a:t>
            </a:r>
            <a:r>
              <a:rPr kumimoji="1" lang="ja-JP" altLang="en-US" dirty="0">
                <a:solidFill>
                  <a:schemeClr val="tx1"/>
                </a:solidFill>
              </a:rPr>
              <a:t>スライドショーの記録</a:t>
            </a:r>
            <a:r>
              <a:rPr kumimoji="1" lang="en-US" altLang="ja-JP" dirty="0">
                <a:solidFill>
                  <a:schemeClr val="tx1"/>
                </a:solidFill>
              </a:rPr>
              <a:t>]</a:t>
            </a:r>
            <a:r>
              <a:rPr kumimoji="1" lang="ja-JP" altLang="en-US" dirty="0">
                <a:solidFill>
                  <a:schemeClr val="tx1"/>
                </a:solidFill>
              </a:rPr>
              <a:t>を選択してください。</a:t>
            </a:r>
            <a:endParaRPr kumimoji="1" lang="en-US" altLang="ja-JP" dirty="0">
              <a:solidFill>
                <a:schemeClr val="tx1"/>
              </a:solidFill>
            </a:endParaRPr>
          </a:p>
          <a:p>
            <a:pPr marL="285750" indent="-285750">
              <a:buFont typeface="Arial" panose="020B0604020202020204" pitchFamily="34" charset="0"/>
              <a:buChar char="•"/>
            </a:pPr>
            <a:r>
              <a:rPr lang="ja-JP" altLang="en-US" dirty="0">
                <a:solidFill>
                  <a:schemeClr val="tx1"/>
                </a:solidFill>
              </a:rPr>
              <a:t>その後、</a:t>
            </a:r>
            <a:r>
              <a:rPr lang="en-US" altLang="ja-JP" dirty="0">
                <a:solidFill>
                  <a:schemeClr val="tx1"/>
                </a:solidFill>
              </a:rPr>
              <a:t>[ </a:t>
            </a:r>
            <a:r>
              <a:rPr lang="ja-JP" altLang="en-US" dirty="0">
                <a:solidFill>
                  <a:schemeClr val="tx1"/>
                </a:solidFill>
              </a:rPr>
              <a:t>先頭から録音を開始</a:t>
            </a:r>
            <a:r>
              <a:rPr lang="en-US" altLang="ja-JP" dirty="0">
                <a:solidFill>
                  <a:schemeClr val="tx1"/>
                </a:solidFill>
              </a:rPr>
              <a:t>] </a:t>
            </a:r>
            <a:r>
              <a:rPr lang="ja-JP" altLang="en-US" dirty="0">
                <a:solidFill>
                  <a:schemeClr val="tx1"/>
                </a:solidFill>
              </a:rPr>
              <a:t>をクリックしてください。</a:t>
            </a:r>
            <a:endParaRPr kumimoji="1" lang="ja-JP" altLang="en-US" dirty="0">
              <a:solidFill>
                <a:schemeClr val="tx1"/>
              </a:solidFill>
            </a:endParaRPr>
          </a:p>
        </p:txBody>
      </p:sp>
      <p:pic>
        <p:nvPicPr>
          <p:cNvPr id="8" name="図 7"/>
          <p:cNvPicPr>
            <a:picLocks noChangeAspect="1"/>
          </p:cNvPicPr>
          <p:nvPr/>
        </p:nvPicPr>
        <p:blipFill>
          <a:blip r:embed="rId2"/>
          <a:stretch>
            <a:fillRect/>
          </a:stretch>
        </p:blipFill>
        <p:spPr>
          <a:xfrm>
            <a:off x="514350" y="1862708"/>
            <a:ext cx="7562850" cy="1638300"/>
          </a:xfrm>
          <a:prstGeom prst="rect">
            <a:avLst/>
          </a:prstGeom>
        </p:spPr>
      </p:pic>
      <p:sp>
        <p:nvSpPr>
          <p:cNvPr id="9" name="角丸四角形 8"/>
          <p:cNvSpPr/>
          <p:nvPr/>
        </p:nvSpPr>
        <p:spPr>
          <a:xfrm>
            <a:off x="2915816" y="1862708"/>
            <a:ext cx="792088" cy="216024"/>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角丸四角形 9"/>
          <p:cNvSpPr/>
          <p:nvPr/>
        </p:nvSpPr>
        <p:spPr>
          <a:xfrm>
            <a:off x="3563887" y="2092394"/>
            <a:ext cx="731887" cy="706417"/>
          </a:xfrm>
          <a:prstGeom prst="roundRect">
            <a:avLst>
              <a:gd name="adj" fmla="val 4570"/>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3559129" y="2797810"/>
            <a:ext cx="2232249" cy="24359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2" name="図 11"/>
          <p:cNvPicPr>
            <a:picLocks noChangeAspect="1"/>
          </p:cNvPicPr>
          <p:nvPr/>
        </p:nvPicPr>
        <p:blipFill>
          <a:blip r:embed="rId3"/>
          <a:stretch>
            <a:fillRect/>
          </a:stretch>
        </p:blipFill>
        <p:spPr>
          <a:xfrm>
            <a:off x="2915816" y="4418806"/>
            <a:ext cx="2486025" cy="1314450"/>
          </a:xfrm>
          <a:prstGeom prst="rect">
            <a:avLst/>
          </a:prstGeom>
        </p:spPr>
      </p:pic>
      <p:sp>
        <p:nvSpPr>
          <p:cNvPr id="13" name="正方形/長方形 12"/>
          <p:cNvSpPr/>
          <p:nvPr/>
        </p:nvSpPr>
        <p:spPr>
          <a:xfrm>
            <a:off x="241739" y="3573016"/>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dirty="0">
                <a:solidFill>
                  <a:schemeClr val="tx1"/>
                </a:solidFill>
              </a:rPr>
              <a:t>[</a:t>
            </a:r>
            <a:r>
              <a:rPr kumimoji="1" lang="ja-JP" altLang="en-US" dirty="0">
                <a:solidFill>
                  <a:schemeClr val="tx1"/>
                </a:solidFill>
              </a:rPr>
              <a:t>スライドとアニメーションのタイミング</a:t>
            </a:r>
            <a:r>
              <a:rPr kumimoji="1" lang="en-US" altLang="ja-JP" dirty="0">
                <a:solidFill>
                  <a:schemeClr val="tx1"/>
                </a:solidFill>
              </a:rPr>
              <a:t>] </a:t>
            </a:r>
            <a:r>
              <a:rPr kumimoji="1" lang="ja-JP" altLang="en-US" dirty="0">
                <a:solidFill>
                  <a:schemeClr val="tx1"/>
                </a:solidFill>
              </a:rPr>
              <a:t>と </a:t>
            </a:r>
            <a:r>
              <a:rPr kumimoji="1" lang="en-US" altLang="ja-JP" dirty="0">
                <a:solidFill>
                  <a:schemeClr val="tx1"/>
                </a:solidFill>
              </a:rPr>
              <a:t>[</a:t>
            </a:r>
            <a:r>
              <a:rPr kumimoji="1" lang="ja-JP" altLang="en-US" dirty="0">
                <a:solidFill>
                  <a:schemeClr val="tx1"/>
                </a:solidFill>
              </a:rPr>
              <a:t>ナレーション、インク、レーザーポインター</a:t>
            </a:r>
            <a:r>
              <a:rPr kumimoji="1" lang="en-US" altLang="ja-JP" dirty="0">
                <a:solidFill>
                  <a:schemeClr val="tx1"/>
                </a:solidFill>
              </a:rPr>
              <a:t>]</a:t>
            </a:r>
            <a:r>
              <a:rPr kumimoji="1" lang="ja-JP" altLang="en-US" dirty="0">
                <a:solidFill>
                  <a:schemeClr val="tx1"/>
                </a:solidFill>
              </a:rPr>
              <a:t>にチェックが入っていることを確認</a:t>
            </a:r>
            <a:r>
              <a:rPr lang="ja-JP" altLang="en-US" dirty="0">
                <a:solidFill>
                  <a:schemeClr val="tx1"/>
                </a:solidFill>
              </a:rPr>
              <a:t>し、</a:t>
            </a:r>
            <a:r>
              <a:rPr lang="en-US" altLang="ja-JP" dirty="0">
                <a:solidFill>
                  <a:schemeClr val="tx1"/>
                </a:solidFill>
              </a:rPr>
              <a:t>[</a:t>
            </a:r>
            <a:r>
              <a:rPr lang="ja-JP" altLang="en-US" dirty="0">
                <a:solidFill>
                  <a:schemeClr val="tx1"/>
                </a:solidFill>
              </a:rPr>
              <a:t>記録の開始</a:t>
            </a:r>
            <a:r>
              <a:rPr lang="en-US" altLang="ja-JP" dirty="0">
                <a:solidFill>
                  <a:schemeClr val="tx1"/>
                </a:solidFill>
              </a:rPr>
              <a:t>]</a:t>
            </a:r>
            <a:r>
              <a:rPr lang="ja-JP" altLang="en-US" dirty="0">
                <a:solidFill>
                  <a:schemeClr val="tx1"/>
                </a:solidFill>
              </a:rPr>
              <a:t>をクリックして開始してください。</a:t>
            </a:r>
            <a:endParaRPr kumimoji="1" lang="ja-JP" altLang="en-US" dirty="0">
              <a:solidFill>
                <a:schemeClr val="tx1"/>
              </a:solidFill>
            </a:endParaRPr>
          </a:p>
        </p:txBody>
      </p:sp>
      <p:sp>
        <p:nvSpPr>
          <p:cNvPr id="15" name="正方形/長方形 14"/>
          <p:cNvSpPr/>
          <p:nvPr/>
        </p:nvSpPr>
        <p:spPr>
          <a:xfrm>
            <a:off x="241739" y="5810675"/>
            <a:ext cx="8568952" cy="79208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dirty="0">
                <a:solidFill>
                  <a:schemeClr val="tx1"/>
                </a:solidFill>
              </a:rPr>
              <a:t>記録終了後にファイルを保存し、スライド切替のタイミングで適切に音声が入っているか最終確認をお願いします。</a:t>
            </a:r>
          </a:p>
        </p:txBody>
      </p:sp>
      <p:sp>
        <p:nvSpPr>
          <p:cNvPr id="16" name="テキスト ボックス 15"/>
          <p:cNvSpPr txBox="1"/>
          <p:nvPr/>
        </p:nvSpPr>
        <p:spPr>
          <a:xfrm>
            <a:off x="4495927" y="6604084"/>
            <a:ext cx="3866764" cy="253916"/>
          </a:xfrm>
          <a:prstGeom prst="rect">
            <a:avLst/>
          </a:prstGeom>
          <a:noFill/>
        </p:spPr>
        <p:txBody>
          <a:bodyPr wrap="none" rtlCol="0">
            <a:spAutoFit/>
          </a:bodyPr>
          <a:lstStyle/>
          <a:p>
            <a:r>
              <a:rPr kumimoji="1" lang="en-US" altLang="ja-JP" sz="1050" dirty="0"/>
              <a:t>※</a:t>
            </a:r>
            <a:r>
              <a:rPr kumimoji="1" lang="ja-JP" altLang="en-US" sz="1050" dirty="0"/>
              <a:t>）</a:t>
            </a:r>
            <a:r>
              <a:rPr kumimoji="1" lang="en-US" altLang="ja-JP" sz="1050" dirty="0"/>
              <a:t>Power</a:t>
            </a:r>
            <a:r>
              <a:rPr kumimoji="1" lang="ja-JP" altLang="en-US" sz="1050" dirty="0"/>
              <a:t> </a:t>
            </a:r>
            <a:r>
              <a:rPr kumimoji="1" lang="en-US" altLang="ja-JP" sz="1050" dirty="0"/>
              <a:t>Point</a:t>
            </a:r>
            <a:r>
              <a:rPr kumimoji="1" lang="ja-JP" altLang="en-US" sz="1050" dirty="0"/>
              <a:t>のバージョンにより表示が異なる場合があります。</a:t>
            </a:r>
          </a:p>
        </p:txBody>
      </p:sp>
      <p:sp>
        <p:nvSpPr>
          <p:cNvPr id="17" name="正方形/長方形 16">
            <a:extLst>
              <a:ext uri="{FF2B5EF4-FFF2-40B4-BE49-F238E27FC236}">
                <a16:creationId xmlns:a16="http://schemas.microsoft.com/office/drawing/2014/main" id="{0B864D2F-099C-4E80-B211-901BC61C5A29}"/>
              </a:ext>
            </a:extLst>
          </p:cNvPr>
          <p:cNvSpPr/>
          <p:nvPr/>
        </p:nvSpPr>
        <p:spPr>
          <a:xfrm>
            <a:off x="235700" y="617099"/>
            <a:ext cx="6928588" cy="393957"/>
          </a:xfrm>
          <a:prstGeom prst="rect">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lang="ja-JP" altLang="en-US" sz="2400" b="1" dirty="0">
                <a:solidFill>
                  <a:srgbClr val="FFFF00"/>
                </a:solidFill>
                <a:latin typeface="+mn-ea"/>
              </a:rPr>
              <a:t>ナレーション時間は必ず</a:t>
            </a:r>
            <a:r>
              <a:rPr lang="en-US" altLang="ja-JP" sz="2400" b="1" dirty="0">
                <a:solidFill>
                  <a:srgbClr val="FFFF00"/>
                </a:solidFill>
                <a:latin typeface="+mn-ea"/>
              </a:rPr>
              <a:t>15</a:t>
            </a:r>
            <a:r>
              <a:rPr lang="ja-JP" altLang="en-US" sz="2400" b="1">
                <a:solidFill>
                  <a:srgbClr val="FFFF00"/>
                </a:solidFill>
                <a:latin typeface="+mn-ea"/>
              </a:rPr>
              <a:t>分</a:t>
            </a:r>
            <a:r>
              <a:rPr lang="ja-JP" altLang="en-US" sz="2400" b="1" dirty="0">
                <a:solidFill>
                  <a:srgbClr val="FFFF00"/>
                </a:solidFill>
                <a:latin typeface="+mn-ea"/>
              </a:rPr>
              <a:t>以内としてください。 </a:t>
            </a:r>
            <a:endParaRPr kumimoji="1" lang="ja-JP" altLang="en-US" sz="2400" dirty="0">
              <a:solidFill>
                <a:schemeClr val="tx1"/>
              </a:solidFill>
            </a:endParaRPr>
          </a:p>
        </p:txBody>
      </p:sp>
      <p:sp>
        <p:nvSpPr>
          <p:cNvPr id="2" name="スライド番号プレースホルダー 3">
            <a:extLst>
              <a:ext uri="{FF2B5EF4-FFF2-40B4-BE49-F238E27FC236}">
                <a16:creationId xmlns:a16="http://schemas.microsoft.com/office/drawing/2014/main" id="{B7F8D7A4-91EB-E5CA-87AF-7B53350B96A8}"/>
              </a:ext>
            </a:extLst>
          </p:cNvPr>
          <p:cNvSpPr>
            <a:spLocks noGrp="1"/>
          </p:cNvSpPr>
          <p:nvPr>
            <p:ph type="sldNum" sz="quarter" idx="12"/>
          </p:nvPr>
        </p:nvSpPr>
        <p:spPr>
          <a:xfrm>
            <a:off x="6992409" y="6539632"/>
            <a:ext cx="2130383" cy="365125"/>
          </a:xfrm>
        </p:spPr>
        <p:txBody>
          <a:bodyPr/>
          <a:lstStyle/>
          <a:p>
            <a:fld id="{8D8A5D70-00BF-43D1-9518-0183EFEF9A82}" type="slidenum">
              <a:rPr lang="ja-JP" altLang="en-US" sz="1800" smtClean="0">
                <a:solidFill>
                  <a:schemeClr val="tx1"/>
                </a:solidFill>
              </a:rPr>
              <a:pPr/>
              <a:t>16</a:t>
            </a:fld>
            <a:endParaRPr lang="ja-JP" altLang="en-US" sz="1800" dirty="0">
              <a:solidFill>
                <a:schemeClr val="tx1"/>
              </a:solidFill>
            </a:endParaRPr>
          </a:p>
        </p:txBody>
      </p:sp>
    </p:spTree>
    <p:extLst>
      <p:ext uri="{BB962C8B-B14F-4D97-AF65-F5344CB8AC3E}">
        <p14:creationId xmlns:p14="http://schemas.microsoft.com/office/powerpoint/2010/main" val="22291199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１．提案の概要（１）</a:t>
            </a:r>
            <a:endParaRPr kumimoji="1" lang="ja-JP" altLang="en-US" sz="2800" dirty="0">
              <a:latin typeface="+mn-ea"/>
            </a:endParaRPr>
          </a:p>
        </p:txBody>
      </p:sp>
      <p:sp>
        <p:nvSpPr>
          <p:cNvPr id="6" name="テキスト ボックス 5"/>
          <p:cNvSpPr txBox="1"/>
          <p:nvPr/>
        </p:nvSpPr>
        <p:spPr>
          <a:xfrm>
            <a:off x="3347864" y="2276872"/>
            <a:ext cx="5520978"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提案技術に係る研究開発の産業・社会ニーズ等の背景、必要性（国プロとしての実施の必要性含む）、技術開発課題、解決方法、産業社会への波及効果等の概要を簡潔に記載ください。</a:t>
            </a:r>
          </a:p>
          <a:p>
            <a:r>
              <a:rPr lang="ja-JP" altLang="en-US" dirty="0">
                <a:latin typeface="+mn-ea"/>
              </a:rPr>
              <a:t>・具体的には、研究開発計画に記載された開発テーマの開発対象をご参照ください。</a:t>
            </a: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2</a:t>
            </a:fld>
            <a:endParaRPr lang="en-US" altLang="ja-JP" dirty="0">
              <a:solidFill>
                <a:schemeClr val="tx1"/>
              </a:solidFill>
              <a:latin typeface="+mn-ea"/>
              <a:cs typeface="メイリオ" pitchFamily="50" charset="-128"/>
            </a:endParaRPr>
          </a:p>
        </p:txBody>
      </p:sp>
      <p:sp>
        <p:nvSpPr>
          <p:cNvPr id="9" name="正方形/長方形 8"/>
          <p:cNvSpPr/>
          <p:nvPr/>
        </p:nvSpPr>
        <p:spPr>
          <a:xfrm>
            <a:off x="107777" y="997815"/>
            <a:ext cx="8869237" cy="5506173"/>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0" name="正方形/長方形 9"/>
          <p:cNvSpPr/>
          <p:nvPr/>
        </p:nvSpPr>
        <p:spPr>
          <a:xfrm>
            <a:off x="106313" y="781791"/>
            <a:ext cx="1657376" cy="355882"/>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事業概要</a:t>
            </a:r>
          </a:p>
        </p:txBody>
      </p:sp>
      <p:sp>
        <p:nvSpPr>
          <p:cNvPr id="11" name="正方形/長方形 252"/>
          <p:cNvSpPr>
            <a:spLocks noChangeArrowheads="1"/>
          </p:cNvSpPr>
          <p:nvPr/>
        </p:nvSpPr>
        <p:spPr bwMode="auto">
          <a:xfrm>
            <a:off x="107504" y="1164252"/>
            <a:ext cx="8869510" cy="646331"/>
          </a:xfrm>
          <a:prstGeom prst="rect">
            <a:avLst/>
          </a:prstGeom>
          <a:noFill/>
          <a:ln w="9525">
            <a:noFill/>
            <a:miter lim="800000"/>
            <a:headEnd/>
            <a:tailEnd/>
          </a:ln>
        </p:spPr>
        <p:txBody>
          <a:bodyPr wrap="square">
            <a:spAutoFit/>
          </a:bodyPr>
          <a:lstStyle/>
          <a:p>
            <a:pPr>
              <a:spcBef>
                <a:spcPts val="600"/>
              </a:spcBef>
            </a:pPr>
            <a:r>
              <a:rPr lang="ja-JP" altLang="en-US" sz="1200" dirty="0">
                <a:latin typeface="+mn-ea"/>
              </a:rPr>
              <a:t>　</a:t>
            </a:r>
            <a:r>
              <a:rPr lang="ja-JP" altLang="en-US" sz="1200" dirty="0">
                <a:solidFill>
                  <a:srgbClr val="0070C0"/>
                </a:solidFill>
                <a:latin typeface="+mn-ea"/>
              </a:rPr>
              <a:t>今後 ５</a:t>
            </a:r>
            <a:r>
              <a:rPr lang="en-US" altLang="ja-JP" sz="1200" dirty="0">
                <a:solidFill>
                  <a:srgbClr val="0070C0"/>
                </a:solidFill>
                <a:latin typeface="+mn-ea"/>
              </a:rPr>
              <a:t>G</a:t>
            </a:r>
            <a:r>
              <a:rPr lang="ja-JP" altLang="en-US" sz="1200" dirty="0" err="1">
                <a:solidFill>
                  <a:srgbClr val="0070C0"/>
                </a:solidFill>
                <a:latin typeface="+mn-ea"/>
              </a:rPr>
              <a:t>、</a:t>
            </a:r>
            <a:r>
              <a:rPr lang="ja-JP" altLang="en-US" sz="1200" dirty="0">
                <a:solidFill>
                  <a:srgbClr val="0070C0"/>
                </a:solidFill>
                <a:latin typeface="+mn-ea"/>
              </a:rPr>
              <a:t>ポスト５</a:t>
            </a:r>
            <a:r>
              <a:rPr lang="en-US" altLang="ja-JP" sz="1200" dirty="0">
                <a:solidFill>
                  <a:srgbClr val="0070C0"/>
                </a:solidFill>
                <a:latin typeface="+mn-ea"/>
              </a:rPr>
              <a:t>G</a:t>
            </a:r>
            <a:r>
              <a:rPr lang="ja-JP" altLang="en-US" sz="1200" dirty="0">
                <a:solidFill>
                  <a:srgbClr val="0070C0"/>
                </a:solidFill>
                <a:latin typeface="+mn-ea"/>
              </a:rPr>
              <a:t>社会の進展に伴い、 ●● の急激な高まりが予想されており、●●が必要とされている。そこで●●の課題解決を目的に、 ●● （手法）を用いて、 ●●に関する開発を行う。当該技術を○○に適用（社会実装）し、○○○という事業展開をすることを想定する。</a:t>
            </a:r>
            <a:endParaRPr lang="en-US" altLang="ja-JP" sz="1200" dirty="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591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１．提案の概要（２）</a:t>
            </a:r>
            <a:endParaRPr kumimoji="1" lang="ja-JP" altLang="en-US" sz="2800" dirty="0">
              <a:latin typeface="+mn-ea"/>
            </a:endParaRPr>
          </a:p>
        </p:txBody>
      </p:sp>
      <p:sp>
        <p:nvSpPr>
          <p:cNvPr id="4" name="スライド番号プレースホルダ 2"/>
          <p:cNvSpPr txBox="1">
            <a:spLocks noGrp="1"/>
          </p:cNvSpPr>
          <p:nvPr/>
        </p:nvSpPr>
        <p:spPr bwMode="auto">
          <a:xfrm>
            <a:off x="8602142" y="650398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3</a:t>
            </a:fld>
            <a:endParaRPr lang="en-US" altLang="ja-JP" dirty="0">
              <a:solidFill>
                <a:schemeClr val="tx1"/>
              </a:solidFill>
              <a:latin typeface="+mn-ea"/>
              <a:cs typeface="メイリオ" pitchFamily="50" charset="-128"/>
            </a:endParaRPr>
          </a:p>
        </p:txBody>
      </p:sp>
      <p:sp>
        <p:nvSpPr>
          <p:cNvPr id="5" name="正方形/長方形 4"/>
          <p:cNvSpPr/>
          <p:nvPr/>
        </p:nvSpPr>
        <p:spPr>
          <a:xfrm>
            <a:off x="107504" y="980728"/>
            <a:ext cx="8856712" cy="5751860"/>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7" name="テキスト ボックス 6"/>
          <p:cNvSpPr txBox="1"/>
          <p:nvPr/>
        </p:nvSpPr>
        <p:spPr>
          <a:xfrm>
            <a:off x="3779912" y="1185007"/>
            <a:ext cx="4992463" cy="830997"/>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・提案事業の概要に係る説明図を記載ください。研究開発の概要に加え、技術開発の成果がどのように将来的に社会実装され、産業社会の革新をもたらすかに係るイメージも併せて記載ください。</a:t>
            </a:r>
            <a:endParaRPr lang="en-US" altLang="ja-JP" sz="1200" i="1" dirty="0">
              <a:solidFill>
                <a:schemeClr val="bg1"/>
              </a:solidFill>
              <a:latin typeface="+mn-ea"/>
            </a:endParaRPr>
          </a:p>
          <a:p>
            <a:r>
              <a:rPr lang="ja-JP" altLang="en-US" sz="1200" i="1" dirty="0">
                <a:solidFill>
                  <a:schemeClr val="bg1"/>
                </a:solidFill>
                <a:latin typeface="+mn-ea"/>
              </a:rPr>
              <a:t>・提案者が保有するコア技術の特徴、強み等について、併せて記載ください。</a:t>
            </a:r>
            <a:endParaRPr lang="en-US" altLang="ja-JP" sz="1200" i="1" dirty="0">
              <a:solidFill>
                <a:schemeClr val="bg1"/>
              </a:solidFill>
              <a:latin typeface="+mn-ea"/>
            </a:endParaRPr>
          </a:p>
        </p:txBody>
      </p:sp>
      <p:sp>
        <p:nvSpPr>
          <p:cNvPr id="8" name="正方形/長方形 7"/>
          <p:cNvSpPr/>
          <p:nvPr/>
        </p:nvSpPr>
        <p:spPr>
          <a:xfrm>
            <a:off x="82221" y="850100"/>
            <a:ext cx="1947638" cy="334907"/>
          </a:xfrm>
          <a:prstGeom prst="rect">
            <a:avLst/>
          </a:prstGeom>
          <a:solidFill>
            <a:srgbClr val="00B0F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1200" dirty="0">
                <a:latin typeface="+mn-ea"/>
              </a:rPr>
              <a:t>提案事業の概要説明図</a:t>
            </a:r>
          </a:p>
        </p:txBody>
      </p:sp>
    </p:spTree>
    <p:extLst>
      <p:ext uri="{BB962C8B-B14F-4D97-AF65-F5344CB8AC3E}">
        <p14:creationId xmlns:p14="http://schemas.microsoft.com/office/powerpoint/2010/main" val="429112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30396" y="158609"/>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２．研究開発の内容</a:t>
            </a:r>
          </a:p>
        </p:txBody>
      </p:sp>
      <p:sp>
        <p:nvSpPr>
          <p:cNvPr id="4" name="スライド番号プレースホルダ 2"/>
          <p:cNvSpPr txBox="1">
            <a:spLocks noGrp="1"/>
          </p:cNvSpPr>
          <p:nvPr/>
        </p:nvSpPr>
        <p:spPr bwMode="auto">
          <a:xfrm>
            <a:off x="8565133" y="6517828"/>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4</a:t>
            </a:fld>
            <a:endParaRPr lang="en-US" altLang="ja-JP" dirty="0">
              <a:solidFill>
                <a:schemeClr val="tx1"/>
              </a:solidFill>
              <a:latin typeface="+mn-ea"/>
              <a:cs typeface="メイリオ" pitchFamily="50" charset="-128"/>
            </a:endParaRPr>
          </a:p>
        </p:txBody>
      </p:sp>
      <p:sp>
        <p:nvSpPr>
          <p:cNvPr id="5" name="正方形/長方形 4"/>
          <p:cNvSpPr/>
          <p:nvPr/>
        </p:nvSpPr>
        <p:spPr>
          <a:xfrm>
            <a:off x="75307" y="814128"/>
            <a:ext cx="8856712" cy="5703699"/>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11" name="テキスト ボックス 21"/>
          <p:cNvSpPr txBox="1">
            <a:spLocks noChangeArrowheads="1"/>
          </p:cNvSpPr>
          <p:nvPr/>
        </p:nvSpPr>
        <p:spPr bwMode="auto">
          <a:xfrm>
            <a:off x="147043" y="863066"/>
            <a:ext cx="8712968" cy="3539430"/>
          </a:xfrm>
          <a:prstGeom prst="rect">
            <a:avLst/>
          </a:prstGeom>
          <a:noFill/>
          <a:ln w="9525">
            <a:noFill/>
            <a:miter lim="800000"/>
            <a:headEnd/>
            <a:tailEnd/>
          </a:ln>
        </p:spPr>
        <p:txBody>
          <a:bodyPr wrap="square">
            <a:spAutoFit/>
          </a:bodyPr>
          <a:lstStyle/>
          <a:p>
            <a:r>
              <a:rPr lang="ja-JP" altLang="en-US" sz="1400" dirty="0">
                <a:solidFill>
                  <a:srgbClr val="0070C0"/>
                </a:solidFill>
                <a:latin typeface="+mn-ea"/>
                <a:cs typeface="Times New Roman" pitchFamily="18" charset="0"/>
              </a:rPr>
              <a:t>開発項目１．●●の開発</a:t>
            </a:r>
            <a:endParaRPr lang="ja-JP" altLang="ja-JP" sz="1400" u="sng"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２．●●の開発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３．●●の開発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a:p>
            <a:r>
              <a:rPr lang="ja-JP" altLang="en-US" sz="1400" dirty="0">
                <a:solidFill>
                  <a:srgbClr val="0070C0"/>
                </a:solidFill>
                <a:latin typeface="+mn-ea"/>
                <a:cs typeface="Times New Roman" pitchFamily="18" charset="0"/>
              </a:rPr>
              <a:t>開発項目</a:t>
            </a:r>
            <a:r>
              <a:rPr lang="ja-JP" altLang="en-US" sz="1400" dirty="0">
                <a:solidFill>
                  <a:srgbClr val="0070C0"/>
                </a:solidFill>
                <a:latin typeface="+mn-ea"/>
              </a:rPr>
              <a:t>４．●●の開発</a:t>
            </a:r>
            <a:endParaRPr lang="en-US" altLang="ja-JP" sz="1400" dirty="0">
              <a:solidFill>
                <a:srgbClr val="0070C0"/>
              </a:solidFill>
              <a:latin typeface="+mn-ea"/>
            </a:endParaRPr>
          </a:p>
          <a:p>
            <a:r>
              <a:rPr lang="ja-JP" altLang="en-US" sz="1400" dirty="0">
                <a:solidFill>
                  <a:srgbClr val="0070C0"/>
                </a:solidFill>
                <a:latin typeface="+mn-ea"/>
              </a:rPr>
              <a:t>・・・・・・・・・・・・・・・・・・・・・・・・・・・・・・・・・・・・・・・・・・・・・・・・・・・・・・・・・・・・・・・・・・・・・・・・・・・・・・・・・・・・・・・・・・・・・・・・・・・・・・・・・・・・・・・・・・・・・・・・・・・・・・・・・・・・・・・・・・・・・・・・・・・・・・・・・・・・・・・・</a:t>
            </a:r>
            <a:endParaRPr lang="en-US" altLang="ja-JP" sz="1400" dirty="0">
              <a:solidFill>
                <a:srgbClr val="0070C0"/>
              </a:solidFill>
              <a:latin typeface="+mn-ea"/>
            </a:endParaRPr>
          </a:p>
          <a:p>
            <a:endParaRPr lang="en-US" altLang="ja-JP" sz="1400" dirty="0">
              <a:solidFill>
                <a:srgbClr val="0070C0"/>
              </a:solidFill>
              <a:latin typeface="+mn-ea"/>
            </a:endParaRPr>
          </a:p>
        </p:txBody>
      </p:sp>
      <p:sp>
        <p:nvSpPr>
          <p:cNvPr id="12" name="テキスト ボックス 11"/>
          <p:cNvSpPr txBox="1"/>
          <p:nvPr/>
        </p:nvSpPr>
        <p:spPr>
          <a:xfrm>
            <a:off x="4382717" y="54626"/>
            <a:ext cx="4621038" cy="1015663"/>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kumimoji="1" lang="ja-JP" altLang="en-US" sz="1200" i="1" dirty="0">
                <a:solidFill>
                  <a:schemeClr val="bg1"/>
                </a:solidFill>
                <a:latin typeface="+mn-ea"/>
              </a:rPr>
              <a:t>・研究開発の内容について、</a:t>
            </a:r>
            <a:r>
              <a:rPr lang="ja-JP" altLang="en-US" sz="1200" i="1" dirty="0">
                <a:solidFill>
                  <a:schemeClr val="bg1"/>
                </a:solidFill>
                <a:latin typeface="+mn-ea"/>
              </a:rPr>
              <a:t>本提案において特に解決すべき課題、課題解決の突破口として考える要素、解決のアプローチ等について、適宜「図表」などを挿入しつつ、わかりやすく示してください。</a:t>
            </a:r>
            <a:endParaRPr kumimoji="1" lang="en-US" altLang="ja-JP" sz="1200" i="1" dirty="0">
              <a:solidFill>
                <a:schemeClr val="bg1"/>
              </a:solidFill>
              <a:latin typeface="+mn-ea"/>
            </a:endParaRPr>
          </a:p>
          <a:p>
            <a:r>
              <a:rPr kumimoji="1" lang="ja-JP" altLang="en-US" sz="1200" i="1" dirty="0">
                <a:solidFill>
                  <a:schemeClr val="bg1"/>
                </a:solidFill>
                <a:latin typeface="+mn-ea"/>
              </a:rPr>
              <a:t>・専門用語はなるべく使わず、平易な文章を心がけ、必要に応じ、注釈を付す等、分かりやすく記載下さい</a:t>
            </a:r>
            <a:r>
              <a:rPr lang="ja-JP" altLang="en-US" sz="1200" i="1" dirty="0">
                <a:solidFill>
                  <a:schemeClr val="bg1"/>
                </a:solidFill>
                <a:latin typeface="+mn-ea"/>
              </a:rPr>
              <a:t>。</a:t>
            </a:r>
            <a:endParaRPr lang="en-US" altLang="ja-JP" sz="1200" i="1" dirty="0">
              <a:solidFill>
                <a:schemeClr val="bg1"/>
              </a:solidFill>
              <a:latin typeface="+mn-ea"/>
            </a:endParaRPr>
          </a:p>
        </p:txBody>
      </p:sp>
      <p:sp>
        <p:nvSpPr>
          <p:cNvPr id="29" name="正方形/長方形 252"/>
          <p:cNvSpPr>
            <a:spLocks noChangeArrowheads="1"/>
          </p:cNvSpPr>
          <p:nvPr/>
        </p:nvSpPr>
        <p:spPr bwMode="auto">
          <a:xfrm>
            <a:off x="102218" y="5161998"/>
            <a:ext cx="8729615" cy="1092607"/>
          </a:xfrm>
          <a:prstGeom prst="rect">
            <a:avLst/>
          </a:prstGeom>
          <a:noFill/>
          <a:ln w="9525">
            <a:noFill/>
            <a:miter lim="800000"/>
            <a:headEnd/>
            <a:tailEnd/>
          </a:ln>
        </p:spPr>
        <p:txBody>
          <a:bodyPr wrap="square">
            <a:spAutoFit/>
          </a:bodyPr>
          <a:lstStyle/>
          <a:p>
            <a:pPr>
              <a:spcBef>
                <a:spcPts val="600"/>
              </a:spcBef>
            </a:pPr>
            <a:r>
              <a:rPr lang="ja-JP" altLang="en-US" sz="1200" dirty="0">
                <a:solidFill>
                  <a:srgbClr val="3333CC"/>
                </a:solidFill>
                <a:latin typeface="+mn-ea"/>
              </a:rPr>
              <a:t>（注）</a:t>
            </a:r>
            <a:endParaRPr lang="en-US" altLang="ja-JP" sz="1200" dirty="0">
              <a:solidFill>
                <a:srgbClr val="3333CC"/>
              </a:solidFill>
              <a:latin typeface="+mn-ea"/>
            </a:endParaRPr>
          </a:p>
          <a:p>
            <a:pPr>
              <a:spcBef>
                <a:spcPts val="600"/>
              </a:spcBef>
            </a:pPr>
            <a:r>
              <a:rPr lang="ja-JP" altLang="en-US" sz="1200" dirty="0">
                <a:solidFill>
                  <a:srgbClr val="3333CC"/>
                </a:solidFill>
                <a:latin typeface="+mn-ea"/>
              </a:rPr>
              <a:t>・研究開発計画で設定した予算規模を超える研究開発費が必要となる場合であって、予算規模を超える費用 を自己負担することを実施者が採択時に誓約することを前提として採択された場合は、当該実施者の自己負担による開発項目についても記載ください。（原則として、政府予算により実施する開発項目と、自己負担による開発項目は、「開発項目」あるいは「サブ開発項目単位」で切り分けて記載ください。）</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21792" y="116632"/>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３．研究開発</a:t>
            </a:r>
            <a:r>
              <a:rPr kumimoji="1" lang="ja-JP" altLang="en-US" sz="2800" dirty="0">
                <a:latin typeface="+mn-ea"/>
              </a:rPr>
              <a:t>の体制</a:t>
            </a:r>
          </a:p>
        </p:txBody>
      </p:sp>
      <p:sp>
        <p:nvSpPr>
          <p:cNvPr id="7" name="テキスト ボックス 6"/>
          <p:cNvSpPr txBox="1"/>
          <p:nvPr/>
        </p:nvSpPr>
        <p:spPr>
          <a:xfrm>
            <a:off x="4427984" y="116632"/>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・提案する研究開発を実施する体制とそれぞれの役割を下図のように記載してください（提案書に記載する実施体制の転記あるいは簡略化したもので構いません）</a:t>
            </a:r>
            <a:endParaRPr lang="en-US" altLang="ja-JP" dirty="0">
              <a:latin typeface="+mn-ea"/>
            </a:endParaRPr>
          </a:p>
        </p:txBody>
      </p:sp>
      <p:sp>
        <p:nvSpPr>
          <p:cNvPr id="6" name="Line 2"/>
          <p:cNvSpPr>
            <a:spLocks noChangeShapeType="1"/>
          </p:cNvSpPr>
          <p:nvPr/>
        </p:nvSpPr>
        <p:spPr bwMode="auto">
          <a:xfrm>
            <a:off x="4101478" y="1628800"/>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3" name="Text Box 6"/>
          <p:cNvSpPr txBox="1">
            <a:spLocks noChangeArrowheads="1"/>
          </p:cNvSpPr>
          <p:nvPr/>
        </p:nvSpPr>
        <p:spPr bwMode="auto">
          <a:xfrm>
            <a:off x="2185073" y="1395660"/>
            <a:ext cx="1806123" cy="35175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defPPr>
              <a:defRPr lang="ja-JP"/>
            </a:defPPr>
            <a:lvl1pPr marR="0" lvl="0" indent="0" algn="ctr" fontAlgn="base">
              <a:lnSpc>
                <a:spcPct val="100000"/>
              </a:lnSpc>
              <a:spcBef>
                <a:spcPct val="0"/>
              </a:spcBef>
              <a:spcAft>
                <a:spcPct val="0"/>
              </a:spcAft>
              <a:buClrTx/>
              <a:buSzTx/>
              <a:buFontTx/>
              <a:buNone/>
              <a:tabLst/>
              <a:defRPr b="0" i="0" u="none" strike="noStrike" cap="none" normalizeH="0" baseline="0">
                <a:ln>
                  <a:noFill/>
                </a:ln>
                <a:effectLst/>
                <a:latin typeface="TmsRmn" charset="0"/>
                <a:ea typeface="ＭＳ ゴシック" pitchFamily="49" charset="-128"/>
                <a:cs typeface="ＭＳ Ｐゴシック" pitchFamily="50" charset="-128"/>
              </a:defRPr>
            </a:lvl1pPr>
          </a:lstStyle>
          <a:p>
            <a:r>
              <a:rPr lang="ja-JP" altLang="en-US" dirty="0">
                <a:latin typeface="+mn-ea"/>
                <a:ea typeface="+mn-ea"/>
              </a:rPr>
              <a:t>ＮＥＤＯ</a:t>
            </a:r>
            <a:endParaRPr lang="ja-JP" altLang="ja-JP" dirty="0">
              <a:latin typeface="+mn-ea"/>
              <a:ea typeface="+mn-ea"/>
            </a:endParaRPr>
          </a:p>
        </p:txBody>
      </p:sp>
      <p:sp>
        <p:nvSpPr>
          <p:cNvPr id="15" name="Text Box 8"/>
          <p:cNvSpPr txBox="1">
            <a:spLocks noChangeArrowheads="1"/>
          </p:cNvSpPr>
          <p:nvPr/>
        </p:nvSpPr>
        <p:spPr bwMode="auto">
          <a:xfrm>
            <a:off x="477067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研究開発責任者</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
        <p:nvSpPr>
          <p:cNvPr id="16" name="Line 9"/>
          <p:cNvSpPr>
            <a:spLocks noChangeShapeType="1"/>
          </p:cNvSpPr>
          <p:nvPr/>
        </p:nvSpPr>
        <p:spPr bwMode="auto">
          <a:xfrm>
            <a:off x="3132989" y="2044324"/>
            <a:ext cx="1637686" cy="0"/>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7" name="Text Box 10"/>
          <p:cNvSpPr txBox="1">
            <a:spLocks noChangeArrowheads="1"/>
          </p:cNvSpPr>
          <p:nvPr/>
        </p:nvSpPr>
        <p:spPr bwMode="auto">
          <a:xfrm>
            <a:off x="3979394" y="1742409"/>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指示・協議</a:t>
            </a:r>
            <a:endParaRPr kumimoji="0" lang="ja-JP" altLang="ja-JP" sz="1050" b="0" i="0" u="none" strike="noStrike" cap="none" normalizeH="0" baseline="0" dirty="0">
              <a:ln>
                <a:noFill/>
              </a:ln>
              <a:solidFill>
                <a:schemeClr val="tx1"/>
              </a:solidFill>
              <a:effectLst/>
              <a:latin typeface="+mn-ea"/>
            </a:endParaRPr>
          </a:p>
        </p:txBody>
      </p:sp>
      <p:sp>
        <p:nvSpPr>
          <p:cNvPr id="18" name="Line 11"/>
          <p:cNvSpPr>
            <a:spLocks noChangeShapeType="1"/>
          </p:cNvSpPr>
          <p:nvPr/>
        </p:nvSpPr>
        <p:spPr bwMode="auto">
          <a:xfrm flipH="1">
            <a:off x="3103022" y="1770248"/>
            <a:ext cx="1588" cy="14255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19" name="Line 12"/>
          <p:cNvSpPr>
            <a:spLocks noChangeShapeType="1"/>
          </p:cNvSpPr>
          <p:nvPr/>
        </p:nvSpPr>
        <p:spPr bwMode="auto">
          <a:xfrm flipH="1">
            <a:off x="1180899" y="2964048"/>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34" name="Line 12"/>
          <p:cNvSpPr>
            <a:spLocks noChangeShapeType="1"/>
          </p:cNvSpPr>
          <p:nvPr/>
        </p:nvSpPr>
        <p:spPr bwMode="auto">
          <a:xfrm flipH="1">
            <a:off x="5029358" y="2952481"/>
            <a:ext cx="3175" cy="231775"/>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0" name="Line 13"/>
          <p:cNvSpPr>
            <a:spLocks noChangeShapeType="1"/>
          </p:cNvSpPr>
          <p:nvPr/>
        </p:nvSpPr>
        <p:spPr bwMode="auto">
          <a:xfrm>
            <a:off x="1179832" y="2954721"/>
            <a:ext cx="38520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21" name="Text Box 14"/>
          <p:cNvSpPr txBox="1">
            <a:spLocks noChangeArrowheads="1"/>
          </p:cNvSpPr>
          <p:nvPr/>
        </p:nvSpPr>
        <p:spPr bwMode="auto">
          <a:xfrm>
            <a:off x="4164171" y="3229310"/>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2" name="Text Box 15"/>
          <p:cNvSpPr txBox="1">
            <a:spLocks noChangeArrowheads="1"/>
          </p:cNvSpPr>
          <p:nvPr/>
        </p:nvSpPr>
        <p:spPr bwMode="auto">
          <a:xfrm>
            <a:off x="494716" y="3229310"/>
            <a:ext cx="1730375" cy="932719"/>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○○センター（大阪）</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3" name="Text Box 16"/>
          <p:cNvSpPr txBox="1">
            <a:spLocks noChangeArrowheads="1"/>
          </p:cNvSpPr>
          <p:nvPr/>
        </p:nvSpPr>
        <p:spPr bwMode="auto">
          <a:xfrm>
            <a:off x="295987" y="3020878"/>
            <a:ext cx="1071563"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（代表事業者）</a:t>
            </a:r>
            <a:endParaRPr kumimoji="0" lang="ja-JP" altLang="ja-JP" sz="1800" b="0" i="0" u="none" strike="noStrike" cap="none" normalizeH="0" baseline="0" dirty="0">
              <a:ln>
                <a:noFill/>
              </a:ln>
              <a:solidFill>
                <a:schemeClr val="tx1"/>
              </a:solidFill>
              <a:effectLst/>
              <a:latin typeface="+mn-ea"/>
            </a:endParaRPr>
          </a:p>
        </p:txBody>
      </p:sp>
      <p:sp>
        <p:nvSpPr>
          <p:cNvPr id="24" name="Text Box 17"/>
          <p:cNvSpPr txBox="1">
            <a:spLocks noChangeArrowheads="1"/>
          </p:cNvSpPr>
          <p:nvPr/>
        </p:nvSpPr>
        <p:spPr bwMode="auto">
          <a:xfrm>
            <a:off x="2344574" y="3233924"/>
            <a:ext cx="1728787" cy="209261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技術研究組合</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○○技術の開発、企業６社（企業名記入）</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共同研究</a:t>
            </a:r>
            <a:r>
              <a:rPr kumimoji="0" lang="en-US" altLang="ja-JP" sz="1000" b="0" i="0" u="none" strike="noStrike" cap="none" normalizeH="0" baseline="0" dirty="0">
                <a:ln>
                  <a:noFill/>
                </a:ln>
                <a:solidFill>
                  <a:schemeClr val="tx1"/>
                </a:solidFill>
                <a:effectLst/>
                <a:latin typeface="+mn-ea"/>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Ａ大学</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○研究室（つくば）</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○○評価技術</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41" name="Line 9"/>
          <p:cNvSpPr>
            <a:spLocks noChangeShapeType="1"/>
          </p:cNvSpPr>
          <p:nvPr/>
        </p:nvSpPr>
        <p:spPr bwMode="auto">
          <a:xfrm>
            <a:off x="2344573" y="4263628"/>
            <a:ext cx="1728787" cy="15317"/>
          </a:xfrm>
          <a:prstGeom prst="line">
            <a:avLst/>
          </a:prstGeom>
          <a:noFill/>
          <a:ln w="9525">
            <a:solidFill>
              <a:srgbClr val="000000"/>
            </a:solidFill>
            <a:prstDash val="lgDash"/>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3" name="Text Box 14"/>
          <p:cNvSpPr txBox="1">
            <a:spLocks noChangeArrowheads="1"/>
          </p:cNvSpPr>
          <p:nvPr/>
        </p:nvSpPr>
        <p:spPr bwMode="auto">
          <a:xfrm>
            <a:off x="2331774" y="5810948"/>
            <a:ext cx="1730375" cy="93042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研究所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・研究実施場所：</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○○センター（お台場）</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・研究項目：○○評価技術</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26" name="Line 19"/>
          <p:cNvSpPr>
            <a:spLocks noChangeShapeType="1"/>
          </p:cNvSpPr>
          <p:nvPr/>
        </p:nvSpPr>
        <p:spPr bwMode="auto">
          <a:xfrm>
            <a:off x="3165211" y="5326534"/>
            <a:ext cx="0" cy="46355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45" name="Text Box 10"/>
          <p:cNvSpPr txBox="1">
            <a:spLocks noChangeArrowheads="1"/>
          </p:cNvSpPr>
          <p:nvPr/>
        </p:nvSpPr>
        <p:spPr bwMode="auto">
          <a:xfrm>
            <a:off x="2632605" y="2234414"/>
            <a:ext cx="499234"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委託</a:t>
            </a:r>
            <a:endParaRPr kumimoji="0" lang="ja-JP" altLang="ja-JP" sz="1050" b="0" i="0" u="none" strike="noStrike" cap="none" normalizeH="0" baseline="0" dirty="0">
              <a:ln>
                <a:noFill/>
              </a:ln>
              <a:solidFill>
                <a:schemeClr val="tx1"/>
              </a:solidFill>
              <a:effectLst/>
              <a:latin typeface="+mn-ea"/>
            </a:endParaRPr>
          </a:p>
        </p:txBody>
      </p:sp>
      <p:sp>
        <p:nvSpPr>
          <p:cNvPr id="46" name="Text Box 10"/>
          <p:cNvSpPr txBox="1">
            <a:spLocks noChangeArrowheads="1"/>
          </p:cNvSpPr>
          <p:nvPr/>
        </p:nvSpPr>
        <p:spPr bwMode="auto">
          <a:xfrm>
            <a:off x="1907706" y="5498272"/>
            <a:ext cx="1281153" cy="25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再委託、共同実施</a:t>
            </a:r>
            <a:endParaRPr kumimoji="0" lang="ja-JP" altLang="ja-JP" sz="1050" b="0" i="0" u="none" strike="noStrike" cap="none" normalizeH="0" baseline="0" dirty="0">
              <a:ln>
                <a:noFill/>
              </a:ln>
              <a:solidFill>
                <a:schemeClr val="tx1"/>
              </a:solidFill>
              <a:effectLst/>
              <a:latin typeface="+mn-ea"/>
            </a:endParaRPr>
          </a:p>
        </p:txBody>
      </p:sp>
      <p:sp>
        <p:nvSpPr>
          <p:cNvPr id="48" name="正方形/長方形 47"/>
          <p:cNvSpPr/>
          <p:nvPr/>
        </p:nvSpPr>
        <p:spPr>
          <a:xfrm>
            <a:off x="352266" y="2726418"/>
            <a:ext cx="5731901" cy="2702362"/>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latin typeface="+mn-ea"/>
            </a:endParaRPr>
          </a:p>
        </p:txBody>
      </p:sp>
      <p:sp>
        <p:nvSpPr>
          <p:cNvPr id="49"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5</a:t>
            </a:r>
          </a:p>
        </p:txBody>
      </p:sp>
      <p:sp>
        <p:nvSpPr>
          <p:cNvPr id="50" name="Text Box 14"/>
          <p:cNvSpPr txBox="1">
            <a:spLocks noChangeArrowheads="1"/>
          </p:cNvSpPr>
          <p:nvPr/>
        </p:nvSpPr>
        <p:spPr bwMode="auto">
          <a:xfrm>
            <a:off x="6782152" y="2726418"/>
            <a:ext cx="1894304" cy="143331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ユーザーアドバイザリー委員会</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・参画企業：</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○○株式会社</a:t>
            </a:r>
          </a:p>
          <a:p>
            <a:pPr algn="just" eaLnBrk="0" fontAlgn="base" hangingPunct="0">
              <a:spcBef>
                <a:spcPct val="0"/>
              </a:spcBef>
              <a:spcAft>
                <a:spcPct val="0"/>
              </a:spcAft>
            </a:pPr>
            <a:r>
              <a:rPr kumimoji="0" lang="ja-JP" altLang="en-US" sz="1000" dirty="0">
                <a:latin typeface="+mn-ea"/>
              </a:rPr>
              <a:t>○○株式会社</a:t>
            </a:r>
            <a:endParaRPr kumimoji="0" lang="en-US" altLang="ja-JP" sz="1000" dirty="0">
              <a:latin typeface="+mn-ea"/>
            </a:endParaRPr>
          </a:p>
          <a:p>
            <a:pPr algn="just" eaLnBrk="0" fontAlgn="base" hangingPunct="0">
              <a:spcBef>
                <a:spcPct val="0"/>
              </a:spcBef>
              <a:spcAft>
                <a:spcPct val="0"/>
              </a:spcAft>
            </a:pPr>
            <a:r>
              <a:rPr kumimoji="0" lang="ja-JP" altLang="en-US" sz="1000" b="0" i="0" u="none" strike="noStrike" cap="none" normalizeH="0" baseline="0" dirty="0">
                <a:ln>
                  <a:noFill/>
                </a:ln>
                <a:solidFill>
                  <a:schemeClr val="tx1"/>
                </a:solidFill>
                <a:effectLst/>
                <a:latin typeface="+mn-ea"/>
              </a:rPr>
              <a:t>・・・</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dirty="0">
                <a:latin typeface="+mn-ea"/>
              </a:rPr>
              <a:t>　ユーザニーズから見た性能・コスト等のスペック</a:t>
            </a:r>
            <a:r>
              <a:rPr kumimoji="0" lang="ja-JP" altLang="en-US" sz="1000" b="0" i="0" u="none" strike="noStrike" cap="none" normalizeH="0" baseline="0" dirty="0">
                <a:ln>
                  <a:noFill/>
                </a:ln>
                <a:solidFill>
                  <a:schemeClr val="tx1"/>
                </a:solidFill>
                <a:effectLst/>
                <a:latin typeface="+mn-ea"/>
              </a:rPr>
              <a:t>検証、○○・・等</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1" name="Text Box 14"/>
          <p:cNvSpPr txBox="1">
            <a:spLocks noChangeArrowheads="1"/>
          </p:cNvSpPr>
          <p:nvPr/>
        </p:nvSpPr>
        <p:spPr bwMode="auto">
          <a:xfrm>
            <a:off x="6782152" y="4523072"/>
            <a:ext cx="2038320" cy="1138176"/>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ja-JP" sz="1000" b="0" i="0" u="none" strike="noStrike" cap="none" normalizeH="0" baseline="0" dirty="0">
                <a:ln>
                  <a:noFill/>
                </a:ln>
                <a:solidFill>
                  <a:schemeClr val="tx1"/>
                </a:solidFill>
                <a:effectLst/>
                <a:latin typeface="+mn-ea"/>
              </a:rPr>
              <a:t>○○</a:t>
            </a:r>
            <a:r>
              <a:rPr kumimoji="0" lang="ja-JP" altLang="en-US" sz="1000" b="0" i="0" u="none" strike="noStrike" cap="none" normalizeH="0" baseline="0" dirty="0">
                <a:ln>
                  <a:noFill/>
                </a:ln>
                <a:solidFill>
                  <a:schemeClr val="tx1"/>
                </a:solidFill>
                <a:effectLst/>
                <a:latin typeface="+mn-ea"/>
              </a:rPr>
              <a:t>株式会社（例：キャリア、オペレータ、各技術のユーザ企業）</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ja-JP" altLang="en-US"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・役割：</a:t>
            </a:r>
            <a:endParaRPr kumimoji="0" lang="en-US" altLang="ja-JP" sz="10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00" b="0" i="0" u="none" strike="noStrike" cap="none" normalizeH="0" baseline="0" dirty="0">
                <a:ln>
                  <a:noFill/>
                </a:ln>
                <a:solidFill>
                  <a:schemeClr val="tx1"/>
                </a:solidFill>
                <a:effectLst/>
                <a:latin typeface="+mn-ea"/>
              </a:rPr>
              <a:t>　成果の実装検証の場の提供、○○・・・</a:t>
            </a:r>
            <a:endParaRPr kumimoji="0" lang="ja-JP" altLang="en-US" sz="1000" b="0" i="1" u="none" strike="noStrike" cap="none" normalizeH="0" baseline="0" dirty="0">
              <a:ln>
                <a:noFill/>
              </a:ln>
              <a:solidFill>
                <a:srgbClr val="FF0000"/>
              </a:solidFill>
              <a:effectLst/>
              <a:latin typeface="+mn-ea"/>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a:ln>
                <a:noFill/>
              </a:ln>
              <a:solidFill>
                <a:schemeClr val="tx1"/>
              </a:solidFill>
              <a:effectLst/>
              <a:latin typeface="+mn-ea"/>
            </a:endParaRPr>
          </a:p>
        </p:txBody>
      </p:sp>
      <p:sp>
        <p:nvSpPr>
          <p:cNvPr id="52" name="Line 2"/>
          <p:cNvSpPr>
            <a:spLocks noChangeShapeType="1"/>
          </p:cNvSpPr>
          <p:nvPr/>
        </p:nvSpPr>
        <p:spPr bwMode="auto">
          <a:xfrm>
            <a:off x="6134525" y="3175006"/>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3" name="Text Box 10"/>
          <p:cNvSpPr txBox="1">
            <a:spLocks noChangeArrowheads="1"/>
          </p:cNvSpPr>
          <p:nvPr/>
        </p:nvSpPr>
        <p:spPr bwMode="auto">
          <a:xfrm>
            <a:off x="6012441" y="3288615"/>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dirty="0">
                <a:latin typeface="+mn-ea"/>
              </a:rPr>
              <a:t>　随時</a:t>
            </a:r>
            <a:r>
              <a:rPr kumimoji="0" lang="ja-JP" altLang="en-US" sz="1050" b="0" i="0" u="none" strike="noStrike" cap="none" normalizeH="0" baseline="0" dirty="0">
                <a:ln>
                  <a:noFill/>
                </a:ln>
                <a:solidFill>
                  <a:schemeClr val="tx1"/>
                </a:solidFill>
                <a:effectLst/>
                <a:latin typeface="+mn-ea"/>
              </a:rPr>
              <a:t>協議</a:t>
            </a:r>
            <a:endParaRPr kumimoji="0" lang="ja-JP" altLang="ja-JP" sz="1050" b="0" i="0" u="none" strike="noStrike" cap="none" normalizeH="0" baseline="0" dirty="0">
              <a:ln>
                <a:noFill/>
              </a:ln>
              <a:solidFill>
                <a:schemeClr val="tx1"/>
              </a:solidFill>
              <a:effectLst/>
              <a:latin typeface="+mn-ea"/>
            </a:endParaRPr>
          </a:p>
        </p:txBody>
      </p:sp>
      <p:sp>
        <p:nvSpPr>
          <p:cNvPr id="54" name="Line 2"/>
          <p:cNvSpPr>
            <a:spLocks noChangeShapeType="1"/>
          </p:cNvSpPr>
          <p:nvPr/>
        </p:nvSpPr>
        <p:spPr bwMode="auto">
          <a:xfrm>
            <a:off x="6148904" y="4729025"/>
            <a:ext cx="576263" cy="0"/>
          </a:xfrm>
          <a:prstGeom prst="line">
            <a:avLst/>
          </a:prstGeom>
          <a:noFill/>
          <a:ln w="9525">
            <a:solidFill>
              <a:srgbClr val="000000"/>
            </a:solidFill>
            <a:round/>
            <a:headEnd type="triangle" w="med" len="me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ja-JP" altLang="en-US">
              <a:latin typeface="+mn-ea"/>
            </a:endParaRPr>
          </a:p>
        </p:txBody>
      </p:sp>
      <p:sp>
        <p:nvSpPr>
          <p:cNvPr id="55" name="Text Box 10"/>
          <p:cNvSpPr txBox="1">
            <a:spLocks noChangeArrowheads="1"/>
          </p:cNvSpPr>
          <p:nvPr/>
        </p:nvSpPr>
        <p:spPr bwMode="auto">
          <a:xfrm>
            <a:off x="6026820" y="4842634"/>
            <a:ext cx="929751" cy="301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1050" b="0" i="0" u="none" strike="noStrike" cap="none" normalizeH="0" baseline="0" dirty="0">
                <a:ln>
                  <a:noFill/>
                </a:ln>
                <a:solidFill>
                  <a:schemeClr val="tx1"/>
                </a:solidFill>
                <a:effectLst/>
                <a:latin typeface="+mn-ea"/>
              </a:rPr>
              <a:t>協議、検証</a:t>
            </a:r>
            <a:endParaRPr kumimoji="0" lang="ja-JP" altLang="ja-JP" sz="1050" b="0" i="0" u="none" strike="noStrike" cap="none" normalizeH="0" baseline="0" dirty="0">
              <a:ln>
                <a:noFill/>
              </a:ln>
              <a:solidFill>
                <a:schemeClr val="tx1"/>
              </a:solidFill>
              <a:effectLst/>
              <a:latin typeface="+mn-ea"/>
            </a:endParaRPr>
          </a:p>
        </p:txBody>
      </p:sp>
      <p:sp>
        <p:nvSpPr>
          <p:cNvPr id="30" name="Text Box 8"/>
          <p:cNvSpPr txBox="1">
            <a:spLocks noChangeArrowheads="1"/>
          </p:cNvSpPr>
          <p:nvPr/>
        </p:nvSpPr>
        <p:spPr bwMode="auto">
          <a:xfrm>
            <a:off x="6125406" y="1421061"/>
            <a:ext cx="1313492" cy="739832"/>
          </a:xfrm>
          <a:prstGeom prst="rect">
            <a:avLst/>
          </a:prstGeom>
          <a:solidFill>
            <a:srgbClr val="FFFFFF"/>
          </a:solidFill>
          <a:ln w="9525">
            <a:solidFill>
              <a:srgbClr val="000000"/>
            </a:solidFill>
            <a:miter lim="800000"/>
            <a:headEnd/>
            <a:tailEnd/>
          </a:ln>
        </p:spPr>
        <p:txBody>
          <a:bodyPr vert="horz" wrap="square" lIns="91440" tIns="34920" rIns="91440" bIns="349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実用化・事業化責任者</a:t>
            </a:r>
            <a:endParaRPr kumimoji="0" lang="en-US" altLang="ja-JP" sz="900" b="0" i="0" u="none" strike="noStrike" cap="none" normalizeH="0" baseline="0" dirty="0">
              <a:ln>
                <a:noFill/>
              </a:ln>
              <a:solidFill>
                <a:schemeClr val="tx1"/>
              </a:solidFill>
              <a:effectLst/>
              <a:latin typeface="+mn-ea"/>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・所属</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・役職名</a:t>
            </a:r>
            <a:r>
              <a:rPr kumimoji="0" lang="ja-JP" altLang="en-US" sz="900" b="0" i="0" u="sng" strike="noStrike" cap="none" normalizeH="0" baseline="0" dirty="0">
                <a:ln>
                  <a:noFill/>
                </a:ln>
                <a:solidFill>
                  <a:schemeClr val="tx1"/>
                </a:solidFill>
                <a:effectLst/>
                <a:latin typeface="+mn-ea"/>
              </a:rPr>
              <a:t>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ja-JP" altLang="en-US" sz="900" b="0" i="0" u="none" strike="noStrike" cap="none" normalizeH="0" baseline="0" dirty="0">
                <a:ln>
                  <a:noFill/>
                </a:ln>
                <a:solidFill>
                  <a:schemeClr val="tx1"/>
                </a:solidFill>
                <a:effectLst/>
                <a:latin typeface="+mn-ea"/>
              </a:rPr>
              <a:t>・氏名</a:t>
            </a:r>
            <a:r>
              <a:rPr kumimoji="0" lang="ja-JP" altLang="en-US" sz="900" b="0" i="0" u="sng" strike="noStrike" cap="none" normalizeH="0" baseline="0" dirty="0">
                <a:ln>
                  <a:noFill/>
                </a:ln>
                <a:solidFill>
                  <a:schemeClr val="tx1"/>
                </a:solidFill>
                <a:effectLst/>
                <a:latin typeface="+mn-ea"/>
              </a:rPr>
              <a:t>　　　　　　</a:t>
            </a:r>
            <a:endParaRPr kumimoji="0" lang="ja-JP" altLang="ja-JP" sz="1800" b="0" i="0" u="none" strike="noStrike" cap="none" normalizeH="0" baseline="0" dirty="0">
              <a:ln>
                <a:noFill/>
              </a:ln>
              <a:solidFill>
                <a:schemeClr val="tx1"/>
              </a:solidFill>
              <a:effectLst/>
              <a:latin typeface="+mn-ea"/>
            </a:endParaRPr>
          </a:p>
        </p:txBody>
      </p:sp>
    </p:spTree>
    <p:extLst>
      <p:ext uri="{BB962C8B-B14F-4D97-AF65-F5344CB8AC3E}">
        <p14:creationId xmlns:p14="http://schemas.microsoft.com/office/powerpoint/2010/main" val="3349336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1329675" y="1123246"/>
            <a:ext cx="6554787"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1863851" y="1604719"/>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a:xfrm>
            <a:off x="3458009" y="1629336"/>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5052167" y="161663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a:off x="6646325" y="1610283"/>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2262875" y="816324"/>
            <a:ext cx="940973" cy="300082"/>
          </a:xfrm>
          <a:prstGeom prst="rect">
            <a:avLst/>
          </a:prstGeom>
          <a:noFill/>
        </p:spPr>
        <p:txBody>
          <a:bodyPr wrap="square" rtlCol="0">
            <a:spAutoFit/>
          </a:bodyPr>
          <a:lstStyle/>
          <a:p>
            <a:r>
              <a:rPr lang="en-US" altLang="ja-JP" sz="1350" u="sng" dirty="0">
                <a:solidFill>
                  <a:prstClr val="black"/>
                </a:solidFill>
                <a:latin typeface="+mn-ea"/>
              </a:rPr>
              <a:t>2024.2</a:t>
            </a:r>
          </a:p>
        </p:txBody>
      </p:sp>
      <p:sp>
        <p:nvSpPr>
          <p:cNvPr id="45" name="右矢印 44"/>
          <p:cNvSpPr/>
          <p:nvPr/>
        </p:nvSpPr>
        <p:spPr>
          <a:xfrm>
            <a:off x="2417507" y="1886362"/>
            <a:ext cx="1406287"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4" name="テキスト ボックス 3"/>
          <p:cNvSpPr txBox="1"/>
          <p:nvPr/>
        </p:nvSpPr>
        <p:spPr>
          <a:xfrm>
            <a:off x="282077" y="2141224"/>
            <a:ext cx="2478156" cy="369332"/>
          </a:xfrm>
          <a:prstGeom prst="rect">
            <a:avLst/>
          </a:prstGeom>
          <a:noFill/>
        </p:spPr>
        <p:txBody>
          <a:bodyPr wrap="square" rtlCol="0" anchor="ctr">
            <a:spAutoFit/>
          </a:bodyPr>
          <a:lstStyle/>
          <a:p>
            <a:r>
              <a:rPr kumimoji="1" lang="ja-JP" altLang="en-US" dirty="0"/>
              <a:t>開発項目１</a:t>
            </a:r>
          </a:p>
        </p:txBody>
      </p:sp>
      <p:sp>
        <p:nvSpPr>
          <p:cNvPr id="21" name="テキスト ボックス 20"/>
          <p:cNvSpPr txBox="1"/>
          <p:nvPr/>
        </p:nvSpPr>
        <p:spPr>
          <a:xfrm>
            <a:off x="5535285" y="2160973"/>
            <a:ext cx="3717235" cy="369332"/>
          </a:xfrm>
          <a:prstGeom prst="rect">
            <a:avLst/>
          </a:prstGeom>
          <a:noFill/>
        </p:spPr>
        <p:txBody>
          <a:bodyPr wrap="square" rtlCol="0" anchor="ctr">
            <a:spAutoFit/>
          </a:bodyPr>
          <a:lstStyle/>
          <a:p>
            <a:r>
              <a:rPr lang="ja-JP" altLang="en-US" dirty="0"/>
              <a:t>目標：～～～～を達成</a:t>
            </a:r>
            <a:endParaRPr kumimoji="1" lang="ja-JP" altLang="en-US" dirty="0"/>
          </a:p>
        </p:txBody>
      </p:sp>
      <p:sp>
        <p:nvSpPr>
          <p:cNvPr id="47" name="右矢印 46"/>
          <p:cNvSpPr/>
          <p:nvPr/>
        </p:nvSpPr>
        <p:spPr>
          <a:xfrm>
            <a:off x="2877710" y="3019007"/>
            <a:ext cx="1105741" cy="91485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prstClr val="white"/>
              </a:solidFill>
            </a:endParaRPr>
          </a:p>
        </p:txBody>
      </p:sp>
      <p:sp>
        <p:nvSpPr>
          <p:cNvPr id="20" name="テキスト ボックス 19"/>
          <p:cNvSpPr txBox="1"/>
          <p:nvPr/>
        </p:nvSpPr>
        <p:spPr>
          <a:xfrm>
            <a:off x="282077" y="3285935"/>
            <a:ext cx="2478156" cy="369332"/>
          </a:xfrm>
          <a:prstGeom prst="rect">
            <a:avLst/>
          </a:prstGeom>
          <a:noFill/>
        </p:spPr>
        <p:txBody>
          <a:bodyPr wrap="square" rtlCol="0">
            <a:spAutoFit/>
          </a:bodyPr>
          <a:lstStyle/>
          <a:p>
            <a:r>
              <a:rPr kumimoji="1" lang="ja-JP" altLang="en-US" dirty="0"/>
              <a:t>開発項目２</a:t>
            </a:r>
          </a:p>
        </p:txBody>
      </p:sp>
      <p:sp>
        <p:nvSpPr>
          <p:cNvPr id="22" name="テキスト ボックス 21"/>
          <p:cNvSpPr txBox="1"/>
          <p:nvPr/>
        </p:nvSpPr>
        <p:spPr>
          <a:xfrm>
            <a:off x="5535285" y="333110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49" name="右矢印 48"/>
          <p:cNvSpPr/>
          <p:nvPr/>
        </p:nvSpPr>
        <p:spPr>
          <a:xfrm>
            <a:off x="2733694" y="4151652"/>
            <a:ext cx="218210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3" name="テキスト ボックス 22"/>
          <p:cNvSpPr txBox="1"/>
          <p:nvPr/>
        </p:nvSpPr>
        <p:spPr>
          <a:xfrm>
            <a:off x="5535285" y="4520984"/>
            <a:ext cx="3717235" cy="369332"/>
          </a:xfrm>
          <a:prstGeom prst="rect">
            <a:avLst/>
          </a:prstGeom>
          <a:noFill/>
        </p:spPr>
        <p:txBody>
          <a:bodyPr wrap="square" rtlCol="0">
            <a:spAutoFit/>
          </a:bodyPr>
          <a:lstStyle/>
          <a:p>
            <a:r>
              <a:rPr lang="ja-JP" altLang="en-US" dirty="0"/>
              <a:t>目標：～～～～を達成</a:t>
            </a:r>
            <a:endParaRPr kumimoji="1" lang="ja-JP" altLang="en-US" dirty="0"/>
          </a:p>
        </p:txBody>
      </p:sp>
      <p:sp>
        <p:nvSpPr>
          <p:cNvPr id="25" name="テキスト ボックス 24"/>
          <p:cNvSpPr txBox="1"/>
          <p:nvPr/>
        </p:nvSpPr>
        <p:spPr>
          <a:xfrm>
            <a:off x="282077" y="4482589"/>
            <a:ext cx="2478156" cy="369332"/>
          </a:xfrm>
          <a:prstGeom prst="rect">
            <a:avLst/>
          </a:prstGeom>
          <a:noFill/>
        </p:spPr>
        <p:txBody>
          <a:bodyPr wrap="square" rtlCol="0">
            <a:spAutoFit/>
          </a:bodyPr>
          <a:lstStyle/>
          <a:p>
            <a:r>
              <a:rPr kumimoji="1" lang="ja-JP" altLang="en-US" dirty="0"/>
              <a:t>開発項目３</a:t>
            </a:r>
          </a:p>
        </p:txBody>
      </p:sp>
      <p:sp>
        <p:nvSpPr>
          <p:cNvPr id="24" name="テキスト ボックス 23"/>
          <p:cNvSpPr txBox="1"/>
          <p:nvPr/>
        </p:nvSpPr>
        <p:spPr>
          <a:xfrm>
            <a:off x="6989891" y="5304523"/>
            <a:ext cx="1789142" cy="646331"/>
          </a:xfrm>
          <a:prstGeom prst="rect">
            <a:avLst/>
          </a:prstGeom>
          <a:noFill/>
        </p:spPr>
        <p:txBody>
          <a:bodyPr wrap="square" rtlCol="0">
            <a:spAutoFit/>
          </a:bodyPr>
          <a:lstStyle/>
          <a:p>
            <a:r>
              <a:rPr lang="ja-JP" altLang="en-US" dirty="0"/>
              <a:t>目標：～～～～を達成</a:t>
            </a:r>
            <a:endParaRPr kumimoji="1" lang="ja-JP" altLang="en-US" dirty="0"/>
          </a:p>
        </p:txBody>
      </p:sp>
      <p:sp>
        <p:nvSpPr>
          <p:cNvPr id="54" name="右矢印 53"/>
          <p:cNvSpPr/>
          <p:nvPr/>
        </p:nvSpPr>
        <p:spPr>
          <a:xfrm>
            <a:off x="4426532" y="5241514"/>
            <a:ext cx="2377716" cy="87206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6" name="テキスト ボックス 25"/>
          <p:cNvSpPr txBox="1"/>
          <p:nvPr/>
        </p:nvSpPr>
        <p:spPr>
          <a:xfrm>
            <a:off x="282077" y="5491097"/>
            <a:ext cx="2478156" cy="369332"/>
          </a:xfrm>
          <a:prstGeom prst="rect">
            <a:avLst/>
          </a:prstGeom>
          <a:noFill/>
        </p:spPr>
        <p:txBody>
          <a:bodyPr wrap="square" rtlCol="0">
            <a:spAutoFit/>
          </a:bodyPr>
          <a:lstStyle/>
          <a:p>
            <a:r>
              <a:rPr kumimoji="1" lang="ja-JP" altLang="en-US" dirty="0"/>
              <a:t>開発項目４</a:t>
            </a:r>
            <a:endParaRPr kumimoji="1" lang="en-US" altLang="ja-JP" dirty="0"/>
          </a:p>
        </p:txBody>
      </p:sp>
      <p:sp>
        <p:nvSpPr>
          <p:cNvPr id="27" name="テキスト ボックス 26"/>
          <p:cNvSpPr txBox="1"/>
          <p:nvPr/>
        </p:nvSpPr>
        <p:spPr>
          <a:xfrm>
            <a:off x="6099610" y="207569"/>
            <a:ext cx="2884119" cy="276999"/>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ja-JP" altLang="en-US" sz="1200" i="1" dirty="0">
                <a:solidFill>
                  <a:schemeClr val="bg1"/>
                </a:solidFill>
                <a:latin typeface="+mn-ea"/>
              </a:rPr>
              <a:t>・研究開発のスケジュールを記載ください。</a:t>
            </a:r>
            <a:endParaRPr lang="en-US" altLang="ja-JP" sz="1200" i="1" dirty="0">
              <a:solidFill>
                <a:schemeClr val="bg1"/>
              </a:solidFill>
              <a:latin typeface="+mn-ea"/>
            </a:endParaRPr>
          </a:p>
        </p:txBody>
      </p:sp>
      <p:cxnSp>
        <p:nvCxnSpPr>
          <p:cNvPr id="31" name="直線コネクタ 30"/>
          <p:cNvCxnSpPr/>
          <p:nvPr/>
        </p:nvCxnSpPr>
        <p:spPr>
          <a:xfrm>
            <a:off x="4255088" y="1622947"/>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849246" y="1610245"/>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a:off x="7443402" y="1603894"/>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3137684"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46" name="テキスト ボックス 45"/>
          <p:cNvSpPr txBox="1"/>
          <p:nvPr/>
        </p:nvSpPr>
        <p:spPr>
          <a:xfrm>
            <a:off x="6180385" y="816324"/>
            <a:ext cx="919990" cy="300082"/>
          </a:xfrm>
          <a:prstGeom prst="rect">
            <a:avLst/>
          </a:prstGeom>
          <a:noFill/>
        </p:spPr>
        <p:txBody>
          <a:bodyPr wrap="square" rtlCol="0">
            <a:spAutoFit/>
          </a:bodyPr>
          <a:lstStyle/>
          <a:p>
            <a:r>
              <a:rPr lang="en-US" altLang="ja-JP" sz="1350" u="sng" dirty="0">
                <a:solidFill>
                  <a:prstClr val="black"/>
                </a:solidFill>
                <a:latin typeface="+mn-ea"/>
              </a:rPr>
              <a:t>20</a:t>
            </a:r>
            <a:r>
              <a:rPr lang="ja-JP" altLang="en-US" sz="1350" u="sng" dirty="0">
                <a:solidFill>
                  <a:prstClr val="black"/>
                </a:solidFill>
                <a:latin typeface="+mn-ea"/>
              </a:rPr>
              <a:t>**</a:t>
            </a:r>
            <a:r>
              <a:rPr lang="en-US" altLang="ja-JP" sz="1350" u="sng" dirty="0">
                <a:solidFill>
                  <a:prstClr val="black"/>
                </a:solidFill>
                <a:latin typeface="+mn-ea"/>
              </a:rPr>
              <a:t>.*</a:t>
            </a:r>
            <a:endParaRPr lang="ja-JP" altLang="en-US" sz="1350" u="sng" dirty="0">
              <a:solidFill>
                <a:prstClr val="black"/>
              </a:solidFill>
              <a:latin typeface="+mn-ea"/>
            </a:endParaRPr>
          </a:p>
        </p:txBody>
      </p:sp>
      <p:sp>
        <p:nvSpPr>
          <p:cNvPr id="51" name="テキスト ボックス 50"/>
          <p:cNvSpPr txBox="1"/>
          <p:nvPr/>
        </p:nvSpPr>
        <p:spPr>
          <a:xfrm>
            <a:off x="2251197" y="1124744"/>
            <a:ext cx="952651" cy="246221"/>
          </a:xfrm>
          <a:prstGeom prst="rect">
            <a:avLst/>
          </a:prstGeom>
          <a:noFill/>
        </p:spPr>
        <p:txBody>
          <a:bodyPr wrap="square" rtlCol="0">
            <a:spAutoFit/>
          </a:bodyPr>
          <a:lstStyle/>
          <a:p>
            <a:r>
              <a:rPr lang="ja-JP" altLang="en-US" sz="1000" dirty="0">
                <a:solidFill>
                  <a:srgbClr val="0000FF"/>
                </a:solidFill>
              </a:rPr>
              <a:t>◆事業開始</a:t>
            </a:r>
          </a:p>
        </p:txBody>
      </p:sp>
      <p:sp>
        <p:nvSpPr>
          <p:cNvPr id="52" name="テキスト ボックス 51"/>
          <p:cNvSpPr txBox="1"/>
          <p:nvPr/>
        </p:nvSpPr>
        <p:spPr>
          <a:xfrm>
            <a:off x="3216257" y="1124744"/>
            <a:ext cx="1139719" cy="415498"/>
          </a:xfrm>
          <a:prstGeom prst="rect">
            <a:avLst/>
          </a:prstGeom>
          <a:noFill/>
        </p:spPr>
        <p:txBody>
          <a:bodyPr wrap="square" rtlCol="0">
            <a:spAutoFit/>
          </a:bodyPr>
          <a:lstStyle/>
          <a:p>
            <a:r>
              <a:rPr lang="ja-JP" altLang="en-US" sz="1050" dirty="0">
                <a:solidFill>
                  <a:srgbClr val="0000FF"/>
                </a:solidFill>
              </a:rPr>
              <a:t>◆１回目ステージゲート審査</a:t>
            </a:r>
            <a:endParaRPr lang="en-US" altLang="ja-JP" sz="1050" dirty="0">
              <a:solidFill>
                <a:srgbClr val="0000FF"/>
              </a:solidFill>
            </a:endParaRPr>
          </a:p>
        </p:txBody>
      </p:sp>
      <p:sp>
        <p:nvSpPr>
          <p:cNvPr id="53" name="テキスト ボックス 52"/>
          <p:cNvSpPr txBox="1"/>
          <p:nvPr/>
        </p:nvSpPr>
        <p:spPr>
          <a:xfrm>
            <a:off x="6322762" y="1124744"/>
            <a:ext cx="1491563" cy="253916"/>
          </a:xfrm>
          <a:prstGeom prst="rect">
            <a:avLst/>
          </a:prstGeom>
          <a:noFill/>
        </p:spPr>
        <p:txBody>
          <a:bodyPr wrap="square" rtlCol="0">
            <a:spAutoFit/>
          </a:bodyPr>
          <a:lstStyle/>
          <a:p>
            <a:r>
              <a:rPr lang="ja-JP" altLang="en-US" sz="1050" dirty="0">
                <a:solidFill>
                  <a:srgbClr val="0000FF"/>
                </a:solidFill>
              </a:rPr>
              <a:t>◆事業終了</a:t>
            </a:r>
          </a:p>
        </p:txBody>
      </p:sp>
      <p:sp>
        <p:nvSpPr>
          <p:cNvPr id="57" name="スライド番号プレースホルダ 2"/>
          <p:cNvSpPr txBox="1">
            <a:spLocks noGrp="1"/>
          </p:cNvSpPr>
          <p:nvPr/>
        </p:nvSpPr>
        <p:spPr bwMode="auto">
          <a:xfrm>
            <a:off x="8493125" y="6503988"/>
            <a:ext cx="533400" cy="228600"/>
          </a:xfrm>
          <a:prstGeom prst="rect">
            <a:avLst/>
          </a:prstGeom>
          <a:noFill/>
          <a:ln>
            <a:miter lim="800000"/>
            <a:headEnd/>
            <a:tailEnd/>
          </a:ln>
        </p:spPr>
        <p:txBody>
          <a:bodyPr wrap="none" lIns="0" tIns="0" rIns="0" bIns="0" anchor="ctr"/>
          <a:lstStyle/>
          <a:p>
            <a:pPr algn="r" defTabSz="884238">
              <a:defRPr/>
            </a:pPr>
            <a:r>
              <a:rPr lang="en-US" altLang="ja-JP" dirty="0">
                <a:solidFill>
                  <a:schemeClr val="tx1"/>
                </a:solidFill>
                <a:latin typeface="+mn-ea"/>
                <a:cs typeface="メイリオ" pitchFamily="50" charset="-128"/>
              </a:rPr>
              <a:t>6</a:t>
            </a:r>
          </a:p>
        </p:txBody>
      </p:sp>
      <p:sp>
        <p:nvSpPr>
          <p:cNvPr id="40" name="タイトル 1"/>
          <p:cNvSpPr txBox="1">
            <a:spLocks/>
          </p:cNvSpPr>
          <p:nvPr/>
        </p:nvSpPr>
        <p:spPr>
          <a:xfrm>
            <a:off x="116247" y="103320"/>
            <a:ext cx="4546082" cy="562074"/>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800" dirty="0">
                <a:latin typeface="+mn-ea"/>
              </a:rPr>
              <a:t>４．研究開発のスケジュール</a:t>
            </a:r>
          </a:p>
        </p:txBody>
      </p:sp>
      <p:cxnSp>
        <p:nvCxnSpPr>
          <p:cNvPr id="34" name="直線コネクタ 33">
            <a:extLst>
              <a:ext uri="{FF2B5EF4-FFF2-40B4-BE49-F238E27FC236}">
                <a16:creationId xmlns:a16="http://schemas.microsoft.com/office/drawing/2014/main" id="{FB557752-320F-43BA-83BC-375813B04AFF}"/>
              </a:ext>
            </a:extLst>
          </p:cNvPr>
          <p:cNvCxnSpPr/>
          <p:nvPr/>
        </p:nvCxnSpPr>
        <p:spPr>
          <a:xfrm>
            <a:off x="2668887" y="1596900"/>
            <a:ext cx="19050" cy="48240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a:extLst>
              <a:ext uri="{FF2B5EF4-FFF2-40B4-BE49-F238E27FC236}">
                <a16:creationId xmlns:a16="http://schemas.microsoft.com/office/drawing/2014/main" id="{EC4FF7B6-A9F5-702F-5FC6-956090FC5FF7}"/>
              </a:ext>
            </a:extLst>
          </p:cNvPr>
          <p:cNvSpPr txBox="1"/>
          <p:nvPr/>
        </p:nvSpPr>
        <p:spPr>
          <a:xfrm>
            <a:off x="4764772" y="816324"/>
            <a:ext cx="1161259" cy="300082"/>
          </a:xfrm>
          <a:prstGeom prst="rect">
            <a:avLst/>
          </a:prstGeom>
          <a:noFill/>
        </p:spPr>
        <p:txBody>
          <a:bodyPr wrap="square" rtlCol="0">
            <a:spAutoFit/>
          </a:bodyPr>
          <a:lstStyle/>
          <a:p>
            <a:r>
              <a:rPr lang="en-US" altLang="ja-JP" sz="1350" u="sng" dirty="0">
                <a:solidFill>
                  <a:prstClr val="black"/>
                </a:solidFill>
                <a:latin typeface="+mn-ea"/>
              </a:rPr>
              <a:t>20**.*</a:t>
            </a:r>
            <a:endParaRPr lang="ja-JP" altLang="en-US" sz="1350" u="sng" dirty="0">
              <a:solidFill>
                <a:prstClr val="black"/>
              </a:solidFill>
              <a:latin typeface="+mn-ea"/>
            </a:endParaRPr>
          </a:p>
        </p:txBody>
      </p:sp>
      <p:sp>
        <p:nvSpPr>
          <p:cNvPr id="3" name="テキスト ボックス 2">
            <a:extLst>
              <a:ext uri="{FF2B5EF4-FFF2-40B4-BE49-F238E27FC236}">
                <a16:creationId xmlns:a16="http://schemas.microsoft.com/office/drawing/2014/main" id="{0CEAABA8-CB4F-5667-39D7-268A8FDC18D1}"/>
              </a:ext>
            </a:extLst>
          </p:cNvPr>
          <p:cNvSpPr txBox="1"/>
          <p:nvPr/>
        </p:nvSpPr>
        <p:spPr>
          <a:xfrm>
            <a:off x="4525215" y="1124744"/>
            <a:ext cx="1270595" cy="415498"/>
          </a:xfrm>
          <a:prstGeom prst="rect">
            <a:avLst/>
          </a:prstGeom>
          <a:noFill/>
        </p:spPr>
        <p:txBody>
          <a:bodyPr wrap="square" rtlCol="0">
            <a:spAutoFit/>
          </a:bodyPr>
          <a:lstStyle/>
          <a:p>
            <a:r>
              <a:rPr lang="ja-JP" altLang="en-US" sz="1050" dirty="0">
                <a:solidFill>
                  <a:srgbClr val="0000FF"/>
                </a:solidFill>
              </a:rPr>
              <a:t>◆２回目ステージゲート審査</a:t>
            </a:r>
            <a:endParaRPr lang="en-US" altLang="ja-JP" sz="1050" dirty="0">
              <a:solidFill>
                <a:srgbClr val="0000FF"/>
              </a:solidFill>
            </a:endParaRPr>
          </a:p>
        </p:txBody>
      </p:sp>
    </p:spTree>
    <p:extLst>
      <p:ext uri="{BB962C8B-B14F-4D97-AF65-F5344CB8AC3E}">
        <p14:creationId xmlns:p14="http://schemas.microsoft.com/office/powerpoint/2010/main" val="2558913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５．研究開発の目標</a:t>
            </a:r>
          </a:p>
        </p:txBody>
      </p:sp>
      <p:sp>
        <p:nvSpPr>
          <p:cNvPr id="6" name="テキスト ボックス 5"/>
          <p:cNvSpPr txBox="1"/>
          <p:nvPr/>
        </p:nvSpPr>
        <p:spPr>
          <a:xfrm>
            <a:off x="4513404" y="313185"/>
            <a:ext cx="4536504"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latin typeface="+mn-ea"/>
              </a:rPr>
              <a:t>提案する研究開発の目標を具体的かつ定量的に記載してください</a:t>
            </a:r>
            <a:endParaRPr lang="en-US" altLang="ja-JP" dirty="0">
              <a:latin typeface="+mn-ea"/>
            </a:endParaRPr>
          </a:p>
          <a:p>
            <a:r>
              <a:rPr lang="ja-JP" altLang="en-US" dirty="0">
                <a:latin typeface="+mn-ea"/>
              </a:rPr>
              <a:t>　（極力、目標仕様等の具体的な数値を記載してください）</a:t>
            </a:r>
            <a:endParaRPr lang="en-US" altLang="ja-JP" dirty="0">
              <a:latin typeface="+mn-ea"/>
            </a:endParaRPr>
          </a:p>
        </p:txBody>
      </p:sp>
      <p:sp>
        <p:nvSpPr>
          <p:cNvPr id="4" name="テキスト ボックス 21"/>
          <p:cNvSpPr txBox="1">
            <a:spLocks noChangeArrowheads="1"/>
          </p:cNvSpPr>
          <p:nvPr/>
        </p:nvSpPr>
        <p:spPr bwMode="auto">
          <a:xfrm>
            <a:off x="179512" y="1374341"/>
            <a:ext cx="7223588" cy="338554"/>
          </a:xfrm>
          <a:prstGeom prst="rect">
            <a:avLst/>
          </a:prstGeom>
          <a:noFill/>
          <a:ln w="9525">
            <a:noFill/>
            <a:miter lim="800000"/>
            <a:headEnd/>
            <a:tailEnd/>
          </a:ln>
        </p:spPr>
        <p:txBody>
          <a:bodyPr wrap="square">
            <a:spAutoFit/>
          </a:bodyPr>
          <a:lstStyle/>
          <a:p>
            <a:r>
              <a:rPr lang="ja-JP" altLang="ja-JP" sz="1600" dirty="0">
                <a:latin typeface="+mn-ea"/>
                <a:cs typeface="Times New Roman" pitchFamily="18" charset="0"/>
              </a:rPr>
              <a:t>①</a:t>
            </a:r>
            <a:r>
              <a:rPr lang="ja-JP" altLang="en-US" sz="1600" dirty="0">
                <a:latin typeface="+mn-ea"/>
                <a:cs typeface="Times New Roman" pitchFamily="18" charset="0"/>
              </a:rPr>
              <a:t>１回目のステージゲート審査の中間目標 （        年    月）</a:t>
            </a:r>
            <a:endParaRPr lang="en-US" altLang="ja-JP" sz="1600" dirty="0">
              <a:latin typeface="+mn-ea"/>
            </a:endParaRPr>
          </a:p>
        </p:txBody>
      </p:sp>
      <p:sp>
        <p:nvSpPr>
          <p:cNvPr id="5" name="テキスト ボックス 21"/>
          <p:cNvSpPr txBox="1">
            <a:spLocks noChangeArrowheads="1"/>
          </p:cNvSpPr>
          <p:nvPr/>
        </p:nvSpPr>
        <p:spPr bwMode="auto">
          <a:xfrm>
            <a:off x="179512" y="4835252"/>
            <a:ext cx="295232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③最終目標 （        年    月）</a:t>
            </a:r>
            <a:endParaRPr lang="en-US" altLang="ja-JP" sz="1600" dirty="0">
              <a:latin typeface="+mn-ea"/>
            </a:endParaRPr>
          </a:p>
        </p:txBody>
      </p:sp>
      <p:graphicFrame>
        <p:nvGraphicFramePr>
          <p:cNvPr id="11" name="表 10"/>
          <p:cNvGraphicFramePr>
            <a:graphicFrameLocks noGrp="1"/>
          </p:cNvGraphicFramePr>
          <p:nvPr/>
        </p:nvGraphicFramePr>
        <p:xfrm>
          <a:off x="278344" y="1809803"/>
          <a:ext cx="8470120" cy="46706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467069">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en-US" sz="1100" spc="10" dirty="0">
                          <a:effectLst/>
                        </a:rPr>
                        <a:t>１回目のステージゲート審査</a:t>
                      </a:r>
                      <a:r>
                        <a:rPr lang="ja-JP" sz="1100" spc="10" dirty="0">
                          <a:effectLst/>
                        </a:rPr>
                        <a:t>の</a:t>
                      </a:r>
                      <a:r>
                        <a:rPr lang="ja-JP" altLang="en-US" sz="1100" spc="10" dirty="0">
                          <a:effectLst/>
                        </a:rPr>
                        <a:t>目標</a:t>
                      </a:r>
                      <a:endParaRPr lang="ja-JP" alt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sz="1100" spc="10" dirty="0">
                          <a:effectLst/>
                        </a:rPr>
                        <a:t>○○○○○</a:t>
                      </a:r>
                      <a:r>
                        <a:rPr lang="ja-JP" altLang="ja-JP" sz="1100" spc="10" dirty="0">
                          <a:effectLst/>
                        </a:rPr>
                        <a:t>○○○○○○○○○○○○○○</a:t>
                      </a:r>
                      <a:r>
                        <a:rPr lang="ja-JP" sz="1100" spc="10" dirty="0">
                          <a:effectLst/>
                        </a:rPr>
                        <a:t>○○</a:t>
                      </a:r>
                      <a:r>
                        <a:rPr lang="ja-JP" altLang="ja-JP" sz="1100" spc="10" dirty="0">
                          <a:effectLst/>
                        </a:rPr>
                        <a:t>○○○○○○○○○○○○○○○○○○○○○○○○○○○○○○○○○○○○○○○○○○…</a:t>
                      </a:r>
                      <a:endParaRPr lang="ja-JP" sz="1100" spc="10" dirty="0">
                        <a:effectLst/>
                        <a:latin typeface="ＭＳ 明朝" panose="02020609040205080304" pitchFamily="17" charset="-128"/>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4" name="テキスト ボックス 21"/>
          <p:cNvSpPr txBox="1">
            <a:spLocks noChangeArrowheads="1"/>
          </p:cNvSpPr>
          <p:nvPr/>
        </p:nvSpPr>
        <p:spPr bwMode="auto">
          <a:xfrm>
            <a:off x="179512" y="1039830"/>
            <a:ext cx="2664296" cy="338554"/>
          </a:xfrm>
          <a:prstGeom prst="rect">
            <a:avLst/>
          </a:prstGeom>
          <a:noFill/>
          <a:ln w="9525">
            <a:noFill/>
            <a:miter lim="800000"/>
            <a:headEnd/>
            <a:tailEnd/>
          </a:ln>
        </p:spPr>
        <p:txBody>
          <a:bodyPr wrap="square">
            <a:spAutoFit/>
          </a:bodyPr>
          <a:lstStyle/>
          <a:p>
            <a:r>
              <a:rPr lang="en-US" altLang="ja-JP" sz="1600" dirty="0">
                <a:latin typeface="+mn-ea"/>
                <a:cs typeface="Times New Roman" pitchFamily="18" charset="0"/>
              </a:rPr>
              <a:t>【</a:t>
            </a:r>
            <a:r>
              <a:rPr lang="ja-JP" altLang="en-US" sz="1600" dirty="0">
                <a:latin typeface="+mn-ea"/>
                <a:cs typeface="Times New Roman" pitchFamily="18" charset="0"/>
              </a:rPr>
              <a:t>目標</a:t>
            </a:r>
            <a:r>
              <a:rPr lang="en-US" altLang="ja-JP" sz="1600" dirty="0">
                <a:latin typeface="+mn-ea"/>
                <a:cs typeface="Times New Roman" pitchFamily="18" charset="0"/>
              </a:rPr>
              <a:t>】</a:t>
            </a:r>
            <a:endParaRPr lang="en-US" altLang="ja-JP" sz="1600" dirty="0">
              <a:latin typeface="+mn-ea"/>
            </a:endParaRPr>
          </a:p>
        </p:txBody>
      </p:sp>
      <p:graphicFrame>
        <p:nvGraphicFramePr>
          <p:cNvPr id="18" name="表 17"/>
          <p:cNvGraphicFramePr>
            <a:graphicFrameLocks noGrp="1"/>
          </p:cNvGraphicFramePr>
          <p:nvPr>
            <p:extLst>
              <p:ext uri="{D42A27DB-BD31-4B8C-83A1-F6EECF244321}">
                <p14:modId xmlns:p14="http://schemas.microsoft.com/office/powerpoint/2010/main" val="939878988"/>
              </p:ext>
            </p:extLst>
          </p:nvPr>
        </p:nvGraphicFramePr>
        <p:xfrm>
          <a:off x="278344" y="5241762"/>
          <a:ext cx="8470120" cy="758318"/>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0">
                <a:tc>
                  <a:txBody>
                    <a:bodyPr/>
                    <a:lstStyle/>
                    <a:p>
                      <a:pPr algn="just" latinLnBrk="1">
                        <a:lnSpc>
                          <a:spcPts val="1580"/>
                        </a:lnSpc>
                        <a:spcAft>
                          <a:spcPts val="0"/>
                        </a:spcAft>
                      </a:pPr>
                      <a:r>
                        <a:rPr kumimoji="1" lang="ja-JP" altLang="en-US" sz="1100" kern="1200" spc="10" dirty="0">
                          <a:solidFill>
                            <a:schemeClr val="tx1"/>
                          </a:solidFill>
                          <a:effectLst/>
                          <a:latin typeface="+mn-ea"/>
                          <a:ea typeface="+mn-ea"/>
                          <a:cs typeface="Times New Roman" panose="02020603050405020304" pitchFamily="18" charset="0"/>
                        </a:rPr>
                        <a:t>研究開発計画中の開発目標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837149989"/>
                  </a:ext>
                </a:extLst>
              </a:tr>
              <a:tr h="0">
                <a:tc>
                  <a:txBody>
                    <a:bodyPr/>
                    <a:lstStyle/>
                    <a:p>
                      <a:pPr algn="just" latinLnBrk="1">
                        <a:lnSpc>
                          <a:spcPts val="1580"/>
                        </a:lnSpc>
                        <a:spcAft>
                          <a:spcPts val="0"/>
                        </a:spcAft>
                      </a:pPr>
                      <a:r>
                        <a:rPr kumimoji="1" lang="ja-JP" sz="1100" kern="1200" spc="10" dirty="0">
                          <a:solidFill>
                            <a:schemeClr val="tx1"/>
                          </a:solidFill>
                          <a:effectLst/>
                          <a:latin typeface="+mn-ea"/>
                          <a:ea typeface="+mn-ea"/>
                          <a:cs typeface="Times New Roman" panose="02020603050405020304" pitchFamily="18" charset="0"/>
                        </a:rPr>
                        <a:t>提案事業の</a:t>
                      </a:r>
                      <a:r>
                        <a:rPr kumimoji="1" lang="ja-JP" altLang="en-US" sz="1100" kern="1200" spc="10" dirty="0">
                          <a:solidFill>
                            <a:schemeClr val="tx1"/>
                          </a:solidFill>
                          <a:effectLst/>
                          <a:latin typeface="+mn-ea"/>
                          <a:ea typeface="+mn-ea"/>
                          <a:cs typeface="Times New Roman" panose="02020603050405020304" pitchFamily="18" charset="0"/>
                        </a:rPr>
                        <a:t>最終目標</a:t>
                      </a:r>
                      <a:endParaRPr kumimoji="1" lang="ja-JP" sz="110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3994090456"/>
              </p:ext>
            </p:extLst>
          </p:nvPr>
        </p:nvGraphicFramePr>
        <p:xfrm>
          <a:off x="272232" y="3687309"/>
          <a:ext cx="8470120" cy="379159"/>
        </p:xfrm>
        <a:graphic>
          <a:graphicData uri="http://schemas.openxmlformats.org/drawingml/2006/table">
            <a:tbl>
              <a:tblPr firstRow="1" firstCol="1" bandRow="1">
                <a:tableStyleId>{5940675A-B579-460E-94D1-54222C63F5DA}</a:tableStyleId>
              </a:tblPr>
              <a:tblGrid>
                <a:gridCol w="1485344">
                  <a:extLst>
                    <a:ext uri="{9D8B030D-6E8A-4147-A177-3AD203B41FA5}">
                      <a16:colId xmlns:a16="http://schemas.microsoft.com/office/drawing/2014/main" val="20000"/>
                    </a:ext>
                  </a:extLst>
                </a:gridCol>
                <a:gridCol w="6984776">
                  <a:extLst>
                    <a:ext uri="{9D8B030D-6E8A-4147-A177-3AD203B41FA5}">
                      <a16:colId xmlns:a16="http://schemas.microsoft.com/office/drawing/2014/main" val="20001"/>
                    </a:ext>
                  </a:extLst>
                </a:gridCol>
              </a:tblGrid>
              <a:tr h="303254">
                <a:tc>
                  <a:txBody>
                    <a:bodyPr/>
                    <a:lstStyle/>
                    <a:p>
                      <a:pPr algn="just" latinLnBrk="1">
                        <a:lnSpc>
                          <a:spcPts val="1580"/>
                        </a:lnSpc>
                        <a:spcAft>
                          <a:spcPts val="0"/>
                        </a:spcAft>
                      </a:pPr>
                      <a:r>
                        <a:rPr kumimoji="1" lang="ja-JP" altLang="en-US" sz="1050" kern="1200" spc="10" dirty="0">
                          <a:solidFill>
                            <a:schemeClr val="tx1"/>
                          </a:solidFill>
                          <a:effectLst/>
                          <a:latin typeface="+mn-ea"/>
                          <a:ea typeface="+mn-ea"/>
                          <a:cs typeface="Times New Roman" panose="02020603050405020304" pitchFamily="18" charset="0"/>
                        </a:rPr>
                        <a:t>２回目のステージゲート審査</a:t>
                      </a:r>
                      <a:r>
                        <a:rPr kumimoji="1" lang="ja-JP" altLang="ja-JP" sz="1050" kern="1200" spc="10" dirty="0">
                          <a:solidFill>
                            <a:schemeClr val="tx1"/>
                          </a:solidFill>
                          <a:effectLst/>
                          <a:latin typeface="+mn-ea"/>
                          <a:ea typeface="+mn-ea"/>
                          <a:cs typeface="Times New Roman" panose="02020603050405020304" pitchFamily="18" charset="0"/>
                        </a:rPr>
                        <a:t>の</a:t>
                      </a:r>
                      <a:r>
                        <a:rPr kumimoji="1" lang="ja-JP" altLang="en-US" sz="1050" kern="1200" spc="10" dirty="0">
                          <a:solidFill>
                            <a:schemeClr val="tx1"/>
                          </a:solidFill>
                          <a:effectLst/>
                          <a:latin typeface="+mn-ea"/>
                          <a:ea typeface="+mn-ea"/>
                          <a:cs typeface="Times New Roman" panose="02020603050405020304" pitchFamily="18" charset="0"/>
                        </a:rPr>
                        <a:t>目標</a:t>
                      </a:r>
                      <a:endParaRPr kumimoji="1" lang="ja-JP" altLang="ja-JP" sz="1050" kern="1200" spc="10" dirty="0">
                        <a:solidFill>
                          <a:schemeClr val="tx1"/>
                        </a:solidFill>
                        <a:effectLst/>
                        <a:latin typeface="+mn-ea"/>
                        <a:ea typeface="+mn-ea"/>
                        <a:cs typeface="Times New Roman" panose="02020603050405020304" pitchFamily="18" charset="0"/>
                      </a:endParaRPr>
                    </a:p>
                  </a:txBody>
                  <a:tcPr marL="68580" marR="68580" marT="0" marB="0"/>
                </a:tc>
                <a:tc>
                  <a:txBody>
                    <a:bodyPr/>
                    <a:lstStyle/>
                    <a:p>
                      <a:pPr marL="0" marR="0" lvl="0" indent="0" algn="just" defTabSz="914400" rtl="0" eaLnBrk="1" fontAlgn="auto" latinLnBrk="1" hangingPunct="1">
                        <a:lnSpc>
                          <a:spcPts val="1580"/>
                        </a:lnSpc>
                        <a:spcBef>
                          <a:spcPts val="0"/>
                        </a:spcBef>
                        <a:spcAft>
                          <a:spcPts val="0"/>
                        </a:spcAft>
                        <a:buClrTx/>
                        <a:buSzTx/>
                        <a:buFontTx/>
                        <a:buNone/>
                        <a:tabLst/>
                        <a:defRPr/>
                      </a:pPr>
                      <a:r>
                        <a:rPr lang="ja-JP" altLang="ja-JP" sz="1100" spc="10" dirty="0">
                          <a:effectLst/>
                          <a:latin typeface="+mn-ea"/>
                          <a:ea typeface="+mn-ea"/>
                        </a:rPr>
                        <a:t>○○○○○○○○○○○○○○○○○○○○○○○○○○○○○○○○○○○○○○○○○○○○○○○○○○○○○○○○○○○○○○○…</a:t>
                      </a:r>
                      <a:endParaRPr lang="ja-JP" altLang="ja-JP" sz="1100" spc="10" dirty="0">
                        <a:effectLst/>
                        <a:latin typeface="+mn-ea"/>
                        <a:ea typeface="+mn-ea"/>
                        <a:cs typeface="Times New Roman" panose="02020603050405020304" pitchFamily="18" charset="0"/>
                      </a:endParaRPr>
                    </a:p>
                  </a:txBody>
                  <a:tcPr marL="68580" marR="68580" marT="0" marB="0"/>
                </a:tc>
                <a:extLst>
                  <a:ext uri="{0D108BD9-81ED-4DB2-BD59-A6C34878D82A}">
                    <a16:rowId xmlns:a16="http://schemas.microsoft.com/office/drawing/2014/main" val="10002"/>
                  </a:ext>
                </a:extLst>
              </a:tr>
            </a:tbl>
          </a:graphicData>
        </a:graphic>
      </p:graphicFrame>
      <p:sp>
        <p:nvSpPr>
          <p:cNvPr id="10" name="スライド番号プレースホルダ 2">
            <a:extLst>
              <a:ext uri="{FF2B5EF4-FFF2-40B4-BE49-F238E27FC236}">
                <a16:creationId xmlns:a16="http://schemas.microsoft.com/office/drawing/2014/main" id="{1222884C-B6B8-22D8-AE07-0E58D413CD61}"/>
              </a:ext>
            </a:extLst>
          </p:cNvPr>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7</a:t>
            </a:fld>
            <a:endParaRPr lang="en-US" altLang="ja-JP" dirty="0">
              <a:solidFill>
                <a:prstClr val="black"/>
              </a:solidFill>
              <a:latin typeface="ＭＳ Ｐゴシック" panose="020B0600070205080204" pitchFamily="50" charset="-128"/>
              <a:cs typeface="メイリオ" pitchFamily="50" charset="-128"/>
            </a:endParaRPr>
          </a:p>
        </p:txBody>
      </p:sp>
      <p:sp>
        <p:nvSpPr>
          <p:cNvPr id="15" name="テキスト ボックス 21">
            <a:extLst>
              <a:ext uri="{FF2B5EF4-FFF2-40B4-BE49-F238E27FC236}">
                <a16:creationId xmlns:a16="http://schemas.microsoft.com/office/drawing/2014/main" id="{8327FB07-8797-92B3-3A92-BE429CB53C72}"/>
              </a:ext>
            </a:extLst>
          </p:cNvPr>
          <p:cNvSpPr txBox="1">
            <a:spLocks noChangeArrowheads="1"/>
          </p:cNvSpPr>
          <p:nvPr/>
        </p:nvSpPr>
        <p:spPr bwMode="auto">
          <a:xfrm>
            <a:off x="179512" y="3264092"/>
            <a:ext cx="7223588" cy="338554"/>
          </a:xfrm>
          <a:prstGeom prst="rect">
            <a:avLst/>
          </a:prstGeom>
          <a:noFill/>
          <a:ln w="9525">
            <a:noFill/>
            <a:miter lim="800000"/>
            <a:headEnd/>
            <a:tailEnd/>
          </a:ln>
        </p:spPr>
        <p:txBody>
          <a:bodyPr wrap="square">
            <a:spAutoFit/>
          </a:bodyPr>
          <a:lstStyle/>
          <a:p>
            <a:r>
              <a:rPr lang="ja-JP" altLang="en-US" sz="1600" dirty="0">
                <a:latin typeface="+mn-ea"/>
                <a:cs typeface="Times New Roman" pitchFamily="18" charset="0"/>
              </a:rPr>
              <a:t>②</a:t>
            </a:r>
            <a:r>
              <a:rPr lang="en-US" altLang="ja-JP" sz="1600" dirty="0">
                <a:latin typeface="+mn-ea"/>
                <a:cs typeface="Times New Roman" pitchFamily="18" charset="0"/>
              </a:rPr>
              <a:t>2</a:t>
            </a:r>
            <a:r>
              <a:rPr lang="ja-JP" altLang="en-US" sz="1600" dirty="0">
                <a:latin typeface="+mn-ea"/>
                <a:cs typeface="Times New Roman" pitchFamily="18" charset="0"/>
              </a:rPr>
              <a:t>回目のステージゲート審査の中間目標 （        年    月）</a:t>
            </a:r>
            <a:endParaRPr lang="en-US" altLang="ja-JP" sz="1600" dirty="0">
              <a:latin typeface="+mn-e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4638"/>
            <a:ext cx="3970784" cy="562074"/>
          </a:xfrm>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2800" dirty="0">
                <a:latin typeface="+mn-ea"/>
              </a:rPr>
              <a:t>６．技術のベンチマーク</a:t>
            </a:r>
          </a:p>
        </p:txBody>
      </p:sp>
      <p:sp>
        <p:nvSpPr>
          <p:cNvPr id="6" name="テキスト ボックス 5"/>
          <p:cNvSpPr txBox="1"/>
          <p:nvPr/>
        </p:nvSpPr>
        <p:spPr>
          <a:xfrm>
            <a:off x="4490021" y="262389"/>
            <a:ext cx="4536504"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ＭＳ Ｐゴシック" panose="020B0600070205080204" pitchFamily="50" charset="-128"/>
              </a:rPr>
              <a:t>・本研究開発の目標が国内外の既存技術の性能や競争相手の性能と比較して優位であることを客観性のある数値で説明する等により、上記目標の妥当性を明示してください。</a:t>
            </a:r>
            <a:endParaRPr lang="en-US" altLang="ja-JP" dirty="0">
              <a:solidFill>
                <a:prstClr val="white"/>
              </a:solidFill>
              <a:latin typeface="ＭＳ Ｐゴシック" panose="020B0600070205080204" pitchFamily="50" charset="-128"/>
            </a:endParaRPr>
          </a:p>
        </p:txBody>
      </p:sp>
      <p:sp>
        <p:nvSpPr>
          <p:cNvPr id="9" name="スライド番号プレースホルダ 2"/>
          <p:cNvSpPr txBox="1">
            <a:spLocks noGrp="1"/>
          </p:cNvSpPr>
          <p:nvPr/>
        </p:nvSpPr>
        <p:spPr bwMode="auto">
          <a:xfrm>
            <a:off x="8522153" y="6533016"/>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prstClr val="black"/>
                </a:solidFill>
                <a:latin typeface="ＭＳ Ｐゴシック" panose="020B0600070205080204" pitchFamily="50" charset="-128"/>
                <a:cs typeface="メイリオ" pitchFamily="50" charset="-128"/>
              </a:rPr>
              <a:pPr algn="r" defTabSz="884238">
                <a:defRPr/>
              </a:pPr>
              <a:t>8</a:t>
            </a:fld>
            <a:endParaRPr lang="en-US" altLang="ja-JP" dirty="0">
              <a:solidFill>
                <a:prstClr val="black"/>
              </a:solidFill>
              <a:latin typeface="ＭＳ Ｐゴシック" panose="020B0600070205080204" pitchFamily="50" charset="-128"/>
              <a:cs typeface="メイリオ" pitchFamily="50" charset="-128"/>
            </a:endParaRPr>
          </a:p>
        </p:txBody>
      </p:sp>
      <p:sp>
        <p:nvSpPr>
          <p:cNvPr id="22" name="Text Box 10"/>
          <p:cNvSpPr txBox="1">
            <a:spLocks noChangeArrowheads="1"/>
          </p:cNvSpPr>
          <p:nvPr/>
        </p:nvSpPr>
        <p:spPr bwMode="auto">
          <a:xfrm>
            <a:off x="323528" y="6066223"/>
            <a:ext cx="3257709" cy="227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lgn="just" eaLnBrk="0" fontAlgn="base" hangingPunct="0">
              <a:spcBef>
                <a:spcPct val="0"/>
              </a:spcBef>
              <a:spcAft>
                <a:spcPct val="0"/>
              </a:spcAft>
            </a:pPr>
            <a:r>
              <a:rPr kumimoji="0" lang="en-US" altLang="ja-JP" sz="1050" dirty="0">
                <a:solidFill>
                  <a:srgbClr val="0070C0"/>
                </a:solidFill>
                <a:latin typeface="+mn-ea"/>
              </a:rPr>
              <a:t>※RA</a:t>
            </a:r>
            <a:r>
              <a:rPr kumimoji="0" lang="ja-JP" altLang="en-US" sz="1050" dirty="0">
                <a:solidFill>
                  <a:srgbClr val="0070C0"/>
                </a:solidFill>
                <a:latin typeface="+mn-ea"/>
              </a:rPr>
              <a:t>（</a:t>
            </a:r>
            <a:r>
              <a:rPr kumimoji="0" lang="en-US" altLang="ja-JP" sz="1050" dirty="0">
                <a:solidFill>
                  <a:srgbClr val="0070C0"/>
                </a:solidFill>
                <a:latin typeface="+mn-ea"/>
              </a:rPr>
              <a:t>Run After</a:t>
            </a:r>
            <a:r>
              <a:rPr kumimoji="0" lang="ja-JP" altLang="en-US" sz="1050" dirty="0">
                <a:solidFill>
                  <a:srgbClr val="0070C0"/>
                </a:solidFill>
                <a:latin typeface="+mn-ea"/>
              </a:rPr>
              <a:t>）、</a:t>
            </a:r>
            <a:r>
              <a:rPr kumimoji="0" lang="en-US" altLang="ja-JP" sz="1050" dirty="0">
                <a:solidFill>
                  <a:srgbClr val="0070C0"/>
                </a:solidFill>
                <a:latin typeface="+mn-ea"/>
              </a:rPr>
              <a:t>DH</a:t>
            </a:r>
            <a:r>
              <a:rPr kumimoji="0" lang="ja-JP" altLang="en-US" sz="1050" dirty="0">
                <a:solidFill>
                  <a:srgbClr val="0070C0"/>
                </a:solidFill>
                <a:latin typeface="+mn-ea"/>
              </a:rPr>
              <a:t>（</a:t>
            </a:r>
            <a:r>
              <a:rPr kumimoji="0" lang="en-US" altLang="ja-JP" sz="1050" dirty="0">
                <a:solidFill>
                  <a:srgbClr val="0070C0"/>
                </a:solidFill>
                <a:latin typeface="+mn-ea"/>
              </a:rPr>
              <a:t>Dead Heat</a:t>
            </a:r>
            <a:r>
              <a:rPr kumimoji="0" lang="ja-JP" altLang="en-US" sz="1050" dirty="0">
                <a:solidFill>
                  <a:srgbClr val="0070C0"/>
                </a:solidFill>
                <a:latin typeface="+mn-ea"/>
              </a:rPr>
              <a:t>）、</a:t>
            </a:r>
            <a:r>
              <a:rPr kumimoji="0" lang="en-US" altLang="ja-JP" sz="1050" dirty="0">
                <a:solidFill>
                  <a:srgbClr val="0070C0"/>
                </a:solidFill>
                <a:latin typeface="+mn-ea"/>
              </a:rPr>
              <a:t>LD</a:t>
            </a:r>
            <a:r>
              <a:rPr kumimoji="0" lang="ja-JP" altLang="en-US" sz="1050" dirty="0">
                <a:solidFill>
                  <a:srgbClr val="0070C0"/>
                </a:solidFill>
                <a:latin typeface="+mn-ea"/>
              </a:rPr>
              <a:t>（</a:t>
            </a:r>
            <a:r>
              <a:rPr kumimoji="0" lang="en-US" altLang="ja-JP" sz="1050" dirty="0">
                <a:solidFill>
                  <a:srgbClr val="0070C0"/>
                </a:solidFill>
                <a:latin typeface="+mn-ea"/>
              </a:rPr>
              <a:t>Leading</a:t>
            </a:r>
            <a:r>
              <a:rPr kumimoji="0" lang="ja-JP" altLang="en-US" sz="1050" dirty="0">
                <a:solidFill>
                  <a:srgbClr val="0070C0"/>
                </a:solidFill>
                <a:latin typeface="+mn-ea"/>
              </a:rPr>
              <a:t>）</a:t>
            </a:r>
          </a:p>
        </p:txBody>
      </p:sp>
      <p:graphicFrame>
        <p:nvGraphicFramePr>
          <p:cNvPr id="4" name="表 3"/>
          <p:cNvGraphicFramePr>
            <a:graphicFrameLocks noGrp="1"/>
          </p:cNvGraphicFramePr>
          <p:nvPr>
            <p:extLst>
              <p:ext uri="{D42A27DB-BD31-4B8C-83A1-F6EECF244321}">
                <p14:modId xmlns:p14="http://schemas.microsoft.com/office/powerpoint/2010/main" val="198848544"/>
              </p:ext>
            </p:extLst>
          </p:nvPr>
        </p:nvGraphicFramePr>
        <p:xfrm>
          <a:off x="418083" y="1474308"/>
          <a:ext cx="8143873" cy="4206050"/>
        </p:xfrm>
        <a:graphic>
          <a:graphicData uri="http://schemas.openxmlformats.org/drawingml/2006/table">
            <a:tbl>
              <a:tblPr>
                <a:tableStyleId>{5C22544A-7EE6-4342-B048-85BDC9FD1C3A}</a:tableStyleId>
              </a:tblPr>
              <a:tblGrid>
                <a:gridCol w="1463675">
                  <a:extLst>
                    <a:ext uri="{9D8B030D-6E8A-4147-A177-3AD203B41FA5}">
                      <a16:colId xmlns:a16="http://schemas.microsoft.com/office/drawing/2014/main" val="2803489474"/>
                    </a:ext>
                  </a:extLst>
                </a:gridCol>
                <a:gridCol w="1463675">
                  <a:extLst>
                    <a:ext uri="{9D8B030D-6E8A-4147-A177-3AD203B41FA5}">
                      <a16:colId xmlns:a16="http://schemas.microsoft.com/office/drawing/2014/main" val="118530061"/>
                    </a:ext>
                  </a:extLst>
                </a:gridCol>
                <a:gridCol w="650503">
                  <a:extLst>
                    <a:ext uri="{9D8B030D-6E8A-4147-A177-3AD203B41FA5}">
                      <a16:colId xmlns:a16="http://schemas.microsoft.com/office/drawing/2014/main" val="825099589"/>
                    </a:ext>
                  </a:extLst>
                </a:gridCol>
                <a:gridCol w="482178">
                  <a:extLst>
                    <a:ext uri="{9D8B030D-6E8A-4147-A177-3AD203B41FA5}">
                      <a16:colId xmlns:a16="http://schemas.microsoft.com/office/drawing/2014/main" val="3395987384"/>
                    </a:ext>
                  </a:extLst>
                </a:gridCol>
                <a:gridCol w="583406">
                  <a:extLst>
                    <a:ext uri="{9D8B030D-6E8A-4147-A177-3AD203B41FA5}">
                      <a16:colId xmlns:a16="http://schemas.microsoft.com/office/drawing/2014/main" val="2007639533"/>
                    </a:ext>
                  </a:extLst>
                </a:gridCol>
                <a:gridCol w="583406">
                  <a:extLst>
                    <a:ext uri="{9D8B030D-6E8A-4147-A177-3AD203B41FA5}">
                      <a16:colId xmlns:a16="http://schemas.microsoft.com/office/drawing/2014/main" val="3402258326"/>
                    </a:ext>
                  </a:extLst>
                </a:gridCol>
                <a:gridCol w="583406">
                  <a:extLst>
                    <a:ext uri="{9D8B030D-6E8A-4147-A177-3AD203B41FA5}">
                      <a16:colId xmlns:a16="http://schemas.microsoft.com/office/drawing/2014/main" val="3611286997"/>
                    </a:ext>
                  </a:extLst>
                </a:gridCol>
                <a:gridCol w="583406">
                  <a:extLst>
                    <a:ext uri="{9D8B030D-6E8A-4147-A177-3AD203B41FA5}">
                      <a16:colId xmlns:a16="http://schemas.microsoft.com/office/drawing/2014/main" val="1824946101"/>
                    </a:ext>
                  </a:extLst>
                </a:gridCol>
                <a:gridCol w="583406">
                  <a:extLst>
                    <a:ext uri="{9D8B030D-6E8A-4147-A177-3AD203B41FA5}">
                      <a16:colId xmlns:a16="http://schemas.microsoft.com/office/drawing/2014/main" val="2426479071"/>
                    </a:ext>
                  </a:extLst>
                </a:gridCol>
                <a:gridCol w="583406">
                  <a:extLst>
                    <a:ext uri="{9D8B030D-6E8A-4147-A177-3AD203B41FA5}">
                      <a16:colId xmlns:a16="http://schemas.microsoft.com/office/drawing/2014/main" val="3815965121"/>
                    </a:ext>
                  </a:extLst>
                </a:gridCol>
                <a:gridCol w="583406">
                  <a:extLst>
                    <a:ext uri="{9D8B030D-6E8A-4147-A177-3AD203B41FA5}">
                      <a16:colId xmlns:a16="http://schemas.microsoft.com/office/drawing/2014/main" val="3699482611"/>
                    </a:ext>
                  </a:extLst>
                </a:gridCol>
              </a:tblGrid>
              <a:tr h="349885">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技術名称</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en-US"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ベンチマーク時期</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年月</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性能①</a:t>
                      </a:r>
                      <a:endParaRPr lang="ja-JP" sz="1050" kern="100" dirty="0">
                        <a:effectLst/>
                        <a:latin typeface="ＭＳ Ｐゴシック" panose="020B0600070205080204" pitchFamily="50" charset="-128"/>
                        <a:ea typeface="ＭＳ Ｐゴシック" panose="020B0600070205080204" pitchFamily="50" charset="-128"/>
                      </a:endParaRPr>
                    </a:p>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性能②</a:t>
                      </a:r>
                      <a:endParaRPr lang="ja-JP" sz="1050" kern="100">
                        <a:effectLst/>
                        <a:latin typeface="ＭＳ Ｐゴシック" panose="020B0600070205080204" pitchFamily="50" charset="-128"/>
                        <a:ea typeface="ＭＳ Ｐゴシック" panose="020B0600070205080204" pitchFamily="50" charset="-128"/>
                      </a:endParaRPr>
                    </a:p>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a:effectLst/>
                          <a:latin typeface="ＭＳ Ｐゴシック" panose="020B0600070205080204" pitchFamily="50" charset="-128"/>
                          <a:ea typeface="ＭＳ Ｐゴシック" panose="020B0600070205080204" pitchFamily="50" charset="-128"/>
                        </a:rPr>
                        <a:t>品質・機能等の強み</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コスト</a:t>
                      </a:r>
                      <a:r>
                        <a:rPr lang="en-US" sz="1000" kern="100" spc="60" dirty="0">
                          <a:effectLst/>
                          <a:latin typeface="ＭＳ Ｐゴシック" panose="020B0600070205080204" pitchFamily="50" charset="-128"/>
                          <a:ea typeface="ＭＳ Ｐゴシック" panose="020B0600070205080204" pitchFamily="50" charset="-128"/>
                        </a:rPr>
                        <a:t>(/y)</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全体市場規模</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altLang="ja-JP" sz="1000" kern="100" spc="60" dirty="0">
                          <a:effectLst/>
                          <a:latin typeface="ＭＳ Ｐゴシック" panose="020B0600070205080204" pitchFamily="50" charset="-128"/>
                          <a:ea typeface="ＭＳ Ｐゴシック" panose="020B0600070205080204" pitchFamily="50" charset="-128"/>
                        </a:rPr>
                        <a:t>獲得市場規模</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0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市場シェア</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lnSpc>
                          <a:spcPts val="14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総合評価（</a:t>
                      </a:r>
                      <a:r>
                        <a:rPr lang="en-US" sz="1000" kern="100" spc="60" dirty="0">
                          <a:effectLst/>
                          <a:latin typeface="ＭＳ Ｐゴシック" panose="020B0600070205080204" pitchFamily="50" charset="-128"/>
                          <a:ea typeface="ＭＳ Ｐゴシック" panose="020B0600070205080204" pitchFamily="50" charset="-128"/>
                        </a:rPr>
                        <a:t>LD</a:t>
                      </a:r>
                      <a:r>
                        <a:rPr lang="ja-JP" sz="1000" kern="100" spc="60" dirty="0" err="1">
                          <a:effectLst/>
                          <a:latin typeface="ＭＳ Ｐゴシック" panose="020B0600070205080204" pitchFamily="50" charset="-128"/>
                          <a:ea typeface="ＭＳ Ｐゴシック" panose="020B0600070205080204" pitchFamily="50" charset="-128"/>
                        </a:rPr>
                        <a:t>、</a:t>
                      </a:r>
                      <a:r>
                        <a:rPr lang="en-US" sz="1000" kern="100" spc="60" dirty="0">
                          <a:effectLst/>
                          <a:latin typeface="ＭＳ Ｐゴシック" panose="020B0600070205080204" pitchFamily="50" charset="-128"/>
                          <a:ea typeface="ＭＳ Ｐゴシック" panose="020B0600070205080204" pitchFamily="50" charset="-128"/>
                        </a:rPr>
                        <a:t>DH</a:t>
                      </a:r>
                      <a:r>
                        <a:rPr lang="ja-JP" sz="1000" kern="100" spc="60" dirty="0" err="1">
                          <a:effectLst/>
                          <a:latin typeface="ＭＳ Ｐゴシック" panose="020B0600070205080204" pitchFamily="50" charset="-128"/>
                          <a:ea typeface="ＭＳ Ｐゴシック" panose="020B0600070205080204" pitchFamily="50" charset="-128"/>
                        </a:rPr>
                        <a:t>、</a:t>
                      </a:r>
                      <a:r>
                        <a:rPr lang="en-US" sz="1000" kern="100" spc="60" dirty="0">
                          <a:effectLst/>
                          <a:latin typeface="ＭＳ Ｐゴシック" panose="020B0600070205080204" pitchFamily="50" charset="-128"/>
                          <a:ea typeface="ＭＳ Ｐゴシック" panose="020B0600070205080204" pitchFamily="50" charset="-128"/>
                        </a:rPr>
                        <a:t>RA</a:t>
                      </a:r>
                      <a:r>
                        <a:rPr lang="ja-JP" sz="1000" kern="100" spc="60" dirty="0">
                          <a:effectLst/>
                          <a:latin typeface="ＭＳ Ｐゴシック" panose="020B0600070205080204" pitchFamily="50" charset="-128"/>
                          <a:ea typeface="ＭＳ Ｐゴシック" panose="020B0600070205080204" pitchFamily="50" charset="-128"/>
                        </a:rPr>
                        <a:t>）</a:t>
                      </a:r>
                      <a:r>
                        <a:rPr lang="en-US" altLang="ja-JP" sz="1000" kern="100" spc="60" dirty="0">
                          <a:solidFill>
                            <a:srgbClr val="0070C0"/>
                          </a:solidFill>
                          <a:effectLst/>
                          <a:latin typeface="ＭＳ Ｐゴシック" panose="020B0600070205080204" pitchFamily="50" charset="-128"/>
                          <a:ea typeface="ＭＳ Ｐゴシック" panose="020B0600070205080204" pitchFamily="50" charset="-128"/>
                        </a:rPr>
                        <a:t>※</a:t>
                      </a:r>
                      <a:endParaRPr lang="ja-JP" sz="1050" kern="100" dirty="0">
                        <a:solidFill>
                          <a:srgbClr val="0070C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388651217"/>
                  </a:ext>
                </a:extLst>
              </a:tr>
              <a:tr h="307975">
                <a:tc rowSpan="4">
                  <a:txBody>
                    <a:bodyPr/>
                    <a:lstStyle/>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提案技術</a:t>
                      </a:r>
                      <a:endParaRPr lang="ja-JP" sz="1050" kern="100" dirty="0">
                        <a:effectLst/>
                        <a:latin typeface="ＭＳ Ｐゴシック" panose="020B0600070205080204" pitchFamily="50" charset="-128"/>
                        <a:ea typeface="ＭＳ Ｐゴシック" panose="020B0600070205080204" pitchFamily="50" charset="-128"/>
                      </a:endParaRPr>
                    </a:p>
                    <a:p>
                      <a:pPr algn="ctr">
                        <a:lnSpc>
                          <a:spcPts val="1200"/>
                        </a:lnSpc>
                        <a:spcAft>
                          <a:spcPts val="0"/>
                        </a:spcAft>
                      </a:pPr>
                      <a:r>
                        <a:rPr lang="ja-JP" sz="1000" kern="100" spc="60" dirty="0">
                          <a:effectLst/>
                          <a:latin typeface="ＭＳ Ｐゴシック" panose="020B0600070205080204" pitchFamily="50" charset="-128"/>
                          <a:ea typeface="ＭＳ Ｐゴシック" panose="020B0600070205080204" pitchFamily="50" charset="-128"/>
                        </a:rPr>
                        <a:t>（技術の名称）</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ja-JP" altLang="en-US" sz="900" kern="100" spc="60" dirty="0">
                          <a:effectLst/>
                          <a:latin typeface="ＭＳ Ｐゴシック" panose="020B0600070205080204" pitchFamily="50" charset="-128"/>
                          <a:ea typeface="ＭＳ Ｐゴシック" panose="020B0600070205080204" pitchFamily="50" charset="-128"/>
                        </a:rPr>
                        <a:t>**</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3860276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a:t>
                      </a:r>
                      <a:r>
                        <a:rPr lang="en-US" sz="900" kern="100" spc="60" dirty="0">
                          <a:effectLst/>
                          <a:latin typeface="ＭＳ Ｐゴシック" panose="020B0600070205080204" pitchFamily="50" charset="-128"/>
                          <a:ea typeface="ＭＳ Ｐゴシック" panose="020B0600070205080204" pitchFamily="50" charset="-128"/>
                        </a:rPr>
                        <a:t>(</a:t>
                      </a:r>
                      <a:r>
                        <a:rPr lang="ja-JP" sz="900" kern="100" spc="60" dirty="0">
                          <a:effectLst/>
                          <a:latin typeface="ＭＳ Ｐゴシック" panose="020B0600070205080204" pitchFamily="50" charset="-128"/>
                          <a:ea typeface="ＭＳ Ｐゴシック" panose="020B0600070205080204" pitchFamily="50" charset="-128"/>
                        </a:rPr>
                        <a:t>事業終了時）</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0106311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a:t>
                      </a:r>
                      <a:r>
                        <a:rPr lang="en-US" sz="900" kern="100" spc="60" dirty="0">
                          <a:effectLst/>
                          <a:latin typeface="ＭＳ Ｐゴシック" panose="020B0600070205080204" pitchFamily="50" charset="-128"/>
                          <a:ea typeface="ＭＳ Ｐゴシック" panose="020B0600070205080204" pitchFamily="50" charset="-128"/>
                        </a:rPr>
                        <a:t>(</a:t>
                      </a:r>
                      <a:r>
                        <a:rPr lang="ja-JP" sz="900" kern="100" spc="60" dirty="0">
                          <a:effectLst/>
                          <a:latin typeface="ＭＳ Ｐゴシック" panose="020B0600070205080204" pitchFamily="50" charset="-128"/>
                          <a:ea typeface="ＭＳ Ｐゴシック" panose="020B0600070205080204" pitchFamily="50" charset="-128"/>
                        </a:rPr>
                        <a:t>実用化時点）</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188948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08912868"/>
                  </a:ext>
                </a:extLst>
              </a:tr>
              <a:tr h="307975">
                <a:tc rowSpan="4">
                  <a:txBody>
                    <a:bodyPr/>
                    <a:lstStyle/>
                    <a:p>
                      <a:pPr algn="just">
                        <a:lnSpc>
                          <a:spcPts val="1200"/>
                        </a:lnSpc>
                        <a:spcAft>
                          <a:spcPts val="0"/>
                        </a:spcAft>
                      </a:pPr>
                      <a:r>
                        <a:rPr lang="en-US" sz="1000" kern="100" spc="60" dirty="0">
                          <a:effectLst/>
                          <a:latin typeface="ＭＳ Ｐゴシック" panose="020B0600070205080204" pitchFamily="50" charset="-128"/>
                          <a:ea typeface="ＭＳ Ｐゴシック" panose="020B0600070205080204" pitchFamily="50" charset="-128"/>
                        </a:rPr>
                        <a:t>A</a:t>
                      </a:r>
                      <a:r>
                        <a:rPr lang="ja-JP" sz="1000" kern="100" spc="60">
                          <a:effectLst/>
                          <a:latin typeface="ＭＳ Ｐゴシック" panose="020B0600070205080204" pitchFamily="50" charset="-128"/>
                          <a:ea typeface="ＭＳ Ｐゴシック" panose="020B0600070205080204" pitchFamily="50" charset="-128"/>
                        </a:rPr>
                        <a:t>社〇〇技術（競合技術の名称）</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33917"/>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本技術（事業終了時）</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661007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latin typeface="ＭＳ Ｐゴシック" panose="020B0600070205080204" pitchFamily="50" charset="-128"/>
                          <a:ea typeface="ＭＳ Ｐゴシック" panose="020B0600070205080204" pitchFamily="50" charset="-128"/>
                        </a:rPr>
                        <a:t>本技術（実用化時点）</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76133152"/>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3915625"/>
                  </a:ext>
                </a:extLst>
              </a:tr>
              <a:tr h="307975">
                <a:tc rowSpan="4">
                  <a:txBody>
                    <a:bodyPr/>
                    <a:lstStyle/>
                    <a:p>
                      <a:pPr algn="just">
                        <a:lnSpc>
                          <a:spcPts val="1200"/>
                        </a:lnSpc>
                        <a:spcAft>
                          <a:spcPts val="0"/>
                        </a:spcAft>
                      </a:pPr>
                      <a:r>
                        <a:rPr lang="en-US" sz="1000" kern="100" spc="60" dirty="0">
                          <a:effectLst/>
                          <a:latin typeface="ＭＳ Ｐゴシック" panose="020B0600070205080204" pitchFamily="50" charset="-128"/>
                          <a:ea typeface="ＭＳ Ｐゴシック" panose="020B0600070205080204" pitchFamily="50" charset="-128"/>
                        </a:rPr>
                        <a:t>C</a:t>
                      </a:r>
                      <a:r>
                        <a:rPr lang="ja-JP" sz="1000" kern="100" spc="60" dirty="0">
                          <a:effectLst/>
                          <a:latin typeface="ＭＳ Ｐゴシック" panose="020B0600070205080204" pitchFamily="50" charset="-128"/>
                          <a:ea typeface="ＭＳ Ｐゴシック" panose="020B0600070205080204" pitchFamily="50" charset="-128"/>
                        </a:rPr>
                        <a:t>社〇〇技術（既存技術）</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本技術（現状）</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r>
                        <a:rPr lang="en-US" altLang="ja-JP" sz="900" kern="100" spc="60" dirty="0">
                          <a:effectLst/>
                          <a:latin typeface="ＭＳ Ｐゴシック" panose="020B0600070205080204" pitchFamily="50" charset="-128"/>
                          <a:ea typeface="ＭＳ Ｐゴシック" panose="020B0600070205080204" pitchFamily="50" charset="-128"/>
                        </a:rPr>
                        <a:t>/*</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0003859"/>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a:effectLst/>
                          <a:latin typeface="ＭＳ Ｐゴシック" panose="020B0600070205080204" pitchFamily="50" charset="-128"/>
                          <a:ea typeface="ＭＳ Ｐゴシック" panose="020B0600070205080204" pitchFamily="50" charset="-128"/>
                        </a:rPr>
                        <a:t>本技術（事業終了時）</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3269900"/>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本技術（実用化時点）</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91989255"/>
                  </a:ext>
                </a:extLst>
              </a:tr>
              <a:tr h="307975">
                <a:tc vMerge="1">
                  <a:txBody>
                    <a:bodyPr/>
                    <a:lstStyle/>
                    <a:p>
                      <a:endParaRPr kumimoji="1" lang="ja-JP" altLang="en-US"/>
                    </a:p>
                  </a:txBody>
                  <a:tcPr/>
                </a:tc>
                <a:tc>
                  <a:txBody>
                    <a:bodyPr/>
                    <a:lstStyle/>
                    <a:p>
                      <a:pPr algn="ctr">
                        <a:lnSpc>
                          <a:spcPts val="1200"/>
                        </a:lnSpc>
                        <a:spcAft>
                          <a:spcPts val="0"/>
                        </a:spcAft>
                      </a:pPr>
                      <a:r>
                        <a:rPr lang="ja-JP" sz="900" kern="100" spc="60" dirty="0">
                          <a:effectLst/>
                          <a:latin typeface="ＭＳ Ｐゴシック" panose="020B0600070205080204" pitchFamily="50" charset="-128"/>
                          <a:ea typeface="ＭＳ Ｐゴシック" panose="020B0600070205080204" pitchFamily="50" charset="-128"/>
                        </a:rPr>
                        <a:t>成果普及段階</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20**/*</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46736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R="26670" algn="ctr">
                        <a:lnSpc>
                          <a:spcPts val="1200"/>
                        </a:lnSpc>
                        <a:spcAft>
                          <a:spcPts val="0"/>
                        </a:spcAft>
                      </a:pPr>
                      <a:r>
                        <a:rPr lang="en-US" sz="900" kern="100" spc="60" dirty="0">
                          <a:effectLst/>
                          <a:latin typeface="ＭＳ Ｐゴシック" panose="020B0600070205080204" pitchFamily="50" charset="-128"/>
                          <a:ea typeface="ＭＳ Ｐゴシック" panose="020B0600070205080204" pitchFamily="50" charset="-128"/>
                        </a:rPr>
                        <a:t> </a:t>
                      </a:r>
                      <a:endParaRPr lang="ja-JP" sz="105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77610761"/>
                  </a:ext>
                </a:extLst>
              </a:tr>
            </a:tbl>
          </a:graphicData>
        </a:graphic>
      </p:graphicFrame>
    </p:spTree>
    <p:extLst>
      <p:ext uri="{BB962C8B-B14F-4D97-AF65-F5344CB8AC3E}">
        <p14:creationId xmlns:p14="http://schemas.microsoft.com/office/powerpoint/2010/main" val="40554794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16632"/>
            <a:ext cx="4176464" cy="562074"/>
          </a:xfrm>
        </p:spPr>
        <p:style>
          <a:lnRef idx="0">
            <a:schemeClr val="accent5"/>
          </a:lnRef>
          <a:fillRef idx="3">
            <a:schemeClr val="accent5"/>
          </a:fillRef>
          <a:effectRef idx="3">
            <a:schemeClr val="accent5"/>
          </a:effectRef>
          <a:fontRef idx="minor">
            <a:schemeClr val="lt1"/>
          </a:fontRef>
        </p:style>
        <p:txBody>
          <a:bodyPr>
            <a:noAutofit/>
          </a:bodyPr>
          <a:lstStyle/>
          <a:p>
            <a:r>
              <a:rPr lang="ja-JP" altLang="en-US" sz="2800" dirty="0">
                <a:latin typeface="+mn-ea"/>
              </a:rPr>
              <a:t>７．実用化・事業化</a:t>
            </a:r>
            <a:r>
              <a:rPr kumimoji="1" lang="ja-JP" altLang="en-US" sz="2800" dirty="0">
                <a:latin typeface="+mn-ea"/>
              </a:rPr>
              <a:t>の体制</a:t>
            </a:r>
          </a:p>
        </p:txBody>
      </p:sp>
      <p:sp>
        <p:nvSpPr>
          <p:cNvPr id="7" name="テキスト ボックス 6"/>
          <p:cNvSpPr txBox="1"/>
          <p:nvPr/>
        </p:nvSpPr>
        <p:spPr>
          <a:xfrm>
            <a:off x="5292080" y="188640"/>
            <a:ext cx="3528392" cy="461665"/>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defPPr>
              <a:defRPr lang="ja-JP"/>
            </a:defPPr>
            <a:lvl1pPr>
              <a:defRPr sz="1200" i="1">
                <a:solidFill>
                  <a:schemeClr val="bg1"/>
                </a:solidFill>
              </a:defRPr>
            </a:lvl1pPr>
          </a:lstStyle>
          <a:p>
            <a:r>
              <a:rPr lang="ja-JP" altLang="en-US" dirty="0">
                <a:solidFill>
                  <a:prstClr val="white"/>
                </a:solidFill>
                <a:latin typeface="+mn-ea"/>
              </a:rPr>
              <a:t>スライド</a:t>
            </a:r>
            <a:r>
              <a:rPr lang="en-US" altLang="ja-JP" dirty="0">
                <a:solidFill>
                  <a:prstClr val="white"/>
                </a:solidFill>
                <a:latin typeface="+mn-ea"/>
              </a:rPr>
              <a:t>5</a:t>
            </a:r>
            <a:r>
              <a:rPr lang="ja-JP" altLang="en-US" dirty="0">
                <a:solidFill>
                  <a:prstClr val="white"/>
                </a:solidFill>
                <a:latin typeface="+mn-ea"/>
              </a:rPr>
              <a:t>「研究開発の体制」と同様な枠と線で体制を記載ください。（別添４　事業化計画書の４．）</a:t>
            </a:r>
            <a:endParaRPr lang="en-US" altLang="ja-JP" dirty="0">
              <a:solidFill>
                <a:prstClr val="white"/>
              </a:solidFill>
              <a:latin typeface="+mn-ea"/>
            </a:endParaRPr>
          </a:p>
        </p:txBody>
      </p:sp>
      <p:sp>
        <p:nvSpPr>
          <p:cNvPr id="35" name="スライド番号プレースホルダ 2"/>
          <p:cNvSpPr txBox="1">
            <a:spLocks noGrp="1"/>
          </p:cNvSpPr>
          <p:nvPr/>
        </p:nvSpPr>
        <p:spPr bwMode="auto">
          <a:xfrm>
            <a:off x="8550277" y="6546852"/>
            <a:ext cx="533400" cy="228600"/>
          </a:xfrm>
          <a:prstGeom prst="rect">
            <a:avLst/>
          </a:prstGeom>
          <a:noFill/>
          <a:ln>
            <a:miter lim="800000"/>
            <a:headEnd/>
            <a:tailEnd/>
          </a:ln>
        </p:spPr>
        <p:txBody>
          <a:bodyPr wrap="none" lIns="0" tIns="0" rIns="0" bIns="0" anchor="ctr"/>
          <a:lstStyle/>
          <a:p>
            <a:pPr algn="r" defTabSz="884238">
              <a:defRPr/>
            </a:pPr>
            <a:fld id="{EA2B00DA-5D16-46F6-9962-BFDA19D88E74}" type="slidenum">
              <a:rPr lang="en-US" altLang="ja-JP">
                <a:solidFill>
                  <a:schemeClr val="tx1"/>
                </a:solidFill>
                <a:latin typeface="+mn-ea"/>
                <a:cs typeface="メイリオ" pitchFamily="50" charset="-128"/>
              </a:rPr>
              <a:pPr algn="r" defTabSz="884238">
                <a:defRPr/>
              </a:pPr>
              <a:t>9</a:t>
            </a:fld>
            <a:endParaRPr lang="en-US" altLang="ja-JP" dirty="0">
              <a:solidFill>
                <a:schemeClr val="tx1"/>
              </a:solidFill>
              <a:latin typeface="+mn-ea"/>
              <a:cs typeface="メイリオ" pitchFamily="50" charset="-128"/>
            </a:endParaRPr>
          </a:p>
        </p:txBody>
      </p:sp>
      <p:sp>
        <p:nvSpPr>
          <p:cNvPr id="5" name="正方形/長方形 4"/>
          <p:cNvSpPr/>
          <p:nvPr/>
        </p:nvSpPr>
        <p:spPr>
          <a:xfrm>
            <a:off x="142336" y="959496"/>
            <a:ext cx="8750144" cy="5773091"/>
          </a:xfrm>
          <a:prstGeom prst="rect">
            <a:avLst/>
          </a:prstGeom>
          <a:noFill/>
          <a:ln w="12700">
            <a:solidFill>
              <a:srgbClr val="02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latin typeface="+mn-ea"/>
            </a:endParaRPr>
          </a:p>
        </p:txBody>
      </p:sp>
      <p:sp>
        <p:nvSpPr>
          <p:cNvPr id="6" name="正方形/長方形 252"/>
          <p:cNvSpPr>
            <a:spLocks noChangeArrowheads="1"/>
          </p:cNvSpPr>
          <p:nvPr/>
        </p:nvSpPr>
        <p:spPr bwMode="auto">
          <a:xfrm>
            <a:off x="154952" y="1196752"/>
            <a:ext cx="8318318" cy="1538883"/>
          </a:xfrm>
          <a:prstGeom prst="rect">
            <a:avLst/>
          </a:prstGeom>
          <a:noFill/>
          <a:ln w="9525">
            <a:noFill/>
            <a:miter lim="800000"/>
            <a:headEnd/>
            <a:tailEnd/>
          </a:ln>
        </p:spPr>
        <p:txBody>
          <a:bodyPr wrap="square">
            <a:spAutoFit/>
          </a:bodyPr>
          <a:lstStyle/>
          <a:p>
            <a:pPr marL="171450" indent="-171450">
              <a:spcBef>
                <a:spcPts val="600"/>
              </a:spcBef>
              <a:buFont typeface="Arial" panose="020B0604020202020204" pitchFamily="34" charset="0"/>
              <a:buChar char="•"/>
            </a:pPr>
            <a:r>
              <a:rPr lang="ja-JP" altLang="en-US" sz="1200" dirty="0">
                <a:solidFill>
                  <a:srgbClr val="3333CC"/>
                </a:solidFill>
                <a:latin typeface="+mn-ea"/>
              </a:rPr>
              <a:t>研究開発成果を海外に広く展開する観点から、国内及び海外（米国、欧州、アジア等）での実用化・事業化体制についても記載ください。事業化に当たり、提案者／提案者コンソーシアム以外の主体との連携関係がある場合は併せ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当該研究開発の成果による商品、製品、サービス等において想定するビジネスモデル、エコシステムが具体的に分かるよう、関係する事業主体やステークホルダー（例：デバイスメーカ、セットメーカ、システムメーカ、サービス事業者、ファイナンス機関等）の繋がりと各者の役割分担を含め、分かりやすくフローチャート形式等で図示して記載ください。</a:t>
            </a:r>
          </a:p>
          <a:p>
            <a:pPr marL="171450" indent="-171450">
              <a:spcBef>
                <a:spcPts val="600"/>
              </a:spcBef>
              <a:buFont typeface="Arial" panose="020B0604020202020204" pitchFamily="34" charset="0"/>
              <a:buChar char="•"/>
            </a:pPr>
            <a:r>
              <a:rPr lang="ja-JP" altLang="en-US" sz="1200" dirty="0">
                <a:solidFill>
                  <a:srgbClr val="3333CC"/>
                </a:solidFill>
                <a:latin typeface="+mn-ea"/>
              </a:rPr>
              <a:t>また、それぞれの事業主体の収支を簡単に記載し、お金の流れを見える化し、実際にビジネスとして成り立つモデルなのかを記載ください。そのうち、特に提案者がどこでどのように儲けるつもりなのかがわかるように記載くだ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Words>4171</Words>
  <PresentationFormat>画面に合わせる (4:3)</PresentationFormat>
  <Paragraphs>444</Paragraphs>
  <Slides>16</Slides>
  <Notes>5</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16</vt:i4>
      </vt:variant>
    </vt:vector>
  </HeadingPairs>
  <TitlesOfParts>
    <vt:vector size="24" baseType="lpstr">
      <vt:lpstr>ＭＳ Ｐゴシック</vt:lpstr>
      <vt:lpstr>ＭＳ 明朝</vt:lpstr>
      <vt:lpstr>新細明體</vt:lpstr>
      <vt:lpstr>TmsRmn</vt:lpstr>
      <vt:lpstr>Arial</vt:lpstr>
      <vt:lpstr>Calibri</vt:lpstr>
      <vt:lpstr>Office ​​テーマ</vt:lpstr>
      <vt:lpstr>1_Office ​​テーマ</vt:lpstr>
      <vt:lpstr>  ○○○○○○の研究開発</vt:lpstr>
      <vt:lpstr>１．提案の概要（１）</vt:lpstr>
      <vt:lpstr>１．提案の概要（２）</vt:lpstr>
      <vt:lpstr>２．研究開発の内容</vt:lpstr>
      <vt:lpstr>３．研究開発の体制</vt:lpstr>
      <vt:lpstr>PowerPoint プレゼンテーション</vt:lpstr>
      <vt:lpstr>５．研究開発の目標</vt:lpstr>
      <vt:lpstr>６．技術のベンチマーク</vt:lpstr>
      <vt:lpstr>７．実用化・事業化の体制</vt:lpstr>
      <vt:lpstr>８．研究開発成果の実用化・事業化（１）</vt:lpstr>
      <vt:lpstr>PowerPoint プレゼンテーション</vt:lpstr>
      <vt:lpstr>８．研究開発成果の実用化・事業化の見通し（３）</vt:lpstr>
      <vt:lpstr>PowerPoint プレゼンテーション</vt:lpstr>
      <vt:lpstr>（機関名：（株）〇〇〇〇）</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