
<file path=[Content_Types].xml><?xml version="1.0" encoding="utf-8"?>
<Types xmlns="http://schemas.openxmlformats.org/package/2006/content-types">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autoCompressPictures="0">
  <p:sldMasterIdLst>
    <p:sldMasterId id="2147485117" r:id="rId1"/>
  </p:sldMasterIdLst>
  <p:notesMasterIdLst>
    <p:notesMasterId r:id="rId30"/>
  </p:notesMasterIdLst>
  <p:handoutMasterIdLst>
    <p:handoutMasterId r:id="rId31"/>
  </p:handoutMasterIdLst>
  <p:sldIdLst>
    <p:sldId id="2145705059" r:id="rId2"/>
    <p:sldId id="2145705070" r:id="rId3"/>
    <p:sldId id="2145705137" r:id="rId4"/>
    <p:sldId id="2145705124" r:id="rId5"/>
    <p:sldId id="267" r:id="rId6"/>
    <p:sldId id="2145705125" r:id="rId7"/>
    <p:sldId id="2145705018" r:id="rId8"/>
    <p:sldId id="2145705061" r:id="rId9"/>
    <p:sldId id="2145705263" r:id="rId10"/>
    <p:sldId id="2145705060" r:id="rId11"/>
    <p:sldId id="2145705136" r:id="rId12"/>
    <p:sldId id="2145705129" r:id="rId13"/>
    <p:sldId id="2145705130" r:id="rId14"/>
    <p:sldId id="2145705014" r:id="rId15"/>
    <p:sldId id="2145704965" r:id="rId16"/>
    <p:sldId id="2145705131" r:id="rId17"/>
    <p:sldId id="2145705116" r:id="rId18"/>
    <p:sldId id="2145704977" r:id="rId19"/>
    <p:sldId id="2145704976" r:id="rId20"/>
    <p:sldId id="2145705052" r:id="rId21"/>
    <p:sldId id="2145705109" r:id="rId22"/>
    <p:sldId id="2145705260" r:id="rId23"/>
    <p:sldId id="2145705132" r:id="rId24"/>
    <p:sldId id="2145705146" r:id="rId25"/>
    <p:sldId id="2145705147" r:id="rId26"/>
    <p:sldId id="2145705071" r:id="rId27"/>
    <p:sldId id="2145705134" r:id="rId28"/>
    <p:sldId id="2145705135" r:id="rId29"/>
  </p:sldIdLst>
  <p:sldSz cx="12192000" cy="6858000"/>
  <p:notesSz cx="6735763" cy="9866313"/>
  <p:custShowLst>
    <p:custShow name="Format Guide Workshop" id="0">
      <p:sldLst/>
    </p:custShow>
  </p:custShowLst>
  <p:custDataLst>
    <p:tags r:id="rId3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20" userDrawn="1">
          <p15:clr>
            <a:srgbClr val="A4A3A4"/>
          </p15:clr>
        </p15:guide>
        <p15:guide id="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2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BFBF"/>
    <a:srgbClr val="FFFFFF"/>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0C6093-73FF-4611-8FFD-29403C01D79F}" v="4" dt="2023-10-16T02:54:46.3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30" autoAdjust="0"/>
    <p:restoredTop sz="94796" autoAdjust="0"/>
  </p:normalViewPr>
  <p:slideViewPr>
    <p:cSldViewPr snapToGrid="0">
      <p:cViewPr varScale="1">
        <p:scale>
          <a:sx n="114" d="100"/>
          <a:sy n="114" d="100"/>
        </p:scale>
        <p:origin x="294" y="96"/>
      </p:cViewPr>
      <p:guideLst>
        <p:guide orient="horz" pos="4320"/>
        <p:guide/>
      </p:guideLst>
    </p:cSldViewPr>
  </p:slideViewPr>
  <p:outlineViewPr>
    <p:cViewPr>
      <p:scale>
        <a:sx n="33" d="100"/>
        <a:sy n="33" d="100"/>
      </p:scale>
      <p:origin x="0" y="0"/>
    </p:cViewPr>
  </p:outlineViewPr>
  <p:notesTextViewPr>
    <p:cViewPr>
      <p:scale>
        <a:sx n="3" d="2"/>
        <a:sy n="3" d="2"/>
      </p:scale>
      <p:origin x="0" y="0"/>
    </p:cViewPr>
  </p:notesTextViewPr>
  <p:sorterViewPr>
    <p:cViewPr>
      <p:scale>
        <a:sx n="80" d="100"/>
        <a:sy n="80" d="100"/>
      </p:scale>
      <p:origin x="0" y="-124"/>
    </p:cViewPr>
  </p:sorterViewPr>
  <p:notesViewPr>
    <p:cSldViewPr snapToGrid="0">
      <p:cViewPr>
        <p:scale>
          <a:sx n="75" d="100"/>
          <a:sy n="75" d="100"/>
        </p:scale>
        <p:origin x="2574" y="444"/>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slides/slide26.xml" Type="http://schemas.openxmlformats.org/officeDocument/2006/relationships/slide"/><Relationship Id="rId28" Target="slides/slide27.xml" Type="http://schemas.openxmlformats.org/officeDocument/2006/relationships/slide"/><Relationship Id="rId29" Target="slides/slide28.xml" Type="http://schemas.openxmlformats.org/officeDocument/2006/relationships/slide"/><Relationship Id="rId3" Target="slides/slide2.xml" Type="http://schemas.openxmlformats.org/officeDocument/2006/relationships/slide"/><Relationship Id="rId30" Target="notesMasters/notesMaster1.xml" Type="http://schemas.openxmlformats.org/officeDocument/2006/relationships/notesMaster"/><Relationship Id="rId31" Target="handoutMasters/handoutMaster1.xml" Type="http://schemas.openxmlformats.org/officeDocument/2006/relationships/handoutMaster"/><Relationship Id="rId32" Target="tags/tag1.xml" Type="http://schemas.openxmlformats.org/officeDocument/2006/relationships/tags"/><Relationship Id="rId33" Target="commentAuthors.xml" Type="http://schemas.openxmlformats.org/officeDocument/2006/relationships/commentAuthors"/><Relationship Id="rId34" Target="presProps.xml" Type="http://schemas.openxmlformats.org/officeDocument/2006/relationships/presProps"/><Relationship Id="rId35" Target="viewProps.xml" Type="http://schemas.openxmlformats.org/officeDocument/2006/relationships/viewProps"/><Relationship Id="rId36" Target="theme/theme1.xml" Type="http://schemas.openxmlformats.org/officeDocument/2006/relationships/theme"/><Relationship Id="rId37" Target="tableStyles.xml" Type="http://schemas.openxmlformats.org/officeDocument/2006/relationships/tableStyles"/><Relationship Id="rId38" Target="revisionInfo.xml" Type="http://schemas.microsoft.com/office/2015/10/relationships/revisionInfo"/><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4"/>
            <a:ext cx="2918831" cy="495029"/>
          </a:xfrm>
          <a:prstGeom prst="rect">
            <a:avLst/>
          </a:prstGeom>
        </p:spPr>
        <p:txBody>
          <a:bodyPr vert="horz" lIns="91697" tIns="45848" rIns="91697" bIns="45848" rtlCol="0"/>
          <a:lstStyle>
            <a:lvl1pPr algn="l">
              <a:defRPr sz="1200"/>
            </a:lvl1pPr>
          </a:lstStyle>
          <a:p>
            <a:endParaRPr lang="en-US" sz="800" dirty="0"/>
          </a:p>
        </p:txBody>
      </p:sp>
      <p:sp>
        <p:nvSpPr>
          <p:cNvPr id="3" name="Date Placeholder 2"/>
          <p:cNvSpPr>
            <a:spLocks noGrp="1"/>
          </p:cNvSpPr>
          <p:nvPr>
            <p:ph type="dt" sz="quarter" idx="1"/>
          </p:nvPr>
        </p:nvSpPr>
        <p:spPr>
          <a:xfrm>
            <a:off x="3815377" y="4"/>
            <a:ext cx="2918831" cy="495029"/>
          </a:xfrm>
          <a:prstGeom prst="rect">
            <a:avLst/>
          </a:prstGeom>
        </p:spPr>
        <p:txBody>
          <a:bodyPr vert="horz" lIns="91697" tIns="45848" rIns="91697" bIns="45848" rtlCol="0"/>
          <a:lstStyle>
            <a:lvl1pPr algn="r">
              <a:defRPr sz="1200"/>
            </a:lvl1pPr>
          </a:lstStyle>
          <a:p>
            <a:fld id="{57691E93-EF64-46CC-85E2-BBB5BEDB9501}" type="datetimeFigureOut">
              <a:rPr lang="en-US" sz="800"/>
              <a:t>12/26/2023</a:t>
            </a:fld>
            <a:endParaRPr lang="en-US" sz="800" dirty="0"/>
          </a:p>
        </p:txBody>
      </p:sp>
      <p:sp>
        <p:nvSpPr>
          <p:cNvPr id="4" name="Footer Placeholder 3"/>
          <p:cNvSpPr>
            <a:spLocks noGrp="1"/>
          </p:cNvSpPr>
          <p:nvPr>
            <p:ph type="ftr" sz="quarter" idx="2"/>
          </p:nvPr>
        </p:nvSpPr>
        <p:spPr>
          <a:xfrm>
            <a:off x="2" y="9371289"/>
            <a:ext cx="2918831" cy="495028"/>
          </a:xfrm>
          <a:prstGeom prst="rect">
            <a:avLst/>
          </a:prstGeom>
        </p:spPr>
        <p:txBody>
          <a:bodyPr vert="horz" lIns="91697" tIns="45848" rIns="91697" bIns="45848" rtlCol="0" anchor="b"/>
          <a:lstStyle>
            <a:lvl1pPr algn="l">
              <a:defRPr sz="1200"/>
            </a:lvl1pPr>
          </a:lstStyle>
          <a:p>
            <a:endParaRPr lang="en-US" sz="800" dirty="0"/>
          </a:p>
        </p:txBody>
      </p:sp>
      <p:sp>
        <p:nvSpPr>
          <p:cNvPr id="5" name="Slide Number Placeholder 4"/>
          <p:cNvSpPr>
            <a:spLocks noGrp="1"/>
          </p:cNvSpPr>
          <p:nvPr>
            <p:ph type="sldNum" sz="quarter" idx="3"/>
          </p:nvPr>
        </p:nvSpPr>
        <p:spPr>
          <a:xfrm>
            <a:off x="3815377" y="9371289"/>
            <a:ext cx="2918831" cy="495028"/>
          </a:xfrm>
          <a:prstGeom prst="rect">
            <a:avLst/>
          </a:prstGeom>
        </p:spPr>
        <p:txBody>
          <a:bodyPr vert="horz" lIns="91697" tIns="45848" rIns="91697" bIns="45848" rtlCol="0" anchor="b"/>
          <a:lstStyle>
            <a:lvl1pPr algn="r">
              <a:defRPr sz="1200"/>
            </a:lvl1pPr>
          </a:lstStyle>
          <a:p>
            <a:fld id="{3DCECA85-2A7A-423F-89EA-6868CB52DF19}" type="slidenum">
              <a:rPr lang="en-US" sz="800"/>
              <a:t>‹#›</a:t>
            </a:fld>
            <a:endParaRPr lang="en-US" sz="800" dirty="0"/>
          </a:p>
        </p:txBody>
      </p:sp>
    </p:spTree>
    <p:extLst>
      <p:ext uri="{BB962C8B-B14F-4D97-AF65-F5344CB8AC3E}">
        <p14:creationId xmlns:p14="http://schemas.microsoft.com/office/powerpoint/2010/main" val="1709377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5" name="Rectangle 54"/>
          <p:cNvSpPr/>
          <p:nvPr/>
        </p:nvSpPr>
        <p:spPr>
          <a:xfrm>
            <a:off x="1" y="4711693"/>
            <a:ext cx="6734204" cy="515462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697" tIns="45848" rIns="91697" bIns="45848" rtlCol="0" anchor="ctr"/>
          <a:lstStyle/>
          <a:p>
            <a:pPr algn="ctr"/>
            <a:endParaRPr lang="en-US" dirty="0"/>
          </a:p>
        </p:txBody>
      </p:sp>
      <p:sp>
        <p:nvSpPr>
          <p:cNvPr id="2" name="Header Placeholder 1"/>
          <p:cNvSpPr>
            <a:spLocks noGrp="1"/>
          </p:cNvSpPr>
          <p:nvPr>
            <p:ph type="hdr" sz="quarter"/>
          </p:nvPr>
        </p:nvSpPr>
        <p:spPr>
          <a:xfrm>
            <a:off x="79886" y="4"/>
            <a:ext cx="2838947" cy="495029"/>
          </a:xfrm>
          <a:prstGeom prst="rect">
            <a:avLst/>
          </a:prstGeom>
        </p:spPr>
        <p:txBody>
          <a:bodyPr vert="horz" lIns="91697" tIns="45848" rIns="91697" bIns="45848" rtlCol="0"/>
          <a:lstStyle>
            <a:lvl1pPr algn="l">
              <a:defRPr sz="1400"/>
            </a:lvl1pPr>
          </a:lstStyle>
          <a:p>
            <a:endParaRPr lang="en-US" dirty="0"/>
          </a:p>
        </p:txBody>
      </p:sp>
      <p:sp>
        <p:nvSpPr>
          <p:cNvPr id="4" name="Slide Image Placeholder 3"/>
          <p:cNvSpPr>
            <a:spLocks noGrp="1" noRot="1" noChangeAspect="1"/>
          </p:cNvSpPr>
          <p:nvPr>
            <p:ph type="sldImg" idx="2"/>
          </p:nvPr>
        </p:nvSpPr>
        <p:spPr>
          <a:xfrm>
            <a:off x="-176213" y="614363"/>
            <a:ext cx="7070726" cy="3978275"/>
          </a:xfrm>
          <a:prstGeom prst="rect">
            <a:avLst/>
          </a:prstGeom>
          <a:noFill/>
          <a:ln w="9525">
            <a:solidFill>
              <a:schemeClr val="bg2"/>
            </a:solidFill>
          </a:ln>
        </p:spPr>
        <p:txBody>
          <a:bodyPr vert="horz" lIns="91697" tIns="45848" rIns="91697" bIns="45848" rtlCol="0" anchor="ctr"/>
          <a:lstStyle/>
          <a:p>
            <a:endParaRPr lang="en-US" dirty="0"/>
          </a:p>
        </p:txBody>
      </p:sp>
      <p:sp>
        <p:nvSpPr>
          <p:cNvPr id="6" name="Footer Placeholder 5"/>
          <p:cNvSpPr>
            <a:spLocks noGrp="1"/>
          </p:cNvSpPr>
          <p:nvPr>
            <p:ph type="ftr" sz="quarter" idx="4"/>
          </p:nvPr>
        </p:nvSpPr>
        <p:spPr>
          <a:xfrm>
            <a:off x="79886" y="9340764"/>
            <a:ext cx="2838947" cy="495028"/>
          </a:xfrm>
          <a:prstGeom prst="rect">
            <a:avLst/>
          </a:prstGeom>
        </p:spPr>
        <p:txBody>
          <a:bodyPr vert="horz" lIns="91697" tIns="45848" rIns="91697" bIns="45848" rtlCol="0" anchor="b"/>
          <a:lstStyle>
            <a:lvl1pPr algn="l">
              <a:defRPr sz="1400"/>
            </a:lvl1pPr>
          </a:lstStyle>
          <a:p>
            <a:endParaRPr lang="en-US" dirty="0"/>
          </a:p>
        </p:txBody>
      </p:sp>
      <p:sp>
        <p:nvSpPr>
          <p:cNvPr id="7" name="Slide Number Placeholder 6"/>
          <p:cNvSpPr>
            <a:spLocks noGrp="1"/>
          </p:cNvSpPr>
          <p:nvPr>
            <p:ph type="sldNum" sz="quarter" idx="5"/>
          </p:nvPr>
        </p:nvSpPr>
        <p:spPr>
          <a:xfrm>
            <a:off x="3815376" y="9340764"/>
            <a:ext cx="2829918" cy="495028"/>
          </a:xfrm>
          <a:prstGeom prst="rect">
            <a:avLst/>
          </a:prstGeom>
        </p:spPr>
        <p:txBody>
          <a:bodyPr vert="horz" lIns="91697" tIns="45848" rIns="91697" bIns="45848" rtlCol="0" anchor="b"/>
          <a:lstStyle>
            <a:lvl1pPr algn="r">
              <a:defRPr sz="1400"/>
            </a:lvl1pPr>
          </a:lstStyle>
          <a:p>
            <a:r>
              <a:rPr lang="en-US" dirty="0"/>
              <a:t>Notes view: </a:t>
            </a:r>
            <a:fld id="{128CEAFE-FA94-43E5-B0FF-D47E1CCDD1B4}" type="slidenum">
              <a:rPr lang="en-US" smtClean="0"/>
              <a:pPr/>
              <a:t>‹#›</a:t>
            </a:fld>
            <a:endParaRPr lang="en-US" dirty="0"/>
          </a:p>
        </p:txBody>
      </p:sp>
      <p:sp>
        <p:nvSpPr>
          <p:cNvPr id="5" name="Notes Placeholder 4"/>
          <p:cNvSpPr>
            <a:spLocks noGrp="1"/>
          </p:cNvSpPr>
          <p:nvPr>
            <p:ph type="body" sz="quarter" idx="3"/>
          </p:nvPr>
        </p:nvSpPr>
        <p:spPr>
          <a:xfrm>
            <a:off x="251517" y="5036366"/>
            <a:ext cx="6215660" cy="4026127"/>
          </a:xfrm>
          <a:prstGeom prst="rect">
            <a:avLst/>
          </a:prstGeom>
        </p:spPr>
        <p:txBody>
          <a:bodyPr vert="horz" lIns="91697" tIns="45848" rIns="91697" bIns="45848"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p:cNvSpPr>
            <a:spLocks noGrp="1"/>
          </p:cNvSpPr>
          <p:nvPr>
            <p:ph type="dt" idx="1"/>
          </p:nvPr>
        </p:nvSpPr>
        <p:spPr>
          <a:xfrm>
            <a:off x="3815599" y="0"/>
            <a:ext cx="2918626" cy="495181"/>
          </a:xfrm>
          <a:prstGeom prst="rect">
            <a:avLst/>
          </a:prstGeom>
        </p:spPr>
        <p:txBody>
          <a:bodyPr vert="horz" lIns="90654" tIns="45327" rIns="90654" bIns="45327" rtlCol="0"/>
          <a:lstStyle>
            <a:lvl1pPr algn="r">
              <a:defRPr sz="1200"/>
            </a:lvl1pPr>
          </a:lstStyle>
          <a:p>
            <a:fld id="{F2C7CF5F-7CF3-4DF3-838A-EE34544862CC}" type="datetimeFigureOut">
              <a:rPr lang="en-US" smtClean="0"/>
              <a:t>12/26/2023</a:t>
            </a:fld>
            <a:endParaRPr lang="en-US"/>
          </a:p>
        </p:txBody>
      </p:sp>
    </p:spTree>
    <p:extLst>
      <p:ext uri="{BB962C8B-B14F-4D97-AF65-F5344CB8AC3E}">
        <p14:creationId xmlns:p14="http://schemas.microsoft.com/office/powerpoint/2010/main" val="4173362221"/>
      </p:ext>
    </p:extLst>
  </p:cSld>
  <p:clrMap bg1="lt1" tx1="dk1" bg2="lt2" tx2="dk2" accent1="accent1" accent2="accent2" accent3="accent3" accent4="accent4" accent5="accent5" accent6="accent6" hlink="hlink" folHlink="folHlink"/>
  <p:notesStyle>
    <a:lvl1pPr marL="0" indent="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1pPr>
    <a:lvl2pPr marL="114300" indent="-11430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2pPr>
    <a:lvl3pPr marL="228600" indent="-114300" algn="l" defTabSz="914400" rtl="0" eaLnBrk="1" latinLnBrk="0" hangingPunct="1">
      <a:spcAft>
        <a:spcPts val="600"/>
      </a:spcAft>
      <a:buClr>
        <a:schemeClr val="tx2"/>
      </a:buClr>
      <a:buFont typeface="Arial" panose="020B0604020202020204" pitchFamily="34" charset="0"/>
      <a:buChar char="•"/>
      <a:defRPr sz="1200" kern="1200">
        <a:solidFill>
          <a:schemeClr val="tx1"/>
        </a:solidFill>
        <a:latin typeface="+mn-lt"/>
        <a:ea typeface="+mn-ea"/>
        <a:cs typeface="+mn-cs"/>
      </a:defRPr>
    </a:lvl3pPr>
    <a:lvl4pPr marL="514350" indent="-114300" algn="l" defTabSz="914400" rtl="0" eaLnBrk="1" latinLnBrk="0" hangingPunct="1">
      <a:spcAft>
        <a:spcPts val="600"/>
      </a:spcAft>
      <a:buFont typeface="Arial" panose="020B0604020202020204" pitchFamily="34" charset="0"/>
      <a:buChar char="•"/>
      <a:defRPr sz="1000" kern="1200">
        <a:solidFill>
          <a:schemeClr val="tx1"/>
        </a:solidFill>
        <a:latin typeface="+mn-lt"/>
        <a:ea typeface="+mn-ea"/>
        <a:cs typeface="+mn-cs"/>
      </a:defRPr>
    </a:lvl4pPr>
    <a:lvl5pPr marL="685800" indent="-114300" algn="l" defTabSz="914400" rtl="0" eaLnBrk="1" latinLnBrk="0" hangingPunct="1">
      <a:spcAft>
        <a:spcPts val="600"/>
      </a:spcAft>
      <a:buClr>
        <a:schemeClr val="tx2"/>
      </a:buClr>
      <a:buFont typeface="Arial" panose="020B0604020202020204" pitchFamily="34" charset="0"/>
      <a:buChar char="•"/>
      <a:defRPr sz="1000" i="1"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109" userDrawn="1">
          <p15:clr>
            <a:srgbClr val="F26B43"/>
          </p15:clr>
        </p15:guide>
        <p15:guide id="2" pos="2122" userDrawn="1">
          <p15:clr>
            <a:srgbClr val="F26B43"/>
          </p15:clr>
        </p15:guide>
      </p15:sldGuideLst>
    </p:ext>
  </p:extLst>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400" b="0" i="0" u="none" strike="noStrike" kern="1200" cap="none" spc="0" normalizeH="0" baseline="0" noProof="0" dirty="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70909873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１">
    <p:bg bwMode="blackWhite">
      <p:bgPr>
        <a:gradFill>
          <a:gsLst>
            <a:gs pos="0">
              <a:schemeClr val="tx2">
                <a:lumMod val="60000"/>
                <a:lumOff val="40000"/>
              </a:schemeClr>
            </a:gs>
            <a:gs pos="100000">
              <a:schemeClr val="tx2">
                <a:lumMod val="60000"/>
                <a:lumOff val="40000"/>
              </a:schemeClr>
            </a:gs>
          </a:gsLst>
          <a:lin ang="8100000" scaled="1"/>
        </a:gradFill>
        <a:effectLst/>
      </p:bgPr>
    </p:bg>
    <p:spTree>
      <p:nvGrpSpPr>
        <p:cNvPr id="1" name=""/>
        <p:cNvGrpSpPr/>
        <p:nvPr/>
      </p:nvGrpSpPr>
      <p:grpSpPr>
        <a:xfrm>
          <a:off x="0" y="0"/>
          <a:ext cx="0" cy="0"/>
          <a:chOff x="0" y="0"/>
          <a:chExt cx="0" cy="0"/>
        </a:xfrm>
      </p:grpSpPr>
      <p:sp>
        <p:nvSpPr>
          <p:cNvPr id="5" name="TextBox 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sp>
        <p:nvSpPr>
          <p:cNvPr id="4" name="Date Placeholder 3"/>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147" name="Title 1"/>
          <p:cNvSpPr>
            <a:spLocks noGrp="1"/>
          </p:cNvSpPr>
          <p:nvPr>
            <p:ph type="title"/>
          </p:nvPr>
        </p:nvSpPr>
        <p:spPr bwMode="blackWhite">
          <a:xfrm>
            <a:off x="630000" y="3826800"/>
            <a:ext cx="10936800" cy="2041200"/>
          </a:xfrm>
        </p:spPr>
        <p:txBody>
          <a:bodyPr anchor="t">
            <a:noAutofit/>
          </a:bodyPr>
          <a:lstStyle>
            <a:lvl1pPr>
              <a:defRPr sz="5400">
                <a:solidFill>
                  <a:schemeClr val="bg1"/>
                </a:solidFill>
                <a:latin typeface="Meiryo UI" panose="020B0604030504040204" pitchFamily="50" charset="-128"/>
                <a:ea typeface="Meiryo UI" panose="020B0604030504040204" pitchFamily="50" charset="-128"/>
                <a:sym typeface="Trebuchet MS" panose="020B0603020202020204" pitchFamily="34" charset="0"/>
              </a:defRPr>
            </a:lvl1pPr>
          </a:lstStyle>
          <a:p>
            <a:endParaRPr lang="en-US" dirty="0"/>
          </a:p>
        </p:txBody>
      </p:sp>
      <p:cxnSp>
        <p:nvCxnSpPr>
          <p:cNvPr id="148" name="Straight Connector 147"/>
          <p:cNvCxnSpPr/>
          <p:nvPr userDrawn="1"/>
        </p:nvCxnSpPr>
        <p:spPr bwMode="white">
          <a:xfrm>
            <a:off x="618898" y="3680016"/>
            <a:ext cx="11576304" cy="0"/>
          </a:xfrm>
          <a:prstGeom prst="line">
            <a:avLst/>
          </a:prstGeom>
          <a:ln w="19050" cmpd="sng">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50585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２">
    <p:bg>
      <p:bgPr>
        <a:gradFill>
          <a:gsLst>
            <a:gs pos="0">
              <a:schemeClr val="tx2">
                <a:lumMod val="60000"/>
                <a:lumOff val="40000"/>
              </a:schemeClr>
            </a:gs>
            <a:gs pos="100000">
              <a:schemeClr val="tx2">
                <a:lumMod val="60000"/>
                <a:lumOff val="40000"/>
              </a:schemeClr>
            </a:gs>
          </a:gsLst>
          <a:lin ang="8100000" scaled="1"/>
        </a:gradFill>
        <a:effectLst/>
      </p:bgPr>
    </p:bg>
    <p:spTree>
      <p:nvGrpSpPr>
        <p:cNvPr id="1" name=""/>
        <p:cNvGrpSpPr/>
        <p:nvPr/>
      </p:nvGrpSpPr>
      <p:grpSpPr>
        <a:xfrm>
          <a:off x="0" y="0"/>
          <a:ext cx="0" cy="0"/>
          <a:chOff x="0" y="0"/>
          <a:chExt cx="0" cy="0"/>
        </a:xfrm>
      </p:grpSpPr>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sp>
        <p:nvSpPr>
          <p:cNvPr id="2" name="Date Placeholder 1"/>
          <p:cNvSpPr>
            <a:spLocks noGrp="1"/>
          </p:cNvSpPr>
          <p:nvPr>
            <p:ph type="dt" sz="half" idx="12"/>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dirty="0"/>
          </a:p>
        </p:txBody>
      </p:sp>
    </p:spTree>
    <p:extLst>
      <p:ext uri="{BB962C8B-B14F-4D97-AF65-F5344CB8AC3E}">
        <p14:creationId xmlns:p14="http://schemas.microsoft.com/office/powerpoint/2010/main" val="29023109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３">
    <p:spTree>
      <p:nvGrpSpPr>
        <p:cNvPr id="1" name=""/>
        <p:cNvGrpSpPr/>
        <p:nvPr/>
      </p:nvGrpSpPr>
      <p:grpSpPr>
        <a:xfrm>
          <a:off x="0" y="0"/>
          <a:ext cx="0" cy="0"/>
          <a:chOff x="0" y="0"/>
          <a:chExt cx="0" cy="0"/>
        </a:xfrm>
      </p:grpSpPr>
      <p:sp>
        <p:nvSpPr>
          <p:cNvPr id="57" name="Date Placeholder 56"/>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dirty="0"/>
          </a:p>
        </p:txBody>
      </p:sp>
      <p:sp>
        <p:nvSpPr>
          <p:cNvPr id="8" name="Title 7"/>
          <p:cNvSpPr>
            <a:spLocks noGrp="1"/>
          </p:cNvSpPr>
          <p:nvPr>
            <p:ph type="title" hasCustomPrompt="1"/>
          </p:nvPr>
        </p:nvSpPr>
        <p:spPr>
          <a:xfrm>
            <a:off x="630000" y="622800"/>
            <a:ext cx="10933350" cy="332399"/>
          </a:xfrm>
        </p:spPr>
        <p:txBody>
          <a:bodyPr/>
          <a:lstStyle>
            <a:lvl1pPr>
              <a:defRPr>
                <a:latin typeface="Meiryo UI" panose="020B0604030504040204" pitchFamily="50" charset="-128"/>
                <a:ea typeface="Meiryo UI" panose="020B0604030504040204" pitchFamily="50" charset="-128"/>
                <a:sym typeface="Trebuchet MS" panose="020B0603020202020204" pitchFamily="34" charset="0"/>
              </a:defRPr>
            </a:lvl1pPr>
          </a:lstStyle>
          <a:p>
            <a:r>
              <a:rPr lang="en-US" dirty="0"/>
              <a:t>Click to add title</a:t>
            </a:r>
          </a:p>
        </p:txBody>
      </p:sp>
    </p:spTree>
    <p:extLst>
      <p:ext uri="{BB962C8B-B14F-4D97-AF65-F5344CB8AC3E}">
        <p14:creationId xmlns:p14="http://schemas.microsoft.com/office/powerpoint/2010/main" val="222069856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userDrawn="1">
          <p15:clr>
            <a:srgbClr val="FBAE40"/>
          </p15:clr>
        </p15:guide>
      </p15:sldGuideLst>
    </p:ext>
  </p:extLst>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dirty="0"/>
          </a:p>
        </p:txBody>
      </p:sp>
      <p:sp>
        <p:nvSpPr>
          <p:cNvPr id="12" name="TextBox 11"/>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lumMod val="50000"/>
                </a:schemeClr>
              </a:solidFill>
              <a:latin typeface="+mn-lt"/>
              <a:ea typeface="+mn-ea"/>
              <a:cs typeface="+mn-cs"/>
              <a:sym typeface="Trebuchet MS" panose="020B0603020202020204" pitchFamily="34" charset="0"/>
            </a:endParaRPr>
          </a:p>
        </p:txBody>
      </p:sp>
      <p:sp>
        <p:nvSpPr>
          <p:cNvPr id="9" name="Title Placeholder 1"/>
          <p:cNvSpPr>
            <a:spLocks noGrp="1"/>
          </p:cNvSpPr>
          <p:nvPr>
            <p:ph type="title"/>
          </p:nvPr>
        </p:nvSpPr>
        <p:spPr>
          <a:xfrm>
            <a:off x="630000" y="622800"/>
            <a:ext cx="10933350" cy="332399"/>
          </a:xfrm>
          <a:prstGeom prst="rect">
            <a:avLst/>
          </a:prstGeom>
        </p:spPr>
        <p:txBody>
          <a:bodyPr vert="horz" wrap="square" lIns="0" tIns="0" rIns="0" bIns="0" rtlCol="0" anchor="t">
            <a:spAutoFit/>
          </a:bodyPr>
          <a:lstStyle/>
          <a:p>
            <a:r>
              <a:rPr lang="en-US" dirty="0"/>
              <a:t>Click to add title</a:t>
            </a:r>
          </a:p>
        </p:txBody>
      </p:sp>
      <p:sp>
        <p:nvSpPr>
          <p:cNvPr id="4" name="Text Placeholder 3"/>
          <p:cNvSpPr>
            <a:spLocks noGrp="1"/>
          </p:cNvSpPr>
          <p:nvPr>
            <p:ph type="body" idx="1"/>
          </p:nvPr>
        </p:nvSpPr>
        <p:spPr>
          <a:xfrm>
            <a:off x="630000" y="1825625"/>
            <a:ext cx="10933350" cy="4351338"/>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35336367"/>
      </p:ext>
    </p:extLst>
  </p:cSld>
  <p:clrMap bg1="lt1" tx1="dk1" bg2="lt2" tx2="dk2" accent1="accent1" accent2="accent2" accent3="accent3" accent4="accent4" accent5="accent5" accent6="accent6" hlink="hlink" folHlink="folHlink"/>
  <p:sldLayoutIdLst>
    <p:sldLayoutId id="2147485114" r:id="rId1"/>
    <p:sldLayoutId id="2147485092" r:id="rId2"/>
    <p:sldLayoutId id="2147485119" r:id="rId3"/>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eiryo UI" panose="020B0604030504040204" pitchFamily="50" charset="-128"/>
          <a:ea typeface="Meiryo UI" panose="020B0604030504040204" pitchFamily="50" charset="-128"/>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userDrawn="1">
          <p15:clr>
            <a:srgbClr val="F26B43"/>
          </p15:clr>
        </p15:guide>
        <p15:guide id="2" pos="396" userDrawn="1">
          <p15:clr>
            <a:srgbClr val="F26B43"/>
          </p15:clr>
        </p15:guide>
        <p15:guide id="3" pos="7284" userDrawn="1">
          <p15:clr>
            <a:srgbClr val="F26B43"/>
          </p15:clr>
        </p15:guide>
        <p15:guide id="4" orient="horz" pos="3881" userDrawn="1">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3.xml" Type="http://schemas.openxmlformats.org/officeDocument/2006/relationships/slideLayout"/><Relationship Id="rId2" Target="https://www.iea.org/articles/etp-clean-energy-technology-guide" TargetMode="External" Type="http://schemas.openxmlformats.org/officeDocument/2006/relationships/hyperlink"/></Relationships>
</file>

<file path=ppt/slides/_rels/slide17.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2.xml.rels><?xml version="1.0" encoding="UTF-8" standalone="yes"?><Relationships xmlns="http://schemas.openxmlformats.org/package/2006/relationships"><Relationship Id="rId1" Target="../tags/tag2.xml" Type="http://schemas.openxmlformats.org/officeDocument/2006/relationships/tags"/><Relationship Id="rId2" Target="../tags/tag3.xml" Type="http://schemas.openxmlformats.org/officeDocument/2006/relationships/tags"/><Relationship Id="rId3" Target="../slideLayouts/slideLayout2.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3.xml" Type="http://schemas.openxmlformats.org/officeDocument/2006/relationships/slideLayout"/><Relationship Id="rId2" Target="https://www.meti.go.jp/press/2020/07/20200713001/20200713001.html" TargetMode="External" Type="http://schemas.openxmlformats.org/officeDocument/2006/relationships/hyperlink"/><Relationship Id="rId3" Target="https://www.meti.go.jp/press/2020/02/20210219003/20210219003.html" TargetMode="External" Type="http://schemas.openxmlformats.org/officeDocument/2006/relationships/hyperlink"/><Relationship Id="rId4" Target="https://www.meti.go.jp/policy/economy/keiei_innovation/kodoshishin/kodoshishin.html" TargetMode="External" Type="http://schemas.openxmlformats.org/officeDocument/2006/relationships/hyperlink"/></Relationships>
</file>

<file path=ppt/slides/_rels/slide24.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25.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2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7.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28.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5.xml.rels><?xml version="1.0" encoding="UTF-8" standalone="yes"?><Relationships xmlns="http://schemas.openxmlformats.org/package/2006/relationships"><Relationship Id="rId1" Target="../tags/tag4.xml" Type="http://schemas.openxmlformats.org/officeDocument/2006/relationships/tags"/><Relationship Id="rId2" Target="../tags/tag5.xml" Type="http://schemas.openxmlformats.org/officeDocument/2006/relationships/tags"/><Relationship Id="rId3"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3.xml" Type="http://schemas.openxmlformats.org/officeDocument/2006/relationships/slideLayout"/><Relationship Id="rId2" Target="https://www.ipa.go.jp/dadc/join/what.html" TargetMode="External" Type="http://schemas.openxmlformats.org/officeDocument/2006/relationships/hyperlink"/></Relationships>
</file>

<file path=ppt/slides/_rels/slide7.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xml" Type="http://schemas.openxmlformats.org/officeDocument/2006/relationships/notesSlide"/><Relationship Id="rId3" Target="https://www.meti.go.jp/shingikai/sankoshin/green_innovation/pdf/007_02_00.pdf" TargetMode="External" Type="http://schemas.openxmlformats.org/officeDocument/2006/relationships/hyperlink"/></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60000"/>
                <a:lumOff val="40000"/>
              </a:schemeClr>
            </a:gs>
            <a:gs pos="100000">
              <a:schemeClr val="tx2">
                <a:lumMod val="60000"/>
                <a:lumOff val="40000"/>
              </a:schemeClr>
            </a:gs>
          </a:gsLst>
          <a:lin ang="8100000" scaled="1"/>
        </a:gra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F0EC748-671F-4E80-A072-520E15019CCE}"/>
              </a:ext>
            </a:extLst>
          </p:cNvPr>
          <p:cNvSpPr>
            <a:spLocks noGrp="1"/>
          </p:cNvSpPr>
          <p:nvPr>
            <p:ph type="title"/>
          </p:nvPr>
        </p:nvSpPr>
        <p:spPr>
          <a:xfrm>
            <a:off x="627599" y="1814551"/>
            <a:ext cx="10936800" cy="2041200"/>
          </a:xfrm>
        </p:spPr>
        <p:txBody>
          <a:bodyPr vert="horz"/>
          <a:lstStyle/>
          <a:p>
            <a:r>
              <a:rPr kumimoji="1" lang="ja-JP" altLang="en-US" dirty="0"/>
              <a:t>事業戦略ビジョン</a:t>
            </a:r>
            <a:br>
              <a:rPr kumimoji="1" lang="en-US" altLang="ja-JP" dirty="0"/>
            </a:br>
            <a:br>
              <a:rPr kumimoji="1" lang="en-US" altLang="ja-JP" dirty="0"/>
            </a:br>
            <a:r>
              <a:rPr kumimoji="1" lang="ja-JP" altLang="en-US" sz="1800" dirty="0"/>
              <a:t>提案プロジェクト名：○○○</a:t>
            </a:r>
            <a:r>
              <a:rPr kumimoji="1" lang="en-US" altLang="ja-JP" sz="1800" dirty="0"/>
              <a:t>			</a:t>
            </a:r>
            <a:r>
              <a:rPr kumimoji="1" lang="ja-JP" altLang="en-US" sz="1800" dirty="0"/>
              <a:t>提案者名：Ａ社</a:t>
            </a:r>
            <a:r>
              <a:rPr kumimoji="1" lang="ja-JP" altLang="en-US" sz="1400" dirty="0"/>
              <a:t>（幹事企業） </a:t>
            </a:r>
            <a:r>
              <a:rPr kumimoji="1" lang="ja-JP" altLang="en-US" sz="1800" dirty="0"/>
              <a:t>、代表名：代表取締役社長　</a:t>
            </a:r>
            <a:r>
              <a:rPr kumimoji="1" lang="en-US" altLang="ja-JP" sz="1800" dirty="0"/>
              <a:t>aa aa</a:t>
            </a:r>
            <a:endParaRPr kumimoji="1" lang="en-US" sz="1800" dirty="0"/>
          </a:p>
        </p:txBody>
      </p:sp>
      <p:sp>
        <p:nvSpPr>
          <p:cNvPr id="3" name="Title 6">
            <a:extLst>
              <a:ext uri="{FF2B5EF4-FFF2-40B4-BE49-F238E27FC236}">
                <a16:creationId xmlns:a16="http://schemas.microsoft.com/office/drawing/2014/main" id="{35EDD593-7EC1-4954-AB0E-28FAA6F5BE9A}"/>
              </a:ext>
            </a:extLst>
          </p:cNvPr>
          <p:cNvSpPr txBox="1">
            <a:spLocks/>
          </p:cNvSpPr>
          <p:nvPr/>
        </p:nvSpPr>
        <p:spPr bwMode="blackWhite">
          <a:xfrm>
            <a:off x="424501" y="4032530"/>
            <a:ext cx="10972506" cy="2825470"/>
          </a:xfrm>
          <a:prstGeom prst="rect">
            <a:avLst/>
          </a:prstGeom>
        </p:spPr>
        <p:txBody>
          <a:bodyPr vert="horz" wrap="square" lIns="0" tIns="0" rIns="0" bIns="0" rtlCol="0" anchor="t">
            <a:noAutofit/>
          </a:bodyPr>
          <a:lstStyle>
            <a:lvl1pPr algn="l" defTabSz="914400" rtl="0" eaLnBrk="1" latinLnBrk="0" hangingPunct="1">
              <a:lnSpc>
                <a:spcPct val="90000"/>
              </a:lnSpc>
              <a:spcBef>
                <a:spcPct val="0"/>
              </a:spcBef>
              <a:buNone/>
              <a:defRPr sz="5400" kern="1200">
                <a:solidFill>
                  <a:schemeClr val="bg1"/>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sz="1100" dirty="0"/>
              <a:t>＜注意事項＞</a:t>
            </a:r>
            <a:endParaRPr kumimoji="1" lang="en-US" altLang="ja-JP" sz="1100" dirty="0"/>
          </a:p>
          <a:p>
            <a:endParaRPr kumimoji="1" lang="en-US" altLang="ja-JP" sz="1100" dirty="0"/>
          </a:p>
          <a:p>
            <a:pPr marL="342900" indent="-342900">
              <a:buFont typeface="Arial" panose="020B0604020202020204" pitchFamily="34" charset="0"/>
              <a:buChar char="•"/>
            </a:pPr>
            <a:r>
              <a:rPr kumimoji="1" lang="ja-JP" altLang="en-US" sz="1100" dirty="0"/>
              <a:t>本資料に記載している項目に必要情報を入力し、「事業戦略ビジョン」を作成してください。これが、いわゆる提案書に当たります。</a:t>
            </a:r>
            <a:endParaRPr kumimoji="1" lang="en-US" altLang="ja-JP" sz="1100" dirty="0"/>
          </a:p>
          <a:p>
            <a:pPr marL="342900" indent="-342900">
              <a:buFont typeface="Arial" panose="020B0604020202020204" pitchFamily="34" charset="0"/>
              <a:buChar char="•"/>
            </a:pPr>
            <a:r>
              <a:rPr kumimoji="1" lang="ja-JP" altLang="en-US" sz="1100" dirty="0"/>
              <a:t>フォーマットはあくまで例示であり、資料の体裁・分量を変えること（既存の中期経営計画・経営ビジョン等の引用・挿入等を含む）は自由ですが、各ページの記載ガイド（青色のボックス）について十分な言及がない場合は、審査において十分に評価されない可能性があります。なお、事実・データ等の記載は、その出典を明記して下さい。</a:t>
            </a:r>
            <a:endParaRPr kumimoji="1" lang="en-US" altLang="ja-JP" sz="1100" dirty="0"/>
          </a:p>
          <a:p>
            <a:pPr marL="342900" indent="-342900">
              <a:buFont typeface="Arial" panose="020B0604020202020204" pitchFamily="34" charset="0"/>
              <a:buChar char="•"/>
            </a:pPr>
            <a:r>
              <a:rPr kumimoji="1" lang="ja-JP" altLang="en-US" sz="1100" dirty="0"/>
              <a:t>各ページの記載ガイド（青色のボックス）は提出時に削除して下さい。</a:t>
            </a:r>
            <a:endParaRPr kumimoji="1" lang="en-US" altLang="ja-JP" sz="1100" dirty="0"/>
          </a:p>
          <a:p>
            <a:pPr marL="342900" indent="-342900">
              <a:buFont typeface="Arial" panose="020B0604020202020204" pitchFamily="34" charset="0"/>
              <a:buChar char="•"/>
            </a:pPr>
            <a:r>
              <a:rPr kumimoji="1" lang="ja-JP" altLang="en-US" sz="1100" dirty="0"/>
              <a:t>必要に応じて、参考資料（自由様式）を挿入して下さい。</a:t>
            </a:r>
            <a:endParaRPr kumimoji="1" lang="en-US" altLang="ja-JP" sz="1100" dirty="0"/>
          </a:p>
          <a:p>
            <a:pPr marL="342900" indent="-342900">
              <a:buFont typeface="Arial" panose="020B0604020202020204" pitchFamily="34" charset="0"/>
              <a:buChar char="•"/>
            </a:pPr>
            <a:r>
              <a:rPr kumimoji="1" lang="ja-JP" altLang="en-US" sz="1100" dirty="0"/>
              <a:t>応募にあたっては、公募要領及び契約書（案）</a:t>
            </a:r>
            <a:r>
              <a:rPr kumimoji="1" lang="en-US" altLang="ja-JP" sz="1100" dirty="0"/>
              <a:t>/</a:t>
            </a:r>
            <a:r>
              <a:rPr kumimoji="1" lang="ja-JP" altLang="en-US" sz="1100" dirty="0"/>
              <a:t>交付規程をご覧下さい。審査の結果、採択され、事業を実施するには、これらの内容に同意いただくことが必要です。</a:t>
            </a:r>
            <a:endParaRPr kumimoji="1" lang="en-US" altLang="ja-JP" sz="1100" dirty="0"/>
          </a:p>
          <a:p>
            <a:pPr marL="342900" indent="-342900">
              <a:buFont typeface="Arial" panose="020B0604020202020204" pitchFamily="34" charset="0"/>
              <a:buChar char="•"/>
            </a:pPr>
            <a:r>
              <a:rPr kumimoji="1" lang="ja-JP" altLang="en-US" sz="1100" dirty="0"/>
              <a:t>本事業戦略ビジョンのうち非開示を希望する情報・スライドはその旨を明記ください。非開示情報と認められる情報は、</a:t>
            </a:r>
            <a:r>
              <a:rPr kumimoji="1" lang="en-US" altLang="ja-JP" sz="1100" dirty="0"/>
              <a:t>NEDO</a:t>
            </a:r>
            <a:r>
              <a:rPr kumimoji="1" lang="ja-JP" altLang="en-US" sz="1100" dirty="0"/>
              <a:t>や担当省庁の担当者及び審査委員以外には提供しないものとし、本基金事業以外の目的に使用しません。</a:t>
            </a:r>
            <a:endParaRPr kumimoji="1" lang="en-US" altLang="ja-JP" sz="1100" dirty="0"/>
          </a:p>
          <a:p>
            <a:pPr marL="342900" indent="-342900">
              <a:buFont typeface="Arial" panose="020B0604020202020204" pitchFamily="34" charset="0"/>
              <a:buChar char="•"/>
            </a:pPr>
            <a:r>
              <a:rPr kumimoji="1" lang="ja-JP" altLang="en-US" sz="1100" dirty="0"/>
              <a:t>上記の非開示とした情報を除いた上で、</a:t>
            </a:r>
            <a:r>
              <a:rPr kumimoji="1" lang="en-US" altLang="ja-JP" sz="1100" dirty="0"/>
              <a:t>NEDO</a:t>
            </a:r>
            <a:r>
              <a:rPr kumimoji="1" lang="ja-JP" altLang="en-US" sz="1100" dirty="0"/>
              <a:t>のホームページに採択者の「事業戦略ビジョン」を公開する予定です。</a:t>
            </a:r>
            <a:endParaRPr kumimoji="1" lang="en-US" altLang="ja-JP" sz="1100" dirty="0"/>
          </a:p>
          <a:p>
            <a:pPr marL="342900" indent="-342900">
              <a:buFont typeface="Arial" panose="020B0604020202020204" pitchFamily="34" charset="0"/>
              <a:buChar char="•"/>
            </a:pPr>
            <a:r>
              <a:rPr kumimoji="1" lang="ja-JP" altLang="en-US" sz="1100" dirty="0"/>
              <a:t>大学や公的研究機関は　</a:t>
            </a:r>
            <a:r>
              <a:rPr kumimoji="1" lang="en-US" altLang="ja-JP" sz="1100" dirty="0"/>
              <a:t>2.</a:t>
            </a:r>
            <a:r>
              <a:rPr kumimoji="1" lang="zh-TW" altLang="en-US" sz="1100" dirty="0"/>
              <a:t>研究開発計画</a:t>
            </a:r>
            <a:r>
              <a:rPr kumimoji="1" lang="ja-JP" altLang="en-US" sz="1100" dirty="0"/>
              <a:t>及び</a:t>
            </a:r>
            <a:r>
              <a:rPr kumimoji="1" lang="en-US" altLang="ja-JP" sz="1100" dirty="0"/>
              <a:t>4.</a:t>
            </a:r>
            <a:r>
              <a:rPr kumimoji="1" lang="ja-JP" altLang="en-US" sz="1100" dirty="0"/>
              <a:t>その他</a:t>
            </a:r>
            <a:r>
              <a:rPr kumimoji="1" lang="zh-TW" altLang="en-US" sz="1100" dirty="0"/>
              <a:t>／（</a:t>
            </a:r>
            <a:r>
              <a:rPr kumimoji="1" lang="en-US" altLang="zh-TW" sz="1100" dirty="0"/>
              <a:t>2</a:t>
            </a:r>
            <a:r>
              <a:rPr kumimoji="1" lang="zh-TW" altLang="en-US" sz="1100" dirty="0"/>
              <a:t>） </a:t>
            </a:r>
            <a:r>
              <a:rPr kumimoji="1" lang="ja-JP" altLang="en-US" sz="1100" dirty="0"/>
              <a:t>提案者情報のみを提出して下さい。</a:t>
            </a:r>
            <a:endParaRPr kumimoji="1" lang="en-US" altLang="ja-JP" sz="1100" dirty="0"/>
          </a:p>
          <a:p>
            <a:pPr marL="342900" indent="-342900">
              <a:buFont typeface="Arial" panose="020B0604020202020204" pitchFamily="34" charset="0"/>
              <a:buChar char="•"/>
            </a:pPr>
            <a:r>
              <a:rPr kumimoji="1" lang="ja-JP" altLang="en-US" sz="1100" dirty="0"/>
              <a:t>本事業戦略ビジョンは事業実施期間中、定期的に（年に１度を想定）更新の上、随時公開いただきます。さらに、プロジェクトにおける主要企業等</a:t>
            </a:r>
            <a:r>
              <a:rPr kumimoji="1" lang="en-US" altLang="ja-JP" sz="1100" baseline="30000" dirty="0"/>
              <a:t>※</a:t>
            </a:r>
            <a:r>
              <a:rPr kumimoji="1" lang="ja-JP" altLang="en-US" sz="1100" dirty="0"/>
              <a:t>の経営者（原則、代表取締役、代表執行役その他代表権を有する者）は、分野別</a:t>
            </a:r>
            <a:r>
              <a:rPr kumimoji="1" lang="en-US" altLang="ja-JP" sz="1100" dirty="0" err="1"/>
              <a:t>WG</a:t>
            </a:r>
            <a:r>
              <a:rPr kumimoji="1" lang="ja-JP" altLang="en-US" sz="1100" dirty="0"/>
              <a:t>において、本事業戦略ビジョンに基づき、（非公開とすべき情報の取り扱いには十分に留意の上で）事業の進捗に加えて、コンテクスト（事業環境）の変化にアジャイルに対応しているかどうかを説明いただく予定ですので、内容をよく確認の上、提出してください。</a:t>
            </a:r>
            <a:endParaRPr kumimoji="1" lang="en-US" altLang="ja-JP" sz="1100" dirty="0"/>
          </a:p>
          <a:p>
            <a:pPr marL="442913" indent="-442913"/>
            <a:r>
              <a:rPr kumimoji="1" lang="ja-JP" altLang="en-US" sz="1100" dirty="0"/>
              <a:t>　　　　</a:t>
            </a:r>
            <a:r>
              <a:rPr kumimoji="1" lang="en-US" altLang="ja-JP" sz="1100" dirty="0"/>
              <a:t>※</a:t>
            </a:r>
            <a:r>
              <a:rPr kumimoji="1" lang="ja-JP" altLang="en-US" sz="1100" dirty="0"/>
              <a:t>国費負担額がプロジェクト内で最大の実施主体（大学や公的研究機関等を除く、 実施主体がコンソーシアムの場合は幹事会社）、及び国費負担額がプロジェクト全体の</a:t>
            </a:r>
            <a:r>
              <a:rPr kumimoji="1" lang="en-US" altLang="ja-JP" sz="1100" dirty="0"/>
              <a:t>10</a:t>
            </a:r>
            <a:r>
              <a:rPr kumimoji="1" lang="ja-JP" altLang="en-US" sz="1100" dirty="0"/>
              <a:t>％以上かつ上位３社程度の主要企業等（コンソーシアム単位ではなく企業等の単位）　　　　</a:t>
            </a:r>
            <a:endParaRPr kumimoji="1" lang="en-US" altLang="ja-JP" sz="1100" dirty="0"/>
          </a:p>
        </p:txBody>
      </p:sp>
      <p:sp>
        <p:nvSpPr>
          <p:cNvPr id="8" name="テキスト ボックス 7"/>
          <p:cNvSpPr txBox="1"/>
          <p:nvPr/>
        </p:nvSpPr>
        <p:spPr>
          <a:xfrm>
            <a:off x="9656064" y="205562"/>
            <a:ext cx="2309108" cy="396949"/>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dirty="0">
                <a:solidFill>
                  <a:srgbClr val="575757"/>
                </a:solidFill>
                <a:latin typeface="Meiryo UI" panose="020B0604030504040204" pitchFamily="50" charset="-128"/>
                <a:ea typeface="Meiryo UI" panose="020B0604030504040204" pitchFamily="50" charset="-128"/>
              </a:rPr>
              <a:t>(</a:t>
            </a:r>
            <a:r>
              <a:rPr kumimoji="1" lang="ja-JP" altLang="en-US" sz="1600" dirty="0">
                <a:solidFill>
                  <a:srgbClr val="575757"/>
                </a:solidFill>
                <a:latin typeface="Meiryo UI" panose="020B0604030504040204" pitchFamily="50" charset="-128"/>
                <a:ea typeface="Meiryo UI" panose="020B0604030504040204" pitchFamily="50" charset="-128"/>
              </a:rPr>
              <a:t>応募フォーマット</a:t>
            </a:r>
            <a:r>
              <a:rPr kumimoji="1" lang="en-US" altLang="ja-JP" sz="1600" dirty="0">
                <a:solidFill>
                  <a:srgbClr val="575757"/>
                </a:solidFill>
                <a:latin typeface="Meiryo UI" panose="020B0604030504040204" pitchFamily="50" charset="-128"/>
                <a:ea typeface="Meiryo UI" panose="020B0604030504040204" pitchFamily="50" charset="-128"/>
              </a:rPr>
              <a:t>)</a:t>
            </a:r>
          </a:p>
        </p:txBody>
      </p:sp>
      <p:sp>
        <p:nvSpPr>
          <p:cNvPr id="2" name="テキスト ボックス 1"/>
          <p:cNvSpPr txBox="1"/>
          <p:nvPr/>
        </p:nvSpPr>
        <p:spPr>
          <a:xfrm>
            <a:off x="5854046" y="3725094"/>
            <a:ext cx="5542961" cy="48076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dirty="0">
                <a:solidFill>
                  <a:schemeClr val="bg1"/>
                </a:solidFill>
                <a:latin typeface="Meiryo UI" panose="020B0604030504040204" pitchFamily="50" charset="-128"/>
                <a:ea typeface="Meiryo UI" panose="020B0604030504040204" pitchFamily="50" charset="-128"/>
              </a:rPr>
              <a:t>（共同提案者（再委託先除く）：Ｂ社）</a:t>
            </a:r>
          </a:p>
        </p:txBody>
      </p:sp>
      <p:sp>
        <p:nvSpPr>
          <p:cNvPr id="9" name="テキスト ボックス 8"/>
          <p:cNvSpPr txBox="1"/>
          <p:nvPr/>
        </p:nvSpPr>
        <p:spPr>
          <a:xfrm>
            <a:off x="9802425" y="3793569"/>
            <a:ext cx="2389575" cy="34381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900" dirty="0">
                <a:solidFill>
                  <a:schemeClr val="bg1"/>
                </a:solidFill>
                <a:latin typeface="Meiryo UI" panose="020B0604030504040204" pitchFamily="50" charset="-128"/>
                <a:ea typeface="Meiryo UI" panose="020B0604030504040204" pitchFamily="50" charset="-128"/>
              </a:rPr>
              <a:t>※</a:t>
            </a:r>
            <a:r>
              <a:rPr kumimoji="1" lang="ja-JP" altLang="en-US" sz="900" dirty="0">
                <a:solidFill>
                  <a:schemeClr val="bg1"/>
                </a:solidFill>
                <a:latin typeface="Meiryo UI" panose="020B0604030504040204" pitchFamily="50" charset="-128"/>
                <a:ea typeface="Meiryo UI" panose="020B0604030504040204" pitchFamily="50" charset="-128"/>
              </a:rPr>
              <a:t>コンソーシアム等による共同実施の場合には、幹事企業を明記して下さい。</a:t>
            </a:r>
          </a:p>
        </p:txBody>
      </p:sp>
    </p:spTree>
    <p:extLst>
      <p:ext uri="{BB962C8B-B14F-4D97-AF65-F5344CB8AC3E}">
        <p14:creationId xmlns:p14="http://schemas.microsoft.com/office/powerpoint/2010/main" val="65656068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48EEFF1A-05AA-4A99-AD5F-AD8C8CA1B907}"/>
              </a:ext>
            </a:extLst>
          </p:cNvPr>
          <p:cNvCxnSpPr>
            <a:cxnSpLocks/>
          </p:cNvCxnSpPr>
          <p:nvPr/>
        </p:nvCxnSpPr>
        <p:spPr>
          <a:xfrm>
            <a:off x="5172344" y="1581901"/>
            <a:ext cx="6759136"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83E14928-9E5F-4CEF-BDF0-B1300F571DFE}"/>
              </a:ext>
            </a:extLst>
          </p:cNvPr>
          <p:cNvSpPr txBox="1"/>
          <p:nvPr/>
        </p:nvSpPr>
        <p:spPr>
          <a:xfrm>
            <a:off x="5178293" y="1330079"/>
            <a:ext cx="4731395" cy="31512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dirty="0">
                <a:solidFill>
                  <a:schemeClr val="tx2"/>
                </a:solidFill>
                <a:latin typeface="Meiryo UI" panose="020B0604030504040204" pitchFamily="50" charset="-128"/>
                <a:ea typeface="Meiryo UI" panose="020B0604030504040204" pitchFamily="50" charset="-128"/>
              </a:rPr>
              <a:t>他社に対する比較優位性</a:t>
            </a:r>
            <a:endParaRPr kumimoji="1" lang="en-US" altLang="ja-JP" sz="1400" dirty="0">
              <a:solidFill>
                <a:schemeClr val="tx2"/>
              </a:solidFill>
              <a:latin typeface="Meiryo UI" panose="020B0604030504040204" pitchFamily="50" charset="-128"/>
              <a:ea typeface="Meiryo UI" panose="020B0604030504040204" pitchFamily="50" charset="-128"/>
            </a:endParaRPr>
          </a:p>
        </p:txBody>
      </p:sp>
      <p:sp>
        <p:nvSpPr>
          <p:cNvPr id="99" name="Rectangle 98">
            <a:extLst>
              <a:ext uri="{FF2B5EF4-FFF2-40B4-BE49-F238E27FC236}">
                <a16:creationId xmlns:a16="http://schemas.microsoft.com/office/drawing/2014/main" id="{EFFE6E39-68E5-4A0D-A2C9-858D2F73911C}"/>
              </a:ext>
            </a:extLst>
          </p:cNvPr>
          <p:cNvSpPr/>
          <p:nvPr/>
        </p:nvSpPr>
        <p:spPr>
          <a:xfrm>
            <a:off x="5178293" y="1631596"/>
            <a:ext cx="6747814" cy="933203"/>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lvl="2"/>
            <a:r>
              <a:rPr lang="ja-JP" altLang="en-US" sz="1400" dirty="0">
                <a:solidFill>
                  <a:schemeClr val="tx1"/>
                </a:solidFill>
                <a:latin typeface="Meiryo UI" panose="020B0604030504040204" pitchFamily="50" charset="-128"/>
                <a:ea typeface="Meiryo UI" panose="020B0604030504040204" pitchFamily="50" charset="-128"/>
              </a:rPr>
              <a:t>想定される国内外の競合との比較において、想定される自社の現在の優位性をどのように活かし、将来</a:t>
            </a:r>
            <a:r>
              <a:rPr lang="en-US" altLang="ja-JP" sz="1400" dirty="0">
                <a:solidFill>
                  <a:schemeClr val="tx1"/>
                </a:solidFill>
                <a:latin typeface="Meiryo UI" panose="020B0604030504040204" pitchFamily="50" charset="-128"/>
                <a:ea typeface="Meiryo UI" panose="020B0604030504040204" pitchFamily="50" charset="-128"/>
              </a:rPr>
              <a:t>(2030</a:t>
            </a:r>
            <a:r>
              <a:rPr lang="ja-JP" altLang="en-US" sz="1400" dirty="0">
                <a:solidFill>
                  <a:schemeClr val="tx1"/>
                </a:solidFill>
                <a:latin typeface="Meiryo UI" panose="020B0604030504040204" pitchFamily="50" charset="-128"/>
                <a:ea typeface="Meiryo UI" panose="020B0604030504040204" pitchFamily="50" charset="-128"/>
              </a:rPr>
              <a:t>年まで</a:t>
            </a: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の優位性をどのように築いていくのか、を整理</a:t>
            </a:r>
            <a:endParaRPr lang="en-US" altLang="ja-JP" sz="1400" dirty="0">
              <a:solidFill>
                <a:schemeClr val="tx1"/>
              </a:solidFill>
              <a:latin typeface="Meiryo UI" panose="020B0604030504040204" pitchFamily="50" charset="-128"/>
              <a:ea typeface="Meiryo UI" panose="020B0604030504040204" pitchFamily="50" charset="-128"/>
            </a:endParaRPr>
          </a:p>
          <a:p>
            <a:pPr marL="0" lvl="2"/>
            <a:r>
              <a:rPr lang="ja-JP" altLang="en-US" sz="1400" dirty="0">
                <a:solidFill>
                  <a:schemeClr val="tx1"/>
                </a:solidFill>
                <a:latin typeface="Meiryo UI" panose="020B0604030504040204" pitchFamily="50" charset="-128"/>
                <a:ea typeface="Meiryo UI" panose="020B0604030504040204" pitchFamily="50" charset="-128"/>
              </a:rPr>
              <a:t>（技術、顧客基盤、サプライチェーン（国内経済への波及効果にも言及すること）、その他経営資源（設備、資本力、人材）等）</a:t>
            </a:r>
            <a:endParaRPr lang="en-US" altLang="ja-JP" sz="1400" dirty="0">
              <a:solidFill>
                <a:schemeClr val="tx1"/>
              </a:solidFill>
              <a:latin typeface="Meiryo UI" panose="020B0604030504040204" pitchFamily="50" charset="-128"/>
              <a:ea typeface="Meiryo UI" panose="020B0604030504040204" pitchFamily="50" charset="-128"/>
            </a:endParaRPr>
          </a:p>
        </p:txBody>
      </p:sp>
      <p:cxnSp>
        <p:nvCxnSpPr>
          <p:cNvPr id="14" name="Straight Connector 13">
            <a:extLst>
              <a:ext uri="{FF2B5EF4-FFF2-40B4-BE49-F238E27FC236}">
                <a16:creationId xmlns:a16="http://schemas.microsoft.com/office/drawing/2014/main" id="{EB2480E1-0E67-4A99-9679-153364B78B2D}"/>
              </a:ext>
            </a:extLst>
          </p:cNvPr>
          <p:cNvCxnSpPr>
            <a:cxnSpLocks/>
          </p:cNvCxnSpPr>
          <p:nvPr/>
        </p:nvCxnSpPr>
        <p:spPr>
          <a:xfrm>
            <a:off x="5029485" y="2055223"/>
            <a:ext cx="0" cy="4428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48A45652-7F88-4803-93E9-DF71B0FFC205}"/>
              </a:ext>
            </a:extLst>
          </p:cNvPr>
          <p:cNvSpPr txBox="1"/>
          <p:nvPr/>
        </p:nvSpPr>
        <p:spPr>
          <a:xfrm>
            <a:off x="613339" y="1324679"/>
            <a:ext cx="4262400" cy="31512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dirty="0">
                <a:solidFill>
                  <a:schemeClr val="tx2"/>
                </a:solidFill>
                <a:latin typeface="Meiryo UI" panose="020B0604030504040204" pitchFamily="50" charset="-128"/>
                <a:ea typeface="Meiryo UI" panose="020B0604030504040204" pitchFamily="50" charset="-128"/>
              </a:rPr>
              <a:t>自社の強み、弱み（経営資源）</a:t>
            </a:r>
            <a:endParaRPr kumimoji="1" lang="en-US" sz="1400" dirty="0" err="1">
              <a:solidFill>
                <a:schemeClr val="tx2"/>
              </a:solidFill>
              <a:latin typeface="Meiryo UI" panose="020B0604030504040204" pitchFamily="50" charset="-128"/>
              <a:ea typeface="Meiryo UI" panose="020B0604030504040204" pitchFamily="50" charset="-128"/>
            </a:endParaRPr>
          </a:p>
        </p:txBody>
      </p:sp>
      <p:sp>
        <p:nvSpPr>
          <p:cNvPr id="53" name="TextBox 52">
            <a:extLst>
              <a:ext uri="{FF2B5EF4-FFF2-40B4-BE49-F238E27FC236}">
                <a16:creationId xmlns:a16="http://schemas.microsoft.com/office/drawing/2014/main" id="{129B3EA9-75F2-4426-9C07-D74ABFB7AD07}"/>
              </a:ext>
            </a:extLst>
          </p:cNvPr>
          <p:cNvSpPr txBox="1"/>
          <p:nvPr/>
        </p:nvSpPr>
        <p:spPr>
          <a:xfrm>
            <a:off x="674049" y="4683375"/>
            <a:ext cx="4005077" cy="852997"/>
          </a:xfrm>
          <a:prstGeom prst="rect">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91440" bIns="45720" numCol="1" spcCol="0" rtlCol="0" fromWordArt="0" anchor="t" anchorCtr="0" forceAA="0" compatLnSpc="1">
            <a:prstTxWarp prst="textNoShape">
              <a:avLst/>
            </a:prstTxWarp>
            <a:noAutofit/>
          </a:bodyPr>
          <a:lstStyle/>
          <a:p>
            <a:pPr marL="108000" lvl="1">
              <a:buClr>
                <a:schemeClr val="tx2"/>
              </a:buClr>
              <a:buSzPct val="100000"/>
            </a:pPr>
            <a:r>
              <a:rPr kumimoji="1" lang="ja-JP" altLang="en-US" sz="1400" b="1" dirty="0">
                <a:solidFill>
                  <a:schemeClr val="tx1"/>
                </a:solidFill>
                <a:latin typeface="Meiryo UI" panose="020B0604030504040204" pitchFamily="50" charset="-128"/>
                <a:ea typeface="Meiryo UI" panose="020B0604030504040204" pitchFamily="50" charset="-128"/>
              </a:rPr>
              <a:t>自社の強み</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dirty="0" err="1">
                <a:solidFill>
                  <a:schemeClr val="tx1"/>
                </a:solidFill>
                <a:latin typeface="Meiryo UI" panose="020B0604030504040204" pitchFamily="50" charset="-128"/>
                <a:ea typeface="Meiryo UI" panose="020B0604030504040204" pitchFamily="50" charset="-128"/>
              </a:rPr>
              <a:t>XXXXX</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808038" lvl="2" indent="-177800">
              <a:buClr>
                <a:schemeClr val="tx2"/>
              </a:buClr>
              <a:buSzPct val="100000"/>
              <a:buFont typeface="Trebuchet MS" panose="020B0603020202020204" pitchFamily="34" charset="0"/>
              <a:buChar char="–"/>
            </a:pPr>
            <a:r>
              <a:rPr kumimoji="1" lang="en-US" altLang="ja-JP" sz="1400" dirty="0">
                <a:solidFill>
                  <a:schemeClr val="tx1"/>
                </a:solidFill>
                <a:latin typeface="Meiryo UI" panose="020B0604030504040204" pitchFamily="50" charset="-128"/>
                <a:ea typeface="Meiryo UI" panose="020B0604030504040204" pitchFamily="50" charset="-128"/>
              </a:rPr>
              <a:t>XXXX</a:t>
            </a:r>
            <a:endParaRPr kumimoji="1" lang="en-US" altLang="ja-JP" sz="1400" dirty="0">
              <a:solidFill>
                <a:schemeClr val="tx1"/>
              </a:solidFill>
              <a:latin typeface="Trebuchet MS" panose="020B0603020202020204" pitchFamily="34" charset="0"/>
              <a:ea typeface="Meiryo UI" panose="020B0604030504040204" pitchFamily="50" charset="-128"/>
            </a:endParaRPr>
          </a:p>
        </p:txBody>
      </p:sp>
      <p:sp>
        <p:nvSpPr>
          <p:cNvPr id="36" name="TextBox 35" descr="ｔ">
            <a:extLst>
              <a:ext uri="{FF2B5EF4-FFF2-40B4-BE49-F238E27FC236}">
                <a16:creationId xmlns:a16="http://schemas.microsoft.com/office/drawing/2014/main" id="{0ED78D2C-E81F-4C90-A536-678F03CD7E54}"/>
              </a:ext>
            </a:extLst>
          </p:cNvPr>
          <p:cNvSpPr txBox="1"/>
          <p:nvPr/>
        </p:nvSpPr>
        <p:spPr>
          <a:xfrm>
            <a:off x="662731" y="2575794"/>
            <a:ext cx="3998869" cy="1937712"/>
          </a:xfrm>
          <a:prstGeom prst="roundRect">
            <a:avLst>
              <a:gd name="adj" fmla="val 5943"/>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ja-JP" altLang="en-US" sz="1400" b="1" dirty="0">
                <a:solidFill>
                  <a:schemeClr val="tx1"/>
                </a:solidFill>
                <a:latin typeface="Trebuchet MS" panose="020B0603020202020204" pitchFamily="34" charset="0"/>
                <a:ea typeface="Meiryo UI" panose="020B0604030504040204" pitchFamily="50" charset="-128"/>
              </a:rPr>
              <a:t>ターゲットに対する提供価値</a:t>
            </a:r>
            <a:endParaRPr kumimoji="1" lang="en-US" altLang="ja-JP" sz="1400" b="1" dirty="0">
              <a:solidFill>
                <a:schemeClr val="tx1"/>
              </a:solidFill>
              <a:latin typeface="Trebuchet MS" panose="020B0603020202020204" pitchFamily="34" charset="0"/>
              <a:ea typeface="Meiryo UI" panose="020B0604030504040204" pitchFamily="50" charset="-128"/>
            </a:endParaRPr>
          </a:p>
          <a:p>
            <a:pPr marL="355600" lvl="1" indent="-182563">
              <a:buClr>
                <a:schemeClr val="tx2"/>
              </a:buClr>
              <a:buSzPct val="100000"/>
              <a:buFont typeface="Trebuchet MS" panose="020B0603020202020204" pitchFamily="34" charset="0"/>
              <a:buChar char="•"/>
            </a:pPr>
            <a:r>
              <a:rPr kumimoji="1" lang="ja-JP" altLang="en-US" sz="1400" dirty="0">
                <a:solidFill>
                  <a:schemeClr val="tx1"/>
                </a:solidFill>
                <a:latin typeface="Trebuchet MS" panose="020B0603020202020204" pitchFamily="34" charset="0"/>
                <a:ea typeface="Meiryo UI" panose="020B0604030504040204" pitchFamily="50" charset="-128"/>
              </a:rPr>
              <a:t>・・・・</a:t>
            </a:r>
            <a:endParaRPr kumimoji="1" lang="en-US" altLang="ja-JP" sz="1400" dirty="0">
              <a:solidFill>
                <a:schemeClr val="tx1"/>
              </a:solidFill>
              <a:latin typeface="Trebuchet MS" panose="020B0603020202020204" pitchFamily="34" charset="0"/>
              <a:ea typeface="Meiryo UI" panose="020B0604030504040204" pitchFamily="50" charset="-128"/>
            </a:endParaRPr>
          </a:p>
          <a:p>
            <a:pPr marL="355600" lvl="1" indent="-182563">
              <a:buClr>
                <a:schemeClr val="tx2"/>
              </a:buClr>
              <a:buSzPct val="100000"/>
              <a:buFont typeface="Trebuchet MS" panose="020B0603020202020204" pitchFamily="34" charset="0"/>
              <a:buChar char="•"/>
            </a:pPr>
            <a:r>
              <a:rPr kumimoji="1" lang="ja-JP" altLang="en-US" sz="1400" dirty="0">
                <a:solidFill>
                  <a:schemeClr val="tx1"/>
                </a:solidFill>
                <a:latin typeface="Trebuchet MS" panose="020B0603020202020204" pitchFamily="34" charset="0"/>
                <a:ea typeface="Meiryo UI" panose="020B0604030504040204" pitchFamily="50" charset="-128"/>
              </a:rPr>
              <a:t>・・・・</a:t>
            </a:r>
            <a:endParaRPr kumimoji="1" lang="en-US" altLang="ja-JP" sz="1400" dirty="0">
              <a:solidFill>
                <a:schemeClr val="tx1"/>
              </a:solidFill>
              <a:latin typeface="Trebuchet MS" panose="020B0603020202020204" pitchFamily="34" charset="0"/>
              <a:ea typeface="Meiryo UI" panose="020B0604030504040204" pitchFamily="50" charset="-128"/>
            </a:endParaRPr>
          </a:p>
          <a:p>
            <a:pPr marL="355600" lvl="1" indent="-182563">
              <a:buClr>
                <a:schemeClr val="tx2"/>
              </a:buClr>
              <a:buSzPct val="100000"/>
              <a:buFont typeface="Trebuchet MS" panose="020B0603020202020204" pitchFamily="34" charset="0"/>
              <a:buChar char="•"/>
            </a:pPr>
            <a:r>
              <a:rPr kumimoji="1" lang="ja-JP" altLang="en-US" sz="1400" dirty="0">
                <a:solidFill>
                  <a:schemeClr val="tx1"/>
                </a:solidFill>
                <a:latin typeface="Trebuchet MS" panose="020B0603020202020204" pitchFamily="34" charset="0"/>
                <a:ea typeface="Meiryo UI" panose="020B0604030504040204" pitchFamily="50" charset="-128"/>
              </a:rPr>
              <a:t>・・・・</a:t>
            </a:r>
            <a:endParaRPr kumimoji="1" lang="en-US" altLang="ja-JP" sz="1400" dirty="0">
              <a:solidFill>
                <a:schemeClr val="tx1"/>
              </a:solidFill>
              <a:latin typeface="Trebuchet MS" panose="020B0603020202020204" pitchFamily="34" charset="0"/>
              <a:ea typeface="Meiryo UI" panose="020B0604030504040204" pitchFamily="50" charset="-128"/>
            </a:endParaRPr>
          </a:p>
        </p:txBody>
      </p:sp>
      <p:cxnSp>
        <p:nvCxnSpPr>
          <p:cNvPr id="54" name="Straight Connector 53">
            <a:extLst>
              <a:ext uri="{FF2B5EF4-FFF2-40B4-BE49-F238E27FC236}">
                <a16:creationId xmlns:a16="http://schemas.microsoft.com/office/drawing/2014/main" id="{F24DDFC1-9A92-4F0B-B4C4-02875B0770C2}"/>
              </a:ext>
            </a:extLst>
          </p:cNvPr>
          <p:cNvCxnSpPr>
            <a:cxnSpLocks/>
          </p:cNvCxnSpPr>
          <p:nvPr/>
        </p:nvCxnSpPr>
        <p:spPr>
          <a:xfrm>
            <a:off x="611625" y="1581901"/>
            <a:ext cx="42624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62" name="Rectangle 61">
            <a:extLst>
              <a:ext uri="{FF2B5EF4-FFF2-40B4-BE49-F238E27FC236}">
                <a16:creationId xmlns:a16="http://schemas.microsoft.com/office/drawing/2014/main" id="{75709E41-187E-4563-8EBA-975FF9AB762E}"/>
              </a:ext>
            </a:extLst>
          </p:cNvPr>
          <p:cNvSpPr/>
          <p:nvPr/>
        </p:nvSpPr>
        <p:spPr>
          <a:xfrm>
            <a:off x="617833" y="1631597"/>
            <a:ext cx="4262400" cy="772116"/>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lvl="2"/>
            <a:r>
              <a:rPr lang="ja-JP" altLang="en-US" sz="1400" dirty="0">
                <a:solidFill>
                  <a:schemeClr val="tx1"/>
                </a:solidFill>
                <a:latin typeface="Meiryo UI" panose="020B0604030504040204" pitchFamily="50" charset="-128"/>
                <a:ea typeface="Meiryo UI" panose="020B0604030504040204" pitchFamily="50" charset="-128"/>
              </a:rPr>
              <a:t>前述のターゲットに対して、自社の強みをどのように活かして価値（特に、日本国内にもたらされる価値にも言及すること）を提供していくのか、また弱みへの対応を整理</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5" name="TextBox 24">
            <a:extLst>
              <a:ext uri="{FF2B5EF4-FFF2-40B4-BE49-F238E27FC236}">
                <a16:creationId xmlns:a16="http://schemas.microsoft.com/office/drawing/2014/main" id="{E759795C-FFD1-443B-BDA5-A9E878CA6DC2}"/>
              </a:ext>
            </a:extLst>
          </p:cNvPr>
          <p:cNvSpPr txBox="1"/>
          <p:nvPr/>
        </p:nvSpPr>
        <p:spPr>
          <a:xfrm>
            <a:off x="5161612" y="3005056"/>
            <a:ext cx="533088" cy="1608713"/>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defPPr>
              <a:defRPr lang="en-US"/>
            </a:defPPr>
            <a:lvl1pPr algn="ctr">
              <a:defRPr kumimoji="1" sz="1400">
                <a:solidFill>
                  <a:srgbClr val="575757"/>
                </a:solidFill>
                <a:latin typeface="Meiryo UI" panose="020B0604030504040204" pitchFamily="50" charset="-128"/>
                <a:ea typeface="Meiryo UI" panose="020B0604030504040204" pitchFamily="50" charset="-128"/>
              </a:defRPr>
            </a:lvl1pPr>
          </a:lstStyle>
          <a:p>
            <a:r>
              <a:rPr lang="ja-JP" altLang="en-US" b="1">
                <a:solidFill>
                  <a:schemeClr val="tx1"/>
                </a:solidFill>
              </a:rPr>
              <a:t>自社</a:t>
            </a:r>
            <a:endParaRPr lang="en-US" b="1" dirty="0" err="1">
              <a:solidFill>
                <a:schemeClr val="tx1"/>
              </a:solidFill>
            </a:endParaRPr>
          </a:p>
        </p:txBody>
      </p:sp>
      <p:sp>
        <p:nvSpPr>
          <p:cNvPr id="26" name="TextBox 25">
            <a:extLst>
              <a:ext uri="{FF2B5EF4-FFF2-40B4-BE49-F238E27FC236}">
                <a16:creationId xmlns:a16="http://schemas.microsoft.com/office/drawing/2014/main" id="{AA40AF72-6E32-4734-8B23-B01EBE919792}"/>
              </a:ext>
            </a:extLst>
          </p:cNvPr>
          <p:cNvSpPr txBox="1"/>
          <p:nvPr/>
        </p:nvSpPr>
        <p:spPr>
          <a:xfrm>
            <a:off x="5161612" y="4672372"/>
            <a:ext cx="533088" cy="864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algn="ctr"/>
            <a:r>
              <a:rPr kumimoji="1" lang="ja-JP" altLang="en-US" sz="1400" b="1" dirty="0">
                <a:solidFill>
                  <a:schemeClr val="tx1"/>
                </a:solidFill>
                <a:latin typeface="Meiryo UI" panose="020B0604030504040204" pitchFamily="50" charset="-128"/>
                <a:ea typeface="Meiryo UI" panose="020B0604030504040204" pitchFamily="50" charset="-128"/>
              </a:rPr>
              <a:t>競合</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lgn="ctr"/>
            <a:r>
              <a:rPr kumimoji="1" lang="en-US" altLang="ja-JP" sz="1400" b="1" dirty="0">
                <a:solidFill>
                  <a:schemeClr val="tx1"/>
                </a:solidFill>
                <a:latin typeface="Meiryo UI" panose="020B0604030504040204" pitchFamily="50" charset="-128"/>
                <a:ea typeface="Meiryo UI" panose="020B0604030504040204" pitchFamily="50" charset="-128"/>
              </a:rPr>
              <a:t>A</a:t>
            </a:r>
            <a:r>
              <a:rPr kumimoji="1" lang="ja-JP" altLang="en-US" sz="1400" b="1" dirty="0">
                <a:solidFill>
                  <a:schemeClr val="tx1"/>
                </a:solidFill>
                <a:latin typeface="Meiryo UI" panose="020B0604030504040204" pitchFamily="50" charset="-128"/>
                <a:ea typeface="Meiryo UI" panose="020B0604030504040204" pitchFamily="50" charset="-128"/>
              </a:rPr>
              <a:t>社</a:t>
            </a:r>
            <a:endParaRPr kumimoji="1" lang="en-US" sz="1400" b="1" dirty="0" err="1">
              <a:solidFill>
                <a:schemeClr val="tx1"/>
              </a:solidFill>
              <a:latin typeface="Meiryo UI" panose="020B0604030504040204" pitchFamily="50" charset="-128"/>
              <a:ea typeface="Meiryo UI" panose="020B0604030504040204" pitchFamily="50" charset="-128"/>
            </a:endParaRPr>
          </a:p>
        </p:txBody>
      </p:sp>
      <p:sp>
        <p:nvSpPr>
          <p:cNvPr id="27" name="TextBox 26">
            <a:extLst>
              <a:ext uri="{FF2B5EF4-FFF2-40B4-BE49-F238E27FC236}">
                <a16:creationId xmlns:a16="http://schemas.microsoft.com/office/drawing/2014/main" id="{E04A3BE6-C60D-4D3F-914D-E407ABD01F80}"/>
              </a:ext>
            </a:extLst>
          </p:cNvPr>
          <p:cNvSpPr txBox="1"/>
          <p:nvPr/>
        </p:nvSpPr>
        <p:spPr>
          <a:xfrm>
            <a:off x="5161612" y="5594963"/>
            <a:ext cx="533088" cy="89379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algn="ctr"/>
            <a:r>
              <a:rPr kumimoji="1" lang="ja-JP" altLang="en-US" sz="1400" b="1" dirty="0">
                <a:solidFill>
                  <a:schemeClr val="tx1"/>
                </a:solidFill>
                <a:latin typeface="Meiryo UI" panose="020B0604030504040204" pitchFamily="50" charset="-128"/>
                <a:ea typeface="Meiryo UI" panose="020B0604030504040204" pitchFamily="50" charset="-128"/>
              </a:rPr>
              <a:t>競合</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lgn="ctr"/>
            <a:r>
              <a:rPr kumimoji="1" lang="en-US" altLang="ja-JP" sz="1400" b="1" dirty="0">
                <a:solidFill>
                  <a:schemeClr val="tx1"/>
                </a:solidFill>
                <a:latin typeface="Meiryo UI" panose="020B0604030504040204" pitchFamily="50" charset="-128"/>
                <a:ea typeface="Meiryo UI" panose="020B0604030504040204" pitchFamily="50" charset="-128"/>
              </a:rPr>
              <a:t>B</a:t>
            </a:r>
            <a:r>
              <a:rPr kumimoji="1" lang="ja-JP" altLang="en-US" sz="1400" b="1" dirty="0">
                <a:solidFill>
                  <a:schemeClr val="tx1"/>
                </a:solidFill>
                <a:latin typeface="Meiryo UI" panose="020B0604030504040204" pitchFamily="50" charset="-128"/>
                <a:ea typeface="Meiryo UI" panose="020B0604030504040204" pitchFamily="50" charset="-128"/>
              </a:rPr>
              <a:t>社</a:t>
            </a:r>
            <a:endParaRPr kumimoji="1" lang="en-US" sz="1400" b="1" dirty="0" err="1">
              <a:solidFill>
                <a:schemeClr val="tx1"/>
              </a:solidFill>
              <a:latin typeface="Meiryo UI" panose="020B0604030504040204" pitchFamily="50" charset="-128"/>
              <a:ea typeface="Meiryo UI" panose="020B0604030504040204" pitchFamily="50" charset="-128"/>
            </a:endParaRPr>
          </a:p>
        </p:txBody>
      </p:sp>
      <p:sp>
        <p:nvSpPr>
          <p:cNvPr id="28" name="TextBox 27" descr="ｔ">
            <a:extLst>
              <a:ext uri="{FF2B5EF4-FFF2-40B4-BE49-F238E27FC236}">
                <a16:creationId xmlns:a16="http://schemas.microsoft.com/office/drawing/2014/main" id="{DE43BC92-2A24-4223-814C-D60EE2A50952}"/>
              </a:ext>
            </a:extLst>
          </p:cNvPr>
          <p:cNvSpPr txBox="1"/>
          <p:nvPr/>
        </p:nvSpPr>
        <p:spPr>
          <a:xfrm>
            <a:off x="5938672" y="3029318"/>
            <a:ext cx="1469724" cy="3606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000" rIns="0" bIns="0" numCol="1" spcCol="0" rtlCol="0" fromWordArt="0" anchor="t" anchorCtr="0" forceAA="0" compatLnSpc="1">
            <a:prstTxWarp prst="textNoShape">
              <a:avLst/>
            </a:prstTxWarp>
            <a:noAutofit/>
          </a:bodyPr>
          <a:lstStyle/>
          <a:p>
            <a:pPr marL="182563" lvl="1" indent="-182563">
              <a:lnSpc>
                <a:spcPts val="1400"/>
              </a:lnSpc>
              <a:spcBef>
                <a:spcPts val="600"/>
              </a:spcBef>
              <a:buClr>
                <a:schemeClr val="tx2"/>
              </a:buClr>
              <a:buSzPct val="100000"/>
              <a:buFont typeface="Trebuchet MS" panose="020B0603020202020204" pitchFamily="34" charset="0"/>
              <a:buChar char="•"/>
            </a:pPr>
            <a:r>
              <a:rPr kumimoji="1" lang="en-US" altLang="ja-JP" sz="1200" dirty="0">
                <a:solidFill>
                  <a:schemeClr val="tx1"/>
                </a:solidFill>
                <a:latin typeface="Trebuchet MS" panose="020B0603020202020204" pitchFamily="34" charset="0"/>
                <a:ea typeface="Meiryo UI" panose="020B0604030504040204" pitchFamily="50" charset="-128"/>
              </a:rPr>
              <a:t>(</a:t>
            </a:r>
            <a:r>
              <a:rPr kumimoji="1" lang="ja-JP" altLang="en-US" sz="1200" dirty="0">
                <a:solidFill>
                  <a:schemeClr val="tx1"/>
                </a:solidFill>
                <a:latin typeface="Trebuchet MS" panose="020B0603020202020204" pitchFamily="34" charset="0"/>
                <a:ea typeface="Meiryo UI" panose="020B0604030504040204" pitchFamily="50" charset="-128"/>
              </a:rPr>
              <a:t>現在</a:t>
            </a:r>
            <a:r>
              <a:rPr kumimoji="1" lang="en-US" altLang="ja-JP" sz="1200" dirty="0">
                <a:solidFill>
                  <a:schemeClr val="tx1"/>
                </a:solidFill>
                <a:latin typeface="Trebuchet MS" panose="020B0603020202020204" pitchFamily="34" charset="0"/>
                <a:ea typeface="Meiryo UI" panose="020B0604030504040204" pitchFamily="50" charset="-128"/>
              </a:rPr>
              <a:t>)XXXX</a:t>
            </a:r>
            <a:endParaRPr kumimoji="1" lang="en-US" sz="1200" dirty="0">
              <a:solidFill>
                <a:schemeClr val="tx1"/>
              </a:solidFill>
              <a:latin typeface="Trebuchet MS" panose="020B0603020202020204" pitchFamily="34" charset="0"/>
              <a:ea typeface="Meiryo UI" panose="020B0604030504040204" pitchFamily="50" charset="-128"/>
            </a:endParaRPr>
          </a:p>
        </p:txBody>
      </p:sp>
      <p:sp>
        <p:nvSpPr>
          <p:cNvPr id="102" name="TextBox 101">
            <a:extLst>
              <a:ext uri="{FF2B5EF4-FFF2-40B4-BE49-F238E27FC236}">
                <a16:creationId xmlns:a16="http://schemas.microsoft.com/office/drawing/2014/main" id="{E40AF814-350F-4853-B6B3-29D10954E182}"/>
              </a:ext>
            </a:extLst>
          </p:cNvPr>
          <p:cNvSpPr txBox="1"/>
          <p:nvPr/>
        </p:nvSpPr>
        <p:spPr>
          <a:xfrm>
            <a:off x="5938672" y="4696632"/>
            <a:ext cx="1469724" cy="864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6000" rIns="0" bIns="0" numCol="1" spcCol="0" rtlCol="0" fromWordArt="0" anchor="t" anchorCtr="0" forceAA="0" compatLnSpc="1">
            <a:prstTxWarp prst="textNoShape">
              <a:avLst/>
            </a:prstTxWarp>
            <a:noAutofit/>
          </a:bodyPr>
          <a:lstStyle/>
          <a:p>
            <a:pPr marL="182563" lvl="1" indent="-182563">
              <a:buClr>
                <a:schemeClr val="tx2"/>
              </a:buClr>
              <a:buSzPct val="100000"/>
              <a:buFont typeface="Trebuchet MS" panose="020B0603020202020204" pitchFamily="34" charset="0"/>
              <a:buChar char="•"/>
            </a:pPr>
            <a:r>
              <a:rPr kumimoji="1" lang="en-US" altLang="ja-JP" sz="1400" dirty="0">
                <a:solidFill>
                  <a:schemeClr val="tx1"/>
                </a:solidFill>
                <a:latin typeface="Trebuchet MS" panose="020B0603020202020204" pitchFamily="34" charset="0"/>
                <a:ea typeface="Meiryo UI" panose="020B0604030504040204" pitchFamily="50" charset="-128"/>
              </a:rPr>
              <a:t>XXXX</a:t>
            </a:r>
            <a:endParaRPr kumimoji="1" lang="en-US" sz="1400" dirty="0">
              <a:solidFill>
                <a:schemeClr val="tx1"/>
              </a:solidFill>
              <a:latin typeface="Trebuchet MS" panose="020B0603020202020204" pitchFamily="34" charset="0"/>
              <a:ea typeface="Meiryo UI" panose="020B0604030504040204" pitchFamily="50" charset="-128"/>
            </a:endParaRPr>
          </a:p>
        </p:txBody>
      </p:sp>
      <p:sp>
        <p:nvSpPr>
          <p:cNvPr id="105" name="TextBox 104" descr="ｔ">
            <a:extLst>
              <a:ext uri="{FF2B5EF4-FFF2-40B4-BE49-F238E27FC236}">
                <a16:creationId xmlns:a16="http://schemas.microsoft.com/office/drawing/2014/main" id="{16DE6F73-1D54-44D4-AD25-1984BC7DA1E5}"/>
              </a:ext>
            </a:extLst>
          </p:cNvPr>
          <p:cNvSpPr txBox="1"/>
          <p:nvPr/>
        </p:nvSpPr>
        <p:spPr>
          <a:xfrm>
            <a:off x="7484832" y="3029318"/>
            <a:ext cx="1469724" cy="360662"/>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000" rIns="0" bIns="0" numCol="1" spcCol="0" rtlCol="0" fromWordArt="0" anchor="t" anchorCtr="0" forceAA="0" compatLnSpc="1">
            <a:prstTxWarp prst="textNoShape">
              <a:avLst/>
            </a:prstTxWarp>
            <a:noAutofit/>
          </a:bodyPr>
          <a:lstStyle/>
          <a:p>
            <a:pPr marL="182563" lvl="1" indent="-182563">
              <a:lnSpc>
                <a:spcPts val="1400"/>
              </a:lnSpc>
              <a:spcBef>
                <a:spcPts val="600"/>
              </a:spcBef>
              <a:buClr>
                <a:schemeClr val="tx2"/>
              </a:buClr>
              <a:buSzPct val="100000"/>
              <a:buFont typeface="Trebuchet MS" panose="020B0603020202020204" pitchFamily="34" charset="0"/>
              <a:buChar char="•"/>
            </a:pPr>
            <a:r>
              <a:rPr kumimoji="1" lang="en-US" altLang="ja-JP" sz="1400" dirty="0" err="1">
                <a:solidFill>
                  <a:schemeClr val="tx1"/>
                </a:solidFill>
                <a:latin typeface="Trebuchet MS" panose="020B0603020202020204" pitchFamily="34" charset="0"/>
                <a:ea typeface="Meiryo UI" panose="020B0604030504040204" pitchFamily="50" charset="-128"/>
              </a:rPr>
              <a:t>XXXX</a:t>
            </a:r>
            <a:endParaRPr kumimoji="1" lang="en-US" sz="1400" dirty="0">
              <a:solidFill>
                <a:schemeClr val="tx1"/>
              </a:solidFill>
              <a:latin typeface="Trebuchet MS" panose="020B0603020202020204" pitchFamily="34" charset="0"/>
              <a:ea typeface="Meiryo UI" panose="020B0604030504040204" pitchFamily="50" charset="-128"/>
            </a:endParaRPr>
          </a:p>
        </p:txBody>
      </p:sp>
      <p:sp>
        <p:nvSpPr>
          <p:cNvPr id="107" name="TextBox 106" descr="ｔ">
            <a:extLst>
              <a:ext uri="{FF2B5EF4-FFF2-40B4-BE49-F238E27FC236}">
                <a16:creationId xmlns:a16="http://schemas.microsoft.com/office/drawing/2014/main" id="{AA0339DF-AB2C-44F3-A4EB-7FFABC3C3A72}"/>
              </a:ext>
            </a:extLst>
          </p:cNvPr>
          <p:cNvSpPr txBox="1"/>
          <p:nvPr/>
        </p:nvSpPr>
        <p:spPr>
          <a:xfrm flipH="1">
            <a:off x="9030991" y="3029318"/>
            <a:ext cx="1469724" cy="360662"/>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000" rIns="0" bIns="0" numCol="1" spcCol="0" rtlCol="0" fromWordArt="0" anchor="t" anchorCtr="0" forceAA="0" compatLnSpc="1">
            <a:prstTxWarp prst="textNoShape">
              <a:avLst/>
            </a:prstTxWarp>
            <a:noAutofit/>
          </a:bodyPr>
          <a:lstStyle/>
          <a:p>
            <a:pPr marL="182563" lvl="1" indent="-182563">
              <a:lnSpc>
                <a:spcPts val="1400"/>
              </a:lnSpc>
              <a:spcBef>
                <a:spcPts val="600"/>
              </a:spcBef>
              <a:buClr>
                <a:schemeClr val="tx2"/>
              </a:buClr>
              <a:buSzPct val="100000"/>
              <a:buFont typeface="Trebuchet MS" panose="020B0603020202020204" pitchFamily="34" charset="0"/>
              <a:buChar char="•"/>
            </a:pPr>
            <a:r>
              <a:rPr kumimoji="1" lang="en-US" altLang="ja-JP" sz="1400" dirty="0" err="1">
                <a:solidFill>
                  <a:schemeClr val="tx1"/>
                </a:solidFill>
                <a:latin typeface="Trebuchet MS" panose="020B0603020202020204" pitchFamily="34" charset="0"/>
                <a:ea typeface="Meiryo UI" panose="020B0604030504040204" pitchFamily="50" charset="-128"/>
              </a:rPr>
              <a:t>XXXX</a:t>
            </a:r>
            <a:endParaRPr kumimoji="1" lang="en-US" sz="1400" dirty="0">
              <a:solidFill>
                <a:schemeClr val="tx1"/>
              </a:solidFill>
              <a:latin typeface="Trebuchet MS" panose="020B0603020202020204" pitchFamily="34" charset="0"/>
              <a:ea typeface="Meiryo UI" panose="020B0604030504040204" pitchFamily="50" charset="-128"/>
            </a:endParaRPr>
          </a:p>
        </p:txBody>
      </p:sp>
      <p:sp>
        <p:nvSpPr>
          <p:cNvPr id="108" name="TextBox 107" descr="ｔ">
            <a:extLst>
              <a:ext uri="{FF2B5EF4-FFF2-40B4-BE49-F238E27FC236}">
                <a16:creationId xmlns:a16="http://schemas.microsoft.com/office/drawing/2014/main" id="{2F5D8C40-212A-46A4-801C-FEFED149D44E}"/>
              </a:ext>
            </a:extLst>
          </p:cNvPr>
          <p:cNvSpPr txBox="1"/>
          <p:nvPr/>
        </p:nvSpPr>
        <p:spPr>
          <a:xfrm>
            <a:off x="10577149" y="3029318"/>
            <a:ext cx="1469724" cy="269592"/>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000" rIns="0" bIns="0" numCol="1" spcCol="0" rtlCol="0" fromWordArt="0" anchor="t" anchorCtr="0" forceAA="0" compatLnSpc="1">
            <a:prstTxWarp prst="textNoShape">
              <a:avLst/>
            </a:prstTxWarp>
            <a:noAutofit/>
          </a:bodyPr>
          <a:lstStyle/>
          <a:p>
            <a:pPr marL="182563" lvl="1" indent="-182563">
              <a:lnSpc>
                <a:spcPts val="1400"/>
              </a:lnSpc>
              <a:buClr>
                <a:schemeClr val="tx2"/>
              </a:buClr>
              <a:buSzPct val="100000"/>
              <a:buFont typeface="Trebuchet MS" panose="020B0603020202020204" pitchFamily="34" charset="0"/>
              <a:buChar char="•"/>
            </a:pPr>
            <a:r>
              <a:rPr kumimoji="1" lang="en-US" altLang="ja-JP" sz="1400" dirty="0" err="1">
                <a:solidFill>
                  <a:schemeClr val="tx1"/>
                </a:solidFill>
                <a:latin typeface="Trebuchet MS" panose="020B0603020202020204" pitchFamily="34" charset="0"/>
                <a:ea typeface="Meiryo UI" panose="020B0604030504040204" pitchFamily="50" charset="-128"/>
              </a:rPr>
              <a:t>XXXX</a:t>
            </a:r>
            <a:endParaRPr kumimoji="1" lang="en-US" sz="1400" dirty="0">
              <a:solidFill>
                <a:schemeClr val="tx1"/>
              </a:solidFill>
              <a:latin typeface="Trebuchet MS" panose="020B0603020202020204" pitchFamily="34" charset="0"/>
              <a:ea typeface="Meiryo UI" panose="020B0604030504040204" pitchFamily="50" charset="-128"/>
            </a:endParaRPr>
          </a:p>
        </p:txBody>
      </p:sp>
      <p:sp>
        <p:nvSpPr>
          <p:cNvPr id="93" name="TextBox 92">
            <a:extLst>
              <a:ext uri="{FF2B5EF4-FFF2-40B4-BE49-F238E27FC236}">
                <a16:creationId xmlns:a16="http://schemas.microsoft.com/office/drawing/2014/main" id="{109AB820-5072-4D12-A428-619047CA6194}"/>
              </a:ext>
            </a:extLst>
          </p:cNvPr>
          <p:cNvSpPr txBox="1"/>
          <p:nvPr/>
        </p:nvSpPr>
        <p:spPr>
          <a:xfrm>
            <a:off x="5983292" y="2710091"/>
            <a:ext cx="1425103" cy="265065"/>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45720" rIns="0" bIns="45720" numCol="1" spcCol="0" rtlCol="0" fromWordArt="0" anchor="ctr" anchorCtr="0" forceAA="0" compatLnSpc="1">
            <a:prstTxWarp prst="textNoShape">
              <a:avLst/>
            </a:prstTxWarp>
            <a:noAutofit/>
          </a:bodyPr>
          <a:lstStyle/>
          <a:p>
            <a:r>
              <a:rPr kumimoji="1" lang="ja-JP" altLang="en-US" sz="1400" dirty="0">
                <a:solidFill>
                  <a:schemeClr val="tx1"/>
                </a:solidFill>
                <a:latin typeface="Meiryo UI" panose="020B0604030504040204" pitchFamily="50" charset="-128"/>
                <a:ea typeface="Meiryo UI" panose="020B0604030504040204" pitchFamily="50" charset="-128"/>
              </a:rPr>
              <a:t>技術</a:t>
            </a:r>
            <a:endParaRPr kumimoji="1" lang="en-US" sz="1400" dirty="0" err="1">
              <a:solidFill>
                <a:schemeClr val="tx1"/>
              </a:solidFill>
              <a:latin typeface="Meiryo UI" panose="020B0604030504040204" pitchFamily="50" charset="-128"/>
              <a:ea typeface="Meiryo UI" panose="020B0604030504040204" pitchFamily="50" charset="-128"/>
            </a:endParaRPr>
          </a:p>
        </p:txBody>
      </p:sp>
      <p:sp>
        <p:nvSpPr>
          <p:cNvPr id="94" name="TextBox 93">
            <a:extLst>
              <a:ext uri="{FF2B5EF4-FFF2-40B4-BE49-F238E27FC236}">
                <a16:creationId xmlns:a16="http://schemas.microsoft.com/office/drawing/2014/main" id="{31E9321D-65A5-4080-82DE-C74C41EC5730}"/>
              </a:ext>
            </a:extLst>
          </p:cNvPr>
          <p:cNvSpPr txBox="1"/>
          <p:nvPr/>
        </p:nvSpPr>
        <p:spPr>
          <a:xfrm>
            <a:off x="7520345" y="2706194"/>
            <a:ext cx="1425103" cy="259704"/>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45720" rIns="0" bIns="45720" numCol="1" spcCol="0" rtlCol="0" fromWordArt="0" anchor="ctr" anchorCtr="0" forceAA="0" compatLnSpc="1">
            <a:prstTxWarp prst="textNoShape">
              <a:avLst/>
            </a:prstTxWarp>
            <a:noAutofit/>
          </a:bodyPr>
          <a:lstStyle/>
          <a:p>
            <a:r>
              <a:rPr kumimoji="1" lang="ja-JP" altLang="en-US" sz="1400" dirty="0">
                <a:solidFill>
                  <a:schemeClr val="tx1"/>
                </a:solidFill>
                <a:latin typeface="Meiryo UI" panose="020B0604030504040204" pitchFamily="50" charset="-128"/>
                <a:ea typeface="Meiryo UI" panose="020B0604030504040204" pitchFamily="50" charset="-128"/>
              </a:rPr>
              <a:t>顧客基盤</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95" name="TextBox 94">
            <a:extLst>
              <a:ext uri="{FF2B5EF4-FFF2-40B4-BE49-F238E27FC236}">
                <a16:creationId xmlns:a16="http://schemas.microsoft.com/office/drawing/2014/main" id="{425F5C6C-D18B-427E-9202-937A4C7484E3}"/>
              </a:ext>
            </a:extLst>
          </p:cNvPr>
          <p:cNvSpPr txBox="1"/>
          <p:nvPr/>
        </p:nvSpPr>
        <p:spPr>
          <a:xfrm>
            <a:off x="9057398" y="2706194"/>
            <a:ext cx="1425103" cy="259704"/>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45720" rIns="0" bIns="45720" numCol="1" spcCol="0" rtlCol="0" fromWordArt="0" anchor="ctr" anchorCtr="0" forceAA="0" compatLnSpc="1">
            <a:prstTxWarp prst="textNoShape">
              <a:avLst/>
            </a:prstTxWarp>
            <a:noAutofit/>
          </a:bodyPr>
          <a:lstStyle/>
          <a:p>
            <a:r>
              <a:rPr kumimoji="1" lang="ja-JP" altLang="en-US" sz="1400" dirty="0">
                <a:solidFill>
                  <a:schemeClr val="tx1"/>
                </a:solidFill>
                <a:latin typeface="Meiryo UI" panose="020B0604030504040204" pitchFamily="50" charset="-128"/>
                <a:ea typeface="Meiryo UI" panose="020B0604030504040204" pitchFamily="50" charset="-128"/>
              </a:rPr>
              <a:t>サプライチェーン</a:t>
            </a:r>
            <a:endParaRPr kumimoji="1" lang="en-US" sz="1400" dirty="0" err="1">
              <a:solidFill>
                <a:schemeClr val="tx1"/>
              </a:solidFill>
              <a:latin typeface="Meiryo UI" panose="020B0604030504040204" pitchFamily="50" charset="-128"/>
              <a:ea typeface="Meiryo UI" panose="020B0604030504040204" pitchFamily="50" charset="-128"/>
            </a:endParaRPr>
          </a:p>
        </p:txBody>
      </p:sp>
      <p:sp>
        <p:nvSpPr>
          <p:cNvPr id="96" name="TextBox 95">
            <a:extLst>
              <a:ext uri="{FF2B5EF4-FFF2-40B4-BE49-F238E27FC236}">
                <a16:creationId xmlns:a16="http://schemas.microsoft.com/office/drawing/2014/main" id="{B9FD90DE-D764-4085-92D1-0A10F28B5C67}"/>
              </a:ext>
            </a:extLst>
          </p:cNvPr>
          <p:cNvSpPr txBox="1"/>
          <p:nvPr/>
        </p:nvSpPr>
        <p:spPr>
          <a:xfrm>
            <a:off x="10594452" y="2706194"/>
            <a:ext cx="1425103" cy="259704"/>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45720" rIns="0" bIns="45720" numCol="1" spcCol="0" rtlCol="0" fromWordArt="0" anchor="ctr" anchorCtr="0" forceAA="0" compatLnSpc="1">
            <a:prstTxWarp prst="textNoShape">
              <a:avLst/>
            </a:prstTxWarp>
            <a:noAutofit/>
          </a:bodyPr>
          <a:lstStyle/>
          <a:p>
            <a:r>
              <a:rPr kumimoji="1" lang="ja-JP" altLang="en-US" sz="1400" dirty="0">
                <a:solidFill>
                  <a:schemeClr val="tx1"/>
                </a:solidFill>
                <a:latin typeface="Meiryo UI" panose="020B0604030504040204" pitchFamily="50" charset="-128"/>
                <a:ea typeface="Meiryo UI" panose="020B0604030504040204" pitchFamily="50" charset="-128"/>
              </a:rPr>
              <a:t>その他経営資源</a:t>
            </a:r>
            <a:endParaRPr kumimoji="1" lang="en-US" sz="1400" dirty="0" err="1">
              <a:solidFill>
                <a:schemeClr val="tx1"/>
              </a:solidFill>
              <a:latin typeface="Meiryo UI" panose="020B0604030504040204" pitchFamily="50" charset="-128"/>
              <a:ea typeface="Meiryo UI" panose="020B0604030504040204" pitchFamily="50" charset="-128"/>
            </a:endParaRPr>
          </a:p>
        </p:txBody>
      </p:sp>
      <p:cxnSp>
        <p:nvCxnSpPr>
          <p:cNvPr id="7" name="Straight Connector 6">
            <a:extLst>
              <a:ext uri="{FF2B5EF4-FFF2-40B4-BE49-F238E27FC236}">
                <a16:creationId xmlns:a16="http://schemas.microsoft.com/office/drawing/2014/main" id="{030A13AA-B30D-4150-A864-B35B50E1E0C1}"/>
              </a:ext>
            </a:extLst>
          </p:cNvPr>
          <p:cNvCxnSpPr/>
          <p:nvPr/>
        </p:nvCxnSpPr>
        <p:spPr>
          <a:xfrm>
            <a:off x="5937265" y="2979623"/>
            <a:ext cx="1471131"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2A529E28-53C3-4CF1-9672-257197660E88}"/>
              </a:ext>
            </a:extLst>
          </p:cNvPr>
          <p:cNvCxnSpPr/>
          <p:nvPr/>
        </p:nvCxnSpPr>
        <p:spPr>
          <a:xfrm>
            <a:off x="7483424" y="2979623"/>
            <a:ext cx="1471131"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DE0507D6-C5D5-4A23-8E1C-4161B7EDE4E9}"/>
              </a:ext>
            </a:extLst>
          </p:cNvPr>
          <p:cNvCxnSpPr/>
          <p:nvPr/>
        </p:nvCxnSpPr>
        <p:spPr>
          <a:xfrm>
            <a:off x="9029583" y="2979623"/>
            <a:ext cx="1471131"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3187652E-DD78-4A5F-9949-9002C5A88BCD}"/>
              </a:ext>
            </a:extLst>
          </p:cNvPr>
          <p:cNvCxnSpPr/>
          <p:nvPr/>
        </p:nvCxnSpPr>
        <p:spPr>
          <a:xfrm>
            <a:off x="10575741" y="2979623"/>
            <a:ext cx="1471131"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2" name="TextBox 41" descr="ｔ">
            <a:extLst>
              <a:ext uri="{FF2B5EF4-FFF2-40B4-BE49-F238E27FC236}">
                <a16:creationId xmlns:a16="http://schemas.microsoft.com/office/drawing/2014/main" id="{B29622F8-69F8-475A-9880-3EC14099C43F}"/>
              </a:ext>
            </a:extLst>
          </p:cNvPr>
          <p:cNvSpPr txBox="1"/>
          <p:nvPr/>
        </p:nvSpPr>
        <p:spPr>
          <a:xfrm>
            <a:off x="10577149" y="4696632"/>
            <a:ext cx="1469724" cy="864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000" rIns="0" bIns="0" numCol="1" spcCol="0" rtlCol="0" fromWordArt="0" anchor="t" anchorCtr="0" forceAA="0" compatLnSpc="1">
            <a:prstTxWarp prst="textNoShape">
              <a:avLst/>
            </a:prstTxWarp>
            <a:noAutofit/>
          </a:bodyPr>
          <a:lstStyle/>
          <a:p>
            <a:pPr marL="182563" lvl="1" indent="-182563">
              <a:spcBef>
                <a:spcPts val="600"/>
              </a:spcBef>
              <a:buClr>
                <a:schemeClr val="tx2"/>
              </a:buClr>
              <a:buSzPct val="100000"/>
              <a:buFont typeface="Trebuchet MS" panose="020B0603020202020204" pitchFamily="34" charset="0"/>
              <a:buChar char="•"/>
            </a:pPr>
            <a:r>
              <a:rPr kumimoji="1" lang="en-US" altLang="ja-JP" sz="1400" dirty="0">
                <a:solidFill>
                  <a:schemeClr val="tx1"/>
                </a:solidFill>
                <a:latin typeface="Trebuchet MS" panose="020B0603020202020204" pitchFamily="34" charset="0"/>
                <a:ea typeface="Meiryo UI" panose="020B0604030504040204" pitchFamily="50" charset="-128"/>
              </a:rPr>
              <a:t>XXXX</a:t>
            </a:r>
          </a:p>
        </p:txBody>
      </p:sp>
      <p:sp>
        <p:nvSpPr>
          <p:cNvPr id="66" name="TextBox 65">
            <a:extLst>
              <a:ext uri="{FF2B5EF4-FFF2-40B4-BE49-F238E27FC236}">
                <a16:creationId xmlns:a16="http://schemas.microsoft.com/office/drawing/2014/main" id="{B9596EC6-126A-4BCB-833A-E7C10B8A66EE}"/>
              </a:ext>
            </a:extLst>
          </p:cNvPr>
          <p:cNvSpPr txBox="1"/>
          <p:nvPr/>
        </p:nvSpPr>
        <p:spPr>
          <a:xfrm>
            <a:off x="7490599" y="4696632"/>
            <a:ext cx="1469724" cy="864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6000" rIns="0" bIns="0" numCol="1" spcCol="0" rtlCol="0" fromWordArt="0" anchor="t" anchorCtr="0" forceAA="0" compatLnSpc="1">
            <a:prstTxWarp prst="textNoShape">
              <a:avLst/>
            </a:prstTxWarp>
            <a:noAutofit/>
          </a:bodyPr>
          <a:lstStyle/>
          <a:p>
            <a:pPr marL="182563" lvl="1" indent="-182563">
              <a:buClr>
                <a:schemeClr val="tx2"/>
              </a:buClr>
              <a:buSzPct val="100000"/>
              <a:buFont typeface="Trebuchet MS" panose="020B0603020202020204" pitchFamily="34" charset="0"/>
              <a:buChar char="•"/>
            </a:pPr>
            <a:r>
              <a:rPr kumimoji="1" lang="en-US" altLang="ja-JP" sz="1400" dirty="0">
                <a:solidFill>
                  <a:schemeClr val="tx1"/>
                </a:solidFill>
                <a:latin typeface="Trebuchet MS" panose="020B0603020202020204" pitchFamily="34" charset="0"/>
                <a:ea typeface="Meiryo UI" panose="020B0604030504040204" pitchFamily="50" charset="-128"/>
              </a:rPr>
              <a:t>XXXX</a:t>
            </a:r>
            <a:endParaRPr kumimoji="1" lang="en-US" sz="1400" dirty="0">
              <a:solidFill>
                <a:schemeClr val="tx1"/>
              </a:solidFill>
              <a:latin typeface="Trebuchet MS" panose="020B0603020202020204" pitchFamily="34" charset="0"/>
              <a:ea typeface="Meiryo UI" panose="020B0604030504040204" pitchFamily="50" charset="-128"/>
            </a:endParaRPr>
          </a:p>
        </p:txBody>
      </p:sp>
      <p:sp>
        <p:nvSpPr>
          <p:cNvPr id="67" name="TextBox 66">
            <a:extLst>
              <a:ext uri="{FF2B5EF4-FFF2-40B4-BE49-F238E27FC236}">
                <a16:creationId xmlns:a16="http://schemas.microsoft.com/office/drawing/2014/main" id="{353ECD79-2A6E-48AE-A05C-98CD3D9FC286}"/>
              </a:ext>
            </a:extLst>
          </p:cNvPr>
          <p:cNvSpPr txBox="1"/>
          <p:nvPr/>
        </p:nvSpPr>
        <p:spPr>
          <a:xfrm>
            <a:off x="9030991" y="4696632"/>
            <a:ext cx="1469724" cy="864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6000" rIns="0" bIns="0" numCol="1" spcCol="0" rtlCol="0" fromWordArt="0" anchor="t" anchorCtr="0" forceAA="0" compatLnSpc="1">
            <a:prstTxWarp prst="textNoShape">
              <a:avLst/>
            </a:prstTxWarp>
            <a:noAutofit/>
          </a:bodyPr>
          <a:lstStyle/>
          <a:p>
            <a:pPr marL="182563" lvl="1" indent="-182563">
              <a:buClr>
                <a:schemeClr val="tx2"/>
              </a:buClr>
              <a:buSzPct val="100000"/>
              <a:buFont typeface="Trebuchet MS" panose="020B0603020202020204" pitchFamily="34" charset="0"/>
              <a:buChar char="•"/>
            </a:pPr>
            <a:r>
              <a:rPr kumimoji="1" lang="en-US" altLang="ja-JP" sz="1400" dirty="0">
                <a:solidFill>
                  <a:schemeClr val="tx1"/>
                </a:solidFill>
                <a:latin typeface="Trebuchet MS" panose="020B0603020202020204" pitchFamily="34" charset="0"/>
                <a:ea typeface="Meiryo UI" panose="020B0604030504040204" pitchFamily="50" charset="-128"/>
              </a:rPr>
              <a:t>XXXX</a:t>
            </a:r>
            <a:endParaRPr kumimoji="1" lang="en-US" sz="1400" dirty="0">
              <a:solidFill>
                <a:schemeClr val="tx1"/>
              </a:solidFill>
              <a:latin typeface="Trebuchet MS" panose="020B0603020202020204" pitchFamily="34" charset="0"/>
              <a:ea typeface="Meiryo UI" panose="020B0604030504040204" pitchFamily="50" charset="-128"/>
            </a:endParaRPr>
          </a:p>
        </p:txBody>
      </p:sp>
      <p:sp>
        <p:nvSpPr>
          <p:cNvPr id="68" name="TextBox 67">
            <a:extLst>
              <a:ext uri="{FF2B5EF4-FFF2-40B4-BE49-F238E27FC236}">
                <a16:creationId xmlns:a16="http://schemas.microsoft.com/office/drawing/2014/main" id="{552B661C-2A37-4D54-9047-FA587FB33D81}"/>
              </a:ext>
            </a:extLst>
          </p:cNvPr>
          <p:cNvSpPr txBox="1"/>
          <p:nvPr/>
        </p:nvSpPr>
        <p:spPr>
          <a:xfrm>
            <a:off x="5938672" y="5636565"/>
            <a:ext cx="1469724" cy="876448"/>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6000" rIns="0" bIns="0" numCol="1" spcCol="0" rtlCol="0" fromWordArt="0" anchor="t" anchorCtr="0" forceAA="0" compatLnSpc="1">
            <a:prstTxWarp prst="textNoShape">
              <a:avLst/>
            </a:prstTxWarp>
            <a:noAutofit/>
          </a:bodyPr>
          <a:lstStyle/>
          <a:p>
            <a:pPr marL="182563" lvl="1" indent="-182563">
              <a:buClr>
                <a:schemeClr val="tx2"/>
              </a:buClr>
              <a:buSzPct val="100000"/>
              <a:buFont typeface="Trebuchet MS" panose="020B0603020202020204" pitchFamily="34" charset="0"/>
              <a:buChar char="•"/>
            </a:pPr>
            <a:r>
              <a:rPr kumimoji="1" lang="en-US" altLang="ja-JP" sz="1400" dirty="0">
                <a:solidFill>
                  <a:schemeClr val="tx1"/>
                </a:solidFill>
                <a:latin typeface="Trebuchet MS" panose="020B0603020202020204" pitchFamily="34" charset="0"/>
                <a:ea typeface="Meiryo UI" panose="020B0604030504040204" pitchFamily="50" charset="-128"/>
              </a:rPr>
              <a:t>XXXX</a:t>
            </a:r>
            <a:endParaRPr kumimoji="1" lang="en-US" sz="1400" dirty="0">
              <a:solidFill>
                <a:schemeClr val="tx1"/>
              </a:solidFill>
              <a:latin typeface="Trebuchet MS" panose="020B0603020202020204" pitchFamily="34" charset="0"/>
              <a:ea typeface="Meiryo UI" panose="020B0604030504040204" pitchFamily="50" charset="-128"/>
            </a:endParaRPr>
          </a:p>
        </p:txBody>
      </p:sp>
      <p:sp>
        <p:nvSpPr>
          <p:cNvPr id="69" name="TextBox 68" descr="ｔ">
            <a:extLst>
              <a:ext uri="{FF2B5EF4-FFF2-40B4-BE49-F238E27FC236}">
                <a16:creationId xmlns:a16="http://schemas.microsoft.com/office/drawing/2014/main" id="{53159FC0-D44C-4188-8D54-E23FED720D63}"/>
              </a:ext>
            </a:extLst>
          </p:cNvPr>
          <p:cNvSpPr txBox="1"/>
          <p:nvPr/>
        </p:nvSpPr>
        <p:spPr>
          <a:xfrm>
            <a:off x="10577149" y="5636565"/>
            <a:ext cx="1469724" cy="876448"/>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000" rIns="0" bIns="0" numCol="1" spcCol="0" rtlCol="0" fromWordArt="0" anchor="t" anchorCtr="0" forceAA="0" compatLnSpc="1">
            <a:prstTxWarp prst="textNoShape">
              <a:avLst/>
            </a:prstTxWarp>
            <a:noAutofit/>
          </a:bodyPr>
          <a:lstStyle/>
          <a:p>
            <a:pPr marL="182563" lvl="1" indent="-182563">
              <a:spcBef>
                <a:spcPts val="600"/>
              </a:spcBef>
              <a:buClr>
                <a:schemeClr val="tx2"/>
              </a:buClr>
              <a:buSzPct val="100000"/>
              <a:buFont typeface="Trebuchet MS" panose="020B0603020202020204" pitchFamily="34" charset="0"/>
              <a:buChar char="•"/>
            </a:pPr>
            <a:r>
              <a:rPr kumimoji="1" lang="en-US" altLang="ja-JP" sz="1400" dirty="0">
                <a:solidFill>
                  <a:schemeClr val="tx1"/>
                </a:solidFill>
                <a:latin typeface="Trebuchet MS" panose="020B0603020202020204" pitchFamily="34" charset="0"/>
                <a:ea typeface="Meiryo UI" panose="020B0604030504040204" pitchFamily="50" charset="-128"/>
              </a:rPr>
              <a:t>XXXX</a:t>
            </a:r>
          </a:p>
        </p:txBody>
      </p:sp>
      <p:sp>
        <p:nvSpPr>
          <p:cNvPr id="70" name="TextBox 69">
            <a:extLst>
              <a:ext uri="{FF2B5EF4-FFF2-40B4-BE49-F238E27FC236}">
                <a16:creationId xmlns:a16="http://schemas.microsoft.com/office/drawing/2014/main" id="{2884B78A-CAF7-484E-912F-6025FD5D6EA8}"/>
              </a:ext>
            </a:extLst>
          </p:cNvPr>
          <p:cNvSpPr txBox="1"/>
          <p:nvPr/>
        </p:nvSpPr>
        <p:spPr>
          <a:xfrm>
            <a:off x="7490599" y="5636565"/>
            <a:ext cx="1469724" cy="876448"/>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6000" rIns="0" bIns="0" numCol="1" spcCol="0" rtlCol="0" fromWordArt="0" anchor="t" anchorCtr="0" forceAA="0" compatLnSpc="1">
            <a:prstTxWarp prst="textNoShape">
              <a:avLst/>
            </a:prstTxWarp>
            <a:noAutofit/>
          </a:bodyPr>
          <a:lstStyle/>
          <a:p>
            <a:pPr marL="182563" lvl="1" indent="-182563">
              <a:buClr>
                <a:schemeClr val="tx2"/>
              </a:buClr>
              <a:buSzPct val="100000"/>
              <a:buFont typeface="Trebuchet MS" panose="020B0603020202020204" pitchFamily="34" charset="0"/>
              <a:buChar char="•"/>
            </a:pPr>
            <a:r>
              <a:rPr kumimoji="1" lang="en-US" altLang="ja-JP" sz="1400" dirty="0">
                <a:solidFill>
                  <a:schemeClr val="tx1"/>
                </a:solidFill>
                <a:latin typeface="Trebuchet MS" panose="020B0603020202020204" pitchFamily="34" charset="0"/>
                <a:ea typeface="Meiryo UI" panose="020B0604030504040204" pitchFamily="50" charset="-128"/>
              </a:rPr>
              <a:t>XXXX</a:t>
            </a:r>
            <a:endParaRPr kumimoji="1" lang="en-US" sz="1400" dirty="0">
              <a:solidFill>
                <a:schemeClr val="tx1"/>
              </a:solidFill>
              <a:latin typeface="Trebuchet MS" panose="020B0603020202020204" pitchFamily="34" charset="0"/>
              <a:ea typeface="Meiryo UI" panose="020B0604030504040204" pitchFamily="50" charset="-128"/>
            </a:endParaRPr>
          </a:p>
        </p:txBody>
      </p:sp>
      <p:sp>
        <p:nvSpPr>
          <p:cNvPr id="71" name="TextBox 70">
            <a:extLst>
              <a:ext uri="{FF2B5EF4-FFF2-40B4-BE49-F238E27FC236}">
                <a16:creationId xmlns:a16="http://schemas.microsoft.com/office/drawing/2014/main" id="{AADA295E-5499-4686-A013-2D1DAE71A20D}"/>
              </a:ext>
            </a:extLst>
          </p:cNvPr>
          <p:cNvSpPr txBox="1"/>
          <p:nvPr/>
        </p:nvSpPr>
        <p:spPr>
          <a:xfrm>
            <a:off x="9030991" y="5636565"/>
            <a:ext cx="1469724" cy="876448"/>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36000" rIns="0" bIns="0" numCol="1" spcCol="0" rtlCol="0" fromWordArt="0" anchor="t" anchorCtr="0" forceAA="0" compatLnSpc="1">
            <a:prstTxWarp prst="textNoShape">
              <a:avLst/>
            </a:prstTxWarp>
            <a:noAutofit/>
          </a:bodyPr>
          <a:lstStyle/>
          <a:p>
            <a:pPr marL="182563" lvl="1" indent="-182563">
              <a:buClr>
                <a:schemeClr val="tx2"/>
              </a:buClr>
              <a:buSzPct val="100000"/>
              <a:buFont typeface="Trebuchet MS" panose="020B0603020202020204" pitchFamily="34" charset="0"/>
              <a:buChar char="•"/>
            </a:pPr>
            <a:r>
              <a:rPr kumimoji="1" lang="en-US" altLang="ja-JP" sz="1400" dirty="0">
                <a:solidFill>
                  <a:schemeClr val="tx1"/>
                </a:solidFill>
                <a:latin typeface="Trebuchet MS" panose="020B0603020202020204" pitchFamily="34" charset="0"/>
                <a:ea typeface="Meiryo UI" panose="020B0604030504040204" pitchFamily="50" charset="-128"/>
              </a:rPr>
              <a:t>XXXX</a:t>
            </a:r>
            <a:endParaRPr kumimoji="1" lang="en-US" sz="1400" dirty="0">
              <a:solidFill>
                <a:schemeClr val="tx1"/>
              </a:solidFill>
              <a:latin typeface="Trebuchet MS" panose="020B0603020202020204" pitchFamily="34" charset="0"/>
              <a:ea typeface="Meiryo UI" panose="020B0604030504040204" pitchFamily="50" charset="-128"/>
            </a:endParaRPr>
          </a:p>
        </p:txBody>
      </p:sp>
      <p:cxnSp>
        <p:nvCxnSpPr>
          <p:cNvPr id="76" name="Straight Connector 75">
            <a:extLst>
              <a:ext uri="{FF2B5EF4-FFF2-40B4-BE49-F238E27FC236}">
                <a16:creationId xmlns:a16="http://schemas.microsoft.com/office/drawing/2014/main" id="{99C2B567-CF15-4E21-B0A8-C0909912DFD9}"/>
              </a:ext>
            </a:extLst>
          </p:cNvPr>
          <p:cNvCxnSpPr/>
          <p:nvPr/>
        </p:nvCxnSpPr>
        <p:spPr>
          <a:xfrm rot="16200000" flipV="1">
            <a:off x="2620231" y="2614743"/>
            <a:ext cx="0" cy="399600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77" name="Group 76">
            <a:extLst>
              <a:ext uri="{FF2B5EF4-FFF2-40B4-BE49-F238E27FC236}">
                <a16:creationId xmlns:a16="http://schemas.microsoft.com/office/drawing/2014/main" id="{A8DC37D2-530E-4A1D-AFA0-83B4763321C9}"/>
              </a:ext>
            </a:extLst>
          </p:cNvPr>
          <p:cNvGrpSpPr/>
          <p:nvPr/>
        </p:nvGrpSpPr>
        <p:grpSpPr>
          <a:xfrm rot="16200000" flipV="1">
            <a:off x="2935146" y="4459288"/>
            <a:ext cx="306171" cy="306910"/>
            <a:chOff x="5937564" y="3833745"/>
            <a:chExt cx="306171" cy="306910"/>
          </a:xfrm>
        </p:grpSpPr>
        <p:sp>
          <p:nvSpPr>
            <p:cNvPr id="78" name="Freeform 94">
              <a:extLst>
                <a:ext uri="{FF2B5EF4-FFF2-40B4-BE49-F238E27FC236}">
                  <a16:creationId xmlns:a16="http://schemas.microsoft.com/office/drawing/2014/main" id="{EF9148C3-4D34-4E64-9584-30D38833C7DF}"/>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79" name="Freeform 95">
              <a:extLst>
                <a:ext uri="{FF2B5EF4-FFF2-40B4-BE49-F238E27FC236}">
                  <a16:creationId xmlns:a16="http://schemas.microsoft.com/office/drawing/2014/main" id="{F620EF33-B368-45B1-8024-2460A467C0BD}"/>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cxnSp>
        <p:nvCxnSpPr>
          <p:cNvPr id="31" name="Straight Connector 30">
            <a:extLst>
              <a:ext uri="{FF2B5EF4-FFF2-40B4-BE49-F238E27FC236}">
                <a16:creationId xmlns:a16="http://schemas.microsoft.com/office/drawing/2014/main" id="{9C41C662-1B51-4459-8619-E1603EE0C62D}"/>
              </a:ext>
            </a:extLst>
          </p:cNvPr>
          <p:cNvCxnSpPr/>
          <p:nvPr/>
        </p:nvCxnSpPr>
        <p:spPr>
          <a:xfrm flipH="1">
            <a:off x="667816" y="2686305"/>
            <a:ext cx="0" cy="1764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5D1C87F1-EF70-433D-B22C-46D4D2AE0FF7}"/>
              </a:ext>
            </a:extLst>
          </p:cNvPr>
          <p:cNvCxnSpPr/>
          <p:nvPr/>
        </p:nvCxnSpPr>
        <p:spPr>
          <a:xfrm>
            <a:off x="667816" y="4769673"/>
            <a:ext cx="6233" cy="766699"/>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84" name="Freeform: Shape 83">
            <a:extLst>
              <a:ext uri="{FF2B5EF4-FFF2-40B4-BE49-F238E27FC236}">
                <a16:creationId xmlns:a16="http://schemas.microsoft.com/office/drawing/2014/main" id="{0C44D727-C1CB-4160-BCAC-737639ADB19F}"/>
              </a:ext>
            </a:extLst>
          </p:cNvPr>
          <p:cNvSpPr/>
          <p:nvPr/>
        </p:nvSpPr>
        <p:spPr>
          <a:xfrm>
            <a:off x="4669625" y="4672372"/>
            <a:ext cx="409784" cy="1054567"/>
          </a:xfrm>
          <a:custGeom>
            <a:avLst/>
            <a:gdLst>
              <a:gd name="connsiteX0" fmla="*/ 854243 w 866274"/>
              <a:gd name="connsiteY0" fmla="*/ 0 h 3898231"/>
              <a:gd name="connsiteX1" fmla="*/ 0 w 866274"/>
              <a:gd name="connsiteY1" fmla="*/ 1371600 h 3898231"/>
              <a:gd name="connsiteX2" fmla="*/ 866274 w 866274"/>
              <a:gd name="connsiteY2" fmla="*/ 3898231 h 3898231"/>
              <a:gd name="connsiteX0" fmla="*/ 701150 w 713181"/>
              <a:gd name="connsiteY0" fmla="*/ 286372 h 4184603"/>
              <a:gd name="connsiteX1" fmla="*/ 0 w 713181"/>
              <a:gd name="connsiteY1" fmla="*/ 0 h 4184603"/>
              <a:gd name="connsiteX2" fmla="*/ 713181 w 713181"/>
              <a:gd name="connsiteY2" fmla="*/ 4184603 h 4184603"/>
              <a:gd name="connsiteX0" fmla="*/ 701150 w 732317"/>
              <a:gd name="connsiteY0" fmla="*/ 286372 h 1979670"/>
              <a:gd name="connsiteX1" fmla="*/ 0 w 732317"/>
              <a:gd name="connsiteY1" fmla="*/ 0 h 1979670"/>
              <a:gd name="connsiteX2" fmla="*/ 732317 w 732317"/>
              <a:gd name="connsiteY2" fmla="*/ 1979670 h 1979670"/>
              <a:gd name="connsiteX0" fmla="*/ 792067 w 823234"/>
              <a:gd name="connsiteY0" fmla="*/ 1 h 1693299"/>
              <a:gd name="connsiteX1" fmla="*/ 0 w 823234"/>
              <a:gd name="connsiteY1" fmla="*/ 899700 h 1693299"/>
              <a:gd name="connsiteX2" fmla="*/ 823234 w 823234"/>
              <a:gd name="connsiteY2" fmla="*/ 1693299 h 1693299"/>
              <a:gd name="connsiteX0" fmla="*/ 792067 w 823234"/>
              <a:gd name="connsiteY0" fmla="*/ -1 h 1693297"/>
              <a:gd name="connsiteX1" fmla="*/ 0 w 823234"/>
              <a:gd name="connsiteY1" fmla="*/ 899698 h 1693297"/>
              <a:gd name="connsiteX2" fmla="*/ 823234 w 823234"/>
              <a:gd name="connsiteY2" fmla="*/ 1693297 h 1693297"/>
              <a:gd name="connsiteX0" fmla="*/ 792067 w 823234"/>
              <a:gd name="connsiteY0" fmla="*/ 1 h 1693299"/>
              <a:gd name="connsiteX1" fmla="*/ 0 w 823234"/>
              <a:gd name="connsiteY1" fmla="*/ 899700 h 1693299"/>
              <a:gd name="connsiteX2" fmla="*/ 823234 w 823234"/>
              <a:gd name="connsiteY2" fmla="*/ 1693299 h 1693299"/>
              <a:gd name="connsiteX0" fmla="*/ 792067 w 823234"/>
              <a:gd name="connsiteY0" fmla="*/ -1 h 1693297"/>
              <a:gd name="connsiteX1" fmla="*/ 0 w 823234"/>
              <a:gd name="connsiteY1" fmla="*/ 899698 h 1693297"/>
              <a:gd name="connsiteX2" fmla="*/ 823234 w 823234"/>
              <a:gd name="connsiteY2" fmla="*/ 1693297 h 1693297"/>
              <a:gd name="connsiteX0" fmla="*/ 792067 w 823234"/>
              <a:gd name="connsiteY0" fmla="*/ 1 h 1693299"/>
              <a:gd name="connsiteX1" fmla="*/ 0 w 823234"/>
              <a:gd name="connsiteY1" fmla="*/ 899700 h 1693299"/>
              <a:gd name="connsiteX2" fmla="*/ 823234 w 823234"/>
              <a:gd name="connsiteY2" fmla="*/ 1693299 h 1693299"/>
              <a:gd name="connsiteX0" fmla="*/ 762077 w 823234"/>
              <a:gd name="connsiteY0" fmla="*/ 0 h 1234244"/>
              <a:gd name="connsiteX1" fmla="*/ 0 w 823234"/>
              <a:gd name="connsiteY1" fmla="*/ 440645 h 1234244"/>
              <a:gd name="connsiteX2" fmla="*/ 823234 w 823234"/>
              <a:gd name="connsiteY2" fmla="*/ 1234244 h 1234244"/>
              <a:gd name="connsiteX0" fmla="*/ 762077 w 762077"/>
              <a:gd name="connsiteY0" fmla="*/ 0 h 994284"/>
              <a:gd name="connsiteX1" fmla="*/ 0 w 762077"/>
              <a:gd name="connsiteY1" fmla="*/ 440645 h 994284"/>
              <a:gd name="connsiteX2" fmla="*/ 743262 w 762077"/>
              <a:gd name="connsiteY2" fmla="*/ 994284 h 994284"/>
              <a:gd name="connsiteX0" fmla="*/ 762077 w 762077"/>
              <a:gd name="connsiteY0" fmla="*/ 0 h 994284"/>
              <a:gd name="connsiteX1" fmla="*/ 0 w 762077"/>
              <a:gd name="connsiteY1" fmla="*/ 440645 h 994284"/>
              <a:gd name="connsiteX2" fmla="*/ 743262 w 762077"/>
              <a:gd name="connsiteY2" fmla="*/ 994284 h 994284"/>
              <a:gd name="connsiteX0" fmla="*/ 762077 w 762077"/>
              <a:gd name="connsiteY0" fmla="*/ 0 h 994284"/>
              <a:gd name="connsiteX1" fmla="*/ 0 w 762077"/>
              <a:gd name="connsiteY1" fmla="*/ 440645 h 994284"/>
              <a:gd name="connsiteX2" fmla="*/ 743262 w 762077"/>
              <a:gd name="connsiteY2" fmla="*/ 994284 h 994284"/>
              <a:gd name="connsiteX0" fmla="*/ 762077 w 762077"/>
              <a:gd name="connsiteY0" fmla="*/ 0 h 983851"/>
              <a:gd name="connsiteX1" fmla="*/ 0 w 762077"/>
              <a:gd name="connsiteY1" fmla="*/ 440645 h 983851"/>
              <a:gd name="connsiteX2" fmla="*/ 743261 w 762077"/>
              <a:gd name="connsiteY2" fmla="*/ 983851 h 983851"/>
            </a:gdLst>
            <a:ahLst/>
            <a:cxnLst>
              <a:cxn ang="0">
                <a:pos x="connsiteX0" y="connsiteY0"/>
              </a:cxn>
              <a:cxn ang="0">
                <a:pos x="connsiteX1" y="connsiteY1"/>
              </a:cxn>
              <a:cxn ang="0">
                <a:pos x="connsiteX2" y="connsiteY2"/>
              </a:cxn>
            </a:cxnLst>
            <a:rect l="l" t="t" r="r" b="b"/>
            <a:pathLst>
              <a:path w="762077" h="983851">
                <a:moveTo>
                  <a:pt x="762077" y="0"/>
                </a:moveTo>
                <a:lnTo>
                  <a:pt x="0" y="440645"/>
                </a:lnTo>
                <a:cubicBezTo>
                  <a:pt x="731763" y="1013354"/>
                  <a:pt x="39593" y="486589"/>
                  <a:pt x="743261" y="983851"/>
                </a:cubicBezTo>
              </a:path>
            </a:pathLst>
          </a:cu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dirty="0">
              <a:latin typeface="Meiryo UI" panose="020B0604030504040204" pitchFamily="50" charset="-128"/>
              <a:ea typeface="Meiryo UI" panose="020B0604030504040204" pitchFamily="50" charset="-128"/>
            </a:endParaRPr>
          </a:p>
        </p:txBody>
      </p:sp>
      <p:cxnSp>
        <p:nvCxnSpPr>
          <p:cNvPr id="11" name="Straight Connector 10">
            <a:extLst>
              <a:ext uri="{FF2B5EF4-FFF2-40B4-BE49-F238E27FC236}">
                <a16:creationId xmlns:a16="http://schemas.microsoft.com/office/drawing/2014/main" id="{0698B675-7247-4E77-B519-E7CC3827CA5A}"/>
              </a:ext>
            </a:extLst>
          </p:cNvPr>
          <p:cNvCxnSpPr/>
          <p:nvPr/>
        </p:nvCxnSpPr>
        <p:spPr>
          <a:xfrm>
            <a:off x="5877631" y="3029316"/>
            <a:ext cx="0" cy="1609200"/>
          </a:xfrm>
          <a:prstGeom prst="line">
            <a:avLst/>
          </a:prstGeom>
          <a:ln w="19050"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5CB9F0C9-9D64-45F3-AEA7-578566D8B318}"/>
              </a:ext>
            </a:extLst>
          </p:cNvPr>
          <p:cNvCxnSpPr/>
          <p:nvPr/>
        </p:nvCxnSpPr>
        <p:spPr>
          <a:xfrm>
            <a:off x="5877631" y="4696632"/>
            <a:ext cx="0" cy="864000"/>
          </a:xfrm>
          <a:prstGeom prst="line">
            <a:avLst/>
          </a:prstGeom>
          <a:ln w="19050"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39952B0F-6E3D-4D99-AD3C-E2BF243519CE}"/>
              </a:ext>
            </a:extLst>
          </p:cNvPr>
          <p:cNvCxnSpPr/>
          <p:nvPr/>
        </p:nvCxnSpPr>
        <p:spPr>
          <a:xfrm>
            <a:off x="5877631" y="5619223"/>
            <a:ext cx="0" cy="864000"/>
          </a:xfrm>
          <a:prstGeom prst="line">
            <a:avLst/>
          </a:prstGeom>
          <a:ln w="19050"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7" name="Title 1">
            <a:extLst>
              <a:ext uri="{FF2B5EF4-FFF2-40B4-BE49-F238E27FC236}">
                <a16:creationId xmlns:a16="http://schemas.microsoft.com/office/drawing/2014/main" id="{71DDCA08-2968-42A5-B97B-DDDEFF54336D}"/>
              </a:ext>
            </a:extLst>
          </p:cNvPr>
          <p:cNvSpPr txBox="1">
            <a:spLocks/>
          </p:cNvSpPr>
          <p:nvPr/>
        </p:nvSpPr>
        <p:spPr>
          <a:xfrm>
            <a:off x="148857" y="17145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1. </a:t>
            </a:r>
            <a:r>
              <a:rPr lang="ja-JP" altLang="en-US" sz="2000" dirty="0"/>
              <a:t>事業戦略・事業計画／</a:t>
            </a:r>
            <a:r>
              <a:rPr kumimoji="1" lang="ja-JP" altLang="en-US" sz="2000" dirty="0"/>
              <a:t>（</a:t>
            </a:r>
            <a:r>
              <a:rPr kumimoji="1" lang="en-US" altLang="ja-JP" sz="2000" dirty="0"/>
              <a:t>4</a:t>
            </a:r>
            <a:r>
              <a:rPr kumimoji="1" lang="ja-JP" altLang="en-US" sz="2000" dirty="0"/>
              <a:t>）経営資源・ポジショニング</a:t>
            </a:r>
            <a:endParaRPr kumimoji="1" lang="en-US" sz="2000" dirty="0"/>
          </a:p>
        </p:txBody>
      </p:sp>
      <p:sp>
        <p:nvSpPr>
          <p:cNvPr id="48" name="Title 1">
            <a:extLst>
              <a:ext uri="{FF2B5EF4-FFF2-40B4-BE49-F238E27FC236}">
                <a16:creationId xmlns:a16="http://schemas.microsoft.com/office/drawing/2014/main" id="{4326CB3C-DA24-4019-8E9F-9687D9663F59}"/>
              </a:ext>
            </a:extLst>
          </p:cNvPr>
          <p:cNvSpPr txBox="1">
            <a:spLocks/>
          </p:cNvSpPr>
          <p:nvPr/>
        </p:nvSpPr>
        <p:spPr>
          <a:xfrm>
            <a:off x="382731" y="610047"/>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○○の強みを活かして、社会・顧客に対して</a:t>
            </a:r>
            <a:r>
              <a:rPr kumimoji="1" lang="en-US" altLang="ja-JP" dirty="0">
                <a:solidFill>
                  <a:schemeClr val="tx1"/>
                </a:solidFill>
              </a:rPr>
              <a:t>XX</a:t>
            </a:r>
            <a:r>
              <a:rPr kumimoji="1" lang="ja-JP" altLang="en-US" dirty="0">
                <a:solidFill>
                  <a:schemeClr val="tx1"/>
                </a:solidFill>
              </a:rPr>
              <a:t>という価値を提供</a:t>
            </a:r>
            <a:endParaRPr kumimoji="1" lang="en-US" dirty="0">
              <a:solidFill>
                <a:schemeClr val="tx1"/>
              </a:solidFill>
            </a:endParaRPr>
          </a:p>
        </p:txBody>
      </p:sp>
      <p:cxnSp>
        <p:nvCxnSpPr>
          <p:cNvPr id="49" name="直線コネクタ 48">
            <a:extLst>
              <a:ext uri="{FF2B5EF4-FFF2-40B4-BE49-F238E27FC236}">
                <a16:creationId xmlns:a16="http://schemas.microsoft.com/office/drawing/2014/main" id="{6D653D38-5E96-49A4-A13D-D9D9C4997A57}"/>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50" name="TextBox 52">
            <a:extLst>
              <a:ext uri="{FF2B5EF4-FFF2-40B4-BE49-F238E27FC236}">
                <a16:creationId xmlns:a16="http://schemas.microsoft.com/office/drawing/2014/main" id="{129B3EA9-75F2-4426-9C07-D74ABFB7AD07}"/>
              </a:ext>
            </a:extLst>
          </p:cNvPr>
          <p:cNvSpPr txBox="1"/>
          <p:nvPr/>
        </p:nvSpPr>
        <p:spPr>
          <a:xfrm>
            <a:off x="681017" y="5708453"/>
            <a:ext cx="4005077" cy="852997"/>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91440" bIns="45720" numCol="1" spcCol="0" rtlCol="0" fromWordArt="0" anchor="t" anchorCtr="0" forceAA="0" compatLnSpc="1">
            <a:prstTxWarp prst="textNoShape">
              <a:avLst/>
            </a:prstTxWarp>
            <a:noAutofit/>
          </a:bodyPr>
          <a:lstStyle/>
          <a:p>
            <a:pPr marL="108000" lvl="1">
              <a:buClr>
                <a:schemeClr val="tx2"/>
              </a:buClr>
              <a:buSzPct val="100000"/>
            </a:pPr>
            <a:r>
              <a:rPr kumimoji="1" lang="ja-JP" altLang="en-US" sz="1400" b="1" dirty="0">
                <a:solidFill>
                  <a:schemeClr val="tx1"/>
                </a:solidFill>
                <a:latin typeface="Meiryo UI" panose="020B0604030504040204" pitchFamily="50" charset="-128"/>
                <a:ea typeface="Meiryo UI" panose="020B0604030504040204" pitchFamily="50" charset="-128"/>
              </a:rPr>
              <a:t>自社の弱み及び対応</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dirty="0">
                <a:solidFill>
                  <a:schemeClr val="tx1"/>
                </a:solidFill>
                <a:latin typeface="Meiryo UI" panose="020B0604030504040204" pitchFamily="50" charset="-128"/>
                <a:ea typeface="Meiryo UI" panose="020B0604030504040204" pitchFamily="50" charset="-128"/>
              </a:rPr>
              <a:t>XXXXX</a:t>
            </a:r>
          </a:p>
          <a:p>
            <a:pPr marL="808038" lvl="2" indent="-177800">
              <a:buClr>
                <a:schemeClr val="tx2"/>
              </a:buClr>
              <a:buSzPct val="100000"/>
              <a:buFont typeface="Trebuchet MS" panose="020B0603020202020204" pitchFamily="34" charset="0"/>
              <a:buChar char="–"/>
            </a:pPr>
            <a:r>
              <a:rPr kumimoji="1" lang="en-US" altLang="ja-JP" sz="1400" dirty="0">
                <a:solidFill>
                  <a:schemeClr val="tx1"/>
                </a:solidFill>
                <a:latin typeface="Meiryo UI" panose="020B0604030504040204" pitchFamily="50" charset="-128"/>
                <a:ea typeface="Meiryo UI" panose="020B0604030504040204" pitchFamily="50" charset="-128"/>
              </a:rPr>
              <a:t>XXXX</a:t>
            </a:r>
            <a:endParaRPr kumimoji="1" lang="en-US" altLang="ja-JP" sz="1400" dirty="0">
              <a:solidFill>
                <a:schemeClr val="tx1"/>
              </a:solidFill>
              <a:latin typeface="Trebuchet MS" panose="020B0603020202020204" pitchFamily="34" charset="0"/>
              <a:ea typeface="Meiryo UI" panose="020B0604030504040204" pitchFamily="50" charset="-128"/>
            </a:endParaRPr>
          </a:p>
        </p:txBody>
      </p:sp>
      <p:cxnSp>
        <p:nvCxnSpPr>
          <p:cNvPr id="51" name="Straight Connector 75">
            <a:extLst>
              <a:ext uri="{FF2B5EF4-FFF2-40B4-BE49-F238E27FC236}">
                <a16:creationId xmlns:a16="http://schemas.microsoft.com/office/drawing/2014/main" id="{99C2B567-CF15-4E21-B0A8-C0909912DFD9}"/>
              </a:ext>
            </a:extLst>
          </p:cNvPr>
          <p:cNvCxnSpPr/>
          <p:nvPr/>
        </p:nvCxnSpPr>
        <p:spPr>
          <a:xfrm rot="16200000" flipV="1">
            <a:off x="2627199" y="3639821"/>
            <a:ext cx="0" cy="399600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cxnSp>
        <p:nvCxnSpPr>
          <p:cNvPr id="56" name="Straight Connector 82">
            <a:extLst>
              <a:ext uri="{FF2B5EF4-FFF2-40B4-BE49-F238E27FC236}">
                <a16:creationId xmlns:a16="http://schemas.microsoft.com/office/drawing/2014/main" id="{5D1C87F1-EF70-433D-B22C-46D4D2AE0FF7}"/>
              </a:ext>
            </a:extLst>
          </p:cNvPr>
          <p:cNvCxnSpPr/>
          <p:nvPr/>
        </p:nvCxnSpPr>
        <p:spPr>
          <a:xfrm>
            <a:off x="674784" y="5794751"/>
            <a:ext cx="6233" cy="766699"/>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8" name="TextBox 27" descr="ｔ">
            <a:extLst>
              <a:ext uri="{FF2B5EF4-FFF2-40B4-BE49-F238E27FC236}">
                <a16:creationId xmlns:a16="http://schemas.microsoft.com/office/drawing/2014/main" id="{DE43BC92-2A24-4223-814C-D60EE2A50952}"/>
              </a:ext>
            </a:extLst>
          </p:cNvPr>
          <p:cNvSpPr txBox="1"/>
          <p:nvPr/>
        </p:nvSpPr>
        <p:spPr>
          <a:xfrm>
            <a:off x="5938671" y="3845007"/>
            <a:ext cx="1469724" cy="3606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000" rIns="0" bIns="0" numCol="1" spcCol="0" rtlCol="0" fromWordArt="0" anchor="t" anchorCtr="0" forceAA="0" compatLnSpc="1">
            <a:prstTxWarp prst="textNoShape">
              <a:avLst/>
            </a:prstTxWarp>
            <a:noAutofit/>
          </a:bodyPr>
          <a:lstStyle/>
          <a:p>
            <a:pPr marL="182563" lvl="1" indent="-182563">
              <a:lnSpc>
                <a:spcPts val="1400"/>
              </a:lnSpc>
              <a:spcBef>
                <a:spcPts val="600"/>
              </a:spcBef>
              <a:buClr>
                <a:schemeClr val="tx2"/>
              </a:buClr>
              <a:buSzPct val="100000"/>
              <a:buFont typeface="Trebuchet MS" panose="020B0603020202020204" pitchFamily="34" charset="0"/>
              <a:buChar char="•"/>
            </a:pPr>
            <a:r>
              <a:rPr kumimoji="1" lang="en-US" altLang="ja-JP" sz="1200" dirty="0">
                <a:solidFill>
                  <a:schemeClr val="tx1"/>
                </a:solidFill>
                <a:latin typeface="Trebuchet MS" panose="020B0603020202020204" pitchFamily="34" charset="0"/>
                <a:ea typeface="Meiryo UI" panose="020B0604030504040204" pitchFamily="50" charset="-128"/>
              </a:rPr>
              <a:t>(</a:t>
            </a:r>
            <a:r>
              <a:rPr kumimoji="1" lang="ja-JP" altLang="en-US" sz="1200" dirty="0">
                <a:solidFill>
                  <a:schemeClr val="tx1"/>
                </a:solidFill>
                <a:latin typeface="Trebuchet MS" panose="020B0603020202020204" pitchFamily="34" charset="0"/>
                <a:ea typeface="Meiryo UI" panose="020B0604030504040204" pitchFamily="50" charset="-128"/>
              </a:rPr>
              <a:t>将来</a:t>
            </a:r>
            <a:r>
              <a:rPr kumimoji="1" lang="en-US" altLang="ja-JP" sz="1200" dirty="0">
                <a:solidFill>
                  <a:schemeClr val="tx1"/>
                </a:solidFill>
                <a:latin typeface="Trebuchet MS" panose="020B0603020202020204" pitchFamily="34" charset="0"/>
                <a:ea typeface="Meiryo UI" panose="020B0604030504040204" pitchFamily="50" charset="-128"/>
              </a:rPr>
              <a:t>)</a:t>
            </a:r>
            <a:r>
              <a:rPr kumimoji="1" lang="en-US" altLang="ja-JP" sz="1200" dirty="0" err="1">
                <a:solidFill>
                  <a:schemeClr val="tx1"/>
                </a:solidFill>
                <a:latin typeface="Trebuchet MS" panose="020B0603020202020204" pitchFamily="34" charset="0"/>
                <a:ea typeface="Meiryo UI" panose="020B0604030504040204" pitchFamily="50" charset="-128"/>
              </a:rPr>
              <a:t>XXXX</a:t>
            </a:r>
            <a:endParaRPr kumimoji="1" lang="en-US" sz="1200" dirty="0">
              <a:solidFill>
                <a:schemeClr val="tx1"/>
              </a:solidFill>
              <a:latin typeface="Trebuchet MS" panose="020B0603020202020204" pitchFamily="34" charset="0"/>
              <a:ea typeface="Meiryo UI" panose="020B0604030504040204" pitchFamily="50" charset="-128"/>
            </a:endParaRPr>
          </a:p>
        </p:txBody>
      </p:sp>
      <p:sp>
        <p:nvSpPr>
          <p:cNvPr id="59" name="TextBox 104" descr="ｔ">
            <a:extLst>
              <a:ext uri="{FF2B5EF4-FFF2-40B4-BE49-F238E27FC236}">
                <a16:creationId xmlns:a16="http://schemas.microsoft.com/office/drawing/2014/main" id="{16DE6F73-1D54-44D4-AD25-1984BC7DA1E5}"/>
              </a:ext>
            </a:extLst>
          </p:cNvPr>
          <p:cNvSpPr txBox="1"/>
          <p:nvPr/>
        </p:nvSpPr>
        <p:spPr>
          <a:xfrm>
            <a:off x="7484831" y="3845007"/>
            <a:ext cx="1469724" cy="360662"/>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000" rIns="0" bIns="0" numCol="1" spcCol="0" rtlCol="0" fromWordArt="0" anchor="t" anchorCtr="0" forceAA="0" compatLnSpc="1">
            <a:prstTxWarp prst="textNoShape">
              <a:avLst/>
            </a:prstTxWarp>
            <a:noAutofit/>
          </a:bodyPr>
          <a:lstStyle/>
          <a:p>
            <a:pPr marL="182563" lvl="1" indent="-182563">
              <a:lnSpc>
                <a:spcPts val="1400"/>
              </a:lnSpc>
              <a:spcBef>
                <a:spcPts val="600"/>
              </a:spcBef>
              <a:buClr>
                <a:schemeClr val="tx2"/>
              </a:buClr>
              <a:buSzPct val="100000"/>
              <a:buFont typeface="Trebuchet MS" panose="020B0603020202020204" pitchFamily="34" charset="0"/>
              <a:buChar char="•"/>
            </a:pPr>
            <a:r>
              <a:rPr kumimoji="1" lang="en-US" altLang="ja-JP" sz="1400" dirty="0" err="1">
                <a:solidFill>
                  <a:schemeClr val="tx1"/>
                </a:solidFill>
                <a:latin typeface="Trebuchet MS" panose="020B0603020202020204" pitchFamily="34" charset="0"/>
                <a:ea typeface="Meiryo UI" panose="020B0604030504040204" pitchFamily="50" charset="-128"/>
              </a:rPr>
              <a:t>XXXX</a:t>
            </a:r>
            <a:endParaRPr kumimoji="1" lang="en-US" sz="1400" dirty="0">
              <a:solidFill>
                <a:schemeClr val="tx1"/>
              </a:solidFill>
              <a:latin typeface="Trebuchet MS" panose="020B0603020202020204" pitchFamily="34" charset="0"/>
              <a:ea typeface="Meiryo UI" panose="020B0604030504040204" pitchFamily="50" charset="-128"/>
            </a:endParaRPr>
          </a:p>
        </p:txBody>
      </p:sp>
      <p:sp>
        <p:nvSpPr>
          <p:cNvPr id="60" name="TextBox 106" descr="ｔ">
            <a:extLst>
              <a:ext uri="{FF2B5EF4-FFF2-40B4-BE49-F238E27FC236}">
                <a16:creationId xmlns:a16="http://schemas.microsoft.com/office/drawing/2014/main" id="{AA0339DF-AB2C-44F3-A4EB-7FFABC3C3A72}"/>
              </a:ext>
            </a:extLst>
          </p:cNvPr>
          <p:cNvSpPr txBox="1"/>
          <p:nvPr/>
        </p:nvSpPr>
        <p:spPr>
          <a:xfrm flipH="1">
            <a:off x="9030990" y="3845007"/>
            <a:ext cx="1469724" cy="360662"/>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000" rIns="0" bIns="0" numCol="1" spcCol="0" rtlCol="0" fromWordArt="0" anchor="t" anchorCtr="0" forceAA="0" compatLnSpc="1">
            <a:prstTxWarp prst="textNoShape">
              <a:avLst/>
            </a:prstTxWarp>
            <a:noAutofit/>
          </a:bodyPr>
          <a:lstStyle/>
          <a:p>
            <a:pPr marL="182563" lvl="1" indent="-182563">
              <a:lnSpc>
                <a:spcPts val="1400"/>
              </a:lnSpc>
              <a:spcBef>
                <a:spcPts val="600"/>
              </a:spcBef>
              <a:buClr>
                <a:schemeClr val="tx2"/>
              </a:buClr>
              <a:buSzPct val="100000"/>
              <a:buFont typeface="Trebuchet MS" panose="020B0603020202020204" pitchFamily="34" charset="0"/>
              <a:buChar char="•"/>
            </a:pPr>
            <a:r>
              <a:rPr kumimoji="1" lang="en-US" altLang="ja-JP" sz="1400" dirty="0" err="1">
                <a:solidFill>
                  <a:schemeClr val="tx1"/>
                </a:solidFill>
                <a:latin typeface="Trebuchet MS" panose="020B0603020202020204" pitchFamily="34" charset="0"/>
                <a:ea typeface="Meiryo UI" panose="020B0604030504040204" pitchFamily="50" charset="-128"/>
              </a:rPr>
              <a:t>XXXX</a:t>
            </a:r>
            <a:endParaRPr kumimoji="1" lang="en-US" sz="1400" dirty="0">
              <a:solidFill>
                <a:schemeClr val="tx1"/>
              </a:solidFill>
              <a:latin typeface="Trebuchet MS" panose="020B0603020202020204" pitchFamily="34" charset="0"/>
              <a:ea typeface="Meiryo UI" panose="020B0604030504040204" pitchFamily="50" charset="-128"/>
            </a:endParaRPr>
          </a:p>
        </p:txBody>
      </p:sp>
      <p:sp>
        <p:nvSpPr>
          <p:cNvPr id="61" name="TextBox 107" descr="ｔ">
            <a:extLst>
              <a:ext uri="{FF2B5EF4-FFF2-40B4-BE49-F238E27FC236}">
                <a16:creationId xmlns:a16="http://schemas.microsoft.com/office/drawing/2014/main" id="{2F5D8C40-212A-46A4-801C-FEFED149D44E}"/>
              </a:ext>
            </a:extLst>
          </p:cNvPr>
          <p:cNvSpPr txBox="1"/>
          <p:nvPr/>
        </p:nvSpPr>
        <p:spPr>
          <a:xfrm>
            <a:off x="10577148" y="3845007"/>
            <a:ext cx="1469724" cy="269592"/>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000" rIns="0" bIns="0" numCol="1" spcCol="0" rtlCol="0" fromWordArt="0" anchor="t" anchorCtr="0" forceAA="0" compatLnSpc="1">
            <a:prstTxWarp prst="textNoShape">
              <a:avLst/>
            </a:prstTxWarp>
            <a:noAutofit/>
          </a:bodyPr>
          <a:lstStyle/>
          <a:p>
            <a:pPr marL="182563" lvl="1" indent="-182563">
              <a:lnSpc>
                <a:spcPts val="1400"/>
              </a:lnSpc>
              <a:buClr>
                <a:schemeClr val="tx2"/>
              </a:buClr>
              <a:buSzPct val="100000"/>
              <a:buFont typeface="Trebuchet MS" panose="020B0603020202020204" pitchFamily="34" charset="0"/>
              <a:buChar char="•"/>
            </a:pPr>
            <a:r>
              <a:rPr kumimoji="1" lang="en-US" altLang="ja-JP" sz="1400" dirty="0" err="1">
                <a:solidFill>
                  <a:schemeClr val="tx1"/>
                </a:solidFill>
                <a:latin typeface="Trebuchet MS" panose="020B0603020202020204" pitchFamily="34" charset="0"/>
                <a:ea typeface="Meiryo UI" panose="020B0604030504040204" pitchFamily="50" charset="-128"/>
              </a:rPr>
              <a:t>XXXX</a:t>
            </a:r>
            <a:endParaRPr kumimoji="1" lang="en-US" sz="1400" dirty="0">
              <a:solidFill>
                <a:schemeClr val="tx1"/>
              </a:solidFill>
              <a:latin typeface="Trebuchet MS" panose="020B0603020202020204" pitchFamily="34" charset="0"/>
              <a:ea typeface="Meiryo UI" panose="020B0604030504040204" pitchFamily="50" charset="-128"/>
            </a:endParaRPr>
          </a:p>
        </p:txBody>
      </p:sp>
      <p:sp>
        <p:nvSpPr>
          <p:cNvPr id="63" name="右矢印 62"/>
          <p:cNvSpPr/>
          <p:nvPr/>
        </p:nvSpPr>
        <p:spPr>
          <a:xfrm rot="5400000">
            <a:off x="6363431" y="3427354"/>
            <a:ext cx="358827" cy="364484"/>
          </a:xfrm>
          <a:prstGeom prst="rightArrow">
            <a:avLst/>
          </a:prstGeom>
          <a:solidFill>
            <a:schemeClr val="tx2">
              <a:lumMod val="20000"/>
              <a:lumOff val="80000"/>
            </a:schemeClr>
          </a:solidFill>
          <a:ln w="9525" cap="rnd" cmpd="sng" algn="ctr">
            <a:solidFill>
              <a:schemeClr val="accent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64" name="右矢印 63"/>
          <p:cNvSpPr/>
          <p:nvPr/>
        </p:nvSpPr>
        <p:spPr>
          <a:xfrm rot="5400000">
            <a:off x="7677199" y="3384326"/>
            <a:ext cx="358827" cy="364484"/>
          </a:xfrm>
          <a:prstGeom prst="rightArrow">
            <a:avLst/>
          </a:prstGeom>
          <a:solidFill>
            <a:schemeClr val="tx2">
              <a:lumMod val="20000"/>
              <a:lumOff val="80000"/>
            </a:schemeClr>
          </a:solidFill>
          <a:ln w="9525" cap="rnd" cmpd="sng" algn="ctr">
            <a:solidFill>
              <a:schemeClr val="accent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65" name="右矢印 64"/>
          <p:cNvSpPr/>
          <p:nvPr/>
        </p:nvSpPr>
        <p:spPr>
          <a:xfrm rot="5400000">
            <a:off x="9232992" y="3362408"/>
            <a:ext cx="358827" cy="364484"/>
          </a:xfrm>
          <a:prstGeom prst="rightArrow">
            <a:avLst/>
          </a:prstGeom>
          <a:solidFill>
            <a:schemeClr val="tx2">
              <a:lumMod val="20000"/>
              <a:lumOff val="80000"/>
            </a:schemeClr>
          </a:solidFill>
          <a:ln w="9525" cap="rnd" cmpd="sng" algn="ctr">
            <a:solidFill>
              <a:schemeClr val="accent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72" name="右矢印 71"/>
          <p:cNvSpPr/>
          <p:nvPr/>
        </p:nvSpPr>
        <p:spPr>
          <a:xfrm rot="5400000">
            <a:off x="10789134" y="3356320"/>
            <a:ext cx="358827" cy="364484"/>
          </a:xfrm>
          <a:prstGeom prst="rightArrow">
            <a:avLst/>
          </a:prstGeom>
          <a:solidFill>
            <a:schemeClr val="tx2">
              <a:lumMod val="20000"/>
              <a:lumOff val="80000"/>
            </a:schemeClr>
          </a:solidFill>
          <a:ln w="9525" cap="rnd" cmpd="sng" algn="ctr">
            <a:solidFill>
              <a:schemeClr val="accent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6100560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Box 16">
            <a:extLst>
              <a:ext uri="{FF2B5EF4-FFF2-40B4-BE49-F238E27FC236}">
                <a16:creationId xmlns:a16="http://schemas.microsoft.com/office/drawing/2014/main" id="{A800A0B5-4258-4688-B8B7-2922AD1A713B}"/>
              </a:ext>
            </a:extLst>
          </p:cNvPr>
          <p:cNvSpPr txBox="1"/>
          <p:nvPr/>
        </p:nvSpPr>
        <p:spPr>
          <a:xfrm>
            <a:off x="4564903" y="2159592"/>
            <a:ext cx="681845" cy="44232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事業化</a:t>
            </a:r>
            <a:endParaRPr kumimoji="1" lang="en-US" sz="1200" dirty="0" err="1">
              <a:solidFill>
                <a:schemeClr val="tx1"/>
              </a:solidFill>
              <a:latin typeface="Meiryo UI" panose="020B0604030504040204" pitchFamily="50" charset="-128"/>
              <a:ea typeface="Meiryo UI" panose="020B0604030504040204" pitchFamily="50" charset="-128"/>
            </a:endParaRPr>
          </a:p>
        </p:txBody>
      </p:sp>
      <p:sp>
        <p:nvSpPr>
          <p:cNvPr id="109" name="Rectangle 108">
            <a:extLst>
              <a:ext uri="{FF2B5EF4-FFF2-40B4-BE49-F238E27FC236}">
                <a16:creationId xmlns:a16="http://schemas.microsoft.com/office/drawing/2014/main" id="{510945A7-A1AC-4BFD-B18C-581BCCC0A241}"/>
              </a:ext>
            </a:extLst>
          </p:cNvPr>
          <p:cNvSpPr/>
          <p:nvPr/>
        </p:nvSpPr>
        <p:spPr>
          <a:xfrm>
            <a:off x="6301565" y="3466103"/>
            <a:ext cx="213358" cy="13210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dirty="0">
              <a:solidFill>
                <a:srgbClr val="FFFFFF"/>
              </a:solidFill>
            </a:endParaRPr>
          </a:p>
        </p:txBody>
      </p:sp>
      <p:graphicFrame>
        <p:nvGraphicFramePr>
          <p:cNvPr id="52" name="Table 18">
            <a:extLst>
              <a:ext uri="{FF2B5EF4-FFF2-40B4-BE49-F238E27FC236}">
                <a16:creationId xmlns:a16="http://schemas.microsoft.com/office/drawing/2014/main" id="{E1F616DB-A774-4CE3-B86A-37505A6F195C}"/>
              </a:ext>
            </a:extLst>
          </p:cNvPr>
          <p:cNvGraphicFramePr>
            <a:graphicFrameLocks noGrp="1"/>
          </p:cNvGraphicFramePr>
          <p:nvPr>
            <p:extLst>
              <p:ext uri="{D42A27DB-BD31-4B8C-83A1-F6EECF244321}">
                <p14:modId xmlns:p14="http://schemas.microsoft.com/office/powerpoint/2010/main" val="23738792"/>
              </p:ext>
            </p:extLst>
          </p:nvPr>
        </p:nvGraphicFramePr>
        <p:xfrm>
          <a:off x="521722" y="2653896"/>
          <a:ext cx="11257502" cy="3239176"/>
        </p:xfrm>
        <a:graphic>
          <a:graphicData uri="http://schemas.openxmlformats.org/drawingml/2006/table">
            <a:tbl>
              <a:tblPr firstRow="1" bandRow="1">
                <a:tableStyleId>{9D7B26C5-4107-4FEC-AEDC-1716B250A1EF}</a:tableStyleId>
              </a:tblPr>
              <a:tblGrid>
                <a:gridCol w="832408">
                  <a:extLst>
                    <a:ext uri="{9D8B030D-6E8A-4147-A177-3AD203B41FA5}">
                      <a16:colId xmlns:a16="http://schemas.microsoft.com/office/drawing/2014/main" val="124251621"/>
                    </a:ext>
                  </a:extLst>
                </a:gridCol>
                <a:gridCol w="832408">
                  <a:extLst>
                    <a:ext uri="{9D8B030D-6E8A-4147-A177-3AD203B41FA5}">
                      <a16:colId xmlns:a16="http://schemas.microsoft.com/office/drawing/2014/main" val="4025135756"/>
                    </a:ext>
                  </a:extLst>
                </a:gridCol>
                <a:gridCol w="832408">
                  <a:extLst>
                    <a:ext uri="{9D8B030D-6E8A-4147-A177-3AD203B41FA5}">
                      <a16:colId xmlns:a16="http://schemas.microsoft.com/office/drawing/2014/main" val="745980439"/>
                    </a:ext>
                  </a:extLst>
                </a:gridCol>
                <a:gridCol w="413202">
                  <a:extLst>
                    <a:ext uri="{9D8B030D-6E8A-4147-A177-3AD203B41FA5}">
                      <a16:colId xmlns:a16="http://schemas.microsoft.com/office/drawing/2014/main" val="2443167531"/>
                    </a:ext>
                  </a:extLst>
                </a:gridCol>
                <a:gridCol w="832408">
                  <a:extLst>
                    <a:ext uri="{9D8B030D-6E8A-4147-A177-3AD203B41FA5}">
                      <a16:colId xmlns:a16="http://schemas.microsoft.com/office/drawing/2014/main" val="446758349"/>
                    </a:ext>
                  </a:extLst>
                </a:gridCol>
                <a:gridCol w="413202">
                  <a:extLst>
                    <a:ext uri="{9D8B030D-6E8A-4147-A177-3AD203B41FA5}">
                      <a16:colId xmlns:a16="http://schemas.microsoft.com/office/drawing/2014/main" val="1793310317"/>
                    </a:ext>
                  </a:extLst>
                </a:gridCol>
                <a:gridCol w="832408">
                  <a:extLst>
                    <a:ext uri="{9D8B030D-6E8A-4147-A177-3AD203B41FA5}">
                      <a16:colId xmlns:a16="http://schemas.microsoft.com/office/drawing/2014/main" val="2414137754"/>
                    </a:ext>
                  </a:extLst>
                </a:gridCol>
                <a:gridCol w="413202">
                  <a:extLst>
                    <a:ext uri="{9D8B030D-6E8A-4147-A177-3AD203B41FA5}">
                      <a16:colId xmlns:a16="http://schemas.microsoft.com/office/drawing/2014/main" val="2880735573"/>
                    </a:ext>
                  </a:extLst>
                </a:gridCol>
                <a:gridCol w="832408">
                  <a:extLst>
                    <a:ext uri="{9D8B030D-6E8A-4147-A177-3AD203B41FA5}">
                      <a16:colId xmlns:a16="http://schemas.microsoft.com/office/drawing/2014/main" val="1341231553"/>
                    </a:ext>
                  </a:extLst>
                </a:gridCol>
                <a:gridCol w="832408">
                  <a:extLst>
                    <a:ext uri="{9D8B030D-6E8A-4147-A177-3AD203B41FA5}">
                      <a16:colId xmlns:a16="http://schemas.microsoft.com/office/drawing/2014/main" val="1620220387"/>
                    </a:ext>
                  </a:extLst>
                </a:gridCol>
                <a:gridCol w="673592">
                  <a:extLst>
                    <a:ext uri="{9D8B030D-6E8A-4147-A177-3AD203B41FA5}">
                      <a16:colId xmlns:a16="http://schemas.microsoft.com/office/drawing/2014/main" val="1371982070"/>
                    </a:ext>
                  </a:extLst>
                </a:gridCol>
                <a:gridCol w="3517448">
                  <a:extLst>
                    <a:ext uri="{9D8B030D-6E8A-4147-A177-3AD203B41FA5}">
                      <a16:colId xmlns:a16="http://schemas.microsoft.com/office/drawing/2014/main" val="2765241693"/>
                    </a:ext>
                  </a:extLst>
                </a:gridCol>
              </a:tblGrid>
              <a:tr h="393114">
                <a:tc>
                  <a:txBody>
                    <a:bodyPr/>
                    <a:lstStyle/>
                    <a:p>
                      <a:endParaRPr lang="en-US" sz="9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r>
                        <a:rPr lang="en-US" altLang="ja-JP" sz="1200" dirty="0">
                          <a:solidFill>
                            <a:schemeClr val="tx1"/>
                          </a:solidFill>
                          <a:latin typeface="Meiryo UI" panose="020B0604030504040204" pitchFamily="50" charset="-128"/>
                          <a:ea typeface="Meiryo UI" panose="020B0604030504040204" pitchFamily="50" charset="-128"/>
                        </a:rPr>
                        <a:t>N0</a:t>
                      </a:r>
                      <a:r>
                        <a:rPr lang="ja-JP" altLang="en-US" sz="900" dirty="0">
                          <a:solidFill>
                            <a:schemeClr val="tx1"/>
                          </a:solidFill>
                          <a:latin typeface="Meiryo UI" panose="020B0604030504040204" pitchFamily="50" charset="-128"/>
                          <a:ea typeface="Meiryo UI" panose="020B0604030504040204" pitchFamily="50" charset="-128"/>
                        </a:rPr>
                        <a:t>年度</a:t>
                      </a:r>
                      <a:endParaRPr lang="en-US" sz="9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r>
                        <a:rPr lang="en-US" altLang="ja-JP" sz="1200" dirty="0">
                          <a:solidFill>
                            <a:schemeClr val="tx1"/>
                          </a:solidFill>
                          <a:latin typeface="Meiryo UI" panose="020B0604030504040204" pitchFamily="50" charset="-128"/>
                          <a:ea typeface="Meiryo UI" panose="020B0604030504040204" pitchFamily="50" charset="-128"/>
                        </a:rPr>
                        <a:t>N1</a:t>
                      </a:r>
                      <a:r>
                        <a:rPr lang="ja-JP" altLang="en-US" sz="900" kern="1200" dirty="0">
                          <a:solidFill>
                            <a:schemeClr val="tx1"/>
                          </a:solidFill>
                          <a:latin typeface="Meiryo UI" panose="020B0604030504040204" pitchFamily="50" charset="-128"/>
                          <a:ea typeface="Meiryo UI" panose="020B0604030504040204" pitchFamily="50" charset="-128"/>
                        </a:rPr>
                        <a:t>年度</a:t>
                      </a:r>
                      <a:endParaRPr lang="en-US" sz="900" kern="1200" dirty="0">
                        <a:solidFill>
                          <a:schemeClr val="tx1"/>
                        </a:solidFill>
                        <a:latin typeface="Meiryo UI" panose="020B0604030504040204" pitchFamily="50" charset="-128"/>
                        <a:ea typeface="Meiryo UI" panose="020B0604030504040204" pitchFamily="50" charset="-128"/>
                        <a:cs typeface="+mn-cs"/>
                      </a:endParaRPr>
                    </a:p>
                  </a:txBody>
                  <a:tcPr marL="0" marR="0" marT="36000" marB="0"/>
                </a:tc>
                <a:tc>
                  <a:txBody>
                    <a:bodyPr/>
                    <a:lstStyle/>
                    <a:p>
                      <a:r>
                        <a:rPr lang="ja-JP" altLang="en-US" sz="1200" dirty="0">
                          <a:solidFill>
                            <a:schemeClr val="tx1"/>
                          </a:solidFill>
                          <a:latin typeface="Meiryo UI" panose="020B0604030504040204" pitchFamily="50" charset="-128"/>
                          <a:ea typeface="Meiryo UI" panose="020B0604030504040204" pitchFamily="50" charset="-128"/>
                        </a:rPr>
                        <a:t>・・・</a:t>
                      </a:r>
                      <a:endParaRPr lang="en-US" sz="12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r>
                        <a:rPr lang="en-US" altLang="ja-JP" sz="1200" dirty="0">
                          <a:solidFill>
                            <a:schemeClr val="tx1"/>
                          </a:solidFill>
                          <a:latin typeface="Meiryo UI" panose="020B0604030504040204" pitchFamily="50" charset="-128"/>
                          <a:ea typeface="Meiryo UI" panose="020B0604030504040204" pitchFamily="50" charset="-128"/>
                        </a:rPr>
                        <a:t>N10</a:t>
                      </a:r>
                      <a:r>
                        <a:rPr lang="ja-JP" altLang="en-US" sz="800" kern="1200" dirty="0">
                          <a:solidFill>
                            <a:schemeClr val="tx1"/>
                          </a:solidFill>
                          <a:latin typeface="Meiryo UI" panose="020B0604030504040204" pitchFamily="50" charset="-128"/>
                          <a:ea typeface="Meiryo UI" panose="020B0604030504040204" pitchFamily="50" charset="-128"/>
                        </a:rPr>
                        <a:t>年度</a:t>
                      </a:r>
                      <a:endParaRPr lang="en-US" sz="800" kern="1200" dirty="0">
                        <a:solidFill>
                          <a:schemeClr val="tx1"/>
                        </a:solidFill>
                        <a:latin typeface="Meiryo UI" panose="020B0604030504040204" pitchFamily="50" charset="-128"/>
                        <a:ea typeface="Meiryo UI" panose="020B0604030504040204" pitchFamily="50" charset="-128"/>
                        <a:cs typeface="+mn-cs"/>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endParaRPr lang="en-US" altLang="ja-JP" sz="12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r>
                        <a:rPr lang="en-US" sz="1200" dirty="0" err="1">
                          <a:solidFill>
                            <a:schemeClr val="tx1"/>
                          </a:solidFill>
                          <a:latin typeface="Meiryo UI" panose="020B0604030504040204" pitchFamily="50" charset="-128"/>
                          <a:ea typeface="Meiryo UI" panose="020B0604030504040204" pitchFamily="50" charset="-128"/>
                        </a:rPr>
                        <a:t>NX</a:t>
                      </a:r>
                      <a:r>
                        <a:rPr lang="ja-JP" altLang="en-US" sz="800" kern="1200" dirty="0">
                          <a:solidFill>
                            <a:schemeClr val="tx1"/>
                          </a:solidFill>
                          <a:latin typeface="Meiryo UI" panose="020B0604030504040204" pitchFamily="50" charset="-128"/>
                          <a:ea typeface="Meiryo UI" panose="020B0604030504040204" pitchFamily="50" charset="-128"/>
                        </a:rPr>
                        <a:t>年度</a:t>
                      </a:r>
                      <a:endParaRPr lang="en-US" sz="800" kern="1200" dirty="0">
                        <a:solidFill>
                          <a:schemeClr val="tx1"/>
                        </a:solidFill>
                        <a:latin typeface="Meiryo UI" panose="020B0604030504040204" pitchFamily="50" charset="-128"/>
                        <a:ea typeface="Meiryo UI" panose="020B0604030504040204" pitchFamily="50" charset="-128"/>
                        <a:cs typeface="+mn-cs"/>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endParaRPr lang="en-US" altLang="ja-JP" sz="12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r>
                        <a:rPr kumimoji="0" lang="en-US" altLang="ja-JP" sz="1200" u="none" strike="noStrike" kern="1200" cap="none" spc="0" normalizeH="0" baseline="0" noProof="0" dirty="0" err="1">
                          <a:ln>
                            <a:noFill/>
                          </a:ln>
                          <a:solidFill>
                            <a:schemeClr val="tx1"/>
                          </a:solidFill>
                          <a:effectLst/>
                          <a:uLnTx/>
                          <a:uFillTx/>
                          <a:latin typeface="Meiryo UI" panose="020B0604030504040204" pitchFamily="50" charset="-128"/>
                          <a:ea typeface="Meiryo UI" panose="020B0604030504040204" pitchFamily="50" charset="-128"/>
                        </a:rPr>
                        <a:t>N15</a:t>
                      </a:r>
                      <a:r>
                        <a:rPr kumimoji="0" lang="ja-JP" altLang="en-US" sz="8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年度</a:t>
                      </a:r>
                      <a:endParaRPr lang="en-US" sz="8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r>
                        <a:rPr lang="en-US" altLang="ja-JP" sz="1000" dirty="0" err="1">
                          <a:solidFill>
                            <a:schemeClr val="tx1"/>
                          </a:solidFill>
                          <a:latin typeface="Meiryo UI" panose="020B0604030504040204" pitchFamily="50" charset="-128"/>
                          <a:ea typeface="Meiryo UI" panose="020B0604030504040204" pitchFamily="50" charset="-128"/>
                        </a:rPr>
                        <a:t>N15</a:t>
                      </a:r>
                      <a:r>
                        <a:rPr lang="ja-JP" altLang="en-US" sz="800" dirty="0">
                          <a:solidFill>
                            <a:schemeClr val="tx1"/>
                          </a:solidFill>
                          <a:latin typeface="Meiryo UI" panose="020B0604030504040204" pitchFamily="50" charset="-128"/>
                          <a:ea typeface="Meiryo UI" panose="020B0604030504040204" pitchFamily="50" charset="-128"/>
                        </a:rPr>
                        <a:t>年度</a:t>
                      </a:r>
                      <a:endParaRPr lang="en-US" altLang="ja-JP" sz="800" dirty="0">
                        <a:solidFill>
                          <a:schemeClr val="tx1"/>
                        </a:solidFill>
                        <a:latin typeface="Meiryo UI" panose="020B0604030504040204" pitchFamily="50" charset="-128"/>
                        <a:ea typeface="Meiryo UI" panose="020B0604030504040204" pitchFamily="50" charset="-128"/>
                      </a:endParaRPr>
                    </a:p>
                    <a:p>
                      <a:r>
                        <a:rPr lang="ja-JP" altLang="en-US" sz="800" dirty="0" err="1">
                          <a:solidFill>
                            <a:schemeClr val="tx1"/>
                          </a:solidFill>
                          <a:latin typeface="Meiryo UI" panose="020B0604030504040204" pitchFamily="50" charset="-128"/>
                          <a:ea typeface="Meiryo UI" panose="020B0604030504040204" pitchFamily="50" charset="-128"/>
                        </a:rPr>
                        <a:t>まで</a:t>
                      </a:r>
                      <a:r>
                        <a:rPr lang="ja-JP" altLang="en-US" sz="800" dirty="0">
                          <a:solidFill>
                            <a:schemeClr val="tx1"/>
                          </a:solidFill>
                          <a:latin typeface="Meiryo UI" panose="020B0604030504040204" pitchFamily="50" charset="-128"/>
                          <a:ea typeface="Meiryo UI" panose="020B0604030504040204" pitchFamily="50" charset="-128"/>
                        </a:rPr>
                        <a:t>合計</a:t>
                      </a:r>
                      <a:endParaRPr lang="en-US" sz="800" dirty="0">
                        <a:solidFill>
                          <a:schemeClr val="tx1"/>
                        </a:solidFill>
                        <a:latin typeface="Meiryo UI" panose="020B0604030504040204" pitchFamily="50" charset="-128"/>
                        <a:ea typeface="Meiryo UI" panose="020B0604030504040204" pitchFamily="50" charset="-128"/>
                      </a:endParaRPr>
                    </a:p>
                  </a:txBody>
                  <a:tcPr marL="0" marR="0" marT="36000" marB="0">
                    <a:lnR w="19050" cap="flat" cmpd="sng" algn="ctr">
                      <a:solidFill>
                        <a:srgbClr val="FF0000"/>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200" u="none" strike="noStrike" kern="1200" cap="none" spc="0" normalizeH="0" baseline="0" noProof="0" dirty="0" err="1">
                          <a:ln>
                            <a:noFill/>
                          </a:ln>
                          <a:solidFill>
                            <a:schemeClr val="tx1"/>
                          </a:solidFill>
                          <a:effectLst/>
                          <a:uLnTx/>
                          <a:uFillTx/>
                          <a:latin typeface="Meiryo UI" panose="020B0604030504040204" pitchFamily="50" charset="-128"/>
                          <a:ea typeface="Meiryo UI" panose="020B0604030504040204" pitchFamily="50" charset="-128"/>
                        </a:rPr>
                        <a:t>NX</a:t>
                      </a:r>
                      <a:r>
                        <a:rPr kumimoji="0" lang="ja-JP" altLang="en-US" sz="8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年度</a:t>
                      </a:r>
                      <a:endParaRPr lang="en-US" altLang="ja-JP" sz="800" dirty="0">
                        <a:solidFill>
                          <a:schemeClr val="tx1"/>
                        </a:solidFill>
                        <a:latin typeface="Meiryo UI" panose="020B0604030504040204" pitchFamily="50" charset="-128"/>
                        <a:ea typeface="Meiryo UI" panose="020B0604030504040204" pitchFamily="50" charset="-128"/>
                      </a:endParaRPr>
                    </a:p>
                  </a:txBody>
                  <a:tcPr marL="36000" marR="0" marT="36000" marB="0">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tcPr>
                </a:tc>
                <a:tc>
                  <a:txBody>
                    <a:bodyPr/>
                    <a:lstStyle/>
                    <a:p>
                      <a:r>
                        <a:rPr lang="ja-JP" altLang="en-US" sz="1200" dirty="0">
                          <a:solidFill>
                            <a:schemeClr val="tx1"/>
                          </a:solidFill>
                          <a:latin typeface="Meiryo UI" panose="020B0604030504040204" pitchFamily="50" charset="-128"/>
                          <a:ea typeface="Meiryo UI" panose="020B0604030504040204" pitchFamily="50" charset="-128"/>
                        </a:rPr>
                        <a:t>計画の考え方・取組スケジュール等</a:t>
                      </a:r>
                      <a:endParaRPr lang="en-US" sz="1200" dirty="0">
                        <a:solidFill>
                          <a:schemeClr val="tx1"/>
                        </a:solidFill>
                        <a:latin typeface="Meiryo UI" panose="020B0604030504040204" pitchFamily="50" charset="-128"/>
                        <a:ea typeface="Meiryo UI" panose="020B0604030504040204" pitchFamily="50" charset="-128"/>
                      </a:endParaRPr>
                    </a:p>
                  </a:txBody>
                  <a:tcPr marL="36000" marR="0" marT="36000" marB="0">
                    <a:lnL w="19050" cap="flat" cmpd="sng" algn="ctr">
                      <a:solidFill>
                        <a:srgbClr val="FF0000"/>
                      </a:solidFill>
                      <a:prstDash val="solid"/>
                      <a:round/>
                      <a:headEnd type="none" w="med" len="med"/>
                      <a:tailEnd type="none" w="med" len="med"/>
                    </a:lnL>
                  </a:tcPr>
                </a:tc>
                <a:extLst>
                  <a:ext uri="{0D108BD9-81ED-4DB2-BD59-A6C34878D82A}">
                    <a16:rowId xmlns:a16="http://schemas.microsoft.com/office/drawing/2014/main" val="1157993583"/>
                  </a:ext>
                </a:extLst>
              </a:tr>
              <a:tr h="346533">
                <a:tc>
                  <a:txBody>
                    <a:bodyPr/>
                    <a:lstStyle/>
                    <a:p>
                      <a:pPr marL="87313" indent="0"/>
                      <a:r>
                        <a:rPr lang="ja-JP" altLang="en-US" sz="1000" dirty="0">
                          <a:solidFill>
                            <a:schemeClr val="tx1"/>
                          </a:solidFill>
                          <a:latin typeface="Meiryo UI" panose="020B0604030504040204" pitchFamily="50" charset="-128"/>
                          <a:ea typeface="Meiryo UI" panose="020B0604030504040204" pitchFamily="50" charset="-128"/>
                        </a:rPr>
                        <a:t>売上高</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87313" indent="0"/>
                      <a:r>
                        <a:rPr lang="en-US" sz="1000" dirty="0">
                          <a:solidFill>
                            <a:schemeClr val="tx1"/>
                          </a:solidFill>
                          <a:latin typeface="Meiryo UI" panose="020B0604030504040204" pitchFamily="50" charset="-128"/>
                          <a:ea typeface="Meiryo UI" panose="020B0604030504040204" pitchFamily="50" charset="-128"/>
                        </a:rPr>
                        <a:t>-</a:t>
                      </a:r>
                    </a:p>
                  </a:txBody>
                  <a:tcPr marL="0" marR="0" marT="36000" marB="0"/>
                </a:tc>
                <a:tc>
                  <a:txBody>
                    <a:bodyPr/>
                    <a:lstStyle/>
                    <a:p>
                      <a:pPr marL="87313" indent="0"/>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lang="en-US" altLang="ja-JP"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円</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lang="en-US" altLang="ja-JP"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円</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87313" indent="0"/>
                      <a:r>
                        <a:rPr lang="en-US" altLang="ja-JP"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円</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lnR w="19050" cap="flat" cmpd="sng" algn="ctr">
                      <a:solidFill>
                        <a:srgbClr val="FF0000"/>
                      </a:solidFill>
                      <a:prstDash val="solid"/>
                      <a:round/>
                      <a:headEnd type="none" w="med" len="med"/>
                      <a:tailEnd type="none" w="med" len="med"/>
                    </a:lnR>
                  </a:tcPr>
                </a:tc>
                <a:tc>
                  <a:txBody>
                    <a:bodyPr/>
                    <a:lstStyle/>
                    <a:p>
                      <a:pPr marL="87313" indent="0"/>
                      <a:r>
                        <a:rPr lang="en-US" altLang="ja-JP"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円</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tcPr>
                </a:tc>
                <a:tc>
                  <a:txBody>
                    <a:bodyPr/>
                    <a:lstStyle/>
                    <a:p>
                      <a:pPr marL="87313" indent="0"/>
                      <a:r>
                        <a:rPr lang="ja-JP" altLang="en-US" sz="1000" dirty="0">
                          <a:solidFill>
                            <a:schemeClr val="tx1"/>
                          </a:solidFill>
                          <a:latin typeface="Meiryo UI" panose="020B0604030504040204" pitchFamily="50" charset="-128"/>
                          <a:ea typeface="Meiryo UI" panose="020B0604030504040204" pitchFamily="50" charset="-128"/>
                        </a:rPr>
                        <a:t>・</a:t>
                      </a:r>
                      <a:r>
                        <a:rPr lang="en-US" altLang="ja-JP" sz="1000" dirty="0" err="1">
                          <a:solidFill>
                            <a:schemeClr val="tx1"/>
                          </a:solidFill>
                          <a:latin typeface="Meiryo UI" panose="020B0604030504040204" pitchFamily="50" charset="-128"/>
                          <a:ea typeface="Meiryo UI" panose="020B0604030504040204" pitchFamily="50" charset="-128"/>
                        </a:rPr>
                        <a:t>NX</a:t>
                      </a:r>
                      <a:r>
                        <a:rPr lang="ja-JP" altLang="en-US" sz="1000" dirty="0">
                          <a:solidFill>
                            <a:schemeClr val="tx1"/>
                          </a:solidFill>
                          <a:latin typeface="Meiryo UI" panose="020B0604030504040204" pitchFamily="50" charset="-128"/>
                          <a:ea typeface="Meiryo UI" panose="020B0604030504040204" pitchFamily="50" charset="-128"/>
                        </a:rPr>
                        <a:t>年には、まずは</a:t>
                      </a:r>
                      <a:r>
                        <a:rPr lang="en-US" altLang="ja-JP"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市場での導入を図り、</a:t>
                      </a:r>
                      <a:r>
                        <a:rPr lang="en-US" altLang="ja-JP" sz="1000" dirty="0">
                          <a:solidFill>
                            <a:schemeClr val="tx1"/>
                          </a:solidFill>
                          <a:latin typeface="Meiryo UI" panose="020B0604030504040204" pitchFamily="50" charset="-128"/>
                          <a:ea typeface="Meiryo UI" panose="020B0604030504040204" pitchFamily="50" charset="-128"/>
                        </a:rPr>
                        <a:t>NY</a:t>
                      </a:r>
                      <a:r>
                        <a:rPr lang="ja-JP" altLang="en-US" sz="1000" dirty="0">
                          <a:solidFill>
                            <a:schemeClr val="tx1"/>
                          </a:solidFill>
                          <a:latin typeface="Meiryo UI" panose="020B0604030504040204" pitchFamily="50" charset="-128"/>
                          <a:ea typeface="Meiryo UI" panose="020B0604030504040204" pitchFamily="50" charset="-128"/>
                        </a:rPr>
                        <a:t>年度には</a:t>
                      </a:r>
                      <a:r>
                        <a:rPr lang="en-US" altLang="ja-JP"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件程度、</a:t>
                      </a:r>
                      <a:r>
                        <a:rPr lang="en-US" altLang="ja-JP" sz="1000" dirty="0">
                          <a:solidFill>
                            <a:schemeClr val="tx1"/>
                          </a:solidFill>
                          <a:latin typeface="Meiryo UI" panose="020B0604030504040204" pitchFamily="50" charset="-128"/>
                          <a:ea typeface="Meiryo UI" panose="020B0604030504040204" pitchFamily="50" charset="-128"/>
                        </a:rPr>
                        <a:t>NZ</a:t>
                      </a:r>
                      <a:r>
                        <a:rPr lang="ja-JP" altLang="en-US" sz="1000" dirty="0">
                          <a:solidFill>
                            <a:schemeClr val="tx1"/>
                          </a:solidFill>
                          <a:latin typeface="Meiryo UI" panose="020B0604030504040204" pitchFamily="50" charset="-128"/>
                          <a:ea typeface="Meiryo UI" panose="020B0604030504040204" pitchFamily="50" charset="-128"/>
                        </a:rPr>
                        <a:t>年度には</a:t>
                      </a:r>
                      <a:r>
                        <a:rPr lang="en-US" altLang="ja-JP"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件程度の販売実績を想定</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lnL w="19050" cap="flat" cmpd="sng" algn="ctr">
                      <a:solidFill>
                        <a:srgbClr val="FF0000"/>
                      </a:solidFill>
                      <a:prstDash val="solid"/>
                      <a:round/>
                      <a:headEnd type="none" w="med" len="med"/>
                      <a:tailEnd type="none" w="med" len="med"/>
                    </a:lnL>
                  </a:tcPr>
                </a:tc>
                <a:extLst>
                  <a:ext uri="{0D108BD9-81ED-4DB2-BD59-A6C34878D82A}">
                    <a16:rowId xmlns:a16="http://schemas.microsoft.com/office/drawing/2014/main" val="1563314925"/>
                  </a:ext>
                </a:extLst>
              </a:tr>
              <a:tr h="285273">
                <a:tc>
                  <a:txBody>
                    <a:bodyPr/>
                    <a:lstStyle/>
                    <a:p>
                      <a:pPr marL="87313" indent="0"/>
                      <a:r>
                        <a:rPr lang="ja-JP" altLang="en-US" sz="1000" dirty="0">
                          <a:solidFill>
                            <a:schemeClr val="tx1"/>
                          </a:solidFill>
                          <a:latin typeface="Meiryo UI" panose="020B0604030504040204" pitchFamily="50" charset="-128"/>
                          <a:ea typeface="Meiryo UI" panose="020B0604030504040204" pitchFamily="50" charset="-128"/>
                        </a:rPr>
                        <a:t>原価</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87313" indent="0"/>
                      <a:r>
                        <a:rPr lang="en-US" sz="1000" dirty="0">
                          <a:solidFill>
                            <a:schemeClr val="tx1"/>
                          </a:solidFill>
                          <a:latin typeface="Meiryo UI" panose="020B0604030504040204" pitchFamily="50" charset="-128"/>
                          <a:ea typeface="Meiryo UI" panose="020B0604030504040204" pitchFamily="50" charset="-128"/>
                        </a:rPr>
                        <a:t>-</a:t>
                      </a:r>
                    </a:p>
                  </a:txBody>
                  <a:tcPr marL="0" marR="0" marT="36000" marB="0"/>
                </a:tc>
                <a:tc>
                  <a:txBody>
                    <a:bodyPr/>
                    <a:lstStyle/>
                    <a:p>
                      <a:pPr marL="87313" indent="0"/>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lang="en-US" altLang="ja-JP"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円</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lang="en-US" altLang="ja-JP"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円</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XX</a:t>
                      </a:r>
                      <a:r>
                        <a:rPr kumimoji="0" lang="ja-JP" altLang="en-US"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円</a:t>
                      </a:r>
                      <a:endParaRPr kumimoji="0"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lnR w="19050" cap="flat" cmpd="sng" algn="ctr">
                      <a:solidFill>
                        <a:srgbClr val="FF0000"/>
                      </a:solidFill>
                      <a:prstDash val="solid"/>
                      <a:round/>
                      <a:headEnd type="none" w="med" len="med"/>
                      <a:tailEnd type="none" w="med" len="med"/>
                    </a:lnR>
                  </a:tcPr>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XX</a:t>
                      </a:r>
                      <a:r>
                        <a:rPr kumimoji="0" lang="ja-JP" altLang="en-US"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円</a:t>
                      </a:r>
                      <a:endParaRPr kumimoji="0"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tcPr>
                </a:tc>
                <a:tc>
                  <a:txBody>
                    <a:bodyPr/>
                    <a:lstStyle/>
                    <a:p>
                      <a:pPr marL="179388" indent="-92075"/>
                      <a:r>
                        <a:rPr lang="ja-JP" altLang="en-US" sz="1000" dirty="0">
                          <a:solidFill>
                            <a:schemeClr val="tx1"/>
                          </a:solidFill>
                          <a:latin typeface="Meiryo UI" panose="020B0604030504040204" pitchFamily="50" charset="-128"/>
                          <a:ea typeface="Meiryo UI" panose="020B0604030504040204" pitchFamily="50" charset="-128"/>
                        </a:rPr>
                        <a:t>・</a:t>
                      </a:r>
                      <a:r>
                        <a:rPr lang="en-US" altLang="ja-JP" sz="1000" dirty="0">
                          <a:solidFill>
                            <a:schemeClr val="tx1"/>
                          </a:solidFill>
                          <a:latin typeface="Meiryo UI" panose="020B0604030504040204" pitchFamily="50" charset="-128"/>
                          <a:ea typeface="Meiryo UI" panose="020B0604030504040204" pitchFamily="50" charset="-128"/>
                        </a:rPr>
                        <a:t>XXX</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lnL w="19050" cap="flat" cmpd="sng" algn="ctr">
                      <a:solidFill>
                        <a:srgbClr val="FF0000"/>
                      </a:solidFill>
                      <a:prstDash val="solid"/>
                      <a:round/>
                      <a:headEnd type="none" w="med" len="med"/>
                      <a:tailEnd type="none" w="med" len="med"/>
                    </a:lnL>
                  </a:tcPr>
                </a:tc>
                <a:extLst>
                  <a:ext uri="{0D108BD9-81ED-4DB2-BD59-A6C34878D82A}">
                    <a16:rowId xmlns:a16="http://schemas.microsoft.com/office/drawing/2014/main" val="1719203758"/>
                  </a:ext>
                </a:extLst>
              </a:tr>
              <a:tr h="285273">
                <a:tc>
                  <a:txBody>
                    <a:bodyPr/>
                    <a:lstStyle/>
                    <a:p>
                      <a:pPr marL="87313" indent="0"/>
                      <a:r>
                        <a:rPr lang="ja-JP" altLang="en-US" sz="1000" dirty="0">
                          <a:solidFill>
                            <a:schemeClr val="tx1"/>
                          </a:solidFill>
                          <a:latin typeface="Meiryo UI" panose="020B0604030504040204" pitchFamily="50" charset="-128"/>
                          <a:ea typeface="Meiryo UI" panose="020B0604030504040204" pitchFamily="50" charset="-128"/>
                        </a:rPr>
                        <a:t>研究開発費</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87313" indent="0"/>
                      <a:r>
                        <a:rPr lang="en-US" altLang="ja-JP"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円</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87313" indent="0"/>
                      <a:r>
                        <a:rPr lang="en-US" altLang="ja-JP"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円</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lang="en-US" altLang="ja-JP"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円</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XX</a:t>
                      </a:r>
                      <a:r>
                        <a:rPr kumimoji="0" lang="ja-JP" altLang="en-US"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円</a:t>
                      </a:r>
                      <a:endParaRPr kumimoji="0"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lnR w="19050" cap="flat" cmpd="sng" algn="ctr">
                      <a:solidFill>
                        <a:srgbClr val="FF0000"/>
                      </a:solidFill>
                      <a:prstDash val="solid"/>
                      <a:round/>
                      <a:headEnd type="none" w="med" len="med"/>
                      <a:tailEnd type="none" w="med" len="med"/>
                    </a:lnR>
                  </a:tcPr>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XX</a:t>
                      </a:r>
                      <a:r>
                        <a:rPr kumimoji="0" lang="ja-JP" altLang="en-US"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円</a:t>
                      </a:r>
                      <a:endParaRPr kumimoji="0"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tcPr>
                </a:tc>
                <a:tc>
                  <a:txBody>
                    <a:bodyPr/>
                    <a:lstStyle/>
                    <a:p>
                      <a:pPr marL="87313" indent="0"/>
                      <a:r>
                        <a:rPr lang="ja-JP" altLang="en-US" sz="1000" dirty="0">
                          <a:solidFill>
                            <a:schemeClr val="tx1"/>
                          </a:solidFill>
                          <a:latin typeface="Meiryo UI" panose="020B0604030504040204" pitchFamily="50" charset="-128"/>
                          <a:ea typeface="Meiryo UI" panose="020B0604030504040204" pitchFamily="50" charset="-128"/>
                        </a:rPr>
                        <a:t>・</a:t>
                      </a:r>
                      <a:r>
                        <a:rPr lang="en-US" altLang="ja-JP" sz="1000" dirty="0" err="1">
                          <a:solidFill>
                            <a:schemeClr val="tx1"/>
                          </a:solidFill>
                          <a:latin typeface="Meiryo UI" panose="020B0604030504040204" pitchFamily="50" charset="-128"/>
                          <a:ea typeface="Meiryo UI" panose="020B0604030504040204" pitchFamily="50" charset="-128"/>
                        </a:rPr>
                        <a:t>NX</a:t>
                      </a:r>
                      <a:r>
                        <a:rPr lang="ja-JP" altLang="en-US" sz="1000" dirty="0">
                          <a:solidFill>
                            <a:schemeClr val="tx1"/>
                          </a:solidFill>
                          <a:latin typeface="Meiryo UI" panose="020B0604030504040204" pitchFamily="50" charset="-128"/>
                          <a:ea typeface="Meiryo UI" panose="020B0604030504040204" pitchFamily="50" charset="-128"/>
                        </a:rPr>
                        <a:t>年頃から最大需要家との共同開発開始を想定</a:t>
                      </a:r>
                      <a:endParaRPr lang="en-US" altLang="ja-JP" sz="1000" dirty="0">
                        <a:solidFill>
                          <a:schemeClr val="tx1"/>
                        </a:solidFill>
                        <a:latin typeface="Meiryo UI" panose="020B0604030504040204" pitchFamily="50" charset="-128"/>
                        <a:ea typeface="Meiryo UI" panose="020B0604030504040204" pitchFamily="50" charset="-128"/>
                      </a:endParaRPr>
                    </a:p>
                  </a:txBody>
                  <a:tcPr marL="0" marR="0" marT="36000" marB="0">
                    <a:lnL w="19050" cap="flat" cmpd="sng" algn="ctr">
                      <a:solidFill>
                        <a:srgbClr val="FF0000"/>
                      </a:solidFill>
                      <a:prstDash val="solid"/>
                      <a:round/>
                      <a:headEnd type="none" w="med" len="med"/>
                      <a:tailEnd type="none" w="med" len="med"/>
                    </a:lnL>
                  </a:tcPr>
                </a:tc>
                <a:extLst>
                  <a:ext uri="{0D108BD9-81ED-4DB2-BD59-A6C34878D82A}">
                    <a16:rowId xmlns:a16="http://schemas.microsoft.com/office/drawing/2014/main" val="4245102220"/>
                  </a:ext>
                </a:extLst>
              </a:tr>
              <a:tr h="274707">
                <a:tc>
                  <a:txBody>
                    <a:bodyPr/>
                    <a:lstStyle/>
                    <a:p>
                      <a:pPr marL="87313" indent="0"/>
                      <a:r>
                        <a:rPr lang="ja-JP" altLang="en-US" sz="1000" dirty="0">
                          <a:solidFill>
                            <a:schemeClr val="tx1"/>
                          </a:solidFill>
                          <a:latin typeface="Meiryo UI" panose="020B0604030504040204" pitchFamily="50" charset="-128"/>
                          <a:ea typeface="Meiryo UI" panose="020B0604030504040204" pitchFamily="50" charset="-128"/>
                        </a:rPr>
                        <a:t>設備投資費</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87313" indent="0"/>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XX</a:t>
                      </a:r>
                      <a:r>
                        <a:rPr kumimoji="0" lang="ja-JP" altLang="en-US"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円</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87313" indent="0"/>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XX</a:t>
                      </a:r>
                      <a:r>
                        <a:rPr kumimoji="0" lang="ja-JP" altLang="en-US"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円</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lang="en-US" altLang="ja-JP"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円</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lang="en-US" altLang="ja-JP"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円</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lang="en-US" altLang="ja-JP"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円</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XX</a:t>
                      </a:r>
                      <a:r>
                        <a:rPr kumimoji="0" lang="ja-JP" altLang="en-US"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円</a:t>
                      </a:r>
                      <a:endParaRPr kumimoji="0"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lnR w="19050" cap="flat" cmpd="sng" algn="ctr">
                      <a:solidFill>
                        <a:srgbClr val="FF0000"/>
                      </a:solidFill>
                      <a:prstDash val="solid"/>
                      <a:round/>
                      <a:headEnd type="none" w="med" len="med"/>
                      <a:tailEnd type="none" w="med" len="med"/>
                    </a:lnR>
                  </a:tcPr>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XX</a:t>
                      </a:r>
                      <a:r>
                        <a:rPr kumimoji="0" lang="ja-JP" altLang="en-US"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円</a:t>
                      </a:r>
                      <a:endParaRPr kumimoji="0"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tcPr>
                </a:tc>
                <a:tc>
                  <a:txBody>
                    <a:bodyPr/>
                    <a:lstStyle/>
                    <a:p>
                      <a:pPr marL="179388" indent="-92075"/>
                      <a:r>
                        <a:rPr lang="ja-JP" altLang="en-US" sz="1000" dirty="0">
                          <a:solidFill>
                            <a:schemeClr val="tx1"/>
                          </a:solidFill>
                          <a:latin typeface="Meiryo UI" panose="020B0604030504040204" pitchFamily="50" charset="-128"/>
                          <a:ea typeface="Meiryo UI" panose="020B0604030504040204" pitchFamily="50" charset="-128"/>
                        </a:rPr>
                        <a:t>・</a:t>
                      </a:r>
                      <a:r>
                        <a:rPr lang="en-US" altLang="ja-JP" sz="1000" dirty="0">
                          <a:solidFill>
                            <a:schemeClr val="tx1"/>
                          </a:solidFill>
                          <a:latin typeface="Meiryo UI" panose="020B0604030504040204" pitchFamily="50" charset="-128"/>
                          <a:ea typeface="Meiryo UI" panose="020B0604030504040204" pitchFamily="50" charset="-128"/>
                        </a:rPr>
                        <a:t>XXX</a:t>
                      </a:r>
                    </a:p>
                  </a:txBody>
                  <a:tcPr marL="0" marR="0" marT="36000" marB="0">
                    <a:lnL w="19050" cap="flat" cmpd="sng" algn="ctr">
                      <a:solidFill>
                        <a:srgbClr val="FF0000"/>
                      </a:solidFill>
                      <a:prstDash val="solid"/>
                      <a:round/>
                      <a:headEnd type="none" w="med" len="med"/>
                      <a:tailEnd type="none" w="med" len="med"/>
                    </a:lnL>
                  </a:tcPr>
                </a:tc>
                <a:extLst>
                  <a:ext uri="{0D108BD9-81ED-4DB2-BD59-A6C34878D82A}">
                    <a16:rowId xmlns:a16="http://schemas.microsoft.com/office/drawing/2014/main" val="3041414142"/>
                  </a:ext>
                </a:extLst>
              </a:tr>
              <a:tr h="285273">
                <a:tc>
                  <a:txBody>
                    <a:bodyPr/>
                    <a:lstStyle/>
                    <a:p>
                      <a:pPr marL="87313" indent="0"/>
                      <a:r>
                        <a:rPr lang="ja-JP" altLang="en-US" sz="1000" dirty="0">
                          <a:solidFill>
                            <a:schemeClr val="tx1"/>
                          </a:solidFill>
                          <a:latin typeface="Meiryo UI" panose="020B0604030504040204" pitchFamily="50" charset="-128"/>
                          <a:ea typeface="Meiryo UI" panose="020B0604030504040204" pitchFamily="50" charset="-128"/>
                        </a:rPr>
                        <a:t>販売管理費</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87313" indent="0"/>
                      <a:r>
                        <a:rPr lang="en-US" altLang="ja-JP"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円</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XX</a:t>
                      </a:r>
                      <a:r>
                        <a:rPr kumimoji="0" lang="ja-JP" altLang="en-US"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円</a:t>
                      </a:r>
                      <a:endParaRPr kumimoji="0"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lang="en-US" altLang="ja-JP"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円</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XX</a:t>
                      </a:r>
                      <a:r>
                        <a:rPr kumimoji="0" lang="ja-JP" altLang="en-US"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円</a:t>
                      </a:r>
                      <a:endParaRPr kumimoji="0"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XX</a:t>
                      </a:r>
                      <a:r>
                        <a:rPr kumimoji="0" lang="ja-JP" altLang="en-US"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円</a:t>
                      </a:r>
                      <a:endParaRPr kumimoji="0"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XX</a:t>
                      </a:r>
                      <a:r>
                        <a:rPr kumimoji="0" lang="ja-JP" altLang="en-US"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円</a:t>
                      </a:r>
                      <a:endParaRPr kumimoji="0"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lnR w="19050" cap="flat" cmpd="sng" algn="ctr">
                      <a:solidFill>
                        <a:srgbClr val="FF0000"/>
                      </a:solidFill>
                      <a:prstDash val="solid"/>
                      <a:round/>
                      <a:headEnd type="none" w="med" len="med"/>
                      <a:tailEnd type="none" w="med" len="med"/>
                    </a:lnR>
                  </a:tcPr>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XX</a:t>
                      </a:r>
                      <a:r>
                        <a:rPr kumimoji="0" lang="ja-JP" altLang="en-US"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円</a:t>
                      </a:r>
                      <a:endParaRPr kumimoji="0"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tcPr>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N</a:t>
                      </a:r>
                      <a:r>
                        <a:rPr lang="en-US" altLang="ja-JP" sz="1000" dirty="0">
                          <a:solidFill>
                            <a:schemeClr val="tx1"/>
                          </a:solidFill>
                          <a:latin typeface="Meiryo UI" panose="020B0604030504040204" pitchFamily="50" charset="-128"/>
                          <a:ea typeface="Meiryo UI" panose="020B0604030504040204" pitchFamily="50" charset="-128"/>
                        </a:rPr>
                        <a:t>X</a:t>
                      </a:r>
                      <a:r>
                        <a:rPr kumimoji="0"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年頃にはサンプル製品提供により顧客ニーズを確認</a:t>
                      </a:r>
                      <a:endParaRPr kumimoji="0"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lnL w="19050" cap="flat" cmpd="sng" algn="ctr">
                      <a:solidFill>
                        <a:srgbClr val="FF0000"/>
                      </a:solidFill>
                      <a:prstDash val="solid"/>
                      <a:round/>
                      <a:headEnd type="none" w="med" len="med"/>
                      <a:tailEnd type="none" w="med" len="med"/>
                    </a:lnL>
                  </a:tcPr>
                </a:tc>
                <a:extLst>
                  <a:ext uri="{0D108BD9-81ED-4DB2-BD59-A6C34878D82A}">
                    <a16:rowId xmlns:a16="http://schemas.microsoft.com/office/drawing/2014/main" val="2073058830"/>
                  </a:ext>
                </a:extLst>
              </a:tr>
              <a:tr h="274707">
                <a:tc>
                  <a:txBody>
                    <a:bodyPr/>
                    <a:lstStyle/>
                    <a:p>
                      <a:pPr marL="87313" indent="0"/>
                      <a:r>
                        <a:rPr lang="ja-JP" altLang="en-US" sz="1000" dirty="0">
                          <a:solidFill>
                            <a:schemeClr val="tx1"/>
                          </a:solidFill>
                          <a:latin typeface="Meiryo UI" panose="020B0604030504040204" pitchFamily="50" charset="-128"/>
                          <a:ea typeface="Meiryo UI" panose="020B0604030504040204" pitchFamily="50" charset="-128"/>
                        </a:rPr>
                        <a:t>営業利益</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87313" indent="0"/>
                      <a:r>
                        <a:rPr lang="en-US"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円</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87313" indent="0"/>
                      <a:r>
                        <a:rPr lang="en-US"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円</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lang="en-US"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円</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lang="en-US" altLang="ja-JP"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円</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lang="en-US" altLang="ja-JP"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円</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XX</a:t>
                      </a:r>
                      <a:r>
                        <a:rPr kumimoji="0" lang="ja-JP" altLang="en-US"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円</a:t>
                      </a:r>
                      <a:endParaRPr kumimoji="0"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lnR w="19050" cap="flat" cmpd="sng" algn="ctr">
                      <a:solidFill>
                        <a:srgbClr val="FF0000"/>
                      </a:solidFill>
                      <a:prstDash val="solid"/>
                      <a:round/>
                      <a:headEnd type="none" w="med" len="med"/>
                      <a:tailEnd type="none" w="med" len="med"/>
                    </a:lnR>
                  </a:tcPr>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XX</a:t>
                      </a:r>
                      <a:r>
                        <a:rPr kumimoji="0" lang="ja-JP" altLang="en-US"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円</a:t>
                      </a:r>
                      <a:endParaRPr kumimoji="0"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tcPr>
                </a:tc>
                <a:tc>
                  <a:txBody>
                    <a:bodyPr/>
                    <a:lstStyle/>
                    <a:p>
                      <a:pPr marL="87313" indent="0"/>
                      <a:r>
                        <a:rPr lang="ja-JP" altLang="en-US" sz="1000" dirty="0">
                          <a:solidFill>
                            <a:schemeClr val="tx1"/>
                          </a:solidFill>
                          <a:latin typeface="Meiryo UI" panose="020B0604030504040204" pitchFamily="50" charset="-128"/>
                          <a:ea typeface="Meiryo UI" panose="020B0604030504040204" pitchFamily="50" charset="-128"/>
                        </a:rPr>
                        <a:t>・</a:t>
                      </a:r>
                      <a:r>
                        <a:rPr lang="en-US" altLang="ja-JP" sz="1000" dirty="0">
                          <a:solidFill>
                            <a:schemeClr val="tx1"/>
                          </a:solidFill>
                          <a:latin typeface="Meiryo UI" panose="020B0604030504040204" pitchFamily="50" charset="-128"/>
                          <a:ea typeface="Meiryo UI" panose="020B0604030504040204" pitchFamily="50" charset="-128"/>
                        </a:rPr>
                        <a:t>XXX</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lnL w="19050" cap="flat" cmpd="sng" algn="ctr">
                      <a:solidFill>
                        <a:srgbClr val="FF0000"/>
                      </a:solidFill>
                      <a:prstDash val="solid"/>
                      <a:round/>
                      <a:headEnd type="none" w="med" len="med"/>
                      <a:tailEnd type="none" w="med" len="med"/>
                    </a:lnL>
                  </a:tcPr>
                </a:tc>
                <a:extLst>
                  <a:ext uri="{0D108BD9-81ED-4DB2-BD59-A6C34878D82A}">
                    <a16:rowId xmlns:a16="http://schemas.microsoft.com/office/drawing/2014/main" val="743348618"/>
                  </a:ext>
                </a:extLst>
              </a:tr>
              <a:tr h="327712">
                <a:tc>
                  <a:txBody>
                    <a:bodyPr/>
                    <a:lstStyle/>
                    <a:p>
                      <a:pPr marL="87313" indent="0"/>
                      <a:r>
                        <a:rPr lang="ja-JP" altLang="en-US" sz="1000" dirty="0">
                          <a:solidFill>
                            <a:schemeClr val="tx1"/>
                          </a:solidFill>
                          <a:latin typeface="Meiryo UI" panose="020B0604030504040204" pitchFamily="50" charset="-128"/>
                          <a:ea typeface="Meiryo UI" panose="020B0604030504040204" pitchFamily="50" charset="-128"/>
                        </a:rPr>
                        <a:t>取組の段階</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87313" indent="0"/>
                      <a:r>
                        <a:rPr lang="ja-JP" altLang="en-US" sz="1000" dirty="0">
                          <a:solidFill>
                            <a:schemeClr val="tx1"/>
                          </a:solidFill>
                          <a:latin typeface="Meiryo UI" panose="020B0604030504040204" pitchFamily="50" charset="-128"/>
                          <a:ea typeface="Meiryo UI" panose="020B0604030504040204" pitchFamily="50" charset="-128"/>
                        </a:rPr>
                        <a:t>事業化可能性の検証</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87313" indent="0"/>
                      <a:r>
                        <a:rPr lang="ja-JP" altLang="en-US" sz="1000" dirty="0">
                          <a:solidFill>
                            <a:schemeClr val="tx1"/>
                          </a:solidFill>
                          <a:latin typeface="Meiryo UI" panose="020B0604030504040204" pitchFamily="50" charset="-128"/>
                          <a:ea typeface="Meiryo UI" panose="020B0604030504040204" pitchFamily="50" charset="-128"/>
                        </a:rPr>
                        <a:t>研究開発の開始</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lang="en-US" sz="1000" dirty="0">
                          <a:solidFill>
                            <a:schemeClr val="tx1"/>
                          </a:solidFill>
                          <a:latin typeface="Meiryo UI" panose="020B0604030504040204" pitchFamily="50" charset="-128"/>
                          <a:ea typeface="Meiryo UI" panose="020B0604030504040204" pitchFamily="50" charset="-128"/>
                        </a:rPr>
                        <a:t>XXX</a:t>
                      </a: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lang="ja-JP" altLang="en-US" sz="1000" dirty="0">
                          <a:solidFill>
                            <a:schemeClr val="tx1"/>
                          </a:solidFill>
                          <a:latin typeface="Meiryo UI" panose="020B0604030504040204" pitchFamily="50" charset="-128"/>
                          <a:ea typeface="Meiryo UI" panose="020B0604030504040204" pitchFamily="50" charset="-128"/>
                        </a:rPr>
                        <a:t>事業化</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lang="en-US" sz="1000" dirty="0">
                          <a:solidFill>
                            <a:schemeClr val="tx1"/>
                          </a:solidFill>
                          <a:latin typeface="Meiryo UI" panose="020B0604030504040204" pitchFamily="50" charset="-128"/>
                          <a:ea typeface="Meiryo UI" panose="020B0604030504040204" pitchFamily="50" charset="-128"/>
                        </a:rPr>
                        <a:t>XXX</a:t>
                      </a:r>
                    </a:p>
                  </a:txBody>
                  <a:tcPr marL="0" marR="0" marT="36000" marB="0"/>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XXX</a:t>
                      </a:r>
                    </a:p>
                  </a:txBody>
                  <a:tcPr marL="0" marR="0" marT="36000" marB="0">
                    <a:lnR w="19050" cap="flat" cmpd="sng" algn="ctr">
                      <a:solidFill>
                        <a:srgbClr val="FF0000"/>
                      </a:solidFill>
                      <a:prstDash val="solid"/>
                      <a:round/>
                      <a:headEnd type="none" w="med" len="med"/>
                      <a:tailEnd type="none" w="med" len="med"/>
                    </a:lnR>
                  </a:tcPr>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投資回収</a:t>
                      </a:r>
                      <a:endParaRPr kumimoji="0"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tcPr>
                </a:tc>
                <a:tc>
                  <a:txBody>
                    <a:bodyPr/>
                    <a:lstStyle/>
                    <a:p>
                      <a:pPr marL="87313" indent="0"/>
                      <a:r>
                        <a:rPr lang="ja-JP" altLang="en-US" sz="1000" dirty="0">
                          <a:solidFill>
                            <a:schemeClr val="tx1"/>
                          </a:solidFill>
                          <a:latin typeface="Meiryo UI" panose="020B0604030504040204" pitchFamily="50" charset="-128"/>
                          <a:ea typeface="Meiryo UI" panose="020B0604030504040204" pitchFamily="50" charset="-128"/>
                        </a:rPr>
                        <a:t>・</a:t>
                      </a:r>
                      <a:r>
                        <a:rPr lang="en-US" altLang="ja-JP" sz="1000" dirty="0">
                          <a:solidFill>
                            <a:schemeClr val="tx1"/>
                          </a:solidFill>
                          <a:latin typeface="Meiryo UI" panose="020B0604030504040204" pitchFamily="50" charset="-128"/>
                          <a:ea typeface="Meiryo UI" panose="020B0604030504040204" pitchFamily="50" charset="-128"/>
                        </a:rPr>
                        <a:t>XXX</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lnL w="19050" cap="flat" cmpd="sng" algn="ctr">
                      <a:solidFill>
                        <a:srgbClr val="FF0000"/>
                      </a:solidFill>
                      <a:prstDash val="solid"/>
                      <a:round/>
                      <a:headEnd type="none" w="med" len="med"/>
                      <a:tailEnd type="none" w="med" len="med"/>
                    </a:lnL>
                  </a:tcPr>
                </a:tc>
                <a:extLst>
                  <a:ext uri="{0D108BD9-81ED-4DB2-BD59-A6C34878D82A}">
                    <a16:rowId xmlns:a16="http://schemas.microsoft.com/office/drawing/2014/main" val="3524894774"/>
                  </a:ext>
                </a:extLst>
              </a:tr>
              <a:tr h="501496">
                <a:tc>
                  <a:txBody>
                    <a:bodyPr/>
                    <a:lstStyle/>
                    <a:p>
                      <a:pPr marL="87313" indent="0" algn="l"/>
                      <a:r>
                        <a:rPr lang="ja-JP" altLang="en-US" sz="1000" dirty="0">
                          <a:solidFill>
                            <a:schemeClr val="tx1"/>
                          </a:solidFill>
                          <a:latin typeface="Meiryo UI" panose="020B0604030504040204" pitchFamily="50" charset="-128"/>
                          <a:ea typeface="Meiryo UI" panose="020B0604030504040204" pitchFamily="50" charset="-128"/>
                        </a:rPr>
                        <a:t>会社全体の</a:t>
                      </a:r>
                      <a:endParaRPr lang="en-US" altLang="ja-JP" sz="1000" dirty="0">
                        <a:solidFill>
                          <a:schemeClr val="tx1"/>
                        </a:solidFill>
                        <a:latin typeface="Meiryo UI" panose="020B0604030504040204" pitchFamily="50" charset="-128"/>
                        <a:ea typeface="Meiryo UI" panose="020B0604030504040204" pitchFamily="50" charset="-128"/>
                      </a:endParaRPr>
                    </a:p>
                    <a:p>
                      <a:pPr marL="87313" indent="0" algn="l"/>
                      <a:r>
                        <a:rPr lang="ja-JP" altLang="en-US" sz="1000" dirty="0">
                          <a:solidFill>
                            <a:schemeClr val="tx1"/>
                          </a:solidFill>
                          <a:latin typeface="Meiryo UI" panose="020B0604030504040204" pitchFamily="50" charset="-128"/>
                          <a:ea typeface="Meiryo UI" panose="020B0604030504040204" pitchFamily="50" charset="-128"/>
                        </a:rPr>
                        <a:t>売上高研究開発費比率</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87313" indent="0"/>
                      <a:r>
                        <a:rPr lang="en-US" sz="1000" dirty="0">
                          <a:solidFill>
                            <a:schemeClr val="tx1"/>
                          </a:solidFill>
                          <a:latin typeface="Meiryo UI" panose="020B0604030504040204" pitchFamily="50" charset="-128"/>
                          <a:ea typeface="Meiryo UI" panose="020B0604030504040204" pitchFamily="50" charset="-128"/>
                        </a:rPr>
                        <a:t>X%</a:t>
                      </a:r>
                    </a:p>
                    <a:p>
                      <a:pPr marL="87313" indent="0"/>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87313" indent="0"/>
                      <a:r>
                        <a:rPr lang="en-US" sz="1000" dirty="0">
                          <a:solidFill>
                            <a:schemeClr val="tx1"/>
                          </a:solidFill>
                          <a:latin typeface="Meiryo UI" panose="020B0604030504040204" pitchFamily="50" charset="-128"/>
                          <a:ea typeface="Meiryo UI" panose="020B0604030504040204" pitchFamily="50" charset="-128"/>
                        </a:rPr>
                        <a:t>X%</a:t>
                      </a: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lang="en-US" sz="1000" dirty="0">
                          <a:solidFill>
                            <a:schemeClr val="tx1"/>
                          </a:solidFill>
                          <a:latin typeface="Meiryo UI" panose="020B0604030504040204" pitchFamily="50" charset="-128"/>
                          <a:ea typeface="Meiryo UI" panose="020B0604030504040204" pitchFamily="50" charset="-128"/>
                        </a:rPr>
                        <a:t>X%</a:t>
                      </a: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lang="en-US" sz="1000" dirty="0">
                          <a:solidFill>
                            <a:schemeClr val="tx1"/>
                          </a:solidFill>
                          <a:latin typeface="Meiryo UI" panose="020B0604030504040204" pitchFamily="50" charset="-128"/>
                          <a:ea typeface="Meiryo UI" panose="020B0604030504040204" pitchFamily="50" charset="-128"/>
                        </a:rPr>
                        <a:t>X%</a:t>
                      </a: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lang="en-US" sz="1000" dirty="0">
                          <a:solidFill>
                            <a:schemeClr val="tx1"/>
                          </a:solidFill>
                          <a:latin typeface="Meiryo UI" panose="020B0604030504040204" pitchFamily="50" charset="-128"/>
                          <a:ea typeface="Meiryo UI" panose="020B0604030504040204" pitchFamily="50" charset="-128"/>
                        </a:rPr>
                        <a:t>X%</a:t>
                      </a:r>
                    </a:p>
                  </a:txBody>
                  <a:tcPr marL="0" marR="0" marT="36000" marB="0"/>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XXX</a:t>
                      </a:r>
                    </a:p>
                  </a:txBody>
                  <a:tcPr marL="0" marR="0" marT="36000" marB="0">
                    <a:lnR w="19050" cap="flat" cmpd="sng" algn="ctr">
                      <a:solidFill>
                        <a:srgbClr val="FF0000"/>
                      </a:solidFill>
                      <a:prstDash val="solid"/>
                      <a:round/>
                      <a:headEnd type="none" w="med" len="med"/>
                      <a:tailEnd type="none" w="med" len="med"/>
                    </a:lnR>
                  </a:tcPr>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a:t>
                      </a:r>
                    </a:p>
                  </a:txBody>
                  <a:tcPr marL="0" marR="0" marT="36000" marB="0">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tcPr>
                </a:tc>
                <a:tc>
                  <a:txBody>
                    <a:bodyPr/>
                    <a:lstStyle/>
                    <a:p>
                      <a:pPr marL="87313" indent="0"/>
                      <a:r>
                        <a:rPr lang="ja-JP" altLang="en-US" sz="1000" dirty="0">
                          <a:solidFill>
                            <a:schemeClr val="tx1"/>
                          </a:solidFill>
                          <a:latin typeface="Meiryo UI" panose="020B0604030504040204" pitchFamily="50" charset="-128"/>
                          <a:ea typeface="Meiryo UI" panose="020B0604030504040204" pitchFamily="50" charset="-128"/>
                        </a:rPr>
                        <a:t>・</a:t>
                      </a:r>
                      <a:r>
                        <a:rPr lang="en-US" altLang="ja-JP" sz="1000" dirty="0">
                          <a:solidFill>
                            <a:schemeClr val="tx1"/>
                          </a:solidFill>
                          <a:latin typeface="Meiryo UI" panose="020B0604030504040204" pitchFamily="50" charset="-128"/>
                          <a:ea typeface="Meiryo UI" panose="020B0604030504040204" pitchFamily="50" charset="-128"/>
                        </a:rPr>
                        <a:t>XXX</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lnL w="19050" cap="flat" cmpd="sng" algn="ctr">
                      <a:solidFill>
                        <a:srgbClr val="FF0000"/>
                      </a:solidFill>
                      <a:prstDash val="solid"/>
                      <a:round/>
                      <a:headEnd type="none" w="med" len="med"/>
                      <a:tailEnd type="none" w="med" len="med"/>
                    </a:lnL>
                  </a:tcPr>
                </a:tc>
                <a:extLst>
                  <a:ext uri="{0D108BD9-81ED-4DB2-BD59-A6C34878D82A}">
                    <a16:rowId xmlns:a16="http://schemas.microsoft.com/office/drawing/2014/main" val="1165585886"/>
                  </a:ext>
                </a:extLst>
              </a:tr>
              <a:tr h="252000">
                <a:tc>
                  <a:txBody>
                    <a:bodyPr/>
                    <a:lstStyle/>
                    <a:p>
                      <a:pPr marL="87313" indent="0" algn="l"/>
                      <a:r>
                        <a:rPr lang="en-US" altLang="ja-JP" sz="1000" dirty="0">
                          <a:solidFill>
                            <a:schemeClr val="tx1"/>
                          </a:solidFill>
                          <a:latin typeface="Meiryo UI" panose="020B0604030504040204" pitchFamily="50" charset="-128"/>
                          <a:ea typeface="Meiryo UI" panose="020B0604030504040204" pitchFamily="50" charset="-128"/>
                        </a:rPr>
                        <a:t>CO</a:t>
                      </a:r>
                      <a:r>
                        <a:rPr lang="en-US" altLang="ja-JP" sz="1000" baseline="-25000" dirty="0">
                          <a:solidFill>
                            <a:schemeClr val="tx1"/>
                          </a:solidFill>
                          <a:latin typeface="Meiryo UI" panose="020B0604030504040204" pitchFamily="50" charset="-128"/>
                          <a:ea typeface="Meiryo UI" panose="020B0604030504040204" pitchFamily="50" charset="-128"/>
                        </a:rPr>
                        <a:t>2</a:t>
                      </a:r>
                      <a:r>
                        <a:rPr lang="ja-JP" altLang="en-US" sz="1000" dirty="0">
                          <a:solidFill>
                            <a:schemeClr val="tx1"/>
                          </a:solidFill>
                          <a:latin typeface="Meiryo UI" panose="020B0604030504040204" pitchFamily="50" charset="-128"/>
                          <a:ea typeface="Meiryo UI" panose="020B0604030504040204" pitchFamily="50" charset="-128"/>
                        </a:rPr>
                        <a:t>削減効果</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87313" indent="0"/>
                      <a:r>
                        <a:rPr lang="en-US" sz="1000" dirty="0">
                          <a:solidFill>
                            <a:schemeClr val="tx1"/>
                          </a:solidFill>
                          <a:latin typeface="Meiryo UI" panose="020B0604030504040204" pitchFamily="50" charset="-128"/>
                          <a:ea typeface="Meiryo UI" panose="020B0604030504040204" pitchFamily="50" charset="-128"/>
                        </a:rPr>
                        <a:t>-</a:t>
                      </a:r>
                    </a:p>
                  </a:txBody>
                  <a:tcPr marL="0" marR="0" marT="36000" marB="0"/>
                </a:tc>
                <a:tc>
                  <a:txBody>
                    <a:bodyPr/>
                    <a:lstStyle/>
                    <a:p>
                      <a:pPr marL="87313" indent="0"/>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0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indent="0"/>
                      <a:r>
                        <a:rPr lang="en-US"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トン</a:t>
                      </a:r>
                      <a:endParaRPr lang="en-US"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lang="en-US" altLang="ja-JP"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トン</a:t>
                      </a:r>
                      <a:endParaRPr lang="en-US" altLang="ja-JP" sz="1000" dirty="0">
                        <a:solidFill>
                          <a:schemeClr val="tx1"/>
                        </a:solidFill>
                        <a:latin typeface="Meiryo UI" panose="020B0604030504040204" pitchFamily="50" charset="-128"/>
                        <a:ea typeface="Meiryo UI" panose="020B0604030504040204" pitchFamily="50" charset="-128"/>
                      </a:endParaRPr>
                    </a:p>
                  </a:txBody>
                  <a:tcPr marL="0" marR="0" marT="36000" marB="0"/>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lang="en-US" altLang="ja-JP"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トン</a:t>
                      </a:r>
                      <a:endParaRPr kumimoji="0"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lnR w="19050" cap="flat" cmpd="sng" algn="ctr">
                      <a:solidFill>
                        <a:srgbClr val="FF0000"/>
                      </a:solidFill>
                      <a:prstDash val="solid"/>
                      <a:round/>
                      <a:headEnd type="none" w="med" len="med"/>
                      <a:tailEnd type="none" w="med" len="med"/>
                    </a:lnR>
                  </a:tcPr>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lang="en-US" altLang="ja-JP" sz="1000" dirty="0">
                          <a:solidFill>
                            <a:schemeClr val="tx1"/>
                          </a:solidFill>
                          <a:latin typeface="Meiryo UI" panose="020B0604030504040204" pitchFamily="50" charset="-128"/>
                          <a:ea typeface="Meiryo UI" panose="020B0604030504040204" pitchFamily="50" charset="-128"/>
                        </a:rPr>
                        <a:t>XX</a:t>
                      </a:r>
                      <a:r>
                        <a:rPr lang="ja-JP" altLang="en-US" sz="1000" dirty="0">
                          <a:solidFill>
                            <a:schemeClr val="tx1"/>
                          </a:solidFill>
                          <a:latin typeface="Meiryo UI" panose="020B0604030504040204" pitchFamily="50" charset="-128"/>
                          <a:ea typeface="Meiryo UI" panose="020B0604030504040204" pitchFamily="50" charset="-128"/>
                        </a:rPr>
                        <a:t>トン</a:t>
                      </a:r>
                      <a:endParaRPr kumimoji="0"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36000" marB="0">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B w="19050" cap="flat" cmpd="sng" algn="ctr">
                      <a:solidFill>
                        <a:srgbClr val="FF0000"/>
                      </a:solidFill>
                      <a:prstDash val="solid"/>
                      <a:round/>
                      <a:headEnd type="none" w="med" len="med"/>
                      <a:tailEnd type="none" w="med" len="med"/>
                    </a:lnB>
                  </a:tcPr>
                </a:tc>
                <a:tc>
                  <a:txBody>
                    <a:bodyPr/>
                    <a:lstStyle/>
                    <a:p>
                      <a:pPr marL="87313" marR="0" lvl="0" indent="0" algn="l" defTabSz="914400"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eiryo UI" panose="020B0604030504040204" pitchFamily="50" charset="-128"/>
                          <a:ea typeface="Meiryo UI" panose="020B0604030504040204" pitchFamily="50" charset="-128"/>
                        </a:rPr>
                        <a:t>・</a:t>
                      </a:r>
                      <a:r>
                        <a:rPr lang="en-US" altLang="ja-JP" sz="1000" dirty="0">
                          <a:solidFill>
                            <a:schemeClr val="tx1"/>
                          </a:solidFill>
                          <a:latin typeface="Meiryo UI" panose="020B0604030504040204" pitchFamily="50" charset="-128"/>
                          <a:ea typeface="Meiryo UI" panose="020B0604030504040204" pitchFamily="50" charset="-128"/>
                        </a:rPr>
                        <a:t>XXX</a:t>
                      </a:r>
                    </a:p>
                  </a:txBody>
                  <a:tcPr marL="0" marR="0" marT="36000" marB="0">
                    <a:lnL w="19050" cap="flat" cmpd="sng" algn="ctr">
                      <a:solidFill>
                        <a:srgbClr val="FF0000"/>
                      </a:solidFill>
                      <a:prstDash val="solid"/>
                      <a:round/>
                      <a:headEnd type="none" w="med" len="med"/>
                      <a:tailEnd type="none" w="med" len="med"/>
                    </a:lnL>
                  </a:tcPr>
                </a:tc>
                <a:extLst>
                  <a:ext uri="{0D108BD9-81ED-4DB2-BD59-A6C34878D82A}">
                    <a16:rowId xmlns:a16="http://schemas.microsoft.com/office/drawing/2014/main" val="3121150169"/>
                  </a:ext>
                </a:extLst>
              </a:tr>
            </a:tbl>
          </a:graphicData>
        </a:graphic>
      </p:graphicFrame>
      <p:sp>
        <p:nvSpPr>
          <p:cNvPr id="77" name="Rectangle 76">
            <a:extLst>
              <a:ext uri="{FF2B5EF4-FFF2-40B4-BE49-F238E27FC236}">
                <a16:creationId xmlns:a16="http://schemas.microsoft.com/office/drawing/2014/main" id="{7C0ECC9E-5298-488A-B983-7F655B34996A}"/>
              </a:ext>
            </a:extLst>
          </p:cNvPr>
          <p:cNvSpPr/>
          <p:nvPr/>
        </p:nvSpPr>
        <p:spPr>
          <a:xfrm>
            <a:off x="521721" y="1367602"/>
            <a:ext cx="11257503" cy="920111"/>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176213" lvl="2" indent="-176213"/>
            <a:r>
              <a:rPr lang="ja-JP" altLang="en-US" sz="1400" dirty="0">
                <a:solidFill>
                  <a:schemeClr val="tx1"/>
                </a:solidFill>
                <a:latin typeface="Meiryo UI" panose="020B0604030504040204" pitchFamily="50" charset="-128"/>
                <a:ea typeface="Meiryo UI" panose="020B0604030504040204" pitchFamily="50" charset="-128"/>
              </a:rPr>
              <a:t>・ 研究開発の不確実性を前提とした上で、一定の仮定に基づき、</a:t>
            </a:r>
            <a:r>
              <a:rPr lang="en-US" altLang="ja-JP" sz="1400" dirty="0">
                <a:solidFill>
                  <a:schemeClr val="tx1"/>
                </a:solidFill>
                <a:latin typeface="Meiryo UI" panose="020B0604030504040204" pitchFamily="50" charset="-128"/>
                <a:ea typeface="Meiryo UI" panose="020B0604030504040204" pitchFamily="50" charset="-128"/>
              </a:rPr>
              <a:t>2035</a:t>
            </a:r>
            <a:r>
              <a:rPr lang="ja-JP" altLang="en-US" sz="1400" dirty="0">
                <a:solidFill>
                  <a:schemeClr val="tx1"/>
                </a:solidFill>
                <a:latin typeface="Meiryo UI" panose="020B0604030504040204" pitchFamily="50" charset="-128"/>
                <a:ea typeface="Meiryo UI" panose="020B0604030504040204" pitchFamily="50" charset="-128"/>
              </a:rPr>
              <a:t>年頃までの長期的な事業スケジュールの概要を記載</a:t>
            </a:r>
            <a:endParaRPr lang="en-US" altLang="ja-JP" sz="1400" dirty="0">
              <a:solidFill>
                <a:schemeClr val="tx1"/>
              </a:solidFill>
              <a:latin typeface="Meiryo UI" panose="020B0604030504040204" pitchFamily="50" charset="-128"/>
              <a:ea typeface="Meiryo UI" panose="020B0604030504040204" pitchFamily="50" charset="-128"/>
            </a:endParaRPr>
          </a:p>
          <a:p>
            <a:pPr marL="176213" lvl="2" indent="-176213"/>
            <a:r>
              <a:rPr lang="ja-JP" altLang="en-US" sz="1400" dirty="0">
                <a:solidFill>
                  <a:schemeClr val="tx1"/>
                </a:solidFill>
                <a:latin typeface="Meiryo UI" panose="020B0604030504040204" pitchFamily="50" charset="-128"/>
                <a:ea typeface="Meiryo UI" panose="020B0604030504040204" pitchFamily="50" charset="-128"/>
              </a:rPr>
              <a:t>・ 提案時点での数字や内容は必ずしも正確である必要はなく、研究開発成果を用いた製品・サービス等の事業化、収益化・事業成長の見通し・スケジュール（当初計画）を確認するもの</a:t>
            </a:r>
            <a:endParaRPr lang="en-US" altLang="ja-JP" sz="1400" dirty="0">
              <a:solidFill>
                <a:schemeClr val="tx1"/>
              </a:solidFill>
              <a:latin typeface="Meiryo UI" panose="020B0604030504040204" pitchFamily="50" charset="-128"/>
              <a:ea typeface="Meiryo UI" panose="020B0604030504040204" pitchFamily="50" charset="-128"/>
            </a:endParaRPr>
          </a:p>
          <a:p>
            <a:pPr marL="176213" lvl="2" indent="-176213"/>
            <a:r>
              <a:rPr lang="ja-JP" altLang="en-US" sz="1400" dirty="0">
                <a:solidFill>
                  <a:schemeClr val="tx1"/>
                </a:solidFill>
                <a:latin typeface="Meiryo UI" panose="020B0604030504040204" pitchFamily="50" charset="-128"/>
                <a:ea typeface="Meiryo UI" panose="020B0604030504040204" pitchFamily="50" charset="-128"/>
              </a:rPr>
              <a:t>・ 今後、分野別ワーキンググループにおけるモニタリングにおいて、当該情報をアップデートした上で、定期的に確認を行う予定</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85" name="Isosceles Triangle 184">
            <a:extLst>
              <a:ext uri="{FF2B5EF4-FFF2-40B4-BE49-F238E27FC236}">
                <a16:creationId xmlns:a16="http://schemas.microsoft.com/office/drawing/2014/main" id="{54F91CE1-5A2D-4E7C-B38E-268663CBAACB}"/>
              </a:ext>
            </a:extLst>
          </p:cNvPr>
          <p:cNvSpPr/>
          <p:nvPr/>
        </p:nvSpPr>
        <p:spPr>
          <a:xfrm flipV="1">
            <a:off x="4848268" y="2510550"/>
            <a:ext cx="108000" cy="108000"/>
          </a:xfrm>
          <a:prstGeom prst="triangle">
            <a:avLst/>
          </a:prstGeom>
          <a:solidFill>
            <a:schemeClr val="bg1">
              <a:lumMod val="5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dirty="0">
              <a:solidFill>
                <a:srgbClr val="FFFFFF"/>
              </a:solidFill>
            </a:endParaRPr>
          </a:p>
        </p:txBody>
      </p:sp>
      <p:cxnSp>
        <p:nvCxnSpPr>
          <p:cNvPr id="16" name="Straight Arrow Connector 15">
            <a:extLst>
              <a:ext uri="{FF2B5EF4-FFF2-40B4-BE49-F238E27FC236}">
                <a16:creationId xmlns:a16="http://schemas.microsoft.com/office/drawing/2014/main" id="{8658B1BF-383D-44ED-B6A7-FAA8902BE480}"/>
              </a:ext>
            </a:extLst>
          </p:cNvPr>
          <p:cNvCxnSpPr/>
          <p:nvPr/>
        </p:nvCxnSpPr>
        <p:spPr>
          <a:xfrm>
            <a:off x="2120749" y="2595455"/>
            <a:ext cx="1926308" cy="0"/>
          </a:xfrm>
          <a:prstGeom prst="straightConnector1">
            <a:avLst/>
          </a:prstGeom>
          <a:ln w="38100" cap="rnd">
            <a:solidFill>
              <a:schemeClr val="tx1">
                <a:lumMod val="60000"/>
                <a:lumOff val="40000"/>
              </a:schemeClr>
            </a:solidFill>
            <a:prstDash val="solid"/>
            <a:roun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A800A0B5-4258-4688-B8B7-2922AD1A713B}"/>
              </a:ext>
            </a:extLst>
          </p:cNvPr>
          <p:cNvSpPr txBox="1"/>
          <p:nvPr/>
        </p:nvSpPr>
        <p:spPr>
          <a:xfrm>
            <a:off x="2626703" y="2211562"/>
            <a:ext cx="914400" cy="44232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研究開発</a:t>
            </a:r>
            <a:endParaRPr kumimoji="1" lang="en-US" sz="1200" dirty="0" err="1">
              <a:solidFill>
                <a:schemeClr val="tx1"/>
              </a:solidFill>
              <a:latin typeface="Meiryo UI" panose="020B0604030504040204" pitchFamily="50" charset="-128"/>
              <a:ea typeface="Meiryo UI" panose="020B0604030504040204" pitchFamily="50" charset="-128"/>
            </a:endParaRPr>
          </a:p>
        </p:txBody>
      </p:sp>
      <p:grpSp>
        <p:nvGrpSpPr>
          <p:cNvPr id="48" name="Group 47">
            <a:extLst>
              <a:ext uri="{FF2B5EF4-FFF2-40B4-BE49-F238E27FC236}">
                <a16:creationId xmlns:a16="http://schemas.microsoft.com/office/drawing/2014/main" id="{3BF1CC6E-A22E-43D6-930B-99BF118C90FC}"/>
              </a:ext>
            </a:extLst>
          </p:cNvPr>
          <p:cNvGrpSpPr/>
          <p:nvPr/>
        </p:nvGrpSpPr>
        <p:grpSpPr>
          <a:xfrm>
            <a:off x="382731" y="1127487"/>
            <a:ext cx="9786992" cy="216000"/>
            <a:chOff x="157124" y="1221677"/>
            <a:chExt cx="8983581" cy="216000"/>
          </a:xfrm>
        </p:grpSpPr>
        <p:cxnSp>
          <p:nvCxnSpPr>
            <p:cNvPr id="51" name="Straight Connector 50">
              <a:extLst>
                <a:ext uri="{FF2B5EF4-FFF2-40B4-BE49-F238E27FC236}">
                  <a16:creationId xmlns:a16="http://schemas.microsoft.com/office/drawing/2014/main" id="{84A2314B-D9E8-4A1F-8A5F-A8C0DF811E98}"/>
                </a:ext>
              </a:extLst>
            </p:cNvPr>
            <p:cNvCxnSpPr>
              <a:cxnSpLocks/>
            </p:cNvCxnSpPr>
            <p:nvPr/>
          </p:nvCxnSpPr>
          <p:spPr>
            <a:xfrm>
              <a:off x="284705" y="1437677"/>
              <a:ext cx="8856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F1077BF9-68D7-4B16-B4FB-6A2C4DE9C27C}"/>
                </a:ext>
              </a:extLst>
            </p:cNvPr>
            <p:cNvSpPr txBox="1"/>
            <p:nvPr/>
          </p:nvSpPr>
          <p:spPr>
            <a:xfrm>
              <a:off x="157124" y="1221677"/>
              <a:ext cx="8856000" cy="204778"/>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dirty="0">
                  <a:solidFill>
                    <a:schemeClr val="tx2"/>
                  </a:solidFill>
                  <a:latin typeface="Meiryo UI" panose="020B0604030504040204" pitchFamily="50" charset="-128"/>
                  <a:ea typeface="Meiryo UI" panose="020B0604030504040204" pitchFamily="50" charset="-128"/>
                </a:rPr>
                <a:t>投資計画</a:t>
              </a:r>
              <a:endParaRPr kumimoji="1" lang="en-US" altLang="ja-JP" sz="1400" dirty="0">
                <a:solidFill>
                  <a:schemeClr val="tx2"/>
                </a:solidFill>
                <a:latin typeface="Meiryo UI" panose="020B0604030504040204" pitchFamily="50" charset="-128"/>
                <a:ea typeface="Meiryo UI" panose="020B0604030504040204" pitchFamily="50" charset="-128"/>
              </a:endParaRPr>
            </a:p>
          </p:txBody>
        </p:sp>
      </p:grpSp>
      <p:sp>
        <p:nvSpPr>
          <p:cNvPr id="75" name="Title 1">
            <a:extLst>
              <a:ext uri="{FF2B5EF4-FFF2-40B4-BE49-F238E27FC236}">
                <a16:creationId xmlns:a16="http://schemas.microsoft.com/office/drawing/2014/main" id="{B0CD6EF9-B9A3-4EE4-A1FB-7F0DF6D7CDD1}"/>
              </a:ext>
            </a:extLst>
          </p:cNvPr>
          <p:cNvSpPr txBox="1">
            <a:spLocks/>
          </p:cNvSpPr>
          <p:nvPr/>
        </p:nvSpPr>
        <p:spPr>
          <a:xfrm>
            <a:off x="148857" y="17145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1. </a:t>
            </a:r>
            <a:r>
              <a:rPr lang="ja-JP" altLang="en-US" sz="2000" dirty="0"/>
              <a:t>事業戦略・事業計画／</a:t>
            </a:r>
            <a:r>
              <a:rPr kumimoji="1" lang="ja-JP" altLang="en-US" sz="2000" dirty="0"/>
              <a:t>（</a:t>
            </a:r>
            <a:r>
              <a:rPr kumimoji="1" lang="en-US" altLang="ja-JP" sz="2000" dirty="0"/>
              <a:t>5</a:t>
            </a:r>
            <a:r>
              <a:rPr kumimoji="1" lang="ja-JP" altLang="en-US" sz="2000" dirty="0"/>
              <a:t>）事業計画の全体像</a:t>
            </a:r>
            <a:endParaRPr kumimoji="1" lang="en-US" sz="2000" dirty="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82731" y="610047"/>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○○年間の研究開発の後、</a:t>
            </a:r>
            <a:r>
              <a:rPr kumimoji="1" lang="en-US" altLang="ja-JP" dirty="0">
                <a:solidFill>
                  <a:schemeClr val="tx1"/>
                </a:solidFill>
              </a:rPr>
              <a:t>XX</a:t>
            </a:r>
            <a:r>
              <a:rPr kumimoji="1" lang="ja-JP" altLang="en-US" dirty="0">
                <a:solidFill>
                  <a:schemeClr val="tx1"/>
                </a:solidFill>
              </a:rPr>
              <a:t>年頃の事業化、</a:t>
            </a:r>
            <a:r>
              <a:rPr kumimoji="1" lang="en-US" altLang="ja-JP" dirty="0" err="1">
                <a:solidFill>
                  <a:schemeClr val="tx1"/>
                </a:solidFill>
              </a:rPr>
              <a:t>YY</a:t>
            </a:r>
            <a:r>
              <a:rPr kumimoji="1" lang="ja-JP" altLang="en-US" dirty="0">
                <a:solidFill>
                  <a:schemeClr val="tx1"/>
                </a:solidFill>
              </a:rPr>
              <a:t>年頃の投資回収を想定</a:t>
            </a:r>
            <a:endParaRPr kumimoji="1" lang="en-US" dirty="0">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3" name="四角形吹き出し 2"/>
          <p:cNvSpPr/>
          <p:nvPr/>
        </p:nvSpPr>
        <p:spPr>
          <a:xfrm>
            <a:off x="521721" y="2366123"/>
            <a:ext cx="1089874" cy="180064"/>
          </a:xfrm>
          <a:prstGeom prst="wedgeRectCallout">
            <a:avLst>
              <a:gd name="adj1" fmla="val 35928"/>
              <a:gd name="adj2" fmla="val 132353"/>
            </a:avLst>
          </a:prstGeom>
          <a:solidFill>
            <a:schemeClr val="tx2">
              <a:lumMod val="40000"/>
              <a:lumOff val="6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直近の決算情報</a:t>
            </a:r>
            <a:endParaRPr kumimoji="1" lang="en-US" altLang="ja-JP" sz="1000" dirty="0">
              <a:solidFill>
                <a:schemeClr val="tx1"/>
              </a:solidFill>
              <a:latin typeface="Meiryo UI" panose="020B0604030504040204" pitchFamily="50" charset="-128"/>
              <a:ea typeface="Meiryo UI" panose="020B0604030504040204" pitchFamily="50" charset="-128"/>
            </a:endParaRPr>
          </a:p>
        </p:txBody>
      </p:sp>
      <p:sp>
        <p:nvSpPr>
          <p:cNvPr id="20" name="TextBox 16">
            <a:extLst>
              <a:ext uri="{FF2B5EF4-FFF2-40B4-BE49-F238E27FC236}">
                <a16:creationId xmlns:a16="http://schemas.microsoft.com/office/drawing/2014/main" id="{A800A0B5-4258-4688-B8B7-2922AD1A713B}"/>
              </a:ext>
            </a:extLst>
          </p:cNvPr>
          <p:cNvSpPr txBox="1"/>
          <p:nvPr/>
        </p:nvSpPr>
        <p:spPr>
          <a:xfrm>
            <a:off x="7508128" y="2159592"/>
            <a:ext cx="681845" cy="44232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投資回収</a:t>
            </a:r>
            <a:endParaRPr kumimoji="1" lang="en-US" sz="1200" dirty="0" err="1">
              <a:solidFill>
                <a:schemeClr val="tx1"/>
              </a:solidFill>
              <a:latin typeface="Meiryo UI" panose="020B0604030504040204" pitchFamily="50" charset="-128"/>
              <a:ea typeface="Meiryo UI" panose="020B0604030504040204" pitchFamily="50" charset="-128"/>
            </a:endParaRPr>
          </a:p>
        </p:txBody>
      </p:sp>
      <p:sp>
        <p:nvSpPr>
          <p:cNvPr id="21" name="Isosceles Triangle 184">
            <a:extLst>
              <a:ext uri="{FF2B5EF4-FFF2-40B4-BE49-F238E27FC236}">
                <a16:creationId xmlns:a16="http://schemas.microsoft.com/office/drawing/2014/main" id="{54F91CE1-5A2D-4E7C-B38E-268663CBAACB}"/>
              </a:ext>
            </a:extLst>
          </p:cNvPr>
          <p:cNvSpPr/>
          <p:nvPr/>
        </p:nvSpPr>
        <p:spPr>
          <a:xfrm flipV="1">
            <a:off x="7848643" y="2501025"/>
            <a:ext cx="108000" cy="108000"/>
          </a:xfrm>
          <a:prstGeom prst="triangle">
            <a:avLst/>
          </a:prstGeom>
          <a:solidFill>
            <a:schemeClr val="bg1">
              <a:lumMod val="5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dirty="0">
              <a:solidFill>
                <a:srgbClr val="FFFFFF"/>
              </a:solidFill>
            </a:endParaRPr>
          </a:p>
        </p:txBody>
      </p:sp>
      <p:sp>
        <p:nvSpPr>
          <p:cNvPr id="4" name="線吹き出し 1 (枠付き) 3"/>
          <p:cNvSpPr/>
          <p:nvPr/>
        </p:nvSpPr>
        <p:spPr>
          <a:xfrm>
            <a:off x="6514923" y="6192309"/>
            <a:ext cx="3654800" cy="590550"/>
          </a:xfrm>
          <a:prstGeom prst="borderCallout1">
            <a:avLst>
              <a:gd name="adj1" fmla="val -2218"/>
              <a:gd name="adj2" fmla="val 26851"/>
              <a:gd name="adj3" fmla="val -51112"/>
              <a:gd name="adj4" fmla="val 38071"/>
            </a:avLst>
          </a:prstGeom>
          <a:solidFill>
            <a:schemeClr val="bg1"/>
          </a:solidFill>
          <a:ln w="19050" cap="rnd" cmpd="sng" algn="ctr">
            <a:solidFill>
              <a:srgbClr val="FF00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err="1">
                <a:solidFill>
                  <a:schemeClr val="tx1"/>
                </a:solidFill>
                <a:latin typeface="Meiryo UI" panose="020B0604030504040204" pitchFamily="50" charset="-128"/>
                <a:ea typeface="Meiryo UI" panose="020B0604030504040204" pitchFamily="50" charset="-128"/>
              </a:rPr>
              <a:t>NX</a:t>
            </a:r>
            <a:r>
              <a:rPr kumimoji="1" lang="ja-JP" altLang="en-US" sz="1200" dirty="0">
                <a:solidFill>
                  <a:schemeClr val="tx1"/>
                </a:solidFill>
                <a:latin typeface="Meiryo UI" panose="020B0604030504040204" pitchFamily="50" charset="-128"/>
                <a:ea typeface="Meiryo UI" panose="020B0604030504040204" pitchFamily="50" charset="-128"/>
              </a:rPr>
              <a:t>年度までの費用対効果</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spcBef>
                <a:spcPts val="600"/>
              </a:spcBef>
            </a:pPr>
            <a:r>
              <a:rPr kumimoji="1" lang="ja-JP" altLang="en-US" sz="1200" dirty="0">
                <a:solidFill>
                  <a:schemeClr val="tx1"/>
                </a:solidFill>
                <a:latin typeface="Meiryo UI" panose="020B0604030504040204" pitchFamily="50" charset="-128"/>
                <a:ea typeface="Meiryo UI" panose="020B0604030504040204" pitchFamily="50" charset="-128"/>
              </a:rPr>
              <a:t>総投資額　○億円　≦　総収益額　○億円</a:t>
            </a:r>
          </a:p>
        </p:txBody>
      </p:sp>
      <p:sp>
        <p:nvSpPr>
          <p:cNvPr id="19" name="四角形吹き出し 18"/>
          <p:cNvSpPr/>
          <p:nvPr/>
        </p:nvSpPr>
        <p:spPr>
          <a:xfrm>
            <a:off x="382731" y="6434353"/>
            <a:ext cx="5918834" cy="270926"/>
          </a:xfrm>
          <a:prstGeom prst="wedgeRectCallout">
            <a:avLst>
              <a:gd name="adj1" fmla="val -38294"/>
              <a:gd name="adj2" fmla="val -259561"/>
            </a:avLst>
          </a:prstGeom>
          <a:solidFill>
            <a:schemeClr val="tx2">
              <a:lumMod val="40000"/>
              <a:lumOff val="6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研究開発・社会実装計画の目標の内、アウトカムにある</a:t>
            </a:r>
            <a:r>
              <a:rPr kumimoji="1" lang="en-US" altLang="ja-JP" sz="1000" dirty="0">
                <a:solidFill>
                  <a:schemeClr val="tx1"/>
                </a:solidFill>
                <a:latin typeface="Meiryo UI" panose="020B0604030504040204" pitchFamily="50" charset="-128"/>
                <a:ea typeface="Meiryo UI" panose="020B0604030504040204" pitchFamily="50" charset="-128"/>
              </a:rPr>
              <a:t>CO</a:t>
            </a:r>
            <a:r>
              <a:rPr kumimoji="1" lang="en-US" altLang="ja-JP" sz="1000" baseline="-25000" dirty="0">
                <a:solidFill>
                  <a:schemeClr val="tx1"/>
                </a:solidFill>
                <a:latin typeface="Meiryo UI" panose="020B0604030504040204" pitchFamily="50" charset="-128"/>
                <a:ea typeface="Meiryo UI" panose="020B0604030504040204" pitchFamily="50" charset="-128"/>
              </a:rPr>
              <a:t>2</a:t>
            </a:r>
            <a:r>
              <a:rPr kumimoji="1" lang="ja-JP" altLang="en-US" sz="1000" dirty="0">
                <a:solidFill>
                  <a:schemeClr val="tx1"/>
                </a:solidFill>
                <a:latin typeface="Meiryo UI" panose="020B0604030504040204" pitchFamily="50" charset="-128"/>
                <a:ea typeface="Meiryo UI" panose="020B0604030504040204" pitchFamily="50" charset="-128"/>
              </a:rPr>
              <a:t>削減効果の算定の考え方と整合するよう算出すること</a:t>
            </a:r>
            <a:endParaRPr kumimoji="1" lang="en-US" altLang="ja-JP" sz="10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0645350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25C7B4B-E1FA-4BDD-AED4-30712EF6A20B}"/>
              </a:ext>
            </a:extLst>
          </p:cNvPr>
          <p:cNvSpPr txBox="1"/>
          <p:nvPr/>
        </p:nvSpPr>
        <p:spPr>
          <a:xfrm>
            <a:off x="8523780" y="2438122"/>
            <a:ext cx="3600000" cy="81424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dirty="0" err="1">
                <a:solidFill>
                  <a:schemeClr val="tx1"/>
                </a:solidFill>
                <a:latin typeface="Meiryo UI" panose="020B0604030504040204" pitchFamily="50" charset="-128"/>
                <a:ea typeface="Meiryo UI" panose="020B0604030504040204" pitchFamily="50" charset="-128"/>
              </a:rPr>
              <a:t>XXXX</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cxnSp>
        <p:nvCxnSpPr>
          <p:cNvPr id="12" name="Straight Connector 11">
            <a:extLst>
              <a:ext uri="{FF2B5EF4-FFF2-40B4-BE49-F238E27FC236}">
                <a16:creationId xmlns:a16="http://schemas.microsoft.com/office/drawing/2014/main" id="{058AB912-68C6-42CF-8A75-681045840E02}"/>
              </a:ext>
            </a:extLst>
          </p:cNvPr>
          <p:cNvCxnSpPr>
            <a:cxnSpLocks/>
          </p:cNvCxnSpPr>
          <p:nvPr/>
        </p:nvCxnSpPr>
        <p:spPr>
          <a:xfrm>
            <a:off x="1106274" y="1861374"/>
            <a:ext cx="360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AFDFE9A3-4AF2-4046-902C-26AF9E282535}"/>
              </a:ext>
            </a:extLst>
          </p:cNvPr>
          <p:cNvSpPr txBox="1"/>
          <p:nvPr/>
        </p:nvSpPr>
        <p:spPr>
          <a:xfrm>
            <a:off x="1106274" y="1570605"/>
            <a:ext cx="3600000" cy="24782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400" dirty="0">
                <a:solidFill>
                  <a:schemeClr val="tx2"/>
                </a:solidFill>
                <a:latin typeface="Meiryo UI" panose="020B0604030504040204" pitchFamily="50" charset="-128"/>
                <a:ea typeface="Meiryo UI" panose="020B0604030504040204" pitchFamily="50" charset="-128"/>
              </a:rPr>
              <a:t>研究開発・実証</a:t>
            </a:r>
            <a:endParaRPr kumimoji="1" lang="en-US" altLang="ja-JP" sz="1400" dirty="0">
              <a:solidFill>
                <a:schemeClr val="tx2"/>
              </a:solidFill>
              <a:latin typeface="Meiryo UI" panose="020B0604030504040204" pitchFamily="50" charset="-128"/>
              <a:ea typeface="Meiryo UI" panose="020B0604030504040204" pitchFamily="50" charset="-128"/>
            </a:endParaRPr>
          </a:p>
        </p:txBody>
      </p:sp>
      <p:cxnSp>
        <p:nvCxnSpPr>
          <p:cNvPr id="14" name="Straight Connector 13">
            <a:extLst>
              <a:ext uri="{FF2B5EF4-FFF2-40B4-BE49-F238E27FC236}">
                <a16:creationId xmlns:a16="http://schemas.microsoft.com/office/drawing/2014/main" id="{81C7F86D-61C4-4739-80C6-3371522CEC0B}"/>
              </a:ext>
            </a:extLst>
          </p:cNvPr>
          <p:cNvCxnSpPr>
            <a:cxnSpLocks/>
          </p:cNvCxnSpPr>
          <p:nvPr/>
        </p:nvCxnSpPr>
        <p:spPr>
          <a:xfrm>
            <a:off x="8521143" y="1861374"/>
            <a:ext cx="360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44952BDD-8264-4D32-9B98-816D78A5E264}"/>
              </a:ext>
            </a:extLst>
          </p:cNvPr>
          <p:cNvSpPr txBox="1"/>
          <p:nvPr/>
        </p:nvSpPr>
        <p:spPr>
          <a:xfrm>
            <a:off x="44782" y="1936967"/>
            <a:ext cx="973707" cy="2459768"/>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400" b="1" dirty="0">
                <a:solidFill>
                  <a:schemeClr val="tx1"/>
                </a:solidFill>
                <a:latin typeface="Meiryo UI" panose="020B0604030504040204" pitchFamily="50" charset="-128"/>
                <a:ea typeface="Meiryo UI" panose="020B0604030504040204" pitchFamily="50" charset="-128"/>
              </a:rPr>
              <a:t>取組方針</a:t>
            </a:r>
            <a:endParaRPr kumimoji="1" lang="en-US" altLang="ja-JP" sz="1400" b="1" dirty="0">
              <a:solidFill>
                <a:schemeClr val="tx1"/>
              </a:solidFill>
              <a:latin typeface="Meiryo UI" panose="020B0604030504040204" pitchFamily="50" charset="-128"/>
              <a:ea typeface="Meiryo UI" panose="020B0604030504040204" pitchFamily="50" charset="-128"/>
            </a:endParaRPr>
          </a:p>
        </p:txBody>
      </p:sp>
      <p:sp>
        <p:nvSpPr>
          <p:cNvPr id="17" name="TextBox 16">
            <a:extLst>
              <a:ext uri="{FF2B5EF4-FFF2-40B4-BE49-F238E27FC236}">
                <a16:creationId xmlns:a16="http://schemas.microsoft.com/office/drawing/2014/main" id="{C9DA6D93-5F15-4747-BE14-A7683D2E7DFD}"/>
              </a:ext>
            </a:extLst>
          </p:cNvPr>
          <p:cNvSpPr txBox="1"/>
          <p:nvPr/>
        </p:nvSpPr>
        <p:spPr>
          <a:xfrm>
            <a:off x="44785" y="4705492"/>
            <a:ext cx="973707" cy="2013282"/>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ja-JP" altLang="en-US" sz="1400" b="1" dirty="0">
                <a:solidFill>
                  <a:schemeClr val="tx1"/>
                </a:solidFill>
                <a:latin typeface="Meiryo UI" panose="020B0604030504040204" pitchFamily="50" charset="-128"/>
                <a:ea typeface="Meiryo UI" panose="020B0604030504040204" pitchFamily="50" charset="-128"/>
              </a:rPr>
              <a:t>国際競争上の</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lgn="ctr"/>
            <a:r>
              <a:rPr kumimoji="1" lang="ja-JP" altLang="en-US" sz="1400" b="1" dirty="0">
                <a:solidFill>
                  <a:schemeClr val="tx1"/>
                </a:solidFill>
                <a:latin typeface="Meiryo UI" panose="020B0604030504040204" pitchFamily="50" charset="-128"/>
                <a:ea typeface="Meiryo UI" panose="020B0604030504040204" pitchFamily="50" charset="-128"/>
              </a:rPr>
              <a:t>優位性</a:t>
            </a:r>
            <a:endParaRPr kumimoji="1" lang="en-US" altLang="ja-JP" sz="1400" b="1" dirty="0">
              <a:solidFill>
                <a:schemeClr val="tx1"/>
              </a:solidFill>
              <a:latin typeface="Meiryo UI" panose="020B0604030504040204" pitchFamily="50" charset="-128"/>
              <a:ea typeface="Meiryo UI" panose="020B0604030504040204" pitchFamily="50" charset="-128"/>
            </a:endParaRPr>
          </a:p>
        </p:txBody>
      </p:sp>
      <p:sp>
        <p:nvSpPr>
          <p:cNvPr id="18" name="Rectangle 17">
            <a:extLst>
              <a:ext uri="{FF2B5EF4-FFF2-40B4-BE49-F238E27FC236}">
                <a16:creationId xmlns:a16="http://schemas.microsoft.com/office/drawing/2014/main" id="{0B09E4B8-D339-4ECC-93DB-B122869F0B26}"/>
              </a:ext>
            </a:extLst>
          </p:cNvPr>
          <p:cNvSpPr/>
          <p:nvPr/>
        </p:nvSpPr>
        <p:spPr>
          <a:xfrm>
            <a:off x="630000" y="1174447"/>
            <a:ext cx="10932000" cy="360000"/>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lvl="2"/>
            <a:r>
              <a:rPr lang="ja-JP" altLang="en-US" sz="1400" dirty="0">
                <a:solidFill>
                  <a:schemeClr val="tx1"/>
                </a:solidFill>
                <a:latin typeface="Meiryo UI" panose="020B0604030504040204" pitchFamily="50" charset="-128"/>
                <a:ea typeface="Meiryo UI" panose="020B0604030504040204" pitchFamily="50" charset="-128"/>
              </a:rPr>
              <a:t>・時間軸とともに当該事業の研究開発から社会実装、その後の競争性の維持・事業拡大のために取り組むべき事項について計画を記載。</a:t>
            </a:r>
            <a:endParaRPr lang="en-US" altLang="ja-JP" sz="1400" dirty="0">
              <a:solidFill>
                <a:schemeClr val="tx1"/>
              </a:solidFill>
              <a:latin typeface="Meiryo UI" panose="020B0604030504040204" pitchFamily="50" charset="-128"/>
              <a:ea typeface="Meiryo UI" panose="020B0604030504040204" pitchFamily="50" charset="-128"/>
            </a:endParaRPr>
          </a:p>
        </p:txBody>
      </p:sp>
      <p:cxnSp>
        <p:nvCxnSpPr>
          <p:cNvPr id="20" name="Straight Connector 19">
            <a:extLst>
              <a:ext uri="{FF2B5EF4-FFF2-40B4-BE49-F238E27FC236}">
                <a16:creationId xmlns:a16="http://schemas.microsoft.com/office/drawing/2014/main" id="{DACB5F88-6A64-40BD-8922-90BFA0791C8B}"/>
              </a:ext>
            </a:extLst>
          </p:cNvPr>
          <p:cNvCxnSpPr/>
          <p:nvPr/>
        </p:nvCxnSpPr>
        <p:spPr>
          <a:xfrm>
            <a:off x="950620" y="1936967"/>
            <a:ext cx="0" cy="24588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F905B97-556E-4A21-8F09-1179FE2645A8}"/>
              </a:ext>
            </a:extLst>
          </p:cNvPr>
          <p:cNvCxnSpPr>
            <a:cxnSpLocks/>
          </p:cNvCxnSpPr>
          <p:nvPr/>
        </p:nvCxnSpPr>
        <p:spPr>
          <a:xfrm>
            <a:off x="950623" y="4705492"/>
            <a:ext cx="0" cy="1728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3" name="Rectangle 32">
            <a:extLst>
              <a:ext uri="{FF2B5EF4-FFF2-40B4-BE49-F238E27FC236}">
                <a16:creationId xmlns:a16="http://schemas.microsoft.com/office/drawing/2014/main" id="{C846BACF-60EF-427D-8778-34915CFB9FDE}"/>
              </a:ext>
            </a:extLst>
          </p:cNvPr>
          <p:cNvSpPr/>
          <p:nvPr/>
        </p:nvSpPr>
        <p:spPr>
          <a:xfrm>
            <a:off x="8521143" y="1925021"/>
            <a:ext cx="3600000" cy="442010"/>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lvl="2"/>
            <a:r>
              <a:rPr lang="ja-JP" altLang="en-US" sz="1400" dirty="0">
                <a:solidFill>
                  <a:schemeClr val="tx1"/>
                </a:solidFill>
                <a:latin typeface="Meiryo UI" panose="020B0604030504040204" pitchFamily="50" charset="-128"/>
                <a:ea typeface="Meiryo UI" panose="020B0604030504040204" pitchFamily="50" charset="-128"/>
              </a:rPr>
              <a:t>販売段階における、流通・広告・価格・商品改良等の方策・工夫を記載</a:t>
            </a:r>
            <a:endParaRPr lang="en-US" altLang="ja-JP" sz="1400" dirty="0">
              <a:solidFill>
                <a:schemeClr val="tx1"/>
              </a:solidFill>
              <a:latin typeface="Meiryo UI" panose="020B0604030504040204" pitchFamily="50" charset="-128"/>
              <a:ea typeface="Meiryo UI" panose="020B0604030504040204" pitchFamily="50" charset="-128"/>
            </a:endParaRPr>
          </a:p>
        </p:txBody>
      </p:sp>
      <p:cxnSp>
        <p:nvCxnSpPr>
          <p:cNvPr id="29" name="Straight Connector 28">
            <a:extLst>
              <a:ext uri="{FF2B5EF4-FFF2-40B4-BE49-F238E27FC236}">
                <a16:creationId xmlns:a16="http://schemas.microsoft.com/office/drawing/2014/main" id="{B231AFCF-112F-4827-90E7-3C1CBF8877F3}"/>
              </a:ext>
            </a:extLst>
          </p:cNvPr>
          <p:cNvCxnSpPr/>
          <p:nvPr/>
        </p:nvCxnSpPr>
        <p:spPr>
          <a:xfrm rot="5400000">
            <a:off x="2893421" y="2811248"/>
            <a:ext cx="0" cy="360000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30" name="Group 29">
            <a:extLst>
              <a:ext uri="{FF2B5EF4-FFF2-40B4-BE49-F238E27FC236}">
                <a16:creationId xmlns:a16="http://schemas.microsoft.com/office/drawing/2014/main" id="{C42C4786-DFB1-400C-8EE2-8B263A9A6825}"/>
              </a:ext>
            </a:extLst>
          </p:cNvPr>
          <p:cNvGrpSpPr/>
          <p:nvPr/>
        </p:nvGrpSpPr>
        <p:grpSpPr>
          <a:xfrm rot="5400000">
            <a:off x="2784526" y="4533932"/>
            <a:ext cx="180000" cy="169290"/>
            <a:chOff x="5937564" y="3833744"/>
            <a:chExt cx="306171" cy="306910"/>
          </a:xfrm>
        </p:grpSpPr>
        <p:sp>
          <p:nvSpPr>
            <p:cNvPr id="31" name="Freeform 94">
              <a:extLst>
                <a:ext uri="{FF2B5EF4-FFF2-40B4-BE49-F238E27FC236}">
                  <a16:creationId xmlns:a16="http://schemas.microsoft.com/office/drawing/2014/main" id="{A3B83CE7-9CC5-4030-8B63-03B2A084831B}"/>
                </a:ext>
              </a:extLst>
            </p:cNvPr>
            <p:cNvSpPr>
              <a:spLocks/>
            </p:cNvSpPr>
            <p:nvPr/>
          </p:nvSpPr>
          <p:spPr bwMode="gray">
            <a:xfrm>
              <a:off x="5937564" y="3833744"/>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32" name="Freeform 95">
              <a:extLst>
                <a:ext uri="{FF2B5EF4-FFF2-40B4-BE49-F238E27FC236}">
                  <a16:creationId xmlns:a16="http://schemas.microsoft.com/office/drawing/2014/main" id="{1C18C357-A238-4DA0-B78F-84E1988169B8}"/>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sp>
        <p:nvSpPr>
          <p:cNvPr id="34" name="Title 1">
            <a:extLst>
              <a:ext uri="{FF2B5EF4-FFF2-40B4-BE49-F238E27FC236}">
                <a16:creationId xmlns:a16="http://schemas.microsoft.com/office/drawing/2014/main" id="{B60ED9F8-A9BD-44DE-849D-613E607BEFBC}"/>
              </a:ext>
            </a:extLst>
          </p:cNvPr>
          <p:cNvSpPr txBox="1">
            <a:spLocks/>
          </p:cNvSpPr>
          <p:nvPr/>
        </p:nvSpPr>
        <p:spPr>
          <a:xfrm>
            <a:off x="148857" y="17145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solidFill>
                  <a:schemeClr val="tx2">
                    <a:lumMod val="75000"/>
                  </a:schemeClr>
                </a:solidFill>
              </a:rPr>
              <a:t>1. </a:t>
            </a:r>
            <a:r>
              <a:rPr lang="ja-JP" altLang="en-US" sz="2000" dirty="0">
                <a:solidFill>
                  <a:schemeClr val="tx2">
                    <a:lumMod val="75000"/>
                  </a:schemeClr>
                </a:solidFill>
              </a:rPr>
              <a:t>事業戦略・事業計画／</a:t>
            </a:r>
            <a:r>
              <a:rPr kumimoji="1" lang="ja-JP" altLang="en-US" sz="2000" dirty="0">
                <a:solidFill>
                  <a:schemeClr val="tx2">
                    <a:lumMod val="75000"/>
                  </a:schemeClr>
                </a:solidFill>
              </a:rPr>
              <a:t>（</a:t>
            </a:r>
            <a:r>
              <a:rPr kumimoji="1" lang="en-US" altLang="ja-JP" sz="2000" dirty="0">
                <a:solidFill>
                  <a:schemeClr val="tx2">
                    <a:lumMod val="75000"/>
                  </a:schemeClr>
                </a:solidFill>
              </a:rPr>
              <a:t>6</a:t>
            </a:r>
            <a:r>
              <a:rPr kumimoji="1" lang="ja-JP" altLang="en-US" sz="2000" dirty="0">
                <a:solidFill>
                  <a:schemeClr val="tx2">
                    <a:lumMod val="75000"/>
                  </a:schemeClr>
                </a:solidFill>
              </a:rPr>
              <a:t>）研究開発・設備投資・マーケティング計画</a:t>
            </a:r>
            <a:endParaRPr kumimoji="1" lang="en-US" sz="2000" dirty="0">
              <a:solidFill>
                <a:schemeClr val="tx2">
                  <a:lumMod val="75000"/>
                </a:schemeClr>
              </a:solidFill>
            </a:endParaRPr>
          </a:p>
        </p:txBody>
      </p:sp>
      <p:sp>
        <p:nvSpPr>
          <p:cNvPr id="43" name="Title 1">
            <a:extLst>
              <a:ext uri="{FF2B5EF4-FFF2-40B4-BE49-F238E27FC236}">
                <a16:creationId xmlns:a16="http://schemas.microsoft.com/office/drawing/2014/main" id="{A1371218-091C-45C5-B8A0-154D2D890C20}"/>
              </a:ext>
            </a:extLst>
          </p:cNvPr>
          <p:cNvSpPr txBox="1">
            <a:spLocks/>
          </p:cNvSpPr>
          <p:nvPr/>
        </p:nvSpPr>
        <p:spPr>
          <a:xfrm>
            <a:off x="382731" y="610047"/>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研究開発段階から将来の社会実装（設備投資・マーケティング）を見据えた計画を推進</a:t>
            </a:r>
            <a:endParaRPr kumimoji="1" lang="en-US" dirty="0">
              <a:solidFill>
                <a:schemeClr val="tx1"/>
              </a:solidFill>
            </a:endParaRPr>
          </a:p>
        </p:txBody>
      </p:sp>
      <p:cxnSp>
        <p:nvCxnSpPr>
          <p:cNvPr id="44" name="直線コネクタ 43">
            <a:extLst>
              <a:ext uri="{FF2B5EF4-FFF2-40B4-BE49-F238E27FC236}">
                <a16:creationId xmlns:a16="http://schemas.microsoft.com/office/drawing/2014/main" id="{F09A7A4F-11FB-4922-8233-243766D8EB9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cxnSp>
        <p:nvCxnSpPr>
          <p:cNvPr id="45" name="Straight Connector 11">
            <a:extLst>
              <a:ext uri="{FF2B5EF4-FFF2-40B4-BE49-F238E27FC236}">
                <a16:creationId xmlns:a16="http://schemas.microsoft.com/office/drawing/2014/main" id="{058AB912-68C6-42CF-8A75-681045840E02}"/>
              </a:ext>
            </a:extLst>
          </p:cNvPr>
          <p:cNvCxnSpPr>
            <a:cxnSpLocks/>
          </p:cNvCxnSpPr>
          <p:nvPr/>
        </p:nvCxnSpPr>
        <p:spPr>
          <a:xfrm>
            <a:off x="4782616" y="1859561"/>
            <a:ext cx="360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6" name="TextBox 12">
            <a:extLst>
              <a:ext uri="{FF2B5EF4-FFF2-40B4-BE49-F238E27FC236}">
                <a16:creationId xmlns:a16="http://schemas.microsoft.com/office/drawing/2014/main" id="{AFDFE9A3-4AF2-4046-902C-26AF9E282535}"/>
              </a:ext>
            </a:extLst>
          </p:cNvPr>
          <p:cNvSpPr txBox="1"/>
          <p:nvPr/>
        </p:nvSpPr>
        <p:spPr>
          <a:xfrm>
            <a:off x="4794867" y="1591950"/>
            <a:ext cx="3600000" cy="24782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400" dirty="0">
                <a:solidFill>
                  <a:schemeClr val="tx2"/>
                </a:solidFill>
                <a:latin typeface="Meiryo UI" panose="020B0604030504040204" pitchFamily="50" charset="-128"/>
                <a:ea typeface="Meiryo UI" panose="020B0604030504040204" pitchFamily="50" charset="-128"/>
              </a:rPr>
              <a:t>設備投資</a:t>
            </a:r>
            <a:endParaRPr kumimoji="1" lang="en-US" altLang="ja-JP" sz="1400" dirty="0">
              <a:solidFill>
                <a:schemeClr val="tx2"/>
              </a:solidFill>
              <a:latin typeface="Meiryo UI" panose="020B0604030504040204" pitchFamily="50" charset="-128"/>
              <a:ea typeface="Meiryo UI" panose="020B0604030504040204" pitchFamily="50" charset="-128"/>
            </a:endParaRPr>
          </a:p>
        </p:txBody>
      </p:sp>
      <p:sp>
        <p:nvSpPr>
          <p:cNvPr id="47" name="TextBox 12">
            <a:extLst>
              <a:ext uri="{FF2B5EF4-FFF2-40B4-BE49-F238E27FC236}">
                <a16:creationId xmlns:a16="http://schemas.microsoft.com/office/drawing/2014/main" id="{AFDFE9A3-4AF2-4046-902C-26AF9E282535}"/>
              </a:ext>
            </a:extLst>
          </p:cNvPr>
          <p:cNvSpPr txBox="1"/>
          <p:nvPr/>
        </p:nvSpPr>
        <p:spPr>
          <a:xfrm>
            <a:off x="8546346" y="1589874"/>
            <a:ext cx="3600000" cy="24782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400" dirty="0">
                <a:solidFill>
                  <a:schemeClr val="tx2"/>
                </a:solidFill>
                <a:latin typeface="Meiryo UI" panose="020B0604030504040204" pitchFamily="50" charset="-128"/>
                <a:ea typeface="Meiryo UI" panose="020B0604030504040204" pitchFamily="50" charset="-128"/>
              </a:rPr>
              <a:t>マーケティング</a:t>
            </a:r>
            <a:endParaRPr kumimoji="1" lang="en-US" altLang="ja-JP" sz="1400" dirty="0">
              <a:solidFill>
                <a:schemeClr val="tx2"/>
              </a:solidFill>
              <a:latin typeface="Meiryo UI" panose="020B0604030504040204" pitchFamily="50" charset="-128"/>
              <a:ea typeface="Meiryo UI" panose="020B0604030504040204" pitchFamily="50" charset="-128"/>
            </a:endParaRPr>
          </a:p>
        </p:txBody>
      </p:sp>
      <p:sp>
        <p:nvSpPr>
          <p:cNvPr id="48" name="Rectangle 32">
            <a:extLst>
              <a:ext uri="{FF2B5EF4-FFF2-40B4-BE49-F238E27FC236}">
                <a16:creationId xmlns:a16="http://schemas.microsoft.com/office/drawing/2014/main" id="{C846BACF-60EF-427D-8778-34915CFB9FDE}"/>
              </a:ext>
            </a:extLst>
          </p:cNvPr>
          <p:cNvSpPr/>
          <p:nvPr/>
        </p:nvSpPr>
        <p:spPr>
          <a:xfrm>
            <a:off x="4802182" y="1925021"/>
            <a:ext cx="3600000" cy="442010"/>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lvl="2"/>
            <a:r>
              <a:rPr lang="ja-JP" altLang="en-US" sz="1400" dirty="0">
                <a:solidFill>
                  <a:schemeClr val="tx1"/>
                </a:solidFill>
                <a:latin typeface="Meiryo UI" panose="020B0604030504040204" pitchFamily="50" charset="-128"/>
                <a:ea typeface="Meiryo UI" panose="020B0604030504040204" pitchFamily="50" charset="-128"/>
              </a:rPr>
              <a:t>生産段階における、設備・システム導入、部品調達、立地戦略等の方策・工夫を記載</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9" name="Rectangle 32">
            <a:extLst>
              <a:ext uri="{FF2B5EF4-FFF2-40B4-BE49-F238E27FC236}">
                <a16:creationId xmlns:a16="http://schemas.microsoft.com/office/drawing/2014/main" id="{C846BACF-60EF-427D-8778-34915CFB9FDE}"/>
              </a:ext>
            </a:extLst>
          </p:cNvPr>
          <p:cNvSpPr/>
          <p:nvPr/>
        </p:nvSpPr>
        <p:spPr>
          <a:xfrm>
            <a:off x="1112369" y="1925021"/>
            <a:ext cx="3600000" cy="942382"/>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lvl="2"/>
            <a:r>
              <a:rPr lang="ja-JP" altLang="en-US" sz="1400" dirty="0">
                <a:solidFill>
                  <a:schemeClr val="tx1"/>
                </a:solidFill>
                <a:latin typeface="Meiryo UI" panose="020B0604030504040204" pitchFamily="50" charset="-128"/>
                <a:ea typeface="Meiryo UI" panose="020B0604030504040204" pitchFamily="50" charset="-128"/>
              </a:rPr>
              <a:t>研究開発・実証段階における、知財・標準化戦略、オープンイノベーション、</a:t>
            </a:r>
            <a:r>
              <a:rPr lang="en-US" altLang="ja-JP" sz="1400" dirty="0" err="1">
                <a:solidFill>
                  <a:schemeClr val="tx1"/>
                </a:solidFill>
                <a:latin typeface="Meiryo UI" panose="020B0604030504040204" pitchFamily="50" charset="-128"/>
                <a:ea typeface="Meiryo UI" panose="020B0604030504040204" pitchFamily="50" charset="-128"/>
              </a:rPr>
              <a:t>PoC</a:t>
            </a:r>
            <a:r>
              <a:rPr lang="ja-JP" altLang="en-US" sz="1400" dirty="0">
                <a:solidFill>
                  <a:schemeClr val="tx1"/>
                </a:solidFill>
                <a:latin typeface="Meiryo UI" panose="020B0604030504040204" pitchFamily="50" charset="-128"/>
                <a:ea typeface="Meiryo UI" panose="020B0604030504040204" pitchFamily="50" charset="-128"/>
              </a:rPr>
              <a:t>による顧客ニーズの確認等の方策・工夫を記載（２．研究開発計画との関係性・整合性に留意すること）</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50" name="TextBox 8">
            <a:extLst>
              <a:ext uri="{FF2B5EF4-FFF2-40B4-BE49-F238E27FC236}">
                <a16:creationId xmlns:a16="http://schemas.microsoft.com/office/drawing/2014/main" id="{C25C7B4B-E1FA-4BDD-AED4-30712EF6A20B}"/>
              </a:ext>
            </a:extLst>
          </p:cNvPr>
          <p:cNvSpPr txBox="1"/>
          <p:nvPr/>
        </p:nvSpPr>
        <p:spPr>
          <a:xfrm>
            <a:off x="4802182" y="2438122"/>
            <a:ext cx="3600000" cy="81424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dirty="0" err="1">
                <a:solidFill>
                  <a:schemeClr val="tx1"/>
                </a:solidFill>
                <a:latin typeface="Meiryo UI" panose="020B0604030504040204" pitchFamily="50" charset="-128"/>
                <a:ea typeface="Meiryo UI" panose="020B0604030504040204" pitchFamily="50" charset="-128"/>
              </a:rPr>
              <a:t>XXXX</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51" name="TextBox 8">
            <a:extLst>
              <a:ext uri="{FF2B5EF4-FFF2-40B4-BE49-F238E27FC236}">
                <a16:creationId xmlns:a16="http://schemas.microsoft.com/office/drawing/2014/main" id="{C25C7B4B-E1FA-4BDD-AED4-30712EF6A20B}"/>
              </a:ext>
            </a:extLst>
          </p:cNvPr>
          <p:cNvSpPr txBox="1"/>
          <p:nvPr/>
        </p:nvSpPr>
        <p:spPr>
          <a:xfrm>
            <a:off x="1106274" y="2979448"/>
            <a:ext cx="3600000" cy="81424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dirty="0" err="1">
                <a:solidFill>
                  <a:schemeClr val="tx1"/>
                </a:solidFill>
                <a:latin typeface="Meiryo UI" panose="020B0604030504040204" pitchFamily="50" charset="-128"/>
                <a:ea typeface="Meiryo UI" panose="020B0604030504040204" pitchFamily="50" charset="-128"/>
              </a:rPr>
              <a:t>XXXX</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cxnSp>
        <p:nvCxnSpPr>
          <p:cNvPr id="52" name="Straight Connector 28">
            <a:extLst>
              <a:ext uri="{FF2B5EF4-FFF2-40B4-BE49-F238E27FC236}">
                <a16:creationId xmlns:a16="http://schemas.microsoft.com/office/drawing/2014/main" id="{B231AFCF-112F-4827-90E7-3C1CBF8877F3}"/>
              </a:ext>
            </a:extLst>
          </p:cNvPr>
          <p:cNvCxnSpPr/>
          <p:nvPr/>
        </p:nvCxnSpPr>
        <p:spPr>
          <a:xfrm rot="5400000">
            <a:off x="6636218" y="2811248"/>
            <a:ext cx="0" cy="360000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53" name="Group 29">
            <a:extLst>
              <a:ext uri="{FF2B5EF4-FFF2-40B4-BE49-F238E27FC236}">
                <a16:creationId xmlns:a16="http://schemas.microsoft.com/office/drawing/2014/main" id="{C42C4786-DFB1-400C-8EE2-8B263A9A6825}"/>
              </a:ext>
            </a:extLst>
          </p:cNvPr>
          <p:cNvGrpSpPr/>
          <p:nvPr/>
        </p:nvGrpSpPr>
        <p:grpSpPr>
          <a:xfrm rot="5400000">
            <a:off x="6527323" y="4533932"/>
            <a:ext cx="180000" cy="169290"/>
            <a:chOff x="5937564" y="3833744"/>
            <a:chExt cx="306171" cy="306910"/>
          </a:xfrm>
        </p:grpSpPr>
        <p:sp>
          <p:nvSpPr>
            <p:cNvPr id="54" name="Freeform 94">
              <a:extLst>
                <a:ext uri="{FF2B5EF4-FFF2-40B4-BE49-F238E27FC236}">
                  <a16:creationId xmlns:a16="http://schemas.microsoft.com/office/drawing/2014/main" id="{A3B83CE7-9CC5-4030-8B63-03B2A084831B}"/>
                </a:ext>
              </a:extLst>
            </p:cNvPr>
            <p:cNvSpPr>
              <a:spLocks/>
            </p:cNvSpPr>
            <p:nvPr/>
          </p:nvSpPr>
          <p:spPr bwMode="gray">
            <a:xfrm>
              <a:off x="5937564" y="3833744"/>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55" name="Freeform 95">
              <a:extLst>
                <a:ext uri="{FF2B5EF4-FFF2-40B4-BE49-F238E27FC236}">
                  <a16:creationId xmlns:a16="http://schemas.microsoft.com/office/drawing/2014/main" id="{1C18C357-A238-4DA0-B78F-84E1988169B8}"/>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cxnSp>
        <p:nvCxnSpPr>
          <p:cNvPr id="56" name="Straight Connector 28">
            <a:extLst>
              <a:ext uri="{FF2B5EF4-FFF2-40B4-BE49-F238E27FC236}">
                <a16:creationId xmlns:a16="http://schemas.microsoft.com/office/drawing/2014/main" id="{B231AFCF-112F-4827-90E7-3C1CBF8877F3}"/>
              </a:ext>
            </a:extLst>
          </p:cNvPr>
          <p:cNvCxnSpPr/>
          <p:nvPr/>
        </p:nvCxnSpPr>
        <p:spPr>
          <a:xfrm rot="5400000">
            <a:off x="10346346" y="2811248"/>
            <a:ext cx="0" cy="360000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57" name="Group 29">
            <a:extLst>
              <a:ext uri="{FF2B5EF4-FFF2-40B4-BE49-F238E27FC236}">
                <a16:creationId xmlns:a16="http://schemas.microsoft.com/office/drawing/2014/main" id="{C42C4786-DFB1-400C-8EE2-8B263A9A6825}"/>
              </a:ext>
            </a:extLst>
          </p:cNvPr>
          <p:cNvGrpSpPr/>
          <p:nvPr/>
        </p:nvGrpSpPr>
        <p:grpSpPr>
          <a:xfrm rot="5400000">
            <a:off x="10237451" y="4519275"/>
            <a:ext cx="180000" cy="169290"/>
            <a:chOff x="5937564" y="3833744"/>
            <a:chExt cx="306171" cy="306910"/>
          </a:xfrm>
        </p:grpSpPr>
        <p:sp>
          <p:nvSpPr>
            <p:cNvPr id="58" name="Freeform 94">
              <a:extLst>
                <a:ext uri="{FF2B5EF4-FFF2-40B4-BE49-F238E27FC236}">
                  <a16:creationId xmlns:a16="http://schemas.microsoft.com/office/drawing/2014/main" id="{A3B83CE7-9CC5-4030-8B63-03B2A084831B}"/>
                </a:ext>
              </a:extLst>
            </p:cNvPr>
            <p:cNvSpPr>
              <a:spLocks/>
            </p:cNvSpPr>
            <p:nvPr/>
          </p:nvSpPr>
          <p:spPr bwMode="gray">
            <a:xfrm>
              <a:off x="5937564" y="3833744"/>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59" name="Freeform 95">
              <a:extLst>
                <a:ext uri="{FF2B5EF4-FFF2-40B4-BE49-F238E27FC236}">
                  <a16:creationId xmlns:a16="http://schemas.microsoft.com/office/drawing/2014/main" id="{1C18C357-A238-4DA0-B78F-84E1988169B8}"/>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sp>
        <p:nvSpPr>
          <p:cNvPr id="60" name="TextBox 8">
            <a:extLst>
              <a:ext uri="{FF2B5EF4-FFF2-40B4-BE49-F238E27FC236}">
                <a16:creationId xmlns:a16="http://schemas.microsoft.com/office/drawing/2014/main" id="{C25C7B4B-E1FA-4BDD-AED4-30712EF6A20B}"/>
              </a:ext>
            </a:extLst>
          </p:cNvPr>
          <p:cNvSpPr txBox="1"/>
          <p:nvPr/>
        </p:nvSpPr>
        <p:spPr>
          <a:xfrm>
            <a:off x="8537195" y="5333723"/>
            <a:ext cx="3600000" cy="81424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dirty="0" err="1">
                <a:solidFill>
                  <a:schemeClr val="tx1"/>
                </a:solidFill>
                <a:latin typeface="Meiryo UI" panose="020B0604030504040204" pitchFamily="50" charset="-128"/>
                <a:ea typeface="Meiryo UI" panose="020B0604030504040204" pitchFamily="50" charset="-128"/>
              </a:rPr>
              <a:t>XXXX</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61" name="Rectangle 32">
            <a:extLst>
              <a:ext uri="{FF2B5EF4-FFF2-40B4-BE49-F238E27FC236}">
                <a16:creationId xmlns:a16="http://schemas.microsoft.com/office/drawing/2014/main" id="{C846BACF-60EF-427D-8778-34915CFB9FDE}"/>
              </a:ext>
            </a:extLst>
          </p:cNvPr>
          <p:cNvSpPr/>
          <p:nvPr/>
        </p:nvSpPr>
        <p:spPr>
          <a:xfrm>
            <a:off x="8534558" y="4820622"/>
            <a:ext cx="3600000" cy="442010"/>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lvl="2"/>
            <a:r>
              <a:rPr lang="ja-JP" altLang="en-US" sz="1400" dirty="0">
                <a:solidFill>
                  <a:schemeClr val="tx1"/>
                </a:solidFill>
                <a:latin typeface="Meiryo UI" panose="020B0604030504040204" pitchFamily="50" charset="-128"/>
                <a:ea typeface="Meiryo UI" panose="020B0604030504040204" pitchFamily="50" charset="-128"/>
              </a:rPr>
              <a:t>国外の競合他社等との関係において、</a:t>
            </a:r>
            <a:endParaRPr lang="en-US" altLang="ja-JP" sz="1400" dirty="0">
              <a:solidFill>
                <a:schemeClr val="tx1"/>
              </a:solidFill>
              <a:latin typeface="Meiryo UI" panose="020B0604030504040204" pitchFamily="50" charset="-128"/>
              <a:ea typeface="Meiryo UI" panose="020B0604030504040204" pitchFamily="50" charset="-128"/>
            </a:endParaRPr>
          </a:p>
          <a:p>
            <a:pPr marL="0" lvl="2"/>
            <a:r>
              <a:rPr lang="ja-JP" altLang="en-US" sz="1400" dirty="0">
                <a:solidFill>
                  <a:schemeClr val="tx1"/>
                </a:solidFill>
                <a:latin typeface="Meiryo UI" panose="020B0604030504040204" pitchFamily="50" charset="-128"/>
                <a:ea typeface="Meiryo UI" panose="020B0604030504040204" pitchFamily="50" charset="-128"/>
              </a:rPr>
              <a:t>上記取組の有効性や優位性をアピール</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62" name="Rectangle 32">
            <a:extLst>
              <a:ext uri="{FF2B5EF4-FFF2-40B4-BE49-F238E27FC236}">
                <a16:creationId xmlns:a16="http://schemas.microsoft.com/office/drawing/2014/main" id="{C846BACF-60EF-427D-8778-34915CFB9FDE}"/>
              </a:ext>
            </a:extLst>
          </p:cNvPr>
          <p:cNvSpPr/>
          <p:nvPr/>
        </p:nvSpPr>
        <p:spPr>
          <a:xfrm>
            <a:off x="4815597" y="4820622"/>
            <a:ext cx="3600000" cy="442010"/>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lvl="2"/>
            <a:r>
              <a:rPr lang="ja-JP" altLang="en-US" sz="1400" dirty="0">
                <a:solidFill>
                  <a:schemeClr val="tx1"/>
                </a:solidFill>
                <a:latin typeface="Meiryo UI" panose="020B0604030504040204" pitchFamily="50" charset="-128"/>
                <a:ea typeface="Meiryo UI" panose="020B0604030504040204" pitchFamily="50" charset="-128"/>
              </a:rPr>
              <a:t>国外の競合他社等との関係において、</a:t>
            </a:r>
            <a:endParaRPr lang="en-US" altLang="ja-JP" sz="1400" dirty="0">
              <a:solidFill>
                <a:schemeClr val="tx1"/>
              </a:solidFill>
              <a:latin typeface="Meiryo UI" panose="020B0604030504040204" pitchFamily="50" charset="-128"/>
              <a:ea typeface="Meiryo UI" panose="020B0604030504040204" pitchFamily="50" charset="-128"/>
            </a:endParaRPr>
          </a:p>
          <a:p>
            <a:pPr marL="0" lvl="2"/>
            <a:r>
              <a:rPr lang="ja-JP" altLang="en-US" sz="1400" dirty="0">
                <a:solidFill>
                  <a:schemeClr val="tx1"/>
                </a:solidFill>
                <a:latin typeface="Meiryo UI" panose="020B0604030504040204" pitchFamily="50" charset="-128"/>
                <a:ea typeface="Meiryo UI" panose="020B0604030504040204" pitchFamily="50" charset="-128"/>
              </a:rPr>
              <a:t>上記取組の有効性や優位性をアピール</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63" name="Rectangle 32">
            <a:extLst>
              <a:ext uri="{FF2B5EF4-FFF2-40B4-BE49-F238E27FC236}">
                <a16:creationId xmlns:a16="http://schemas.microsoft.com/office/drawing/2014/main" id="{C846BACF-60EF-427D-8778-34915CFB9FDE}"/>
              </a:ext>
            </a:extLst>
          </p:cNvPr>
          <p:cNvSpPr/>
          <p:nvPr/>
        </p:nvSpPr>
        <p:spPr>
          <a:xfrm>
            <a:off x="1125784" y="4820622"/>
            <a:ext cx="3600000" cy="442010"/>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lvl="2"/>
            <a:r>
              <a:rPr lang="ja-JP" altLang="en-US" sz="1400" dirty="0">
                <a:solidFill>
                  <a:schemeClr val="tx1"/>
                </a:solidFill>
                <a:latin typeface="Meiryo UI" panose="020B0604030504040204" pitchFamily="50" charset="-128"/>
                <a:ea typeface="Meiryo UI" panose="020B0604030504040204" pitchFamily="50" charset="-128"/>
              </a:rPr>
              <a:t>国外の競合他社等との関係において、</a:t>
            </a:r>
            <a:endParaRPr lang="en-US" altLang="ja-JP" sz="1400" dirty="0">
              <a:solidFill>
                <a:schemeClr val="tx1"/>
              </a:solidFill>
              <a:latin typeface="Meiryo UI" panose="020B0604030504040204" pitchFamily="50" charset="-128"/>
              <a:ea typeface="Meiryo UI" panose="020B0604030504040204" pitchFamily="50" charset="-128"/>
            </a:endParaRPr>
          </a:p>
          <a:p>
            <a:pPr marL="0" lvl="2"/>
            <a:r>
              <a:rPr lang="ja-JP" altLang="en-US" sz="1400" dirty="0">
                <a:solidFill>
                  <a:schemeClr val="tx1"/>
                </a:solidFill>
                <a:latin typeface="Meiryo UI" panose="020B0604030504040204" pitchFamily="50" charset="-128"/>
                <a:ea typeface="Meiryo UI" panose="020B0604030504040204" pitchFamily="50" charset="-128"/>
              </a:rPr>
              <a:t>上記取組の有効性や優位性をアピール</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64" name="TextBox 8">
            <a:extLst>
              <a:ext uri="{FF2B5EF4-FFF2-40B4-BE49-F238E27FC236}">
                <a16:creationId xmlns:a16="http://schemas.microsoft.com/office/drawing/2014/main" id="{C25C7B4B-E1FA-4BDD-AED4-30712EF6A20B}"/>
              </a:ext>
            </a:extLst>
          </p:cNvPr>
          <p:cNvSpPr txBox="1"/>
          <p:nvPr/>
        </p:nvSpPr>
        <p:spPr>
          <a:xfrm>
            <a:off x="4815597" y="5333723"/>
            <a:ext cx="3600000" cy="81424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dirty="0" err="1">
                <a:solidFill>
                  <a:schemeClr val="tx1"/>
                </a:solidFill>
                <a:latin typeface="Meiryo UI" panose="020B0604030504040204" pitchFamily="50" charset="-128"/>
                <a:ea typeface="Meiryo UI" panose="020B0604030504040204" pitchFamily="50" charset="-128"/>
              </a:rPr>
              <a:t>XXXX</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65" name="TextBox 8">
            <a:extLst>
              <a:ext uri="{FF2B5EF4-FFF2-40B4-BE49-F238E27FC236}">
                <a16:creationId xmlns:a16="http://schemas.microsoft.com/office/drawing/2014/main" id="{C25C7B4B-E1FA-4BDD-AED4-30712EF6A20B}"/>
              </a:ext>
            </a:extLst>
          </p:cNvPr>
          <p:cNvSpPr txBox="1"/>
          <p:nvPr/>
        </p:nvSpPr>
        <p:spPr>
          <a:xfrm>
            <a:off x="1119689" y="5333723"/>
            <a:ext cx="3600000" cy="81424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dirty="0" err="1">
                <a:solidFill>
                  <a:schemeClr val="tx1"/>
                </a:solidFill>
                <a:latin typeface="Meiryo UI" panose="020B0604030504040204" pitchFamily="50" charset="-128"/>
                <a:ea typeface="Meiryo UI" panose="020B0604030504040204" pitchFamily="50" charset="-128"/>
              </a:rPr>
              <a:t>XXXX</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4930593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2E4A7F0B-3267-4FE0-B7BC-1AC80A2CD9FB}"/>
              </a:ext>
            </a:extLst>
          </p:cNvPr>
          <p:cNvCxnSpPr>
            <a:cxnSpLocks/>
          </p:cNvCxnSpPr>
          <p:nvPr/>
        </p:nvCxnSpPr>
        <p:spPr>
          <a:xfrm>
            <a:off x="460346" y="1418631"/>
            <a:ext cx="4842018"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5" name="TextBox 14" descr="ｂ">
            <a:extLst>
              <a:ext uri="{FF2B5EF4-FFF2-40B4-BE49-F238E27FC236}">
                <a16:creationId xmlns:a16="http://schemas.microsoft.com/office/drawing/2014/main" id="{1EBF023A-57E2-47F3-97C1-8DE8922D4348}"/>
              </a:ext>
            </a:extLst>
          </p:cNvPr>
          <p:cNvSpPr txBox="1"/>
          <p:nvPr/>
        </p:nvSpPr>
        <p:spPr>
          <a:xfrm>
            <a:off x="460346" y="1135206"/>
            <a:ext cx="4842018" cy="264298"/>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dirty="0">
                <a:solidFill>
                  <a:schemeClr val="tx2"/>
                </a:solidFill>
                <a:latin typeface="Meiryo UI" panose="020B0604030504040204" pitchFamily="50" charset="-128"/>
                <a:ea typeface="Meiryo UI" panose="020B0604030504040204" pitchFamily="50" charset="-128"/>
              </a:rPr>
              <a:t>資金調達方針</a:t>
            </a:r>
            <a:endParaRPr kumimoji="1" lang="en-US" altLang="ja-JP" sz="1400" dirty="0">
              <a:solidFill>
                <a:schemeClr val="tx2"/>
              </a:solidFill>
              <a:latin typeface="Meiryo UI" panose="020B0604030504040204" pitchFamily="50" charset="-128"/>
              <a:ea typeface="Meiryo UI" panose="020B0604030504040204" pitchFamily="50" charset="-128"/>
            </a:endParaRPr>
          </a:p>
        </p:txBody>
      </p:sp>
      <p:sp>
        <p:nvSpPr>
          <p:cNvPr id="16" name="Rectangle 15">
            <a:extLst>
              <a:ext uri="{FF2B5EF4-FFF2-40B4-BE49-F238E27FC236}">
                <a16:creationId xmlns:a16="http://schemas.microsoft.com/office/drawing/2014/main" id="{B72C7224-C5F2-4476-9FD4-EA3580B8FB64}"/>
              </a:ext>
            </a:extLst>
          </p:cNvPr>
          <p:cNvSpPr/>
          <p:nvPr/>
        </p:nvSpPr>
        <p:spPr>
          <a:xfrm>
            <a:off x="460346" y="1555348"/>
            <a:ext cx="10778397" cy="360000"/>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177800" indent="-177800"/>
            <a:r>
              <a:rPr lang="en-US" altLang="ja-JP" sz="1400" i="1" dirty="0">
                <a:solidFill>
                  <a:schemeClr val="tx1"/>
                </a:solidFill>
                <a:latin typeface="Meiryo UI" panose="020B0604030504040204" pitchFamily="50" charset="-128"/>
                <a:ea typeface="Meiryo UI" panose="020B0604030504040204" pitchFamily="50" charset="-128"/>
              </a:rPr>
              <a:t>・ </a:t>
            </a:r>
            <a:r>
              <a:rPr lang="ja-JP" altLang="en-US" sz="1400" i="1" dirty="0">
                <a:solidFill>
                  <a:schemeClr val="tx1"/>
                </a:solidFill>
                <a:latin typeface="Meiryo UI" panose="020B0604030504040204" pitchFamily="50" charset="-128"/>
                <a:ea typeface="Meiryo UI" panose="020B0604030504040204" pitchFamily="50" charset="-128"/>
              </a:rPr>
              <a:t>当該事業全体の</a:t>
            </a:r>
            <a:r>
              <a:rPr lang="en-US" altLang="ja-JP" sz="1400" i="1" dirty="0">
                <a:solidFill>
                  <a:schemeClr val="tx1"/>
                </a:solidFill>
                <a:latin typeface="Meiryo UI" panose="020B0604030504040204" pitchFamily="50" charset="-128"/>
                <a:ea typeface="Meiryo UI" panose="020B0604030504040204" pitchFamily="50" charset="-128"/>
              </a:rPr>
              <a:t>資金需要に対して、</a:t>
            </a:r>
            <a:r>
              <a:rPr lang="ja-JP" altLang="en-US" sz="1400" i="1" dirty="0">
                <a:solidFill>
                  <a:schemeClr val="tx1"/>
                </a:solidFill>
                <a:latin typeface="Meiryo UI" panose="020B0604030504040204" pitchFamily="50" charset="-128"/>
                <a:ea typeface="Meiryo UI" panose="020B0604030504040204" pitchFamily="50" charset="-128"/>
              </a:rPr>
              <a:t>国費負担割合を明らかにするとともに、自己負担分の資金調達方針を記載</a:t>
            </a:r>
            <a:endParaRPr lang="en-US" altLang="ja-JP" sz="1400" i="1" dirty="0">
              <a:solidFill>
                <a:schemeClr val="tx1"/>
              </a:solidFill>
              <a:latin typeface="Meiryo UI" panose="020B0604030504040204" pitchFamily="50" charset="-128"/>
              <a:ea typeface="Meiryo UI" panose="020B0604030504040204" pitchFamily="50" charset="-128"/>
            </a:endParaRPr>
          </a:p>
        </p:txBody>
      </p:sp>
      <p:graphicFrame>
        <p:nvGraphicFramePr>
          <p:cNvPr id="29" name="Table 18">
            <a:extLst>
              <a:ext uri="{FF2B5EF4-FFF2-40B4-BE49-F238E27FC236}">
                <a16:creationId xmlns:a16="http://schemas.microsoft.com/office/drawing/2014/main" id="{5E0357F9-2E5C-4919-9683-EFE52F575D3B}"/>
              </a:ext>
            </a:extLst>
          </p:cNvPr>
          <p:cNvGraphicFramePr>
            <a:graphicFrameLocks noGrp="1"/>
          </p:cNvGraphicFramePr>
          <p:nvPr>
            <p:extLst>
              <p:ext uri="{D42A27DB-BD31-4B8C-83A1-F6EECF244321}">
                <p14:modId xmlns:p14="http://schemas.microsoft.com/office/powerpoint/2010/main" val="2777509198"/>
              </p:ext>
            </p:extLst>
          </p:nvPr>
        </p:nvGraphicFramePr>
        <p:xfrm>
          <a:off x="382731" y="2048037"/>
          <a:ext cx="11431314" cy="3555729"/>
        </p:xfrm>
        <a:graphic>
          <a:graphicData uri="http://schemas.openxmlformats.org/drawingml/2006/table">
            <a:tbl>
              <a:tblPr firstRow="1" bandRow="1">
                <a:tableStyleId>{5940675A-B579-460E-94D1-54222C63F5DA}</a:tableStyleId>
              </a:tblPr>
              <a:tblGrid>
                <a:gridCol w="2104765">
                  <a:extLst>
                    <a:ext uri="{9D8B030D-6E8A-4147-A177-3AD203B41FA5}">
                      <a16:colId xmlns:a16="http://schemas.microsoft.com/office/drawing/2014/main" val="1889441959"/>
                    </a:ext>
                  </a:extLst>
                </a:gridCol>
                <a:gridCol w="990358">
                  <a:extLst>
                    <a:ext uri="{9D8B030D-6E8A-4147-A177-3AD203B41FA5}">
                      <a16:colId xmlns:a16="http://schemas.microsoft.com/office/drawing/2014/main" val="446758349"/>
                    </a:ext>
                  </a:extLst>
                </a:gridCol>
                <a:gridCol w="990358">
                  <a:extLst>
                    <a:ext uri="{9D8B030D-6E8A-4147-A177-3AD203B41FA5}">
                      <a16:colId xmlns:a16="http://schemas.microsoft.com/office/drawing/2014/main" val="354005506"/>
                    </a:ext>
                  </a:extLst>
                </a:gridCol>
                <a:gridCol w="990358">
                  <a:extLst>
                    <a:ext uri="{9D8B030D-6E8A-4147-A177-3AD203B41FA5}">
                      <a16:colId xmlns:a16="http://schemas.microsoft.com/office/drawing/2014/main" val="616778159"/>
                    </a:ext>
                  </a:extLst>
                </a:gridCol>
                <a:gridCol w="990358">
                  <a:extLst>
                    <a:ext uri="{9D8B030D-6E8A-4147-A177-3AD203B41FA5}">
                      <a16:colId xmlns:a16="http://schemas.microsoft.com/office/drawing/2014/main" val="658987577"/>
                    </a:ext>
                  </a:extLst>
                </a:gridCol>
                <a:gridCol w="990358">
                  <a:extLst>
                    <a:ext uri="{9D8B030D-6E8A-4147-A177-3AD203B41FA5}">
                      <a16:colId xmlns:a16="http://schemas.microsoft.com/office/drawing/2014/main" val="1793310317"/>
                    </a:ext>
                  </a:extLst>
                </a:gridCol>
                <a:gridCol w="990358">
                  <a:extLst>
                    <a:ext uri="{9D8B030D-6E8A-4147-A177-3AD203B41FA5}">
                      <a16:colId xmlns:a16="http://schemas.microsoft.com/office/drawing/2014/main" val="2414137754"/>
                    </a:ext>
                  </a:extLst>
                </a:gridCol>
                <a:gridCol w="990358">
                  <a:extLst>
                    <a:ext uri="{9D8B030D-6E8A-4147-A177-3AD203B41FA5}">
                      <a16:colId xmlns:a16="http://schemas.microsoft.com/office/drawing/2014/main" val="2880735573"/>
                    </a:ext>
                  </a:extLst>
                </a:gridCol>
                <a:gridCol w="990358">
                  <a:extLst>
                    <a:ext uri="{9D8B030D-6E8A-4147-A177-3AD203B41FA5}">
                      <a16:colId xmlns:a16="http://schemas.microsoft.com/office/drawing/2014/main" val="1341231553"/>
                    </a:ext>
                  </a:extLst>
                </a:gridCol>
                <a:gridCol w="1403685">
                  <a:extLst>
                    <a:ext uri="{9D8B030D-6E8A-4147-A177-3AD203B41FA5}">
                      <a16:colId xmlns:a16="http://schemas.microsoft.com/office/drawing/2014/main" val="255751227"/>
                    </a:ext>
                  </a:extLst>
                </a:gridCol>
              </a:tblGrid>
              <a:tr h="536589">
                <a:tc>
                  <a:txBody>
                    <a:bodyPr/>
                    <a:lstStyle/>
                    <a:p>
                      <a:pPr algn="ctr"/>
                      <a:endParaRPr lang="en-US" sz="1400" dirty="0">
                        <a:latin typeface="Meiryo UI" panose="020B0604030504040204" pitchFamily="50" charset="-128"/>
                        <a:ea typeface="Meiryo UI" panose="020B0604030504040204" pitchFamily="50" charset="-128"/>
                      </a:endParaRPr>
                    </a:p>
                  </a:txBody>
                  <a:tcPr marL="36000" marR="0" marT="36000" marB="0" anchor="ctr">
                    <a:lnL w="12700" cmpd="sng">
                      <a:noFill/>
                    </a:lnL>
                    <a:lnT w="12700" cmpd="sng">
                      <a:noFill/>
                    </a:lnT>
                  </a:tcPr>
                </a:tc>
                <a:tc>
                  <a:txBody>
                    <a:bodyPr/>
                    <a:lstStyle/>
                    <a:p>
                      <a:pPr algn="ctr"/>
                      <a:r>
                        <a:rPr lang="en-US" altLang="ja-JP" sz="1200" dirty="0">
                          <a:latin typeface="Meiryo UI" panose="020B0604030504040204" pitchFamily="50" charset="-128"/>
                          <a:ea typeface="Meiryo UI" panose="020B0604030504040204" pitchFamily="50" charset="-128"/>
                        </a:rPr>
                        <a:t>N1</a:t>
                      </a:r>
                    </a:p>
                    <a:p>
                      <a:pPr algn="ctr"/>
                      <a:r>
                        <a:rPr lang="ja-JP" altLang="en-US" sz="900" dirty="0">
                          <a:latin typeface="Meiryo UI" panose="020B0604030504040204" pitchFamily="50" charset="-128"/>
                          <a:ea typeface="Meiryo UI" panose="020B0604030504040204" pitchFamily="50" charset="-128"/>
                        </a:rPr>
                        <a:t>年度</a:t>
                      </a:r>
                      <a:endParaRPr lang="en-US" sz="900" dirty="0">
                        <a:latin typeface="Meiryo UI" panose="020B0604030504040204" pitchFamily="50" charset="-128"/>
                        <a:ea typeface="Meiryo UI" panose="020B0604030504040204" pitchFamily="50" charset="-128"/>
                      </a:endParaRPr>
                    </a:p>
                  </a:txBody>
                  <a:tcPr marL="0" marR="0" marT="36000" marB="0" anchor="ctr">
                    <a:lnR w="12700" cmpd="sng">
                      <a:noFill/>
                    </a:lnR>
                    <a:lnT w="12700" cmpd="sng">
                      <a:noFill/>
                    </a:lnT>
                  </a:tcPr>
                </a:tc>
                <a:tc>
                  <a:txBody>
                    <a:bodyPr/>
                    <a:lstStyle/>
                    <a:p>
                      <a:pPr algn="ctr"/>
                      <a:r>
                        <a:rPr lang="en-US" altLang="ja-JP" sz="1200" dirty="0">
                          <a:latin typeface="Meiryo UI" panose="020B0604030504040204" pitchFamily="50" charset="-128"/>
                          <a:ea typeface="Meiryo UI" panose="020B0604030504040204" pitchFamily="50" charset="-128"/>
                        </a:rPr>
                        <a:t>N2</a:t>
                      </a:r>
                    </a:p>
                    <a:p>
                      <a:pPr algn="ctr"/>
                      <a:r>
                        <a:rPr lang="ja-JP" altLang="en-US" sz="900" kern="1200" dirty="0">
                          <a:solidFill>
                            <a:schemeClr val="tx1"/>
                          </a:solidFill>
                          <a:latin typeface="Meiryo UI" panose="020B0604030504040204" pitchFamily="50" charset="-128"/>
                          <a:ea typeface="Meiryo UI" panose="020B0604030504040204" pitchFamily="50" charset="-128"/>
                          <a:cs typeface="+mn-cs"/>
                        </a:rPr>
                        <a:t>年度</a:t>
                      </a:r>
                      <a:endParaRPr lang="en-US" sz="900" kern="1200" dirty="0">
                        <a:solidFill>
                          <a:schemeClr val="tx1"/>
                        </a:solidFill>
                        <a:latin typeface="Meiryo UI" panose="020B0604030504040204" pitchFamily="50" charset="-128"/>
                        <a:ea typeface="Meiryo UI" panose="020B0604030504040204" pitchFamily="50" charset="-128"/>
                        <a:cs typeface="+mn-cs"/>
                      </a:endParaRPr>
                    </a:p>
                  </a:txBody>
                  <a:tcPr marL="0" marR="0" marT="36000" marB="0" anchor="ctr">
                    <a:lnL w="12700" cmpd="sng">
                      <a:noFill/>
                    </a:lnL>
                    <a:lnR w="12700" cmpd="sng">
                      <a:noFill/>
                    </a:lnR>
                    <a:lnT w="12700" cmpd="sng">
                      <a:noFill/>
                    </a:lnT>
                  </a:tcPr>
                </a:tc>
                <a:tc>
                  <a:txBody>
                    <a:bodyPr/>
                    <a:lstStyle/>
                    <a:p>
                      <a:pPr algn="ctr"/>
                      <a:r>
                        <a:rPr lang="ja-JP" altLang="en-US" sz="1200" dirty="0">
                          <a:latin typeface="Meiryo UI" panose="020B0604030504040204" pitchFamily="50" charset="-128"/>
                          <a:ea typeface="Meiryo UI" panose="020B0604030504040204" pitchFamily="50" charset="-128"/>
                        </a:rPr>
                        <a:t>・・・</a:t>
                      </a:r>
                      <a:endParaRPr lang="en-US" sz="1200" dirty="0">
                        <a:latin typeface="Meiryo UI" panose="020B0604030504040204" pitchFamily="50" charset="-128"/>
                        <a:ea typeface="Meiryo UI" panose="020B0604030504040204" pitchFamily="50" charset="-128"/>
                      </a:endParaRPr>
                    </a:p>
                  </a:txBody>
                  <a:tcPr marL="0" marR="0" marT="36000" marB="0" anchor="ctr">
                    <a:lnL w="12700" cmpd="sng">
                      <a:noFill/>
                    </a:lnL>
                    <a:lnR w="12700" cmpd="sng">
                      <a:noFill/>
                    </a:lnR>
                    <a:lnT w="12700" cmpd="sng">
                      <a:noFill/>
                    </a:lnT>
                  </a:tcPr>
                </a:tc>
                <a:tc>
                  <a:txBody>
                    <a:bodyPr/>
                    <a:lstStyle/>
                    <a:p>
                      <a:pPr algn="ctr"/>
                      <a:r>
                        <a:rPr lang="en-US" altLang="ja-JP" sz="1200" dirty="0">
                          <a:latin typeface="Meiryo UI" panose="020B0604030504040204" pitchFamily="50" charset="-128"/>
                          <a:ea typeface="Meiryo UI" panose="020B0604030504040204" pitchFamily="50" charset="-128"/>
                        </a:rPr>
                        <a:t>N10</a:t>
                      </a:r>
                    </a:p>
                    <a:p>
                      <a:pPr algn="ctr"/>
                      <a:r>
                        <a:rPr lang="ja-JP" altLang="en-US" sz="800" kern="1200" dirty="0">
                          <a:solidFill>
                            <a:schemeClr val="tx1"/>
                          </a:solidFill>
                          <a:latin typeface="Meiryo UI" panose="020B0604030504040204" pitchFamily="50" charset="-128"/>
                          <a:ea typeface="Meiryo UI" panose="020B0604030504040204" pitchFamily="50" charset="-128"/>
                          <a:cs typeface="+mn-cs"/>
                        </a:rPr>
                        <a:t>年度</a:t>
                      </a:r>
                      <a:endParaRPr lang="en-US" sz="800" kern="1200" dirty="0">
                        <a:solidFill>
                          <a:schemeClr val="tx1"/>
                        </a:solidFill>
                        <a:latin typeface="Meiryo UI" panose="020B0604030504040204" pitchFamily="50" charset="-128"/>
                        <a:ea typeface="Meiryo UI" panose="020B0604030504040204" pitchFamily="50" charset="-128"/>
                        <a:cs typeface="+mn-cs"/>
                      </a:endParaRPr>
                    </a:p>
                  </a:txBody>
                  <a:tcPr marL="0" marR="0" marT="36000" marB="0" anchor="ctr">
                    <a:lnL w="12700" cmpd="sng">
                      <a:noFill/>
                    </a:lnL>
                    <a:lnR w="12700" cmpd="sng">
                      <a:noFill/>
                    </a:lnR>
                    <a:lnT w="12700" cmpd="sng">
                      <a:noFill/>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endParaRPr>
                    </a:p>
                  </a:txBody>
                  <a:tcPr marL="0" marR="0" marT="36000" marB="0" anchor="ctr">
                    <a:lnL w="12700" cmpd="sng">
                      <a:noFill/>
                    </a:lnL>
                    <a:lnR w="12700" cmpd="sng">
                      <a:noFill/>
                    </a:lnR>
                    <a:lnT w="12700" cmpd="sng">
                      <a:noFill/>
                    </a:lnT>
                  </a:tcPr>
                </a:tc>
                <a:tc>
                  <a:txBody>
                    <a:bodyPr/>
                    <a:lstStyle/>
                    <a:p>
                      <a:pPr algn="ctr"/>
                      <a:r>
                        <a:rPr lang="en-US" sz="1200" dirty="0" err="1">
                          <a:latin typeface="Meiryo UI" panose="020B0604030504040204" pitchFamily="50" charset="-128"/>
                          <a:ea typeface="Meiryo UI" panose="020B0604030504040204" pitchFamily="50" charset="-128"/>
                        </a:rPr>
                        <a:t>NX</a:t>
                      </a:r>
                      <a:endParaRPr lang="en-US" sz="1200" dirty="0">
                        <a:latin typeface="Meiryo UI" panose="020B0604030504040204" pitchFamily="50" charset="-128"/>
                        <a:ea typeface="Meiryo UI" panose="020B0604030504040204" pitchFamily="50" charset="-128"/>
                      </a:endParaRPr>
                    </a:p>
                    <a:p>
                      <a:pPr algn="ctr"/>
                      <a:r>
                        <a:rPr lang="ja-JP" altLang="en-US" sz="800" kern="1200" dirty="0">
                          <a:solidFill>
                            <a:schemeClr val="tx1"/>
                          </a:solidFill>
                          <a:latin typeface="Meiryo UI" panose="020B0604030504040204" pitchFamily="50" charset="-128"/>
                          <a:ea typeface="Meiryo UI" panose="020B0604030504040204" pitchFamily="50" charset="-128"/>
                          <a:cs typeface="+mn-cs"/>
                        </a:rPr>
                        <a:t>年度</a:t>
                      </a:r>
                      <a:endParaRPr lang="en-US" sz="800" kern="1200" dirty="0">
                        <a:solidFill>
                          <a:schemeClr val="tx1"/>
                        </a:solidFill>
                        <a:latin typeface="Meiryo UI" panose="020B0604030504040204" pitchFamily="50" charset="-128"/>
                        <a:ea typeface="Meiryo UI" panose="020B0604030504040204" pitchFamily="50" charset="-128"/>
                        <a:cs typeface="+mn-cs"/>
                      </a:endParaRPr>
                    </a:p>
                  </a:txBody>
                  <a:tcPr marL="0" marR="0" marT="36000" marB="0" anchor="ctr">
                    <a:lnL w="12700" cmpd="sng">
                      <a:noFill/>
                    </a:lnL>
                    <a:lnR w="12700" cmpd="sng">
                      <a:noFill/>
                    </a:lnR>
                    <a:lnT w="12700" cmpd="sng">
                      <a:noFill/>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endParaRPr>
                    </a:p>
                  </a:txBody>
                  <a:tcPr marL="0" marR="0" marT="36000" marB="0" anchor="ctr">
                    <a:lnL w="12700" cmpd="sng">
                      <a:noFill/>
                    </a:lnL>
                    <a:lnR w="12700" cmpd="sng">
                      <a:noFill/>
                    </a:lnR>
                    <a:lnT w="12700" cmpd="sng">
                      <a:noFill/>
                    </a:lnT>
                  </a:tcPr>
                </a:tc>
                <a:tc>
                  <a:txBody>
                    <a:bodyPr/>
                    <a:lstStyle/>
                    <a:p>
                      <a:pPr algn="ctr"/>
                      <a:r>
                        <a:rPr kumimoji="0" lang="en-US" altLang="ja-JP" sz="1200" b="0" i="0" u="none" strike="noStrike" kern="1200" cap="none" spc="0" normalizeH="0" baseline="0" noProof="0" dirty="0" err="1">
                          <a:ln>
                            <a:noFill/>
                          </a:ln>
                          <a:solidFill>
                            <a:srgbClr val="575757"/>
                          </a:solidFill>
                          <a:effectLst/>
                          <a:uLnTx/>
                          <a:uFillTx/>
                          <a:latin typeface="Meiryo UI" panose="020B0604030504040204" pitchFamily="50" charset="-128"/>
                          <a:ea typeface="Meiryo UI" panose="020B0604030504040204" pitchFamily="50" charset="-128"/>
                          <a:cs typeface="+mn-cs"/>
                        </a:rPr>
                        <a:t>N15</a:t>
                      </a:r>
                      <a:endParaRPr kumimoji="0" lang="en-US" altLang="ja-JP" sz="1200" b="0" i="0" u="none" strike="noStrike" kern="1200" cap="none" spc="0" normalizeH="0" baseline="0" noProof="0" dirty="0">
                        <a:ln>
                          <a:noFill/>
                        </a:ln>
                        <a:solidFill>
                          <a:srgbClr val="575757"/>
                        </a:solidFill>
                        <a:effectLst/>
                        <a:uLnTx/>
                        <a:uFillTx/>
                        <a:latin typeface="Meiryo UI" panose="020B0604030504040204" pitchFamily="50" charset="-128"/>
                        <a:ea typeface="Meiryo UI" panose="020B0604030504040204" pitchFamily="50" charset="-128"/>
                        <a:cs typeface="+mn-cs"/>
                      </a:endParaRPr>
                    </a:p>
                    <a:p>
                      <a:pPr algn="ctr"/>
                      <a:r>
                        <a:rPr kumimoji="0" lang="ja-JP" altLang="en-US" sz="800" b="0" i="0" u="none" strike="noStrike" kern="1200" cap="none" spc="0" normalizeH="0" baseline="0" noProof="0" dirty="0">
                          <a:ln>
                            <a:noFill/>
                          </a:ln>
                          <a:solidFill>
                            <a:srgbClr val="575757"/>
                          </a:solidFill>
                          <a:effectLst/>
                          <a:uLnTx/>
                          <a:uFillTx/>
                          <a:latin typeface="Meiryo UI" panose="020B0604030504040204" pitchFamily="50" charset="-128"/>
                          <a:ea typeface="Meiryo UI" panose="020B0604030504040204" pitchFamily="50" charset="-128"/>
                          <a:cs typeface="+mn-cs"/>
                        </a:rPr>
                        <a:t>年度</a:t>
                      </a:r>
                      <a:endParaRPr lang="en-US" sz="800" dirty="0">
                        <a:latin typeface="Meiryo UI" panose="020B0604030504040204" pitchFamily="50" charset="-128"/>
                        <a:ea typeface="Meiryo UI" panose="020B0604030504040204" pitchFamily="50" charset="-128"/>
                      </a:endParaRPr>
                    </a:p>
                  </a:txBody>
                  <a:tcPr marL="0" marR="0" marT="36000" marB="0" anchor="ctr">
                    <a:lnL w="12700" cmpd="sng">
                      <a:noFill/>
                    </a:lnL>
                    <a:lnT w="12700" cmpd="sng">
                      <a:noFill/>
                    </a:lnT>
                  </a:tcPr>
                </a:tc>
                <a:tc>
                  <a:txBody>
                    <a:bodyPr/>
                    <a:lstStyle/>
                    <a:p>
                      <a:pPr algn="ctr"/>
                      <a:r>
                        <a:rPr lang="en-US" altLang="ja-JP" sz="1000" dirty="0" err="1">
                          <a:latin typeface="Meiryo UI" panose="020B0604030504040204" pitchFamily="50" charset="-128"/>
                          <a:ea typeface="Meiryo UI" panose="020B0604030504040204" pitchFamily="50" charset="-128"/>
                        </a:rPr>
                        <a:t>N15</a:t>
                      </a:r>
                      <a:r>
                        <a:rPr lang="ja-JP" altLang="en-US" sz="800" dirty="0">
                          <a:latin typeface="Meiryo UI" panose="020B0604030504040204" pitchFamily="50" charset="-128"/>
                          <a:ea typeface="Meiryo UI" panose="020B0604030504040204" pitchFamily="50" charset="-128"/>
                        </a:rPr>
                        <a:t>年度まで合計</a:t>
                      </a:r>
                      <a:endParaRPr lang="en-US" sz="800" dirty="0">
                        <a:latin typeface="Meiryo UI" panose="020B0604030504040204" pitchFamily="50" charset="-128"/>
                        <a:ea typeface="Meiryo UI" panose="020B0604030504040204" pitchFamily="50" charset="-128"/>
                      </a:endParaRPr>
                    </a:p>
                  </a:txBody>
                  <a:tcPr marL="0" marR="0" marT="36000" marB="0" anchor="ctr">
                    <a:lnR w="12700" cmpd="sng">
                      <a:noFill/>
                    </a:lnR>
                    <a:lnT w="12700" cmpd="sng">
                      <a:noFill/>
                    </a:lnT>
                  </a:tcPr>
                </a:tc>
                <a:extLst>
                  <a:ext uri="{0D108BD9-81ED-4DB2-BD59-A6C34878D82A}">
                    <a16:rowId xmlns:a16="http://schemas.microsoft.com/office/drawing/2014/main" val="1157993583"/>
                  </a:ext>
                </a:extLst>
              </a:tr>
              <a:tr h="520353">
                <a:tc>
                  <a:txBody>
                    <a:bodyPr/>
                    <a:lstStyle/>
                    <a:p>
                      <a:pPr algn="ctr"/>
                      <a:r>
                        <a:rPr lang="ja-JP" altLang="en-US" sz="1400" dirty="0">
                          <a:latin typeface="Meiryo UI" panose="020B0604030504040204" pitchFamily="50" charset="-128"/>
                          <a:ea typeface="Meiryo UI" panose="020B0604030504040204" pitchFamily="50" charset="-128"/>
                        </a:rPr>
                        <a:t>事業全体の資金需要</a:t>
                      </a:r>
                      <a:endParaRPr lang="en-US" sz="1400" dirty="0">
                        <a:latin typeface="Meiryo UI" panose="020B0604030504040204" pitchFamily="50" charset="-128"/>
                        <a:ea typeface="Meiryo UI" panose="020B0604030504040204" pitchFamily="50" charset="-128"/>
                      </a:endParaRPr>
                    </a:p>
                  </a:txBody>
                  <a:tcPr marL="36000" marR="0" marT="36000" marB="0" anchor="ctr">
                    <a:lnL w="12700" cmpd="sng">
                      <a:noFill/>
                    </a:lnL>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dirty="0">
                          <a:latin typeface="Meiryo UI" panose="020B0604030504040204" pitchFamily="50" charset="-128"/>
                          <a:ea typeface="Meiryo UI" panose="020B0604030504040204" pitchFamily="50" charset="-128"/>
                        </a:rPr>
                        <a:t>XX</a:t>
                      </a:r>
                      <a:r>
                        <a:rPr lang="ja-JP" altLang="en-US" sz="1200" dirty="0">
                          <a:latin typeface="Meiryo UI" panose="020B0604030504040204" pitchFamily="50" charset="-128"/>
                          <a:ea typeface="Meiryo UI" panose="020B0604030504040204" pitchFamily="50" charset="-128"/>
                        </a:rPr>
                        <a:t>円</a:t>
                      </a:r>
                      <a:endParaRPr lang="en-US" sz="1200" dirty="0">
                        <a:latin typeface="Meiryo UI" panose="020B0604030504040204" pitchFamily="50" charset="-128"/>
                        <a:ea typeface="Meiryo UI" panose="020B0604030504040204" pitchFamily="50" charset="-128"/>
                      </a:endParaRPr>
                    </a:p>
                  </a:txBody>
                  <a:tcPr marL="36000" marR="0" marT="36000" marB="0" anchor="ctr">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dirty="0">
                          <a:latin typeface="Meiryo UI" panose="020B0604030504040204" pitchFamily="50" charset="-128"/>
                          <a:ea typeface="Meiryo UI" panose="020B0604030504040204" pitchFamily="50" charset="-128"/>
                        </a:rPr>
                        <a:t>XX</a:t>
                      </a:r>
                      <a:r>
                        <a:rPr lang="ja-JP" altLang="en-US" sz="1200" dirty="0">
                          <a:latin typeface="Meiryo UI" panose="020B0604030504040204" pitchFamily="50" charset="-128"/>
                          <a:ea typeface="Meiryo UI" panose="020B0604030504040204" pitchFamily="50" charset="-128"/>
                        </a:rPr>
                        <a:t>円</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kumimoji="0" lang="ja-JP" altLang="en-US" sz="1200" b="0" i="0" u="none" strike="noStrike" kern="1200" cap="none" spc="0" normalizeH="0" baseline="0" noProof="0" dirty="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dirty="0">
                          <a:latin typeface="Meiryo UI" panose="020B0604030504040204" pitchFamily="50" charset="-128"/>
                          <a:ea typeface="Meiryo UI" panose="020B0604030504040204" pitchFamily="50" charset="-128"/>
                        </a:rPr>
                        <a:t>XX</a:t>
                      </a:r>
                      <a:r>
                        <a:rPr lang="ja-JP" altLang="en-US" sz="1200" dirty="0">
                          <a:latin typeface="Meiryo UI" panose="020B0604030504040204" pitchFamily="50" charset="-128"/>
                          <a:ea typeface="Meiryo UI" panose="020B0604030504040204" pitchFamily="50" charset="-128"/>
                        </a:rPr>
                        <a:t>円</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ja-JP" altLang="en-US" sz="1200" dirty="0">
                          <a:latin typeface="Meiryo UI" panose="020B0604030504040204" pitchFamily="50" charset="-128"/>
                          <a:ea typeface="Meiryo UI" panose="020B0604030504040204" pitchFamily="50" charset="-128"/>
                        </a:rPr>
                        <a:t>・・・</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dirty="0">
                          <a:latin typeface="Meiryo UI" panose="020B0604030504040204" pitchFamily="50" charset="-128"/>
                          <a:ea typeface="Meiryo UI" panose="020B0604030504040204" pitchFamily="50" charset="-128"/>
                        </a:rPr>
                        <a:t>XX</a:t>
                      </a:r>
                      <a:r>
                        <a:rPr lang="ja-JP" altLang="en-US" sz="1200" dirty="0">
                          <a:latin typeface="Meiryo UI" panose="020B0604030504040204" pitchFamily="50" charset="-128"/>
                          <a:ea typeface="Meiryo UI" panose="020B0604030504040204" pitchFamily="50" charset="-128"/>
                        </a:rPr>
                        <a:t>円</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kumimoji="0" lang="ja-JP" altLang="en-US" sz="1200" b="0" i="0" u="none" strike="noStrike" kern="1200" cap="none" spc="0" normalizeH="0" baseline="0" noProof="0" dirty="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dirty="0">
                          <a:latin typeface="Meiryo UI" panose="020B0604030504040204" pitchFamily="50" charset="-128"/>
                          <a:ea typeface="Meiryo UI" panose="020B0604030504040204" pitchFamily="50" charset="-128"/>
                        </a:rPr>
                        <a:t>XX</a:t>
                      </a:r>
                      <a:r>
                        <a:rPr lang="ja-JP" altLang="en-US" sz="1200" dirty="0">
                          <a:latin typeface="Meiryo UI" panose="020B0604030504040204" pitchFamily="50" charset="-128"/>
                          <a:ea typeface="Meiryo UI" panose="020B0604030504040204" pitchFamily="50" charset="-128"/>
                        </a:rPr>
                        <a:t>円</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400" dirty="0">
                          <a:latin typeface="Meiryo UI" panose="020B0604030504040204" pitchFamily="50" charset="-128"/>
                          <a:ea typeface="Meiryo UI" panose="020B0604030504040204" pitchFamily="50" charset="-128"/>
                        </a:rPr>
                        <a:t>XX</a:t>
                      </a:r>
                      <a:r>
                        <a:rPr lang="ja-JP" altLang="en-US" sz="1400" dirty="0">
                          <a:latin typeface="Meiryo UI" panose="020B0604030504040204" pitchFamily="50" charset="-128"/>
                          <a:ea typeface="Meiryo UI" panose="020B0604030504040204" pitchFamily="50" charset="-128"/>
                        </a:rPr>
                        <a:t>円</a:t>
                      </a:r>
                      <a:endParaRPr lang="en-US" sz="1400" dirty="0">
                        <a:latin typeface="Meiryo UI" panose="020B0604030504040204" pitchFamily="50" charset="-128"/>
                        <a:ea typeface="Meiryo UI" panose="020B0604030504040204" pitchFamily="50" charset="-128"/>
                      </a:endParaRPr>
                    </a:p>
                  </a:txBody>
                  <a:tcPr marL="36000" marR="0" marT="36000" marB="0" anchor="ctr">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1563314925"/>
                  </a:ext>
                </a:extLst>
              </a:tr>
              <a:tr h="520353">
                <a:tc>
                  <a:txBody>
                    <a:bodyPr/>
                    <a:lstStyle/>
                    <a:p>
                      <a:pPr algn="ctr"/>
                      <a:r>
                        <a:rPr lang="ja-JP" altLang="en-US" sz="1400" dirty="0">
                          <a:latin typeface="Meiryo UI" panose="020B0604030504040204" pitchFamily="50" charset="-128"/>
                          <a:ea typeface="Meiryo UI" panose="020B0604030504040204" pitchFamily="50" charset="-128"/>
                        </a:rPr>
                        <a:t>うち研究開発投資</a:t>
                      </a:r>
                      <a:endParaRPr lang="en-US" sz="1400" dirty="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dirty="0">
                          <a:latin typeface="Meiryo UI" panose="020B0604030504040204" pitchFamily="50" charset="-128"/>
                          <a:ea typeface="Meiryo UI" panose="020B0604030504040204" pitchFamily="50" charset="-128"/>
                        </a:rPr>
                        <a:t>XX</a:t>
                      </a:r>
                      <a:r>
                        <a:rPr lang="ja-JP" altLang="en-US" sz="1200" dirty="0">
                          <a:latin typeface="Meiryo UI" panose="020B0604030504040204" pitchFamily="50" charset="-128"/>
                          <a:ea typeface="Meiryo UI" panose="020B0604030504040204" pitchFamily="50" charset="-128"/>
                        </a:rPr>
                        <a:t>円</a:t>
                      </a:r>
                      <a:endParaRPr lang="en-US" sz="1200" dirty="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dirty="0">
                          <a:latin typeface="Meiryo UI" panose="020B0604030504040204" pitchFamily="50" charset="-128"/>
                          <a:ea typeface="Meiryo UI" panose="020B0604030504040204" pitchFamily="50" charset="-128"/>
                        </a:rPr>
                        <a:t>XX</a:t>
                      </a:r>
                      <a:r>
                        <a:rPr lang="ja-JP" altLang="en-US" sz="1200" dirty="0">
                          <a:latin typeface="Meiryo UI" panose="020B0604030504040204" pitchFamily="50" charset="-128"/>
                          <a:ea typeface="Meiryo UI" panose="020B0604030504040204" pitchFamily="50" charset="-128"/>
                        </a:rPr>
                        <a:t>円</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kumimoji="0" lang="ja-JP" altLang="en-US" sz="1200" b="0" i="0" u="none" strike="noStrike" kern="1200" cap="none" spc="0" normalizeH="0" baseline="0" noProof="0" dirty="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dirty="0">
                          <a:latin typeface="Meiryo UI" panose="020B0604030504040204" pitchFamily="50" charset="-128"/>
                          <a:ea typeface="Meiryo UI" panose="020B0604030504040204" pitchFamily="50" charset="-128"/>
                        </a:rPr>
                        <a:t>XX</a:t>
                      </a:r>
                      <a:r>
                        <a:rPr lang="ja-JP" altLang="en-US" sz="1200" dirty="0">
                          <a:latin typeface="Meiryo UI" panose="020B0604030504040204" pitchFamily="50" charset="-128"/>
                          <a:ea typeface="Meiryo UI" panose="020B0604030504040204" pitchFamily="50" charset="-128"/>
                        </a:rPr>
                        <a:t>円</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ja-JP" altLang="en-US" sz="1200" dirty="0">
                          <a:latin typeface="Meiryo UI" panose="020B0604030504040204" pitchFamily="50" charset="-128"/>
                          <a:ea typeface="Meiryo UI" panose="020B0604030504040204" pitchFamily="50" charset="-128"/>
                        </a:rPr>
                        <a:t>・・・</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dirty="0">
                          <a:latin typeface="Meiryo UI" panose="020B0604030504040204" pitchFamily="50" charset="-128"/>
                          <a:ea typeface="Meiryo UI" panose="020B0604030504040204" pitchFamily="50" charset="-128"/>
                        </a:rPr>
                        <a:t>XX</a:t>
                      </a:r>
                      <a:r>
                        <a:rPr lang="ja-JP" altLang="en-US" sz="1200" dirty="0">
                          <a:latin typeface="Meiryo UI" panose="020B0604030504040204" pitchFamily="50" charset="-128"/>
                          <a:ea typeface="Meiryo UI" panose="020B0604030504040204" pitchFamily="50" charset="-128"/>
                        </a:rPr>
                        <a:t>円</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kumimoji="0" lang="ja-JP" altLang="en-US" sz="1200" b="0" i="0" u="none" strike="noStrike" kern="1200" cap="none" spc="0" normalizeH="0" baseline="0" noProof="0" dirty="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dirty="0">
                          <a:latin typeface="Meiryo UI" panose="020B0604030504040204" pitchFamily="50" charset="-128"/>
                          <a:ea typeface="Meiryo UI" panose="020B0604030504040204" pitchFamily="50" charset="-128"/>
                        </a:rPr>
                        <a:t>XX</a:t>
                      </a:r>
                      <a:r>
                        <a:rPr lang="ja-JP" altLang="en-US" sz="1200" dirty="0">
                          <a:latin typeface="Meiryo UI" panose="020B0604030504040204" pitchFamily="50" charset="-128"/>
                          <a:ea typeface="Meiryo UI" panose="020B0604030504040204" pitchFamily="50" charset="-128"/>
                        </a:rPr>
                        <a:t>円</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400" dirty="0">
                          <a:latin typeface="Meiryo UI" panose="020B0604030504040204" pitchFamily="50" charset="-128"/>
                          <a:ea typeface="Meiryo UI" panose="020B0604030504040204" pitchFamily="50" charset="-128"/>
                        </a:rPr>
                        <a:t>XX</a:t>
                      </a:r>
                      <a:r>
                        <a:rPr lang="ja-JP" altLang="en-US" sz="1400" dirty="0">
                          <a:latin typeface="Meiryo UI" panose="020B0604030504040204" pitchFamily="50" charset="-128"/>
                          <a:ea typeface="Meiryo UI" panose="020B0604030504040204" pitchFamily="50" charset="-128"/>
                        </a:rPr>
                        <a:t>円</a:t>
                      </a:r>
                      <a:endParaRPr lang="en-US" sz="1400" dirty="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2082925846"/>
                  </a:ext>
                </a:extLst>
              </a:tr>
              <a:tr h="520353">
                <a:tc>
                  <a:txBody>
                    <a:bodyPr/>
                    <a:lstStyle/>
                    <a:p>
                      <a:pPr algn="ctr"/>
                      <a:r>
                        <a:rPr lang="ja-JP" altLang="en-US" sz="1400" dirty="0">
                          <a:latin typeface="Meiryo UI" panose="020B0604030504040204" pitchFamily="50" charset="-128"/>
                          <a:ea typeface="Meiryo UI" panose="020B0604030504040204" pitchFamily="50" charset="-128"/>
                        </a:rPr>
                        <a:t>国費負担</a:t>
                      </a:r>
                      <a:r>
                        <a:rPr lang="en-US" altLang="ja-JP" sz="1400" baseline="30000" dirty="0">
                          <a:latin typeface="Meiryo UI" panose="020B0604030504040204" pitchFamily="50" charset="-128"/>
                          <a:ea typeface="Meiryo UI" panose="020B0604030504040204" pitchFamily="50" charset="-128"/>
                        </a:rPr>
                        <a:t>※</a:t>
                      </a:r>
                    </a:p>
                    <a:p>
                      <a:pPr algn="ctr"/>
                      <a:r>
                        <a:rPr lang="ja-JP" altLang="en-US" sz="1400" dirty="0">
                          <a:latin typeface="Meiryo UI" panose="020B0604030504040204" pitchFamily="50" charset="-128"/>
                          <a:ea typeface="Meiryo UI" panose="020B0604030504040204" pitchFamily="50" charset="-128"/>
                        </a:rPr>
                        <a:t>（委託又は補助）</a:t>
                      </a:r>
                      <a:endParaRPr lang="en-US" sz="1400" dirty="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latin typeface="Meiryo UI" panose="020B0604030504040204" pitchFamily="50" charset="-128"/>
                          <a:ea typeface="Meiryo UI" panose="020B0604030504040204" pitchFamily="50" charset="-128"/>
                        </a:rPr>
                        <a:t>XX</a:t>
                      </a:r>
                      <a:r>
                        <a:rPr lang="ja-JP" altLang="en-US" sz="900" dirty="0">
                          <a:latin typeface="Meiryo UI" panose="020B0604030504040204" pitchFamily="50" charset="-128"/>
                          <a:ea typeface="Meiryo UI" panose="020B0604030504040204" pitchFamily="50" charset="-128"/>
                        </a:rPr>
                        <a:t>円</a:t>
                      </a:r>
                      <a:endParaRPr lang="en-US" sz="900" dirty="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latin typeface="Meiryo UI" panose="020B0604030504040204" pitchFamily="50" charset="-128"/>
                          <a:ea typeface="Meiryo UI" panose="020B0604030504040204" pitchFamily="50" charset="-128"/>
                        </a:rPr>
                        <a:t>XX</a:t>
                      </a:r>
                      <a:r>
                        <a:rPr lang="ja-JP" altLang="en-US" sz="900" dirty="0">
                          <a:latin typeface="Meiryo UI" panose="020B0604030504040204" pitchFamily="50" charset="-128"/>
                          <a:ea typeface="Meiryo UI" panose="020B0604030504040204" pitchFamily="50" charset="-128"/>
                        </a:rPr>
                        <a:t>円</a:t>
                      </a:r>
                      <a:endParaRPr lang="en-US" sz="9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dirty="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latin typeface="Meiryo UI" panose="020B0604030504040204" pitchFamily="50" charset="-128"/>
                          <a:ea typeface="Meiryo UI" panose="020B0604030504040204" pitchFamily="50" charset="-128"/>
                        </a:rPr>
                        <a:t>XX</a:t>
                      </a:r>
                      <a:r>
                        <a:rPr lang="ja-JP" altLang="en-US" sz="900" dirty="0">
                          <a:latin typeface="Meiryo UI" panose="020B0604030504040204" pitchFamily="50" charset="-128"/>
                          <a:ea typeface="Meiryo UI" panose="020B0604030504040204" pitchFamily="50" charset="-128"/>
                        </a:rPr>
                        <a:t>円</a:t>
                      </a:r>
                      <a:endParaRPr lang="en-US" sz="9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rPr>
                        <a:t>・・・</a:t>
                      </a:r>
                      <a:endParaRPr lang="en-US" altLang="ja-JP" sz="10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en-US" altLang="ja-JP" sz="1000" b="0" i="0" u="none" strike="noStrike" kern="1200" cap="none" spc="0" normalizeH="0" baseline="0" noProof="0" dirty="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9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dirty="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en-US" altLang="ja-JP" sz="1000" b="0" i="0" u="none" strike="noStrike" kern="1200" cap="none" spc="0" normalizeH="0" baseline="0" noProof="0" dirty="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900" dirty="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latin typeface="Meiryo UI" panose="020B0604030504040204" pitchFamily="50" charset="-128"/>
                          <a:ea typeface="Meiryo UI" panose="020B0604030504040204" pitchFamily="50" charset="-128"/>
                        </a:rPr>
                        <a:t>XX</a:t>
                      </a:r>
                      <a:r>
                        <a:rPr lang="ja-JP" altLang="en-US" sz="1000" dirty="0">
                          <a:latin typeface="Meiryo UI" panose="020B0604030504040204" pitchFamily="50" charset="-128"/>
                          <a:ea typeface="Meiryo UI" panose="020B0604030504040204" pitchFamily="50" charset="-128"/>
                        </a:rPr>
                        <a:t>円</a:t>
                      </a:r>
                      <a:endParaRPr lang="en-US" sz="1000" dirty="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extLst>
                  <a:ext uri="{0D108BD9-81ED-4DB2-BD59-A6C34878D82A}">
                    <a16:rowId xmlns:a16="http://schemas.microsoft.com/office/drawing/2014/main" val="1855593961"/>
                  </a:ext>
                </a:extLst>
              </a:tr>
              <a:tr h="520353">
                <a:tc>
                  <a:txBody>
                    <a:bodyPr/>
                    <a:lstStyle/>
                    <a:p>
                      <a:pPr algn="ctr"/>
                      <a:r>
                        <a:rPr lang="ja-JP" altLang="en-US" sz="1400" dirty="0">
                          <a:latin typeface="Meiryo UI" panose="020B0604030504040204" pitchFamily="50" charset="-128"/>
                          <a:ea typeface="Meiryo UI" panose="020B0604030504040204" pitchFamily="50" charset="-128"/>
                        </a:rPr>
                        <a:t>自己負担</a:t>
                      </a:r>
                      <a:endParaRPr lang="en-US" altLang="ja-JP" sz="1400" dirty="0">
                        <a:latin typeface="Meiryo UI" panose="020B0604030504040204" pitchFamily="50" charset="-128"/>
                        <a:ea typeface="Meiryo UI" panose="020B0604030504040204" pitchFamily="50" charset="-128"/>
                      </a:endParaRPr>
                    </a:p>
                    <a:p>
                      <a:pPr algn="ct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B</a:t>
                      </a:r>
                      <a:r>
                        <a:rPr lang="ja-JP" altLang="en-US" sz="1400" dirty="0">
                          <a:latin typeface="Meiryo UI" panose="020B0604030504040204" pitchFamily="50" charset="-128"/>
                          <a:ea typeface="Meiryo UI" panose="020B0604030504040204" pitchFamily="50" charset="-128"/>
                        </a:rPr>
                        <a:t>）</a:t>
                      </a:r>
                      <a:endParaRPr lang="en-US" sz="1400" dirty="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latin typeface="Meiryo UI" panose="020B0604030504040204" pitchFamily="50" charset="-128"/>
                          <a:ea typeface="Meiryo UI" panose="020B0604030504040204" pitchFamily="50" charset="-128"/>
                        </a:rPr>
                        <a:t>XX</a:t>
                      </a:r>
                      <a:r>
                        <a:rPr lang="ja-JP" altLang="en-US" sz="900" dirty="0">
                          <a:latin typeface="Meiryo UI" panose="020B0604030504040204" pitchFamily="50" charset="-128"/>
                          <a:ea typeface="Meiryo UI" panose="020B0604030504040204" pitchFamily="50" charset="-128"/>
                        </a:rPr>
                        <a:t>円</a:t>
                      </a:r>
                      <a:endParaRPr lang="en-US" sz="900" dirty="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latin typeface="Meiryo UI" panose="020B0604030504040204" pitchFamily="50" charset="-128"/>
                          <a:ea typeface="Meiryo UI" panose="020B0604030504040204" pitchFamily="50" charset="-128"/>
                        </a:rPr>
                        <a:t>XX</a:t>
                      </a:r>
                      <a:r>
                        <a:rPr lang="ja-JP" altLang="en-US" sz="900" dirty="0">
                          <a:latin typeface="Meiryo UI" panose="020B0604030504040204" pitchFamily="50" charset="-128"/>
                          <a:ea typeface="Meiryo UI" panose="020B0604030504040204" pitchFamily="50" charset="-128"/>
                        </a:rPr>
                        <a:t>円</a:t>
                      </a:r>
                      <a:endParaRPr lang="en-US" sz="9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dirty="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latin typeface="Meiryo UI" panose="020B0604030504040204" pitchFamily="50" charset="-128"/>
                          <a:ea typeface="Meiryo UI" panose="020B0604030504040204" pitchFamily="50" charset="-128"/>
                        </a:rPr>
                        <a:t>XX</a:t>
                      </a:r>
                      <a:r>
                        <a:rPr lang="ja-JP" altLang="en-US" sz="900" dirty="0">
                          <a:latin typeface="Meiryo UI" panose="020B0604030504040204" pitchFamily="50" charset="-128"/>
                          <a:ea typeface="Meiryo UI" panose="020B0604030504040204" pitchFamily="50" charset="-128"/>
                        </a:rPr>
                        <a:t>円</a:t>
                      </a:r>
                      <a:endParaRPr lang="en-US" sz="9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rPr>
                        <a:t>・・・</a:t>
                      </a:r>
                      <a:endParaRPr lang="en-US" altLang="ja-JP" sz="10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en-US" altLang="ja-JP" sz="1000" b="0" i="0" u="none" strike="noStrike" kern="1200" cap="none" spc="0" normalizeH="0" baseline="0" noProof="0" dirty="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9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dirty="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en-US" altLang="ja-JP" sz="1000" b="0" i="0" u="none" strike="noStrike" kern="1200" cap="none" spc="0" normalizeH="0" baseline="0" noProof="0" dirty="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900" dirty="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latin typeface="Meiryo UI" panose="020B0604030504040204" pitchFamily="50" charset="-128"/>
                          <a:ea typeface="Meiryo UI" panose="020B0604030504040204" pitchFamily="50" charset="-128"/>
                        </a:rPr>
                        <a:t>XX</a:t>
                      </a:r>
                      <a:r>
                        <a:rPr lang="ja-JP" altLang="en-US" sz="1000" dirty="0">
                          <a:latin typeface="Meiryo UI" panose="020B0604030504040204" pitchFamily="50" charset="-128"/>
                          <a:ea typeface="Meiryo UI" panose="020B0604030504040204" pitchFamily="50" charset="-128"/>
                        </a:rPr>
                        <a:t>円</a:t>
                      </a:r>
                      <a:endParaRPr lang="en-US" sz="1000" dirty="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extLst>
                  <a:ext uri="{0D108BD9-81ED-4DB2-BD59-A6C34878D82A}">
                    <a16:rowId xmlns:a16="http://schemas.microsoft.com/office/drawing/2014/main" val="1632191376"/>
                  </a:ext>
                </a:extLst>
              </a:tr>
              <a:tr h="468864">
                <a:tc>
                  <a:txBody>
                    <a:bodyPr/>
                    <a:lstStyle/>
                    <a:p>
                      <a:pPr algn="ctr"/>
                      <a:r>
                        <a:rPr lang="en-US" altLang="ja-JP" sz="1400" dirty="0">
                          <a:latin typeface="Meiryo UI" panose="020B0604030504040204" pitchFamily="50" charset="-128"/>
                          <a:ea typeface="Meiryo UI" panose="020B0604030504040204" pitchFamily="50" charset="-128"/>
                        </a:rPr>
                        <a:t>A</a:t>
                      </a:r>
                      <a:r>
                        <a:rPr lang="ja-JP" altLang="en-US" sz="1400" dirty="0">
                          <a:latin typeface="Meiryo UI" panose="020B0604030504040204" pitchFamily="50" charset="-128"/>
                          <a:ea typeface="Meiryo UI" panose="020B0604030504040204" pitchFamily="50" charset="-128"/>
                        </a:rPr>
                        <a:t>：自己資金</a:t>
                      </a:r>
                      <a:endParaRPr lang="en-US" sz="1400" dirty="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latin typeface="Meiryo UI" panose="020B0604030504040204" pitchFamily="50" charset="-128"/>
                          <a:ea typeface="Meiryo UI" panose="020B0604030504040204" pitchFamily="50" charset="-128"/>
                        </a:rPr>
                        <a:t>XX</a:t>
                      </a:r>
                      <a:r>
                        <a:rPr lang="ja-JP" altLang="en-US" sz="900" dirty="0">
                          <a:latin typeface="Meiryo UI" panose="020B0604030504040204" pitchFamily="50" charset="-128"/>
                          <a:ea typeface="Meiryo UI" panose="020B0604030504040204" pitchFamily="50" charset="-128"/>
                        </a:rPr>
                        <a:t>円</a:t>
                      </a:r>
                      <a:endParaRPr lang="en-US" sz="900" dirty="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latin typeface="Meiryo UI" panose="020B0604030504040204" pitchFamily="50" charset="-128"/>
                          <a:ea typeface="Meiryo UI" panose="020B0604030504040204" pitchFamily="50" charset="-128"/>
                        </a:rPr>
                        <a:t>XX</a:t>
                      </a:r>
                      <a:r>
                        <a:rPr lang="ja-JP" altLang="en-US" sz="900" dirty="0">
                          <a:latin typeface="Meiryo UI" panose="020B0604030504040204" pitchFamily="50" charset="-128"/>
                          <a:ea typeface="Meiryo UI" panose="020B0604030504040204" pitchFamily="50" charset="-128"/>
                        </a:rPr>
                        <a:t>円</a:t>
                      </a:r>
                      <a:endParaRPr lang="en-US" sz="9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dirty="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latin typeface="Meiryo UI" panose="020B0604030504040204" pitchFamily="50" charset="-128"/>
                          <a:ea typeface="Meiryo UI" panose="020B0604030504040204" pitchFamily="50" charset="-128"/>
                        </a:rPr>
                        <a:t>XX</a:t>
                      </a:r>
                      <a:r>
                        <a:rPr lang="ja-JP" altLang="en-US" sz="900" dirty="0">
                          <a:latin typeface="Meiryo UI" panose="020B0604030504040204" pitchFamily="50" charset="-128"/>
                          <a:ea typeface="Meiryo UI" panose="020B0604030504040204" pitchFamily="50" charset="-128"/>
                        </a:rPr>
                        <a:t>円</a:t>
                      </a:r>
                      <a:endParaRPr lang="en-US" sz="9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rPr>
                        <a:t>・・・</a:t>
                      </a:r>
                      <a:endParaRPr lang="en-US" altLang="ja-JP" sz="10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en-US" altLang="ja-JP" sz="1000" b="0" i="0" u="none" strike="noStrike" kern="1200" cap="none" spc="0" normalizeH="0" baseline="0" noProof="0" dirty="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9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dirty="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en-US" altLang="ja-JP" sz="1000" b="0" i="0" u="none" strike="noStrike" kern="1200" cap="none" spc="0" normalizeH="0" baseline="0" noProof="0" dirty="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900" dirty="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latin typeface="Meiryo UI" panose="020B0604030504040204" pitchFamily="50" charset="-128"/>
                          <a:ea typeface="Meiryo UI" panose="020B0604030504040204" pitchFamily="50" charset="-128"/>
                        </a:rPr>
                        <a:t>XX</a:t>
                      </a:r>
                      <a:r>
                        <a:rPr lang="ja-JP" altLang="en-US" sz="1000" dirty="0">
                          <a:latin typeface="Meiryo UI" panose="020B0604030504040204" pitchFamily="50" charset="-128"/>
                          <a:ea typeface="Meiryo UI" panose="020B0604030504040204" pitchFamily="50" charset="-128"/>
                        </a:rPr>
                        <a:t>円</a:t>
                      </a:r>
                      <a:endParaRPr lang="en-US" sz="1000" dirty="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1719203758"/>
                  </a:ext>
                </a:extLst>
              </a:tr>
              <a:tr h="468864">
                <a:tc>
                  <a:txBody>
                    <a:bodyPr/>
                    <a:lstStyle/>
                    <a:p>
                      <a:pPr algn="ctr"/>
                      <a:r>
                        <a:rPr lang="en-US" altLang="ja-JP" sz="1400" dirty="0">
                          <a:latin typeface="Meiryo UI" panose="020B0604030504040204" pitchFamily="50" charset="-128"/>
                          <a:ea typeface="Meiryo UI" panose="020B0604030504040204" pitchFamily="50" charset="-128"/>
                        </a:rPr>
                        <a:t>B</a:t>
                      </a:r>
                      <a:r>
                        <a:rPr lang="ja-JP" altLang="en-US" sz="1400" dirty="0">
                          <a:latin typeface="Meiryo UI" panose="020B0604030504040204" pitchFamily="50" charset="-128"/>
                          <a:ea typeface="Meiryo UI" panose="020B0604030504040204" pitchFamily="50" charset="-128"/>
                        </a:rPr>
                        <a:t>：外部調達</a:t>
                      </a:r>
                      <a:endParaRPr lang="en-US" sz="1400" dirty="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dirty="0">
                          <a:latin typeface="Meiryo UI" panose="020B0604030504040204" pitchFamily="50" charset="-128"/>
                          <a:ea typeface="Meiryo UI" panose="020B0604030504040204" pitchFamily="50" charset="-128"/>
                        </a:rPr>
                        <a:t>XX</a:t>
                      </a:r>
                      <a:r>
                        <a:rPr lang="ja-JP" altLang="en-US" sz="900" dirty="0">
                          <a:latin typeface="Meiryo UI" panose="020B0604030504040204" pitchFamily="50" charset="-128"/>
                          <a:ea typeface="Meiryo UI" panose="020B0604030504040204" pitchFamily="50" charset="-128"/>
                        </a:rPr>
                        <a:t>円</a:t>
                      </a:r>
                      <a:endParaRPr lang="en-US" sz="900" dirty="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dirty="0">
                          <a:latin typeface="Meiryo UI" panose="020B0604030504040204" pitchFamily="50" charset="-128"/>
                          <a:ea typeface="Meiryo UI" panose="020B0604030504040204" pitchFamily="50" charset="-128"/>
                        </a:rPr>
                        <a:t>XX</a:t>
                      </a:r>
                      <a:r>
                        <a:rPr lang="ja-JP" altLang="en-US" sz="900" dirty="0">
                          <a:latin typeface="Meiryo UI" panose="020B0604030504040204" pitchFamily="50" charset="-128"/>
                          <a:ea typeface="Meiryo UI" panose="020B0604030504040204" pitchFamily="50" charset="-128"/>
                        </a:rPr>
                        <a:t>円</a:t>
                      </a:r>
                      <a:endParaRPr lang="en-US" sz="9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dirty="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dirty="0">
                          <a:latin typeface="Meiryo UI" panose="020B0604030504040204" pitchFamily="50" charset="-128"/>
                          <a:ea typeface="Meiryo UI" panose="020B0604030504040204" pitchFamily="50" charset="-128"/>
                        </a:rPr>
                        <a:t>XX</a:t>
                      </a:r>
                      <a:r>
                        <a:rPr lang="ja-JP" altLang="en-US" sz="900" dirty="0">
                          <a:latin typeface="Meiryo UI" panose="020B0604030504040204" pitchFamily="50" charset="-128"/>
                          <a:ea typeface="Meiryo UI" panose="020B0604030504040204" pitchFamily="50" charset="-128"/>
                        </a:rPr>
                        <a:t>円</a:t>
                      </a:r>
                      <a:endParaRPr lang="en-US" sz="9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rPr>
                        <a:t>・・・</a:t>
                      </a:r>
                      <a:endParaRPr lang="en-US" altLang="ja-JP" sz="10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en-US" altLang="ja-JP" sz="1000" b="0" i="0" u="none" strike="noStrike" kern="1200" cap="none" spc="0" normalizeH="0" baseline="0" noProof="0" dirty="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9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dirty="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dirty="0">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en-US" altLang="ja-JP" sz="1000" b="0" i="0" u="none" strike="noStrike" kern="1200" cap="none" spc="0" normalizeH="0" baseline="0" noProof="0" dirty="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900" dirty="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dirty="0">
                          <a:latin typeface="Meiryo UI" panose="020B0604030504040204" pitchFamily="50" charset="-128"/>
                          <a:ea typeface="Meiryo UI" panose="020B0604030504040204" pitchFamily="50" charset="-128"/>
                        </a:rPr>
                        <a:t>XX</a:t>
                      </a:r>
                      <a:r>
                        <a:rPr lang="ja-JP" altLang="en-US" sz="1000" dirty="0">
                          <a:latin typeface="Meiryo UI" panose="020B0604030504040204" pitchFamily="50" charset="-128"/>
                          <a:ea typeface="Meiryo UI" panose="020B0604030504040204" pitchFamily="50" charset="-128"/>
                        </a:rPr>
                        <a:t>円</a:t>
                      </a:r>
                      <a:endParaRPr lang="en-US" sz="1000" dirty="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extLst>
                  <a:ext uri="{0D108BD9-81ED-4DB2-BD59-A6C34878D82A}">
                    <a16:rowId xmlns:a16="http://schemas.microsoft.com/office/drawing/2014/main" val="3041414142"/>
                  </a:ext>
                </a:extLst>
              </a:tr>
            </a:tbl>
          </a:graphicData>
        </a:graphic>
      </p:graphicFrame>
      <p:sp>
        <p:nvSpPr>
          <p:cNvPr id="36" name="TextBox 35">
            <a:extLst>
              <a:ext uri="{FF2B5EF4-FFF2-40B4-BE49-F238E27FC236}">
                <a16:creationId xmlns:a16="http://schemas.microsoft.com/office/drawing/2014/main" id="{86247B2E-4BBB-43E5-89EF-A1D65198A00D}"/>
              </a:ext>
            </a:extLst>
          </p:cNvPr>
          <p:cNvSpPr txBox="1"/>
          <p:nvPr/>
        </p:nvSpPr>
        <p:spPr>
          <a:xfrm>
            <a:off x="382731" y="5698800"/>
            <a:ext cx="4800120" cy="9129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lvl="1">
              <a:buClr>
                <a:schemeClr val="tx2"/>
              </a:buClr>
              <a:buSzPct val="100000"/>
            </a:pPr>
            <a:r>
              <a:rPr kumimoji="1" lang="ja-JP" altLang="en-US" sz="1400" dirty="0">
                <a:solidFill>
                  <a:schemeClr val="tx1"/>
                </a:solidFill>
                <a:latin typeface="Meiryo UI" panose="020B0604030504040204" pitchFamily="50" charset="-128"/>
                <a:ea typeface="Meiryo UI" panose="020B0604030504040204" pitchFamily="50" charset="-128"/>
              </a:rPr>
              <a:t>（外部調達の場合、想定される資金調達方法を記載）</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324000" lvl="1" indent="-216000">
              <a:buClr>
                <a:schemeClr val="tx2"/>
              </a:buClr>
              <a:buSzPct val="100000"/>
              <a:buFont typeface="Trebuchet MS" panose="020B0603020202020204" pitchFamily="34" charset="0"/>
              <a:buChar char="•"/>
            </a:pPr>
            <a:r>
              <a:rPr kumimoji="1" lang="en-US" altLang="ja-JP" sz="1400" dirty="0">
                <a:solidFill>
                  <a:schemeClr val="tx1"/>
                </a:solidFill>
                <a:latin typeface="Meiryo UI" panose="020B0604030504040204" pitchFamily="50" charset="-128"/>
                <a:ea typeface="Meiryo UI" panose="020B0604030504040204" pitchFamily="50" charset="-128"/>
              </a:rPr>
              <a:t>XXX, XXX, XXX, </a:t>
            </a:r>
            <a:r>
              <a:rPr kumimoji="1" lang="ja-JP" altLang="en-US" sz="1400" dirty="0">
                <a:solidFill>
                  <a:schemeClr val="tx1"/>
                </a:solidFill>
                <a:latin typeface="Meiryo UI" panose="020B0604030504040204" pitchFamily="50" charset="-128"/>
                <a:ea typeface="Meiryo UI" panose="020B0604030504040204" pitchFamily="50" charset="-128"/>
              </a:rPr>
              <a:t>・・・・</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0" lvl="1">
              <a:buClr>
                <a:schemeClr val="tx2"/>
              </a:buClr>
              <a:buSzPct val="100000"/>
            </a:pPr>
            <a:r>
              <a:rPr kumimoji="1" lang="ja-JP" altLang="en-US" sz="1400" dirty="0">
                <a:solidFill>
                  <a:schemeClr val="tx1"/>
                </a:solidFill>
                <a:latin typeface="Meiryo UI" panose="020B0604030504040204" pitchFamily="50" charset="-128"/>
                <a:ea typeface="Meiryo UI" panose="020B0604030504040204" pitchFamily="50" charset="-128"/>
              </a:rPr>
              <a:t>（上記の自己負担が会社全体のキャッシュフローに与える影響）</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324000" lvl="1" indent="-216000">
              <a:buClr>
                <a:schemeClr val="tx2"/>
              </a:buClr>
              <a:buSzPct val="100000"/>
              <a:buFont typeface="Trebuchet MS" panose="020B0603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108000" lvl="1">
              <a:buClr>
                <a:schemeClr val="tx2"/>
              </a:buClr>
              <a:buSzPct val="100000"/>
            </a:pPr>
            <a:endParaRPr kumimoji="1" lang="en-US" altLang="ja-JP" sz="1400" dirty="0">
              <a:solidFill>
                <a:schemeClr val="accent2">
                  <a:lumMod val="75000"/>
                </a:schemeClr>
              </a:solidFill>
              <a:latin typeface="Meiryo UI" panose="020B0604030504040204" pitchFamily="50" charset="-128"/>
              <a:ea typeface="Meiryo UI" panose="020B0604030504040204" pitchFamily="50" charset="-128"/>
            </a:endParaRPr>
          </a:p>
        </p:txBody>
      </p:sp>
      <p:sp>
        <p:nvSpPr>
          <p:cNvPr id="30" name="Title 1">
            <a:extLst>
              <a:ext uri="{FF2B5EF4-FFF2-40B4-BE49-F238E27FC236}">
                <a16:creationId xmlns:a16="http://schemas.microsoft.com/office/drawing/2014/main" id="{7106E34C-CC1D-4331-A0F7-72DFCD7F03C0}"/>
              </a:ext>
            </a:extLst>
          </p:cNvPr>
          <p:cNvSpPr txBox="1">
            <a:spLocks/>
          </p:cNvSpPr>
          <p:nvPr/>
        </p:nvSpPr>
        <p:spPr>
          <a:xfrm>
            <a:off x="148857" y="17145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1. </a:t>
            </a:r>
            <a:r>
              <a:rPr lang="ja-JP" altLang="en-US" sz="2000" dirty="0"/>
              <a:t>事業戦略・事業計画／</a:t>
            </a:r>
            <a:r>
              <a:rPr kumimoji="1" lang="ja-JP" altLang="en-US" sz="2000" dirty="0"/>
              <a:t>（</a:t>
            </a:r>
            <a:r>
              <a:rPr kumimoji="1" lang="en-US" altLang="ja-JP" sz="2000" dirty="0"/>
              <a:t>7</a:t>
            </a:r>
            <a:r>
              <a:rPr kumimoji="1" lang="ja-JP" altLang="en-US" sz="2000" dirty="0"/>
              <a:t>）資金計画</a:t>
            </a:r>
            <a:endParaRPr kumimoji="1" lang="en-US" sz="2000" dirty="0"/>
          </a:p>
        </p:txBody>
      </p:sp>
      <p:sp>
        <p:nvSpPr>
          <p:cNvPr id="31" name="Title 1">
            <a:extLst>
              <a:ext uri="{FF2B5EF4-FFF2-40B4-BE49-F238E27FC236}">
                <a16:creationId xmlns:a16="http://schemas.microsoft.com/office/drawing/2014/main" id="{62D8B16A-F99F-4D21-B444-1BB2200A4384}"/>
              </a:ext>
            </a:extLst>
          </p:cNvPr>
          <p:cNvSpPr txBox="1">
            <a:spLocks/>
          </p:cNvSpPr>
          <p:nvPr/>
        </p:nvSpPr>
        <p:spPr>
          <a:xfrm>
            <a:off x="382731" y="610047"/>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国の支援に加えて、○○円規模の自己負担を予定</a:t>
            </a:r>
            <a:endParaRPr kumimoji="1" lang="en-US" dirty="0">
              <a:solidFill>
                <a:schemeClr val="tx1"/>
              </a:solidFill>
            </a:endParaRPr>
          </a:p>
        </p:txBody>
      </p:sp>
      <p:cxnSp>
        <p:nvCxnSpPr>
          <p:cNvPr id="32" name="直線コネクタ 31">
            <a:extLst>
              <a:ext uri="{FF2B5EF4-FFF2-40B4-BE49-F238E27FC236}">
                <a16:creationId xmlns:a16="http://schemas.microsoft.com/office/drawing/2014/main" id="{72FA6D99-06B0-4223-97A2-CEEFDC0EC5FC}"/>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テキスト ボックス 1"/>
          <p:cNvSpPr txBox="1"/>
          <p:nvPr/>
        </p:nvSpPr>
        <p:spPr>
          <a:xfrm>
            <a:off x="6977710" y="5685983"/>
            <a:ext cx="4908499" cy="369418"/>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r"/>
            <a:r>
              <a:rPr kumimoji="1" lang="en-US" altLang="ja-JP" sz="1100" dirty="0">
                <a:solidFill>
                  <a:srgbClr val="575757"/>
                </a:solidFill>
                <a:latin typeface="Meiryo UI" panose="020B0604030504040204" pitchFamily="50" charset="-128"/>
                <a:ea typeface="Meiryo UI" panose="020B0604030504040204" pitchFamily="50" charset="-128"/>
              </a:rPr>
              <a:t>※</a:t>
            </a:r>
            <a:r>
              <a:rPr kumimoji="1" lang="ja-JP" altLang="en-US" sz="1100" dirty="0">
                <a:solidFill>
                  <a:srgbClr val="575757"/>
                </a:solidFill>
                <a:latin typeface="Meiryo UI" panose="020B0604030504040204" pitchFamily="50" charset="-128"/>
                <a:ea typeface="Meiryo UI" panose="020B0604030504040204" pitchFamily="50" charset="-128"/>
              </a:rPr>
              <a:t>インセンティブが全額支払われた場合</a:t>
            </a:r>
          </a:p>
        </p:txBody>
      </p:sp>
    </p:spTree>
    <p:extLst>
      <p:ext uri="{BB962C8B-B14F-4D97-AF65-F5344CB8AC3E}">
        <p14:creationId xmlns:p14="http://schemas.microsoft.com/office/powerpoint/2010/main" val="26736990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1289AF5-5D89-40F9-B96D-6A9BD894A3F6}"/>
              </a:ext>
            </a:extLst>
          </p:cNvPr>
          <p:cNvSpPr/>
          <p:nvPr/>
        </p:nvSpPr>
        <p:spPr>
          <a:xfrm>
            <a:off x="1384430" y="1827160"/>
            <a:ext cx="9634846"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dirty="0">
                <a:solidFill>
                  <a:srgbClr val="FFFFFF"/>
                </a:solidFill>
                <a:latin typeface="Trebuchet MS" panose="020B0603020202020204" pitchFamily="34" charset="0"/>
                <a:ea typeface="Meiryo UI" panose="020B0604030504040204" pitchFamily="50" charset="-128"/>
              </a:rPr>
              <a:t>２</a:t>
            </a:r>
            <a:r>
              <a:rPr kumimoji="1" lang="en-US" altLang="ja-JP" sz="5400" dirty="0">
                <a:solidFill>
                  <a:srgbClr val="FFFFFF"/>
                </a:solidFill>
                <a:latin typeface="Trebuchet MS" panose="020B0603020202020204" pitchFamily="34" charset="0"/>
                <a:ea typeface="Meiryo UI" panose="020B0604030504040204" pitchFamily="50" charset="-128"/>
              </a:rPr>
              <a:t>. </a:t>
            </a:r>
            <a:r>
              <a:rPr kumimoji="1" lang="ja-JP" altLang="en-US" sz="5400" dirty="0">
                <a:solidFill>
                  <a:srgbClr val="FFFFFF"/>
                </a:solidFill>
                <a:latin typeface="Trebuchet MS" panose="020B0603020202020204" pitchFamily="34" charset="0"/>
                <a:ea typeface="Meiryo UI" panose="020B0604030504040204" pitchFamily="50" charset="-128"/>
              </a:rPr>
              <a:t>研究開発計画</a:t>
            </a:r>
            <a:endParaRPr kumimoji="1" lang="en-US" sz="5400" dirty="0">
              <a:solidFill>
                <a:srgbClr val="FFFFFF"/>
              </a:solidFill>
              <a:latin typeface="Trebuchet MS" panose="020B0603020202020204" pitchFamily="34" charset="0"/>
              <a:ea typeface="Meiryo UI" panose="020B0604030504040204" pitchFamily="50" charset="-128"/>
            </a:endParaRPr>
          </a:p>
        </p:txBody>
      </p:sp>
      <p:sp>
        <p:nvSpPr>
          <p:cNvPr id="3" name="吹き出し: 四角形 48">
            <a:extLst>
              <a:ext uri="{FF2B5EF4-FFF2-40B4-BE49-F238E27FC236}">
                <a16:creationId xmlns:a16="http://schemas.microsoft.com/office/drawing/2014/main" id="{F4485706-CECA-484A-AB3B-73D0D5490736}"/>
              </a:ext>
            </a:extLst>
          </p:cNvPr>
          <p:cNvSpPr/>
          <p:nvPr/>
        </p:nvSpPr>
        <p:spPr>
          <a:xfrm flipH="1">
            <a:off x="8653804" y="94269"/>
            <a:ext cx="3434499" cy="754144"/>
          </a:xfrm>
          <a:prstGeom prst="wedgeRectCallout">
            <a:avLst>
              <a:gd name="adj1" fmla="val 49946"/>
              <a:gd name="adj2" fmla="val -20"/>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dirty="0">
                <a:solidFill>
                  <a:schemeClr val="tx1"/>
                </a:solidFill>
                <a:latin typeface="Meiryo UI" panose="020B0604030504040204" pitchFamily="50" charset="-128"/>
                <a:ea typeface="Meiryo UI" panose="020B0604030504040204" pitchFamily="50" charset="-128"/>
              </a:rPr>
              <a:t>※</a:t>
            </a:r>
            <a:r>
              <a:rPr kumimoji="1" lang="ja-JP" altLang="en-US" sz="1600" dirty="0">
                <a:solidFill>
                  <a:schemeClr val="tx1"/>
                </a:solidFill>
                <a:latin typeface="Meiryo UI" panose="020B0604030504040204" pitchFamily="50" charset="-128"/>
                <a:ea typeface="Meiryo UI" panose="020B0604030504040204" pitchFamily="50" charset="-128"/>
              </a:rPr>
              <a:t>コンソーシアムで提案する場合には、全者共通の内容</a:t>
            </a:r>
            <a:endParaRPr kumimoji="1" lang="en-US" altLang="ja-JP"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4135610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818A22A-3880-4A1E-B3D6-8FDB56E0A5AA}"/>
              </a:ext>
            </a:extLst>
          </p:cNvPr>
          <p:cNvSpPr txBox="1"/>
          <p:nvPr/>
        </p:nvSpPr>
        <p:spPr>
          <a:xfrm>
            <a:off x="701250" y="2190528"/>
            <a:ext cx="1682066" cy="4104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1600" dirty="0">
                <a:latin typeface="Meiryo UI" panose="020B0604030504040204" pitchFamily="50" charset="-128"/>
                <a:ea typeface="Meiryo UI" panose="020B0604030504040204" pitchFamily="50" charset="-128"/>
              </a:rPr>
              <a:t>研究開発項目</a:t>
            </a:r>
            <a:endParaRPr lang="en-US" sz="1600" dirty="0" err="1">
              <a:latin typeface="Meiryo UI" panose="020B0604030504040204" pitchFamily="50" charset="-128"/>
              <a:ea typeface="Meiryo UI" panose="020B0604030504040204" pitchFamily="50" charset="-128"/>
            </a:endParaRPr>
          </a:p>
        </p:txBody>
      </p:sp>
      <p:sp>
        <p:nvSpPr>
          <p:cNvPr id="8" name="Rectangle 7">
            <a:extLst>
              <a:ext uri="{FF2B5EF4-FFF2-40B4-BE49-F238E27FC236}">
                <a16:creationId xmlns:a16="http://schemas.microsoft.com/office/drawing/2014/main" id="{315575CE-89A2-4183-8B4F-77D7140BF0A2}"/>
              </a:ext>
            </a:extLst>
          </p:cNvPr>
          <p:cNvSpPr/>
          <p:nvPr/>
        </p:nvSpPr>
        <p:spPr>
          <a:xfrm>
            <a:off x="1383726" y="3570297"/>
            <a:ext cx="2376986" cy="684029"/>
          </a:xfrm>
          <a:prstGeom prst="rect">
            <a:avLst/>
          </a:prstGeom>
          <a:ln w="6350">
            <a:solidFill>
              <a:schemeClr val="accent5"/>
            </a:solidFill>
          </a:ln>
        </p:spPr>
        <p:txBody>
          <a:bodyPr wrap="square">
            <a:noAutofit/>
          </a:bodyPr>
          <a:lstStyle/>
          <a:p>
            <a:pPr marL="324000" lvl="1" indent="-216000">
              <a:buClr>
                <a:schemeClr val="tx2"/>
              </a:buClr>
              <a:buSzPct val="100000"/>
              <a:buFont typeface="Trebuchet MS" panose="020B0603020202020204" pitchFamily="34" charset="0"/>
              <a:buChar char="•"/>
            </a:pPr>
            <a:r>
              <a:rPr lang="en-US" altLang="ja-JP" sz="1600" dirty="0">
                <a:latin typeface="Meiryo UI" panose="020B0604030504040204" pitchFamily="50" charset="-128"/>
                <a:ea typeface="Meiryo UI" panose="020B0604030504040204" pitchFamily="50" charset="-128"/>
              </a:rPr>
              <a:t>XXX</a:t>
            </a:r>
            <a:endParaRPr lang="ja-JP" altLang="en-US" sz="1600" dirty="0">
              <a:latin typeface="Meiryo UI" panose="020B0604030504040204" pitchFamily="50" charset="-128"/>
              <a:ea typeface="Meiryo UI" panose="020B0604030504040204" pitchFamily="50" charset="-128"/>
            </a:endParaRPr>
          </a:p>
        </p:txBody>
      </p:sp>
      <p:sp>
        <p:nvSpPr>
          <p:cNvPr id="25" name="TextBox 24">
            <a:extLst>
              <a:ext uri="{FF2B5EF4-FFF2-40B4-BE49-F238E27FC236}">
                <a16:creationId xmlns:a16="http://schemas.microsoft.com/office/drawing/2014/main" id="{A64BAEA5-178A-43C5-AC83-364185DE7B75}"/>
              </a:ext>
            </a:extLst>
          </p:cNvPr>
          <p:cNvSpPr txBox="1"/>
          <p:nvPr/>
        </p:nvSpPr>
        <p:spPr>
          <a:xfrm>
            <a:off x="641247" y="2190657"/>
            <a:ext cx="1682066" cy="34201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600" dirty="0">
                <a:solidFill>
                  <a:schemeClr val="tx2"/>
                </a:solidFill>
                <a:latin typeface="Meiryo UI" panose="020B0604030504040204" pitchFamily="50" charset="-128"/>
                <a:ea typeface="Meiryo UI" panose="020B0604030504040204" pitchFamily="50" charset="-128"/>
              </a:rPr>
              <a:t>研究開発項目</a:t>
            </a:r>
            <a:endParaRPr kumimoji="1" lang="en-US" sz="1600" dirty="0" err="1">
              <a:solidFill>
                <a:schemeClr val="tx2"/>
              </a:solidFill>
              <a:latin typeface="Meiryo UI" panose="020B0604030504040204" pitchFamily="50" charset="-128"/>
              <a:ea typeface="Meiryo UI" panose="020B0604030504040204" pitchFamily="50" charset="-128"/>
            </a:endParaRPr>
          </a:p>
        </p:txBody>
      </p:sp>
      <p:sp>
        <p:nvSpPr>
          <p:cNvPr id="28" name="Rectangle 27">
            <a:extLst>
              <a:ext uri="{FF2B5EF4-FFF2-40B4-BE49-F238E27FC236}">
                <a16:creationId xmlns:a16="http://schemas.microsoft.com/office/drawing/2014/main" id="{A73FE0F9-8509-47A8-809E-13A06D9E13C2}"/>
              </a:ext>
            </a:extLst>
          </p:cNvPr>
          <p:cNvSpPr/>
          <p:nvPr/>
        </p:nvSpPr>
        <p:spPr>
          <a:xfrm>
            <a:off x="3934168" y="3227842"/>
            <a:ext cx="526106" cy="321640"/>
          </a:xfrm>
          <a:prstGeom prst="rect">
            <a:avLst/>
          </a:prstGeom>
        </p:spPr>
        <p:txBody>
          <a:bodyPr wrap="none">
            <a:spAutoFit/>
          </a:bodyPr>
          <a:lstStyle/>
          <a:p>
            <a:r>
              <a:rPr lang="en-US" altLang="ja-JP" sz="1600" dirty="0" err="1">
                <a:solidFill>
                  <a:schemeClr val="tx2"/>
                </a:solidFill>
                <a:latin typeface="Meiryo UI" panose="020B0604030504040204" pitchFamily="50" charset="-128"/>
                <a:ea typeface="Meiryo UI" panose="020B0604030504040204" pitchFamily="50" charset="-128"/>
                <a:cs typeface="ＭＳ Ｐゴシック" panose="020B0600070205080204" pitchFamily="50" charset="-128"/>
              </a:rPr>
              <a:t>KPI</a:t>
            </a:r>
            <a:endParaRPr lang="en-US" sz="1600" dirty="0">
              <a:solidFill>
                <a:schemeClr val="tx2"/>
              </a:solidFill>
              <a:latin typeface="Meiryo UI" panose="020B0604030504040204" pitchFamily="50" charset="-128"/>
              <a:ea typeface="Meiryo UI" panose="020B0604030504040204" pitchFamily="50" charset="-128"/>
            </a:endParaRPr>
          </a:p>
        </p:txBody>
      </p:sp>
      <p:sp>
        <p:nvSpPr>
          <p:cNvPr id="29" name="Oval 28">
            <a:extLst>
              <a:ext uri="{FF2B5EF4-FFF2-40B4-BE49-F238E27FC236}">
                <a16:creationId xmlns:a16="http://schemas.microsoft.com/office/drawing/2014/main" id="{FBB6EBCF-17A5-4EEF-B1E7-106AD550EDFA}"/>
              </a:ext>
            </a:extLst>
          </p:cNvPr>
          <p:cNvSpPr/>
          <p:nvPr/>
        </p:nvSpPr>
        <p:spPr>
          <a:xfrm>
            <a:off x="1463684" y="3621178"/>
            <a:ext cx="288000" cy="273611"/>
          </a:xfrm>
          <a:prstGeom prst="ellipse">
            <a:avLst/>
          </a:prstGeom>
          <a:solidFill>
            <a:schemeClr val="accent5"/>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kumimoji="1" lang="en-US" altLang="ja-JP" sz="900" dirty="0">
                <a:solidFill>
                  <a:srgbClr val="FFFFFF"/>
                </a:solidFill>
                <a:latin typeface="Meiryo UI" panose="020B0604030504040204" pitchFamily="50" charset="-128"/>
                <a:ea typeface="Meiryo UI" panose="020B0604030504040204" pitchFamily="50" charset="-128"/>
              </a:rPr>
              <a:t>1</a:t>
            </a:r>
            <a:endParaRPr kumimoji="1" lang="en-US" sz="900" dirty="0">
              <a:solidFill>
                <a:srgbClr val="FFFFFF"/>
              </a:solidFill>
              <a:latin typeface="Meiryo UI" panose="020B0604030504040204" pitchFamily="50" charset="-128"/>
              <a:ea typeface="Meiryo UI" panose="020B0604030504040204" pitchFamily="50" charset="-128"/>
            </a:endParaRPr>
          </a:p>
        </p:txBody>
      </p:sp>
      <p:sp>
        <p:nvSpPr>
          <p:cNvPr id="36" name="Rectangle 35">
            <a:extLst>
              <a:ext uri="{FF2B5EF4-FFF2-40B4-BE49-F238E27FC236}">
                <a16:creationId xmlns:a16="http://schemas.microsoft.com/office/drawing/2014/main" id="{89553A29-778C-4622-83D7-BF6E4DAAFD8E}"/>
              </a:ext>
            </a:extLst>
          </p:cNvPr>
          <p:cNvSpPr/>
          <p:nvPr/>
        </p:nvSpPr>
        <p:spPr>
          <a:xfrm>
            <a:off x="3906987" y="2476976"/>
            <a:ext cx="7526671" cy="700981"/>
          </a:xfrm>
          <a:prstGeom prst="rect">
            <a:avLst/>
          </a:prstGeom>
          <a:solidFill>
            <a:schemeClr val="bg2"/>
          </a:solidFill>
          <a:ln>
            <a:noFill/>
          </a:ln>
        </p:spPr>
        <p:txBody>
          <a:bodyPr wrap="square">
            <a:noAutofit/>
          </a:bodyPr>
          <a:lstStyle/>
          <a:p>
            <a:pPr marL="108000" lvl="1">
              <a:buClr>
                <a:schemeClr val="tx2"/>
              </a:buClr>
              <a:buSzPct val="100000"/>
            </a:pPr>
            <a:r>
              <a:rPr lang="en-US" altLang="ja-JP" sz="1600" dirty="0">
                <a:latin typeface="Meiryo UI" panose="020B0604030504040204" pitchFamily="50" charset="-128"/>
                <a:ea typeface="Meiryo UI" panose="020B0604030504040204" pitchFamily="50" charset="-128"/>
              </a:rPr>
              <a:t>XXX</a:t>
            </a:r>
          </a:p>
        </p:txBody>
      </p:sp>
      <p:sp>
        <p:nvSpPr>
          <p:cNvPr id="37" name="Rectangle 36">
            <a:extLst>
              <a:ext uri="{FF2B5EF4-FFF2-40B4-BE49-F238E27FC236}">
                <a16:creationId xmlns:a16="http://schemas.microsoft.com/office/drawing/2014/main" id="{4CD377BD-7974-4745-B9B1-E5E6374AD2C6}"/>
              </a:ext>
            </a:extLst>
          </p:cNvPr>
          <p:cNvSpPr/>
          <p:nvPr/>
        </p:nvSpPr>
        <p:spPr>
          <a:xfrm>
            <a:off x="3924189" y="2186840"/>
            <a:ext cx="3423668" cy="294497"/>
          </a:xfrm>
          <a:prstGeom prst="rect">
            <a:avLst/>
          </a:prstGeom>
          <a:ln>
            <a:noFill/>
          </a:ln>
        </p:spPr>
        <p:txBody>
          <a:bodyPr wrap="square">
            <a:noAutofit/>
          </a:bodyPr>
          <a:lstStyle/>
          <a:p>
            <a:pPr marL="0" lvl="1">
              <a:buClr>
                <a:schemeClr val="tx2"/>
              </a:buClr>
              <a:buSzPct val="100000"/>
            </a:pPr>
            <a:r>
              <a:rPr lang="ja-JP" altLang="en-US" sz="1600" dirty="0">
                <a:solidFill>
                  <a:schemeClr val="tx2"/>
                </a:solidFill>
                <a:latin typeface="Meiryo UI" panose="020B0604030504040204" pitchFamily="50" charset="-128"/>
                <a:ea typeface="Meiryo UI" panose="020B0604030504040204" pitchFamily="50" charset="-128"/>
              </a:rPr>
              <a:t>アウトプット目標</a:t>
            </a:r>
            <a:endParaRPr lang="en-US" altLang="ja-JP" sz="1600" dirty="0">
              <a:solidFill>
                <a:schemeClr val="tx2"/>
              </a:solidFill>
              <a:latin typeface="Meiryo UI" panose="020B0604030504040204" pitchFamily="50" charset="-128"/>
              <a:ea typeface="Meiryo UI" panose="020B0604030504040204" pitchFamily="50" charset="-128"/>
            </a:endParaRPr>
          </a:p>
        </p:txBody>
      </p:sp>
      <p:sp>
        <p:nvSpPr>
          <p:cNvPr id="38" name="Rectangle 37">
            <a:extLst>
              <a:ext uri="{FF2B5EF4-FFF2-40B4-BE49-F238E27FC236}">
                <a16:creationId xmlns:a16="http://schemas.microsoft.com/office/drawing/2014/main" id="{00F62269-F28B-457D-BDBE-F0E54CD766F0}"/>
              </a:ext>
            </a:extLst>
          </p:cNvPr>
          <p:cNvSpPr/>
          <p:nvPr/>
        </p:nvSpPr>
        <p:spPr>
          <a:xfrm>
            <a:off x="3918863" y="3570293"/>
            <a:ext cx="3364322" cy="684029"/>
          </a:xfrm>
          <a:prstGeom prst="rect">
            <a:avLst/>
          </a:prstGeom>
          <a:solidFill>
            <a:schemeClr val="bg2"/>
          </a:solidFill>
          <a:ln>
            <a:noFill/>
          </a:ln>
        </p:spPr>
        <p:txBody>
          <a:bodyPr wrap="square">
            <a:noAutofit/>
          </a:bodyPr>
          <a:lstStyle/>
          <a:p>
            <a:pPr marL="108000" lvl="1">
              <a:buClr>
                <a:schemeClr val="tx2"/>
              </a:buClr>
              <a:buSzPct val="100000"/>
            </a:pPr>
            <a:r>
              <a:rPr lang="en-US" altLang="ja-JP" sz="1600" dirty="0">
                <a:latin typeface="Meiryo UI" panose="020B0604030504040204" pitchFamily="50" charset="-128"/>
                <a:ea typeface="Meiryo UI" panose="020B0604030504040204" pitchFamily="50" charset="-128"/>
              </a:rPr>
              <a:t>XXX</a:t>
            </a:r>
          </a:p>
        </p:txBody>
      </p:sp>
      <p:sp>
        <p:nvSpPr>
          <p:cNvPr id="53" name="Rectangle 52">
            <a:extLst>
              <a:ext uri="{FF2B5EF4-FFF2-40B4-BE49-F238E27FC236}">
                <a16:creationId xmlns:a16="http://schemas.microsoft.com/office/drawing/2014/main" id="{36EB4D89-7550-4275-A80D-5F2857BDC55F}"/>
              </a:ext>
            </a:extLst>
          </p:cNvPr>
          <p:cNvSpPr/>
          <p:nvPr/>
        </p:nvSpPr>
        <p:spPr>
          <a:xfrm>
            <a:off x="1383726" y="4413526"/>
            <a:ext cx="2376986" cy="684029"/>
          </a:xfrm>
          <a:prstGeom prst="rect">
            <a:avLst/>
          </a:prstGeom>
          <a:ln w="6350">
            <a:solidFill>
              <a:schemeClr val="accent5"/>
            </a:solidFill>
          </a:ln>
        </p:spPr>
        <p:txBody>
          <a:bodyPr wrap="square">
            <a:noAutofit/>
          </a:bodyPr>
          <a:lstStyle/>
          <a:p>
            <a:pPr marL="324000" lvl="1" indent="-216000">
              <a:buClr>
                <a:schemeClr val="tx2"/>
              </a:buClr>
              <a:buSzPct val="100000"/>
              <a:buFont typeface="Trebuchet MS" panose="020B0603020202020204" pitchFamily="34" charset="0"/>
              <a:buChar char="•"/>
            </a:pPr>
            <a:r>
              <a:rPr lang="en-US" altLang="ja-JP" sz="1600" dirty="0">
                <a:latin typeface="Meiryo UI" panose="020B0604030504040204" pitchFamily="50" charset="-128"/>
                <a:ea typeface="Meiryo UI" panose="020B0604030504040204" pitchFamily="50" charset="-128"/>
              </a:rPr>
              <a:t>XXX</a:t>
            </a:r>
            <a:endParaRPr lang="ja-JP" altLang="en-US" sz="1600" dirty="0">
              <a:latin typeface="Meiryo UI" panose="020B0604030504040204" pitchFamily="50" charset="-128"/>
              <a:ea typeface="Meiryo UI" panose="020B0604030504040204" pitchFamily="50" charset="-128"/>
            </a:endParaRPr>
          </a:p>
        </p:txBody>
      </p:sp>
      <p:sp>
        <p:nvSpPr>
          <p:cNvPr id="30" name="Oval 29">
            <a:extLst>
              <a:ext uri="{FF2B5EF4-FFF2-40B4-BE49-F238E27FC236}">
                <a16:creationId xmlns:a16="http://schemas.microsoft.com/office/drawing/2014/main" id="{20649D70-6EA3-4F4C-9BA9-ADC874BB8620}"/>
              </a:ext>
            </a:extLst>
          </p:cNvPr>
          <p:cNvSpPr/>
          <p:nvPr/>
        </p:nvSpPr>
        <p:spPr>
          <a:xfrm>
            <a:off x="1463684" y="4440780"/>
            <a:ext cx="288000" cy="273611"/>
          </a:xfrm>
          <a:prstGeom prst="ellipse">
            <a:avLst/>
          </a:prstGeom>
          <a:solidFill>
            <a:schemeClr val="accent5"/>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kumimoji="1" lang="en-US" altLang="ja-JP" sz="900" dirty="0">
                <a:solidFill>
                  <a:srgbClr val="FFFFFF"/>
                </a:solidFill>
                <a:latin typeface="Meiryo UI" panose="020B0604030504040204" pitchFamily="50" charset="-128"/>
                <a:ea typeface="Meiryo UI" panose="020B0604030504040204" pitchFamily="50" charset="-128"/>
              </a:rPr>
              <a:t>2</a:t>
            </a:r>
            <a:endParaRPr kumimoji="1" lang="en-US" sz="900" dirty="0">
              <a:solidFill>
                <a:srgbClr val="FFFFFF"/>
              </a:solidFill>
              <a:latin typeface="Meiryo UI" panose="020B0604030504040204" pitchFamily="50" charset="-128"/>
              <a:ea typeface="Meiryo UI" panose="020B0604030504040204" pitchFamily="50" charset="-128"/>
            </a:endParaRPr>
          </a:p>
        </p:txBody>
      </p:sp>
      <p:sp>
        <p:nvSpPr>
          <p:cNvPr id="55" name="Rectangle 54">
            <a:extLst>
              <a:ext uri="{FF2B5EF4-FFF2-40B4-BE49-F238E27FC236}">
                <a16:creationId xmlns:a16="http://schemas.microsoft.com/office/drawing/2014/main" id="{E1FEF580-91E7-425D-9E75-F9C790FE1DC7}"/>
              </a:ext>
            </a:extLst>
          </p:cNvPr>
          <p:cNvSpPr/>
          <p:nvPr/>
        </p:nvSpPr>
        <p:spPr>
          <a:xfrm>
            <a:off x="1383726" y="5256758"/>
            <a:ext cx="2376986" cy="684029"/>
          </a:xfrm>
          <a:prstGeom prst="rect">
            <a:avLst/>
          </a:prstGeom>
          <a:ln w="6350">
            <a:solidFill>
              <a:schemeClr val="accent5"/>
            </a:solidFill>
          </a:ln>
        </p:spPr>
        <p:txBody>
          <a:bodyPr wrap="square">
            <a:noAutofit/>
          </a:bodyPr>
          <a:lstStyle/>
          <a:p>
            <a:pPr marL="324000" lvl="1" indent="-216000">
              <a:buClr>
                <a:schemeClr val="tx2"/>
              </a:buClr>
              <a:buSzPct val="100000"/>
              <a:buFont typeface="Trebuchet MS" panose="020B0603020202020204" pitchFamily="34" charset="0"/>
              <a:buChar char="•"/>
            </a:pPr>
            <a:r>
              <a:rPr lang="en-US" altLang="ja-JP" sz="1600" dirty="0">
                <a:latin typeface="Meiryo UI" panose="020B0604030504040204" pitchFamily="50" charset="-128"/>
                <a:ea typeface="Meiryo UI" panose="020B0604030504040204" pitchFamily="50" charset="-128"/>
              </a:rPr>
              <a:t>XXX</a:t>
            </a:r>
            <a:endParaRPr lang="ja-JP" altLang="en-US" sz="1600" dirty="0">
              <a:latin typeface="Meiryo UI" panose="020B0604030504040204" pitchFamily="50" charset="-128"/>
              <a:ea typeface="Meiryo UI" panose="020B0604030504040204" pitchFamily="50" charset="-128"/>
            </a:endParaRPr>
          </a:p>
        </p:txBody>
      </p:sp>
      <p:sp>
        <p:nvSpPr>
          <p:cNvPr id="56" name="Oval 55">
            <a:extLst>
              <a:ext uri="{FF2B5EF4-FFF2-40B4-BE49-F238E27FC236}">
                <a16:creationId xmlns:a16="http://schemas.microsoft.com/office/drawing/2014/main" id="{26DA5135-E95D-4CD6-B144-74694227D0AA}"/>
              </a:ext>
            </a:extLst>
          </p:cNvPr>
          <p:cNvSpPr/>
          <p:nvPr/>
        </p:nvSpPr>
        <p:spPr>
          <a:xfrm>
            <a:off x="1463684" y="5284245"/>
            <a:ext cx="288000" cy="273611"/>
          </a:xfrm>
          <a:prstGeom prst="ellipse">
            <a:avLst/>
          </a:prstGeom>
          <a:solidFill>
            <a:schemeClr val="accent5"/>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kumimoji="1" lang="en-US" sz="900" dirty="0">
                <a:solidFill>
                  <a:srgbClr val="FFFFFF"/>
                </a:solidFill>
                <a:latin typeface="Meiryo UI" panose="020B0604030504040204" pitchFamily="50" charset="-128"/>
                <a:ea typeface="Meiryo UI" panose="020B0604030504040204" pitchFamily="50" charset="-128"/>
              </a:rPr>
              <a:t>3</a:t>
            </a:r>
          </a:p>
        </p:txBody>
      </p:sp>
      <p:sp>
        <p:nvSpPr>
          <p:cNvPr id="57" name="Rectangle 56">
            <a:extLst>
              <a:ext uri="{FF2B5EF4-FFF2-40B4-BE49-F238E27FC236}">
                <a16:creationId xmlns:a16="http://schemas.microsoft.com/office/drawing/2014/main" id="{2340240D-390E-4653-B4D3-638BB3380DBF}"/>
              </a:ext>
            </a:extLst>
          </p:cNvPr>
          <p:cNvSpPr/>
          <p:nvPr/>
        </p:nvSpPr>
        <p:spPr>
          <a:xfrm>
            <a:off x="1383727" y="6099992"/>
            <a:ext cx="2378230" cy="684029"/>
          </a:xfrm>
          <a:prstGeom prst="rect">
            <a:avLst/>
          </a:prstGeom>
          <a:ln w="6350">
            <a:solidFill>
              <a:schemeClr val="accent5"/>
            </a:solidFill>
          </a:ln>
        </p:spPr>
        <p:txBody>
          <a:bodyPr wrap="square">
            <a:noAutofit/>
          </a:bodyPr>
          <a:lstStyle/>
          <a:p>
            <a:pPr marL="324000" lvl="1" indent="-216000">
              <a:buClr>
                <a:schemeClr val="tx2"/>
              </a:buClr>
              <a:buSzPct val="100000"/>
              <a:buFont typeface="Trebuchet MS" panose="020B0603020202020204" pitchFamily="34" charset="0"/>
              <a:buChar char="•"/>
            </a:pPr>
            <a:r>
              <a:rPr lang="en-US" altLang="ja-JP" sz="1600" dirty="0">
                <a:latin typeface="Meiryo UI" panose="020B0604030504040204" pitchFamily="50" charset="-128"/>
                <a:ea typeface="Meiryo UI" panose="020B0604030504040204" pitchFamily="50" charset="-128"/>
              </a:rPr>
              <a:t>XXX</a:t>
            </a:r>
            <a:endParaRPr lang="ja-JP" altLang="en-US" sz="1600" dirty="0">
              <a:latin typeface="Meiryo UI" panose="020B0604030504040204" pitchFamily="50" charset="-128"/>
              <a:ea typeface="Meiryo UI" panose="020B0604030504040204" pitchFamily="50" charset="-128"/>
            </a:endParaRPr>
          </a:p>
        </p:txBody>
      </p:sp>
      <p:sp>
        <p:nvSpPr>
          <p:cNvPr id="58" name="Oval 57">
            <a:extLst>
              <a:ext uri="{FF2B5EF4-FFF2-40B4-BE49-F238E27FC236}">
                <a16:creationId xmlns:a16="http://schemas.microsoft.com/office/drawing/2014/main" id="{3B160481-6A21-4475-BCA5-5A280E324ACE}"/>
              </a:ext>
            </a:extLst>
          </p:cNvPr>
          <p:cNvSpPr/>
          <p:nvPr/>
        </p:nvSpPr>
        <p:spPr>
          <a:xfrm>
            <a:off x="1463684" y="6135798"/>
            <a:ext cx="288000" cy="273611"/>
          </a:xfrm>
          <a:prstGeom prst="ellipse">
            <a:avLst/>
          </a:prstGeom>
          <a:solidFill>
            <a:schemeClr val="accent5"/>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kumimoji="1" lang="en-US" sz="900" dirty="0">
                <a:solidFill>
                  <a:srgbClr val="FFFFFF"/>
                </a:solidFill>
                <a:latin typeface="Meiryo UI" panose="020B0604030504040204" pitchFamily="50" charset="-128"/>
                <a:ea typeface="Meiryo UI" panose="020B0604030504040204" pitchFamily="50" charset="-128"/>
              </a:rPr>
              <a:t>4</a:t>
            </a:r>
          </a:p>
        </p:txBody>
      </p:sp>
      <p:cxnSp>
        <p:nvCxnSpPr>
          <p:cNvPr id="70" name="Straight Connector 6">
            <a:extLst>
              <a:ext uri="{FF2B5EF4-FFF2-40B4-BE49-F238E27FC236}">
                <a16:creationId xmlns:a16="http://schemas.microsoft.com/office/drawing/2014/main" id="{6DA32CC7-DAFA-4B39-85C9-408C9FF44128}"/>
              </a:ext>
            </a:extLst>
          </p:cNvPr>
          <p:cNvCxnSpPr>
            <a:cxnSpLocks/>
            <a:stCxn id="60" idx="2"/>
            <a:endCxn id="57" idx="1"/>
          </p:cNvCxnSpPr>
          <p:nvPr/>
        </p:nvCxnSpPr>
        <p:spPr>
          <a:xfrm rot="16200000" flipH="1">
            <a:off x="-527184" y="4531095"/>
            <a:ext cx="3287639" cy="534184"/>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73" name="Straight Connector 6">
            <a:extLst>
              <a:ext uri="{FF2B5EF4-FFF2-40B4-BE49-F238E27FC236}">
                <a16:creationId xmlns:a16="http://schemas.microsoft.com/office/drawing/2014/main" id="{B5672D4E-21E5-41CB-9E15-EBC1ADDB0DC6}"/>
              </a:ext>
            </a:extLst>
          </p:cNvPr>
          <p:cNvCxnSpPr>
            <a:cxnSpLocks/>
            <a:stCxn id="60" idx="2"/>
            <a:endCxn id="53" idx="1"/>
          </p:cNvCxnSpPr>
          <p:nvPr/>
        </p:nvCxnSpPr>
        <p:spPr>
          <a:xfrm rot="16200000" flipH="1">
            <a:off x="316048" y="3687862"/>
            <a:ext cx="1601173" cy="534183"/>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76" name="Straight Connector 6">
            <a:extLst>
              <a:ext uri="{FF2B5EF4-FFF2-40B4-BE49-F238E27FC236}">
                <a16:creationId xmlns:a16="http://schemas.microsoft.com/office/drawing/2014/main" id="{DBC5A23E-7BF8-44A4-A25D-E45937336E31}"/>
              </a:ext>
            </a:extLst>
          </p:cNvPr>
          <p:cNvCxnSpPr>
            <a:cxnSpLocks/>
            <a:stCxn id="60" idx="2"/>
            <a:endCxn id="55" idx="1"/>
          </p:cNvCxnSpPr>
          <p:nvPr/>
        </p:nvCxnSpPr>
        <p:spPr>
          <a:xfrm rot="16200000" flipH="1">
            <a:off x="-105568" y="4109478"/>
            <a:ext cx="2444405" cy="534183"/>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C4530769-5714-4A9D-AEE8-13428EA77B9C}"/>
              </a:ext>
            </a:extLst>
          </p:cNvPr>
          <p:cNvSpPr/>
          <p:nvPr/>
        </p:nvSpPr>
        <p:spPr>
          <a:xfrm>
            <a:off x="630000" y="2505251"/>
            <a:ext cx="3130712" cy="652897"/>
          </a:xfrm>
          <a:prstGeom prst="rect">
            <a:avLst/>
          </a:prstGeom>
          <a:solidFill>
            <a:schemeClr val="bg1"/>
          </a:solidFill>
          <a:ln w="6350">
            <a:solidFill>
              <a:schemeClr val="tx1"/>
            </a:solidFill>
          </a:ln>
        </p:spPr>
        <p:txBody>
          <a:bodyPr wrap="square">
            <a:noAutofit/>
          </a:bodyPr>
          <a:lstStyle/>
          <a:p>
            <a:pPr marL="273050" lvl="2" indent="-228600"/>
            <a:r>
              <a:rPr lang="en-US" altLang="ja-JP" sz="1600" kern="100" dirty="0">
                <a:latin typeface="Meiryo UI" panose="020B0604030504040204" pitchFamily="50" charset="-128"/>
                <a:ea typeface="Meiryo UI" panose="020B0604030504040204" pitchFamily="50" charset="-128"/>
                <a:cs typeface="Mangal" panose="02040503050203030202" pitchFamily="18" charset="0"/>
              </a:rPr>
              <a:t>1. XXX</a:t>
            </a:r>
            <a:endParaRPr lang="ja-JP" altLang="ja-JP" sz="1600" kern="100" dirty="0">
              <a:latin typeface="Meiryo UI" panose="020B0604030504040204" pitchFamily="50" charset="-128"/>
              <a:ea typeface="Meiryo UI" panose="020B0604030504040204" pitchFamily="50" charset="-128"/>
              <a:cs typeface="Mangal" panose="02040503050203030202" pitchFamily="18" charset="0"/>
            </a:endParaRPr>
          </a:p>
        </p:txBody>
      </p:sp>
      <p:cxnSp>
        <p:nvCxnSpPr>
          <p:cNvPr id="87" name="Straight Connector 6">
            <a:extLst>
              <a:ext uri="{FF2B5EF4-FFF2-40B4-BE49-F238E27FC236}">
                <a16:creationId xmlns:a16="http://schemas.microsoft.com/office/drawing/2014/main" id="{7060A05D-873C-4170-A224-0299CD05FAC5}"/>
              </a:ext>
            </a:extLst>
          </p:cNvPr>
          <p:cNvCxnSpPr>
            <a:cxnSpLocks/>
            <a:stCxn id="60" idx="2"/>
            <a:endCxn id="8" idx="1"/>
          </p:cNvCxnSpPr>
          <p:nvPr/>
        </p:nvCxnSpPr>
        <p:spPr>
          <a:xfrm rot="16200000" flipH="1">
            <a:off x="737662" y="3266248"/>
            <a:ext cx="757944" cy="534183"/>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60" name="Rectangle 59">
            <a:extLst>
              <a:ext uri="{FF2B5EF4-FFF2-40B4-BE49-F238E27FC236}">
                <a16:creationId xmlns:a16="http://schemas.microsoft.com/office/drawing/2014/main" id="{566E6F21-0B3C-447A-BE1E-66A434B310F4}"/>
              </a:ext>
            </a:extLst>
          </p:cNvPr>
          <p:cNvSpPr/>
          <p:nvPr/>
        </p:nvSpPr>
        <p:spPr>
          <a:xfrm>
            <a:off x="653751" y="2850030"/>
            <a:ext cx="391583" cy="304338"/>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600" dirty="0">
              <a:solidFill>
                <a:srgbClr val="FFFFFF"/>
              </a:solidFill>
            </a:endParaRPr>
          </a:p>
        </p:txBody>
      </p:sp>
      <p:sp>
        <p:nvSpPr>
          <p:cNvPr id="97" name="Rectangle 96">
            <a:extLst>
              <a:ext uri="{FF2B5EF4-FFF2-40B4-BE49-F238E27FC236}">
                <a16:creationId xmlns:a16="http://schemas.microsoft.com/office/drawing/2014/main" id="{B652FFDC-259E-4CE1-8A02-B85F6EBE6D85}"/>
              </a:ext>
            </a:extLst>
          </p:cNvPr>
          <p:cNvSpPr/>
          <p:nvPr/>
        </p:nvSpPr>
        <p:spPr>
          <a:xfrm>
            <a:off x="7455948" y="3219385"/>
            <a:ext cx="1677062" cy="338554"/>
          </a:xfrm>
          <a:prstGeom prst="rect">
            <a:avLst/>
          </a:prstGeom>
          <a:noFill/>
        </p:spPr>
        <p:txBody>
          <a:bodyPr wrap="none">
            <a:spAutoFit/>
          </a:bodyPr>
          <a:lstStyle/>
          <a:p>
            <a:r>
              <a:rPr lang="en-US" altLang="ja-JP" sz="1600" dirty="0" err="1">
                <a:solidFill>
                  <a:schemeClr val="tx2"/>
                </a:solidFill>
                <a:latin typeface="Meiryo UI" panose="020B0604030504040204" pitchFamily="50" charset="-128"/>
                <a:ea typeface="Meiryo UI" panose="020B0604030504040204" pitchFamily="50" charset="-128"/>
              </a:rPr>
              <a:t>KPI</a:t>
            </a:r>
            <a:r>
              <a:rPr lang="ja-JP" altLang="en-US" sz="1600" dirty="0">
                <a:solidFill>
                  <a:schemeClr val="tx2"/>
                </a:solidFill>
                <a:latin typeface="Meiryo UI" panose="020B0604030504040204" pitchFamily="50" charset="-128"/>
                <a:ea typeface="Meiryo UI" panose="020B0604030504040204" pitchFamily="50" charset="-128"/>
              </a:rPr>
              <a:t>設定の考え方</a:t>
            </a:r>
            <a:endParaRPr lang="en-US" sz="1600" dirty="0">
              <a:solidFill>
                <a:schemeClr val="tx2"/>
              </a:solidFill>
              <a:latin typeface="Meiryo UI" panose="020B0604030504040204" pitchFamily="50" charset="-128"/>
              <a:ea typeface="Meiryo UI" panose="020B0604030504040204" pitchFamily="50" charset="-128"/>
            </a:endParaRPr>
          </a:p>
        </p:txBody>
      </p:sp>
      <p:sp>
        <p:nvSpPr>
          <p:cNvPr id="63" name="Rectangle 62">
            <a:extLst>
              <a:ext uri="{FF2B5EF4-FFF2-40B4-BE49-F238E27FC236}">
                <a16:creationId xmlns:a16="http://schemas.microsoft.com/office/drawing/2014/main" id="{33E74933-3E87-4397-81A6-CCF6BC7A2232}"/>
              </a:ext>
            </a:extLst>
          </p:cNvPr>
          <p:cNvSpPr/>
          <p:nvPr/>
        </p:nvSpPr>
        <p:spPr>
          <a:xfrm>
            <a:off x="724269" y="1194631"/>
            <a:ext cx="10800000" cy="970734"/>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9388" indent="-179388"/>
            <a:r>
              <a:rPr lang="ja-JP" altLang="en-US" sz="1400" dirty="0">
                <a:solidFill>
                  <a:schemeClr val="tx1"/>
                </a:solidFill>
                <a:latin typeface="Meiryo UI" panose="020B0604030504040204" pitchFamily="50" charset="-128"/>
                <a:ea typeface="Meiryo UI" panose="020B0604030504040204" pitchFamily="50" charset="-128"/>
              </a:rPr>
              <a:t>・研究開発・社会実装計画におけるアウトプット目標を上回る研究開発項目の</a:t>
            </a:r>
            <a:r>
              <a:rPr lang="en-US" altLang="ja-JP" sz="1400" dirty="0">
                <a:solidFill>
                  <a:schemeClr val="tx1"/>
                </a:solidFill>
                <a:latin typeface="Meiryo UI" panose="020B0604030504040204" pitchFamily="50" charset="-128"/>
                <a:ea typeface="Meiryo UI" panose="020B0604030504040204" pitchFamily="50" charset="-128"/>
              </a:rPr>
              <a:t>2030</a:t>
            </a:r>
            <a:r>
              <a:rPr lang="ja-JP" altLang="en-US" sz="1400" dirty="0">
                <a:solidFill>
                  <a:schemeClr val="tx1"/>
                </a:solidFill>
                <a:latin typeface="Meiryo UI" panose="020B0604030504040204" pitchFamily="50" charset="-128"/>
                <a:ea typeface="Meiryo UI" panose="020B0604030504040204" pitchFamily="50" charset="-128"/>
              </a:rPr>
              <a:t>年目標を設定（企業等の場合にはコミットメントの対象となり、達成度に応じて、国費負担額が変動）</a:t>
            </a:r>
            <a:endParaRPr lang="en-US" altLang="ja-JP" sz="1400" dirty="0">
              <a:solidFill>
                <a:schemeClr val="tx1"/>
              </a:solidFill>
              <a:latin typeface="Meiryo UI" panose="020B0604030504040204" pitchFamily="50" charset="-128"/>
              <a:ea typeface="Meiryo UI" panose="020B0604030504040204" pitchFamily="50" charset="-128"/>
            </a:endParaRPr>
          </a:p>
          <a:p>
            <a:pPr marL="179388" indent="-179388"/>
            <a:r>
              <a:rPr lang="ja-JP" altLang="en-US" sz="1400" dirty="0">
                <a:solidFill>
                  <a:schemeClr val="tx1"/>
                </a:solidFill>
                <a:latin typeface="Meiryo UI" panose="020B0604030504040204" pitchFamily="50" charset="-128"/>
                <a:ea typeface="Meiryo UI" panose="020B0604030504040204" pitchFamily="50" charset="-128"/>
              </a:rPr>
              <a:t>・高い目標値を設定した者は採択審査において高く評価、アウトプット目標を下回る目標や評価不可能な目標は不可（不採択となる場合あり）</a:t>
            </a:r>
            <a:endParaRPr lang="en-US" altLang="ja-JP" sz="1400" dirty="0">
              <a:solidFill>
                <a:schemeClr val="tx1"/>
              </a:solidFill>
              <a:latin typeface="Meiryo UI" panose="020B0604030504040204" pitchFamily="50" charset="-128"/>
              <a:ea typeface="Meiryo UI" panose="020B0604030504040204" pitchFamily="50" charset="-128"/>
            </a:endParaRPr>
          </a:p>
          <a:p>
            <a:pPr marL="179388" indent="-179388"/>
            <a:r>
              <a:rPr lang="ja-JP" altLang="en-US" sz="1400" dirty="0">
                <a:solidFill>
                  <a:schemeClr val="tx1"/>
                </a:solidFill>
                <a:latin typeface="Meiryo UI" panose="020B0604030504040204" pitchFamily="50" charset="-128"/>
                <a:ea typeface="Meiryo UI" panose="020B0604030504040204" pitchFamily="50" charset="-128"/>
              </a:rPr>
              <a:t>・アウトプット目標を達成するために必要な研究開発内容ごとの</a:t>
            </a:r>
            <a:r>
              <a:rPr lang="en-US" altLang="ja-JP" sz="1400" dirty="0" err="1">
                <a:solidFill>
                  <a:schemeClr val="tx1"/>
                </a:solidFill>
                <a:latin typeface="Meiryo UI" panose="020B0604030504040204" pitchFamily="50" charset="-128"/>
                <a:ea typeface="Meiryo UI" panose="020B0604030504040204" pitchFamily="50" charset="-128"/>
              </a:rPr>
              <a:t>KPI</a:t>
            </a:r>
            <a:r>
              <a:rPr lang="ja-JP" altLang="en-US" sz="1400" dirty="0">
                <a:solidFill>
                  <a:schemeClr val="tx1"/>
                </a:solidFill>
                <a:latin typeface="Meiryo UI" panose="020B0604030504040204" pitchFamily="50" charset="-128"/>
                <a:ea typeface="Meiryo UI" panose="020B0604030504040204" pitchFamily="50" charset="-128"/>
              </a:rPr>
              <a:t>を設定（ただし、採択にあたり、審査を踏まえて、その水準を調整する可能性あり）</a:t>
            </a:r>
          </a:p>
        </p:txBody>
      </p:sp>
      <p:sp>
        <p:nvSpPr>
          <p:cNvPr id="41" name="Title 1">
            <a:extLst>
              <a:ext uri="{FF2B5EF4-FFF2-40B4-BE49-F238E27FC236}">
                <a16:creationId xmlns:a16="http://schemas.microsoft.com/office/drawing/2014/main" id="{3CF7B34C-DEBB-430B-878F-E9DDBCA22292}"/>
              </a:ext>
            </a:extLst>
          </p:cNvPr>
          <p:cNvSpPr txBox="1">
            <a:spLocks/>
          </p:cNvSpPr>
          <p:nvPr/>
        </p:nvSpPr>
        <p:spPr>
          <a:xfrm>
            <a:off x="148857" y="17145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2. </a:t>
            </a:r>
            <a:r>
              <a:rPr lang="ja-JP" altLang="en-US" sz="2000" dirty="0"/>
              <a:t>研究開発計画／</a:t>
            </a:r>
            <a:r>
              <a:rPr kumimoji="1" lang="ja-JP" altLang="en-US" sz="2000" dirty="0"/>
              <a:t>（</a:t>
            </a:r>
            <a:r>
              <a:rPr kumimoji="1" lang="en-US" altLang="ja-JP" sz="2000" dirty="0"/>
              <a:t>1</a:t>
            </a:r>
            <a:r>
              <a:rPr kumimoji="1" lang="ja-JP" altLang="en-US" sz="2000" dirty="0"/>
              <a:t>）研究開発</a:t>
            </a:r>
            <a:r>
              <a:rPr kumimoji="1" lang="ja-JP" altLang="en-US" sz="2000" dirty="0">
                <a:latin typeface="Meiryo UI" panose="020B0604030504040204" pitchFamily="50" charset="-128"/>
                <a:ea typeface="Meiryo UI" panose="020B0604030504040204" pitchFamily="50" charset="-128"/>
              </a:rPr>
              <a:t>目標</a:t>
            </a:r>
            <a:endParaRPr kumimoji="1" lang="en-US" sz="2000" dirty="0"/>
          </a:p>
        </p:txBody>
      </p:sp>
      <p:sp>
        <p:nvSpPr>
          <p:cNvPr id="42" name="Title 1">
            <a:extLst>
              <a:ext uri="{FF2B5EF4-FFF2-40B4-BE49-F238E27FC236}">
                <a16:creationId xmlns:a16="http://schemas.microsoft.com/office/drawing/2014/main" id="{8BC0F8C4-64D8-4D69-AD60-F6481FE81D2F}"/>
              </a:ext>
            </a:extLst>
          </p:cNvPr>
          <p:cNvSpPr txBox="1">
            <a:spLocks/>
          </p:cNvSpPr>
          <p:nvPr/>
        </p:nvSpPr>
        <p:spPr>
          <a:xfrm>
            <a:off x="328302" y="628594"/>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○○というアウトプット目標を達成するために必要な複数の</a:t>
            </a:r>
            <a:r>
              <a:rPr kumimoji="1" lang="en-US" altLang="ja-JP" dirty="0" err="1">
                <a:solidFill>
                  <a:schemeClr val="tx1"/>
                </a:solidFill>
              </a:rPr>
              <a:t>KPI</a:t>
            </a:r>
            <a:r>
              <a:rPr kumimoji="1" lang="ja-JP" altLang="en-US" dirty="0">
                <a:solidFill>
                  <a:schemeClr val="tx1"/>
                </a:solidFill>
              </a:rPr>
              <a:t>を設定</a:t>
            </a:r>
            <a:endParaRPr kumimoji="1" lang="en-US" dirty="0">
              <a:solidFill>
                <a:schemeClr val="tx1"/>
              </a:solidFill>
            </a:endParaRPr>
          </a:p>
        </p:txBody>
      </p:sp>
      <p:cxnSp>
        <p:nvCxnSpPr>
          <p:cNvPr id="43" name="直線コネクタ 42">
            <a:extLst>
              <a:ext uri="{FF2B5EF4-FFF2-40B4-BE49-F238E27FC236}">
                <a16:creationId xmlns:a16="http://schemas.microsoft.com/office/drawing/2014/main" id="{3AB41220-2828-4703-82FC-F921B9970521}"/>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46" name="Rectangle 37">
            <a:extLst>
              <a:ext uri="{FF2B5EF4-FFF2-40B4-BE49-F238E27FC236}">
                <a16:creationId xmlns:a16="http://schemas.microsoft.com/office/drawing/2014/main" id="{00F62269-F28B-457D-BDBE-F0E54CD766F0}"/>
              </a:ext>
            </a:extLst>
          </p:cNvPr>
          <p:cNvSpPr/>
          <p:nvPr/>
        </p:nvSpPr>
        <p:spPr>
          <a:xfrm>
            <a:off x="3906987" y="4398896"/>
            <a:ext cx="3364322" cy="684029"/>
          </a:xfrm>
          <a:prstGeom prst="rect">
            <a:avLst/>
          </a:prstGeom>
          <a:solidFill>
            <a:schemeClr val="bg2"/>
          </a:solidFill>
          <a:ln>
            <a:noFill/>
          </a:ln>
        </p:spPr>
        <p:txBody>
          <a:bodyPr wrap="square">
            <a:noAutofit/>
          </a:bodyPr>
          <a:lstStyle/>
          <a:p>
            <a:pPr marL="108000" lvl="1">
              <a:buClr>
                <a:schemeClr val="tx2"/>
              </a:buClr>
              <a:buSzPct val="100000"/>
            </a:pPr>
            <a:r>
              <a:rPr lang="en-US" altLang="ja-JP" sz="1600" dirty="0">
                <a:latin typeface="Meiryo UI" panose="020B0604030504040204" pitchFamily="50" charset="-128"/>
                <a:ea typeface="Meiryo UI" panose="020B0604030504040204" pitchFamily="50" charset="-128"/>
              </a:rPr>
              <a:t>XXX</a:t>
            </a:r>
          </a:p>
        </p:txBody>
      </p:sp>
      <p:sp>
        <p:nvSpPr>
          <p:cNvPr id="48" name="Rectangle 37">
            <a:extLst>
              <a:ext uri="{FF2B5EF4-FFF2-40B4-BE49-F238E27FC236}">
                <a16:creationId xmlns:a16="http://schemas.microsoft.com/office/drawing/2014/main" id="{00F62269-F28B-457D-BDBE-F0E54CD766F0}"/>
              </a:ext>
            </a:extLst>
          </p:cNvPr>
          <p:cNvSpPr/>
          <p:nvPr/>
        </p:nvSpPr>
        <p:spPr>
          <a:xfrm>
            <a:off x="3906987" y="5242128"/>
            <a:ext cx="3364322" cy="684029"/>
          </a:xfrm>
          <a:prstGeom prst="rect">
            <a:avLst/>
          </a:prstGeom>
          <a:solidFill>
            <a:schemeClr val="bg2"/>
          </a:solidFill>
          <a:ln>
            <a:noFill/>
          </a:ln>
        </p:spPr>
        <p:txBody>
          <a:bodyPr wrap="square">
            <a:noAutofit/>
          </a:bodyPr>
          <a:lstStyle/>
          <a:p>
            <a:pPr marL="108000" lvl="1">
              <a:buClr>
                <a:schemeClr val="tx2"/>
              </a:buClr>
              <a:buSzPct val="100000"/>
            </a:pPr>
            <a:r>
              <a:rPr lang="en-US" altLang="ja-JP" sz="1600" dirty="0">
                <a:latin typeface="Meiryo UI" panose="020B0604030504040204" pitchFamily="50" charset="-128"/>
                <a:ea typeface="Meiryo UI" panose="020B0604030504040204" pitchFamily="50" charset="-128"/>
              </a:rPr>
              <a:t>XXX</a:t>
            </a:r>
          </a:p>
        </p:txBody>
      </p:sp>
      <p:sp>
        <p:nvSpPr>
          <p:cNvPr id="50" name="Rectangle 37">
            <a:extLst>
              <a:ext uri="{FF2B5EF4-FFF2-40B4-BE49-F238E27FC236}">
                <a16:creationId xmlns:a16="http://schemas.microsoft.com/office/drawing/2014/main" id="{00F62269-F28B-457D-BDBE-F0E54CD766F0}"/>
              </a:ext>
            </a:extLst>
          </p:cNvPr>
          <p:cNvSpPr/>
          <p:nvPr/>
        </p:nvSpPr>
        <p:spPr>
          <a:xfrm>
            <a:off x="3918863" y="6085360"/>
            <a:ext cx="3364322" cy="684029"/>
          </a:xfrm>
          <a:prstGeom prst="rect">
            <a:avLst/>
          </a:prstGeom>
          <a:solidFill>
            <a:schemeClr val="bg2"/>
          </a:solidFill>
          <a:ln>
            <a:noFill/>
          </a:ln>
        </p:spPr>
        <p:txBody>
          <a:bodyPr wrap="square">
            <a:noAutofit/>
          </a:bodyPr>
          <a:lstStyle/>
          <a:p>
            <a:pPr marL="108000" lvl="1">
              <a:buClr>
                <a:schemeClr val="tx2"/>
              </a:buClr>
              <a:buSzPct val="100000"/>
            </a:pPr>
            <a:r>
              <a:rPr lang="en-US" altLang="ja-JP" sz="1600" dirty="0">
                <a:latin typeface="Meiryo UI" panose="020B0604030504040204" pitchFamily="50" charset="-128"/>
                <a:ea typeface="Meiryo UI" panose="020B0604030504040204" pitchFamily="50" charset="-128"/>
              </a:rPr>
              <a:t>XXX</a:t>
            </a:r>
          </a:p>
        </p:txBody>
      </p:sp>
      <p:sp>
        <p:nvSpPr>
          <p:cNvPr id="67" name="Rectangle 37">
            <a:extLst>
              <a:ext uri="{FF2B5EF4-FFF2-40B4-BE49-F238E27FC236}">
                <a16:creationId xmlns:a16="http://schemas.microsoft.com/office/drawing/2014/main" id="{00F62269-F28B-457D-BDBE-F0E54CD766F0}"/>
              </a:ext>
            </a:extLst>
          </p:cNvPr>
          <p:cNvSpPr/>
          <p:nvPr/>
        </p:nvSpPr>
        <p:spPr>
          <a:xfrm>
            <a:off x="7451966" y="3570297"/>
            <a:ext cx="3993567" cy="684029"/>
          </a:xfrm>
          <a:prstGeom prst="rect">
            <a:avLst/>
          </a:prstGeom>
          <a:solidFill>
            <a:schemeClr val="bg2"/>
          </a:solidFill>
          <a:ln>
            <a:noFill/>
          </a:ln>
        </p:spPr>
        <p:txBody>
          <a:bodyPr wrap="square">
            <a:noAutofit/>
          </a:bodyPr>
          <a:lstStyle/>
          <a:p>
            <a:pPr marL="108000" lvl="1">
              <a:buClr>
                <a:schemeClr val="tx2"/>
              </a:buClr>
              <a:buSzPct val="100000"/>
            </a:pPr>
            <a:r>
              <a:rPr lang="en-US" altLang="ja-JP" sz="1600" dirty="0">
                <a:latin typeface="Meiryo UI" panose="020B0604030504040204" pitchFamily="50" charset="-128"/>
                <a:ea typeface="Meiryo UI" panose="020B0604030504040204" pitchFamily="50" charset="-128"/>
              </a:rPr>
              <a:t>XXX</a:t>
            </a:r>
          </a:p>
        </p:txBody>
      </p:sp>
      <p:sp>
        <p:nvSpPr>
          <p:cNvPr id="68" name="Rectangle 37">
            <a:extLst>
              <a:ext uri="{FF2B5EF4-FFF2-40B4-BE49-F238E27FC236}">
                <a16:creationId xmlns:a16="http://schemas.microsoft.com/office/drawing/2014/main" id="{00F62269-F28B-457D-BDBE-F0E54CD766F0}"/>
              </a:ext>
            </a:extLst>
          </p:cNvPr>
          <p:cNvSpPr/>
          <p:nvPr/>
        </p:nvSpPr>
        <p:spPr>
          <a:xfrm>
            <a:off x="7440090" y="4398900"/>
            <a:ext cx="3993567" cy="684029"/>
          </a:xfrm>
          <a:prstGeom prst="rect">
            <a:avLst/>
          </a:prstGeom>
          <a:solidFill>
            <a:schemeClr val="bg2"/>
          </a:solidFill>
          <a:ln>
            <a:noFill/>
          </a:ln>
        </p:spPr>
        <p:txBody>
          <a:bodyPr wrap="square">
            <a:noAutofit/>
          </a:bodyPr>
          <a:lstStyle/>
          <a:p>
            <a:pPr marL="108000" lvl="1">
              <a:buClr>
                <a:schemeClr val="tx2"/>
              </a:buClr>
              <a:buSzPct val="100000"/>
            </a:pPr>
            <a:r>
              <a:rPr lang="en-US" altLang="ja-JP" sz="1600" dirty="0">
                <a:latin typeface="Meiryo UI" panose="020B0604030504040204" pitchFamily="50" charset="-128"/>
                <a:ea typeface="Meiryo UI" panose="020B0604030504040204" pitchFamily="50" charset="-128"/>
              </a:rPr>
              <a:t>XXX</a:t>
            </a:r>
          </a:p>
        </p:txBody>
      </p:sp>
      <p:sp>
        <p:nvSpPr>
          <p:cNvPr id="69" name="Rectangle 37">
            <a:extLst>
              <a:ext uri="{FF2B5EF4-FFF2-40B4-BE49-F238E27FC236}">
                <a16:creationId xmlns:a16="http://schemas.microsoft.com/office/drawing/2014/main" id="{00F62269-F28B-457D-BDBE-F0E54CD766F0}"/>
              </a:ext>
            </a:extLst>
          </p:cNvPr>
          <p:cNvSpPr/>
          <p:nvPr/>
        </p:nvSpPr>
        <p:spPr>
          <a:xfrm>
            <a:off x="7440090" y="5242132"/>
            <a:ext cx="3993567" cy="684029"/>
          </a:xfrm>
          <a:prstGeom prst="rect">
            <a:avLst/>
          </a:prstGeom>
          <a:solidFill>
            <a:schemeClr val="bg2"/>
          </a:solidFill>
          <a:ln>
            <a:noFill/>
          </a:ln>
        </p:spPr>
        <p:txBody>
          <a:bodyPr wrap="square">
            <a:noAutofit/>
          </a:bodyPr>
          <a:lstStyle/>
          <a:p>
            <a:pPr marL="108000" lvl="1">
              <a:buClr>
                <a:schemeClr val="tx2"/>
              </a:buClr>
              <a:buSzPct val="100000"/>
            </a:pPr>
            <a:r>
              <a:rPr lang="en-US" altLang="ja-JP" sz="1600" dirty="0">
                <a:latin typeface="Meiryo UI" panose="020B0604030504040204" pitchFamily="50" charset="-128"/>
                <a:ea typeface="Meiryo UI" panose="020B0604030504040204" pitchFamily="50" charset="-128"/>
              </a:rPr>
              <a:t>XXX</a:t>
            </a:r>
          </a:p>
        </p:txBody>
      </p:sp>
      <p:sp>
        <p:nvSpPr>
          <p:cNvPr id="71" name="Rectangle 37">
            <a:extLst>
              <a:ext uri="{FF2B5EF4-FFF2-40B4-BE49-F238E27FC236}">
                <a16:creationId xmlns:a16="http://schemas.microsoft.com/office/drawing/2014/main" id="{00F62269-F28B-457D-BDBE-F0E54CD766F0}"/>
              </a:ext>
            </a:extLst>
          </p:cNvPr>
          <p:cNvSpPr/>
          <p:nvPr/>
        </p:nvSpPr>
        <p:spPr>
          <a:xfrm>
            <a:off x="7451966" y="6085364"/>
            <a:ext cx="3993567" cy="684029"/>
          </a:xfrm>
          <a:prstGeom prst="rect">
            <a:avLst/>
          </a:prstGeom>
          <a:solidFill>
            <a:schemeClr val="bg2"/>
          </a:solidFill>
          <a:ln>
            <a:noFill/>
          </a:ln>
        </p:spPr>
        <p:txBody>
          <a:bodyPr wrap="square">
            <a:noAutofit/>
          </a:bodyPr>
          <a:lstStyle/>
          <a:p>
            <a:pPr marL="108000" lvl="1">
              <a:buClr>
                <a:schemeClr val="tx2"/>
              </a:buClr>
              <a:buSzPct val="100000"/>
            </a:pPr>
            <a:r>
              <a:rPr lang="en-US" altLang="ja-JP" sz="1600" dirty="0">
                <a:latin typeface="Meiryo UI" panose="020B0604030504040204" pitchFamily="50" charset="-128"/>
                <a:ea typeface="Meiryo UI" panose="020B0604030504040204" pitchFamily="50" charset="-128"/>
              </a:rPr>
              <a:t>XXX</a:t>
            </a:r>
          </a:p>
        </p:txBody>
      </p:sp>
      <p:sp>
        <p:nvSpPr>
          <p:cNvPr id="72" name="Rectangle 27">
            <a:extLst>
              <a:ext uri="{FF2B5EF4-FFF2-40B4-BE49-F238E27FC236}">
                <a16:creationId xmlns:a16="http://schemas.microsoft.com/office/drawing/2014/main" id="{A73FE0F9-8509-47A8-809E-13A06D9E13C2}"/>
              </a:ext>
            </a:extLst>
          </p:cNvPr>
          <p:cNvSpPr/>
          <p:nvPr/>
        </p:nvSpPr>
        <p:spPr>
          <a:xfrm>
            <a:off x="1344631" y="3219385"/>
            <a:ext cx="1415772" cy="338554"/>
          </a:xfrm>
          <a:prstGeom prst="rect">
            <a:avLst/>
          </a:prstGeom>
        </p:spPr>
        <p:txBody>
          <a:bodyPr wrap="none">
            <a:spAutoFit/>
          </a:bodyPr>
          <a:lstStyle/>
          <a:p>
            <a:r>
              <a:rPr lang="ja-JP" altLang="en-US" sz="1600" dirty="0">
                <a:solidFill>
                  <a:schemeClr val="tx2"/>
                </a:solidFill>
                <a:latin typeface="Meiryo UI" panose="020B0604030504040204" pitchFamily="50" charset="-128"/>
                <a:ea typeface="Meiryo UI" panose="020B0604030504040204" pitchFamily="50" charset="-128"/>
              </a:rPr>
              <a:t>研究開発内容</a:t>
            </a:r>
            <a:endParaRPr lang="en-US" sz="1600" dirty="0">
              <a:solidFill>
                <a:schemeClr val="tx2"/>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4979378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Rectangle 57">
            <a:extLst>
              <a:ext uri="{FF2B5EF4-FFF2-40B4-BE49-F238E27FC236}">
                <a16:creationId xmlns:a16="http://schemas.microsoft.com/office/drawing/2014/main" id="{839E2959-17DB-4703-B319-CB860D31AF02}"/>
              </a:ext>
            </a:extLst>
          </p:cNvPr>
          <p:cNvSpPr/>
          <p:nvPr/>
        </p:nvSpPr>
        <p:spPr>
          <a:xfrm>
            <a:off x="686562" y="1191793"/>
            <a:ext cx="10800000" cy="1002565"/>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179388" indent="-179388"/>
            <a:r>
              <a:rPr lang="ja-JP" altLang="en-US" sz="1400" dirty="0">
                <a:solidFill>
                  <a:schemeClr val="tx1"/>
                </a:solidFill>
                <a:latin typeface="Meiryo UI" panose="020B0604030504040204" pitchFamily="50" charset="-128"/>
                <a:ea typeface="Meiryo UI" panose="020B0604030504040204" pitchFamily="50" charset="-128"/>
              </a:rPr>
              <a:t>・最新技術の現状と目標（</a:t>
            </a:r>
            <a:r>
              <a:rPr lang="en-US" altLang="ja-JP" sz="1400" dirty="0">
                <a:solidFill>
                  <a:schemeClr val="tx1"/>
                </a:solidFill>
                <a:latin typeface="Meiryo UI" panose="020B0604030504040204" pitchFamily="50" charset="-128"/>
                <a:ea typeface="Meiryo UI" panose="020B0604030504040204" pitchFamily="50" charset="-128"/>
                <a:hlinkClick r:id="rId2"/>
              </a:rPr>
              <a:t>IEA</a:t>
            </a:r>
            <a:r>
              <a:rPr lang="ja-JP" altLang="en-US" sz="1400" dirty="0">
                <a:solidFill>
                  <a:schemeClr val="tx1"/>
                </a:solidFill>
                <a:latin typeface="Meiryo UI" panose="020B0604030504040204" pitchFamily="50" charset="-128"/>
                <a:ea typeface="Meiryo UI" panose="020B0604030504040204" pitchFamily="50" charset="-128"/>
                <a:hlinkClick r:id="rId2"/>
              </a:rPr>
              <a:t>による</a:t>
            </a:r>
            <a:r>
              <a:rPr lang="en-US" altLang="ja-JP" sz="1400" dirty="0" err="1">
                <a:solidFill>
                  <a:schemeClr val="tx1"/>
                </a:solidFill>
                <a:latin typeface="Meiryo UI" panose="020B0604030504040204" pitchFamily="50" charset="-128"/>
                <a:ea typeface="Meiryo UI" panose="020B0604030504040204" pitchFamily="50" charset="-128"/>
                <a:hlinkClick r:id="rId2"/>
              </a:rPr>
              <a:t>TRL</a:t>
            </a:r>
            <a:r>
              <a:rPr lang="ja-JP" altLang="en-US" sz="1400" dirty="0">
                <a:solidFill>
                  <a:schemeClr val="tx1"/>
                </a:solidFill>
                <a:latin typeface="Meiryo UI" panose="020B0604030504040204" pitchFamily="50" charset="-128"/>
                <a:ea typeface="Meiryo UI" panose="020B0604030504040204" pitchFamily="50" charset="-128"/>
              </a:rPr>
              <a:t>を用いて目標の技術成熟度を表現）とのギャップに対して、どのような解決方法を行うのかを記載</a:t>
            </a:r>
            <a:endParaRPr lang="en-US" altLang="ja-JP" sz="1400" dirty="0">
              <a:solidFill>
                <a:schemeClr val="tx1"/>
              </a:solidFill>
              <a:latin typeface="Meiryo UI" panose="020B0604030504040204" pitchFamily="50" charset="-128"/>
              <a:ea typeface="Meiryo UI" panose="020B0604030504040204" pitchFamily="50" charset="-128"/>
            </a:endParaRPr>
          </a:p>
          <a:p>
            <a:pPr marL="179388" indent="-179388"/>
            <a:r>
              <a:rPr lang="ja-JP" altLang="en-US" sz="1400" dirty="0">
                <a:solidFill>
                  <a:schemeClr val="tx1"/>
                </a:solidFill>
                <a:latin typeface="Meiryo UI" panose="020B0604030504040204" pitchFamily="50" charset="-128"/>
                <a:ea typeface="Meiryo UI" panose="020B0604030504040204" pitchFamily="50" charset="-128"/>
              </a:rPr>
              <a:t>・解決方法の詳細については、適宜、参考資料のスライドを挿入して説明すること（複数のソリューションを並行して実施する可能性がある場合は、それらを言及することも可（ただし、審査の結果、一部のみ採択される場合がある））</a:t>
            </a:r>
            <a:endParaRPr lang="en-US" altLang="ja-JP" sz="1400" dirty="0">
              <a:solidFill>
                <a:schemeClr val="tx1"/>
              </a:solidFill>
              <a:latin typeface="Meiryo UI" panose="020B0604030504040204" pitchFamily="50" charset="-128"/>
              <a:ea typeface="Meiryo UI" panose="020B0604030504040204" pitchFamily="50" charset="-128"/>
            </a:endParaRPr>
          </a:p>
          <a:p>
            <a:pPr marL="179388" indent="-179388"/>
            <a:r>
              <a:rPr lang="ja-JP" altLang="en-US" sz="1400" dirty="0">
                <a:solidFill>
                  <a:schemeClr val="tx1"/>
                </a:solidFill>
                <a:latin typeface="Meiryo UI" panose="020B0604030504040204" pitchFamily="50" charset="-128"/>
                <a:ea typeface="Meiryo UI" panose="020B0604030504040204" pitchFamily="50" charset="-128"/>
              </a:rPr>
              <a:t>・その際、実現可能性を示すため、これまでの知見、関連論文、</a:t>
            </a:r>
            <a:r>
              <a:rPr lang="en-US" altLang="ja-JP" sz="1400" dirty="0">
                <a:solidFill>
                  <a:schemeClr val="tx1"/>
                </a:solidFill>
                <a:latin typeface="Meiryo UI" panose="020B0604030504040204" pitchFamily="50" charset="-128"/>
                <a:ea typeface="Meiryo UI" panose="020B0604030504040204" pitchFamily="50" charset="-128"/>
              </a:rPr>
              <a:t>FS</a:t>
            </a:r>
            <a:r>
              <a:rPr lang="ja-JP" altLang="en-US" sz="1400" dirty="0">
                <a:solidFill>
                  <a:schemeClr val="tx1"/>
                </a:solidFill>
                <a:latin typeface="Meiryo UI" panose="020B0604030504040204" pitchFamily="50" charset="-128"/>
                <a:ea typeface="Meiryo UI" panose="020B0604030504040204" pitchFamily="50" charset="-128"/>
              </a:rPr>
              <a:t>結果等の裏付けを付した上で、想定される成功確率を記載すること</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56" name="Rectangle 55">
            <a:extLst>
              <a:ext uri="{FF2B5EF4-FFF2-40B4-BE49-F238E27FC236}">
                <a16:creationId xmlns:a16="http://schemas.microsoft.com/office/drawing/2014/main" id="{ECD750BA-60F3-4F19-92F6-A5B688F4143B}"/>
              </a:ext>
            </a:extLst>
          </p:cNvPr>
          <p:cNvSpPr/>
          <p:nvPr/>
        </p:nvSpPr>
        <p:spPr>
          <a:xfrm>
            <a:off x="2497948" y="2404844"/>
            <a:ext cx="526106" cy="338554"/>
          </a:xfrm>
          <a:prstGeom prst="rect">
            <a:avLst/>
          </a:prstGeom>
        </p:spPr>
        <p:txBody>
          <a:bodyPr wrap="none">
            <a:spAutoFit/>
          </a:bodyPr>
          <a:lstStyle/>
          <a:p>
            <a:r>
              <a:rPr lang="en-US" altLang="ja-JP" sz="1600" dirty="0" err="1">
                <a:solidFill>
                  <a:schemeClr val="tx2"/>
                </a:solidFill>
                <a:latin typeface="Meiryo UI" panose="020B0604030504040204" pitchFamily="50" charset="-128"/>
                <a:ea typeface="Meiryo UI" panose="020B0604030504040204" pitchFamily="50" charset="-128"/>
                <a:cs typeface="ＭＳ Ｐゴシック" panose="020B0600070205080204" pitchFamily="50" charset="-128"/>
              </a:rPr>
              <a:t>KPI</a:t>
            </a:r>
            <a:endParaRPr lang="en-US" sz="1600" dirty="0">
              <a:solidFill>
                <a:schemeClr val="tx2"/>
              </a:solidFill>
              <a:latin typeface="Meiryo UI" panose="020B0604030504040204" pitchFamily="50" charset="-128"/>
              <a:ea typeface="Meiryo UI" panose="020B0604030504040204" pitchFamily="50" charset="-128"/>
            </a:endParaRPr>
          </a:p>
        </p:txBody>
      </p:sp>
      <p:sp>
        <p:nvSpPr>
          <p:cNvPr id="57" name="Rectangle 56">
            <a:extLst>
              <a:ext uri="{FF2B5EF4-FFF2-40B4-BE49-F238E27FC236}">
                <a16:creationId xmlns:a16="http://schemas.microsoft.com/office/drawing/2014/main" id="{7244DA5D-DC06-42F2-ACCB-E1F5F60AE5DD}"/>
              </a:ext>
            </a:extLst>
          </p:cNvPr>
          <p:cNvSpPr/>
          <p:nvPr/>
        </p:nvSpPr>
        <p:spPr>
          <a:xfrm>
            <a:off x="3956937" y="2404844"/>
            <a:ext cx="595035" cy="338554"/>
          </a:xfrm>
          <a:prstGeom prst="rect">
            <a:avLst/>
          </a:prstGeom>
          <a:noFill/>
        </p:spPr>
        <p:txBody>
          <a:bodyPr wrap="none">
            <a:spAutoFit/>
          </a:bodyPr>
          <a:lstStyle/>
          <a:p>
            <a:r>
              <a:rPr lang="ja-JP" altLang="en-US" sz="1600" dirty="0">
                <a:solidFill>
                  <a:schemeClr val="tx2"/>
                </a:solidFill>
                <a:latin typeface="Meiryo UI" panose="020B0604030504040204" pitchFamily="50" charset="-128"/>
                <a:ea typeface="Meiryo UI" panose="020B0604030504040204" pitchFamily="50" charset="-128"/>
              </a:rPr>
              <a:t>現状</a:t>
            </a:r>
            <a:endParaRPr lang="en-US" sz="1600" dirty="0">
              <a:solidFill>
                <a:schemeClr val="tx2"/>
              </a:solidFill>
              <a:latin typeface="Meiryo UI" panose="020B0604030504040204" pitchFamily="50" charset="-128"/>
              <a:ea typeface="Meiryo UI" panose="020B0604030504040204" pitchFamily="50" charset="-128"/>
            </a:endParaRPr>
          </a:p>
        </p:txBody>
      </p:sp>
      <p:sp>
        <p:nvSpPr>
          <p:cNvPr id="61" name="Rectangle 60">
            <a:extLst>
              <a:ext uri="{FF2B5EF4-FFF2-40B4-BE49-F238E27FC236}">
                <a16:creationId xmlns:a16="http://schemas.microsoft.com/office/drawing/2014/main" id="{015F21C5-2640-47C2-AA58-8FB6BF00987A}"/>
              </a:ext>
            </a:extLst>
          </p:cNvPr>
          <p:cNvSpPr/>
          <p:nvPr/>
        </p:nvSpPr>
        <p:spPr>
          <a:xfrm>
            <a:off x="5143616" y="2411780"/>
            <a:ext cx="1103187" cy="338554"/>
          </a:xfrm>
          <a:prstGeom prst="rect">
            <a:avLst/>
          </a:prstGeom>
          <a:noFill/>
        </p:spPr>
        <p:txBody>
          <a:bodyPr wrap="none">
            <a:spAutoFit/>
          </a:bodyPr>
          <a:lstStyle/>
          <a:p>
            <a:r>
              <a:rPr lang="ja-JP" altLang="en-US" sz="1600" dirty="0">
                <a:solidFill>
                  <a:schemeClr val="tx2"/>
                </a:solidFill>
                <a:latin typeface="Meiryo UI" panose="020B0604030504040204" pitchFamily="50" charset="-128"/>
                <a:ea typeface="Meiryo UI" panose="020B0604030504040204" pitchFamily="50" charset="-128"/>
              </a:rPr>
              <a:t>達成レベル</a:t>
            </a:r>
            <a:endParaRPr lang="en-US" sz="1600" dirty="0">
              <a:solidFill>
                <a:schemeClr val="tx2"/>
              </a:solidFill>
              <a:latin typeface="Meiryo UI" panose="020B0604030504040204" pitchFamily="50" charset="-128"/>
              <a:ea typeface="Meiryo UI" panose="020B0604030504040204" pitchFamily="50" charset="-128"/>
            </a:endParaRPr>
          </a:p>
        </p:txBody>
      </p:sp>
      <p:sp>
        <p:nvSpPr>
          <p:cNvPr id="68" name="Rectangle 67">
            <a:extLst>
              <a:ext uri="{FF2B5EF4-FFF2-40B4-BE49-F238E27FC236}">
                <a16:creationId xmlns:a16="http://schemas.microsoft.com/office/drawing/2014/main" id="{273D5E34-6262-42D6-8CC4-5F999AD3B5A1}"/>
              </a:ext>
            </a:extLst>
          </p:cNvPr>
          <p:cNvSpPr/>
          <p:nvPr/>
        </p:nvSpPr>
        <p:spPr>
          <a:xfrm>
            <a:off x="6432281" y="2384594"/>
            <a:ext cx="1005403" cy="338554"/>
          </a:xfrm>
          <a:prstGeom prst="rect">
            <a:avLst/>
          </a:prstGeom>
          <a:noFill/>
        </p:spPr>
        <p:txBody>
          <a:bodyPr wrap="none">
            <a:spAutoFit/>
          </a:bodyPr>
          <a:lstStyle/>
          <a:p>
            <a:r>
              <a:rPr lang="ja-JP" altLang="en-US" sz="1600" dirty="0">
                <a:solidFill>
                  <a:schemeClr val="tx2"/>
                </a:solidFill>
                <a:latin typeface="Meiryo UI" panose="020B0604030504040204" pitchFamily="50" charset="-128"/>
                <a:ea typeface="Meiryo UI" panose="020B0604030504040204" pitchFamily="50" charset="-128"/>
              </a:rPr>
              <a:t>解決方法</a:t>
            </a:r>
            <a:endParaRPr lang="en-US" sz="1600" dirty="0">
              <a:solidFill>
                <a:schemeClr val="tx2"/>
              </a:solidFill>
              <a:latin typeface="Meiryo UI" panose="020B0604030504040204" pitchFamily="50" charset="-128"/>
              <a:ea typeface="Meiryo UI" panose="020B0604030504040204" pitchFamily="50" charset="-128"/>
            </a:endParaRPr>
          </a:p>
        </p:txBody>
      </p:sp>
      <p:sp>
        <p:nvSpPr>
          <p:cNvPr id="72" name="Rectangle 71">
            <a:extLst>
              <a:ext uri="{FF2B5EF4-FFF2-40B4-BE49-F238E27FC236}">
                <a16:creationId xmlns:a16="http://schemas.microsoft.com/office/drawing/2014/main" id="{6BA8EE84-5F3A-4D2D-8650-C8F34A902E8B}"/>
              </a:ext>
            </a:extLst>
          </p:cNvPr>
          <p:cNvSpPr/>
          <p:nvPr/>
        </p:nvSpPr>
        <p:spPr>
          <a:xfrm>
            <a:off x="10063828" y="2227114"/>
            <a:ext cx="1210588" cy="523220"/>
          </a:xfrm>
          <a:prstGeom prst="rect">
            <a:avLst/>
          </a:prstGeom>
          <a:noFill/>
        </p:spPr>
        <p:txBody>
          <a:bodyPr wrap="none">
            <a:spAutoFit/>
          </a:bodyPr>
          <a:lstStyle/>
          <a:p>
            <a:pPr algn="ctr"/>
            <a:r>
              <a:rPr lang="ja-JP" altLang="en-US" sz="1600" dirty="0">
                <a:solidFill>
                  <a:schemeClr val="tx2"/>
                </a:solidFill>
                <a:latin typeface="Meiryo UI" panose="020B0604030504040204" pitchFamily="50" charset="-128"/>
                <a:ea typeface="Meiryo UI" panose="020B0604030504040204" pitchFamily="50" charset="-128"/>
              </a:rPr>
              <a:t>実現可能性</a:t>
            </a:r>
            <a:endParaRPr lang="en-US" altLang="ja-JP" sz="1600" dirty="0">
              <a:solidFill>
                <a:schemeClr val="tx2"/>
              </a:solidFill>
              <a:latin typeface="Meiryo UI" panose="020B0604030504040204" pitchFamily="50" charset="-128"/>
              <a:ea typeface="Meiryo UI" panose="020B0604030504040204" pitchFamily="50" charset="-128"/>
            </a:endParaRPr>
          </a:p>
          <a:p>
            <a:pPr algn="ctr"/>
            <a:r>
              <a:rPr lang="ja-JP" altLang="en-US" sz="1200" dirty="0">
                <a:latin typeface="Meiryo UI" panose="020B0604030504040204" pitchFamily="50" charset="-128"/>
                <a:ea typeface="Meiryo UI" panose="020B0604030504040204" pitchFamily="50" charset="-128"/>
              </a:rPr>
              <a:t>（成功確率）</a:t>
            </a:r>
            <a:endParaRPr lang="en-US" sz="1200" dirty="0">
              <a:latin typeface="Meiryo UI" panose="020B0604030504040204" pitchFamily="50" charset="-128"/>
              <a:ea typeface="Meiryo UI" panose="020B0604030504040204" pitchFamily="50" charset="-128"/>
            </a:endParaRPr>
          </a:p>
        </p:txBody>
      </p:sp>
      <p:grpSp>
        <p:nvGrpSpPr>
          <p:cNvPr id="8" name="Group 7">
            <a:extLst>
              <a:ext uri="{FF2B5EF4-FFF2-40B4-BE49-F238E27FC236}">
                <a16:creationId xmlns:a16="http://schemas.microsoft.com/office/drawing/2014/main" id="{C86C34D3-313D-40C9-BC4D-E6527E960D21}"/>
              </a:ext>
            </a:extLst>
          </p:cNvPr>
          <p:cNvGrpSpPr/>
          <p:nvPr/>
        </p:nvGrpSpPr>
        <p:grpSpPr>
          <a:xfrm>
            <a:off x="6240077" y="2720953"/>
            <a:ext cx="216000" cy="968400"/>
            <a:chOff x="6240077" y="2274819"/>
            <a:chExt cx="216000" cy="968400"/>
          </a:xfrm>
        </p:grpSpPr>
        <p:cxnSp>
          <p:nvCxnSpPr>
            <p:cNvPr id="42" name="Straight Connector 41">
              <a:extLst>
                <a:ext uri="{FF2B5EF4-FFF2-40B4-BE49-F238E27FC236}">
                  <a16:creationId xmlns:a16="http://schemas.microsoft.com/office/drawing/2014/main" id="{AA6F606C-6711-42B9-93E1-D028873F33A2}"/>
                </a:ext>
              </a:extLst>
            </p:cNvPr>
            <p:cNvCxnSpPr>
              <a:cxnSpLocks/>
            </p:cNvCxnSpPr>
            <p:nvPr/>
          </p:nvCxnSpPr>
          <p:spPr>
            <a:xfrm flipH="1">
              <a:off x="6348077" y="2274819"/>
              <a:ext cx="0" cy="96840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43" name="Group 42">
              <a:extLst>
                <a:ext uri="{FF2B5EF4-FFF2-40B4-BE49-F238E27FC236}">
                  <a16:creationId xmlns:a16="http://schemas.microsoft.com/office/drawing/2014/main" id="{5EDC555E-08E5-4717-A6C5-5F96D9423C25}"/>
                </a:ext>
              </a:extLst>
            </p:cNvPr>
            <p:cNvGrpSpPr/>
            <p:nvPr/>
          </p:nvGrpSpPr>
          <p:grpSpPr>
            <a:xfrm>
              <a:off x="6240077" y="2651019"/>
              <a:ext cx="216000" cy="216000"/>
              <a:chOff x="5937564" y="3833745"/>
              <a:chExt cx="306171" cy="306910"/>
            </a:xfrm>
          </p:grpSpPr>
          <p:sp>
            <p:nvSpPr>
              <p:cNvPr id="44" name="Freeform 94">
                <a:extLst>
                  <a:ext uri="{FF2B5EF4-FFF2-40B4-BE49-F238E27FC236}">
                    <a16:creationId xmlns:a16="http://schemas.microsoft.com/office/drawing/2014/main" id="{9288A674-01E1-4B41-BED7-5CC437ACDB1B}"/>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latin typeface="Meiryo UI" panose="020B0604030504040204" pitchFamily="50" charset="-128"/>
                  <a:ea typeface="Meiryo UI" panose="020B0604030504040204" pitchFamily="50" charset="-128"/>
                </a:endParaRPr>
              </a:p>
            </p:txBody>
          </p:sp>
          <p:sp>
            <p:nvSpPr>
              <p:cNvPr id="45" name="Freeform 95">
                <a:extLst>
                  <a:ext uri="{FF2B5EF4-FFF2-40B4-BE49-F238E27FC236}">
                    <a16:creationId xmlns:a16="http://schemas.microsoft.com/office/drawing/2014/main" id="{9725C87B-D93A-4E19-8C22-AD63B0ABC55B}"/>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latin typeface="Meiryo UI" panose="020B0604030504040204" pitchFamily="50" charset="-128"/>
                  <a:ea typeface="Meiryo UI" panose="020B0604030504040204" pitchFamily="50" charset="-128"/>
                </a:endParaRPr>
              </a:p>
            </p:txBody>
          </p:sp>
        </p:grpSp>
      </p:grpSp>
      <p:sp>
        <p:nvSpPr>
          <p:cNvPr id="46" name="Rectangle 45">
            <a:extLst>
              <a:ext uri="{FF2B5EF4-FFF2-40B4-BE49-F238E27FC236}">
                <a16:creationId xmlns:a16="http://schemas.microsoft.com/office/drawing/2014/main" id="{DE9B8A3E-531B-443C-86AB-1167FAB84127}"/>
              </a:ext>
            </a:extLst>
          </p:cNvPr>
          <p:cNvSpPr/>
          <p:nvPr/>
        </p:nvSpPr>
        <p:spPr>
          <a:xfrm>
            <a:off x="617739" y="2715482"/>
            <a:ext cx="1774861" cy="969628"/>
          </a:xfrm>
          <a:prstGeom prst="rect">
            <a:avLst/>
          </a:prstGeom>
          <a:ln w="6350">
            <a:solidFill>
              <a:schemeClr val="accent5"/>
            </a:solidFill>
          </a:ln>
        </p:spPr>
        <p:txBody>
          <a:bodyPr wrap="square" lIns="0" rIns="72000">
            <a:noAutofit/>
          </a:bodyPr>
          <a:lstStyle/>
          <a:p>
            <a:pPr marL="324000" lvl="1" indent="-216000">
              <a:buClr>
                <a:schemeClr val="tx2"/>
              </a:buClr>
              <a:buSzPct val="100000"/>
              <a:buFont typeface="Trebuchet MS" panose="020B0603020202020204" pitchFamily="34" charset="0"/>
              <a:buChar char="•"/>
            </a:pPr>
            <a:r>
              <a:rPr lang="en-US" altLang="ja-JP" sz="1400" dirty="0">
                <a:latin typeface="Meiryo UI" panose="020B0604030504040204" pitchFamily="50" charset="-128"/>
                <a:ea typeface="Meiryo UI" panose="020B0604030504040204" pitchFamily="50" charset="-128"/>
              </a:rPr>
              <a:t>XXX</a:t>
            </a:r>
            <a:endParaRPr lang="ja-JP" altLang="en-US" sz="1400" dirty="0">
              <a:latin typeface="Meiryo UI" panose="020B0604030504040204" pitchFamily="50" charset="-128"/>
              <a:ea typeface="Meiryo UI" panose="020B0604030504040204" pitchFamily="50" charset="-128"/>
            </a:endParaRPr>
          </a:p>
        </p:txBody>
      </p:sp>
      <p:sp>
        <p:nvSpPr>
          <p:cNvPr id="48" name="Rectangle 47">
            <a:extLst>
              <a:ext uri="{FF2B5EF4-FFF2-40B4-BE49-F238E27FC236}">
                <a16:creationId xmlns:a16="http://schemas.microsoft.com/office/drawing/2014/main" id="{2C7661BD-BBB3-44B9-89E3-30C9BE2C32FC}"/>
              </a:ext>
            </a:extLst>
          </p:cNvPr>
          <p:cNvSpPr/>
          <p:nvPr/>
        </p:nvSpPr>
        <p:spPr>
          <a:xfrm>
            <a:off x="2477306" y="2722452"/>
            <a:ext cx="1391315" cy="969628"/>
          </a:xfrm>
          <a:prstGeom prst="rect">
            <a:avLst/>
          </a:prstGeom>
          <a:solidFill>
            <a:schemeClr val="bg2"/>
          </a:solidFill>
          <a:ln>
            <a:noFill/>
          </a:ln>
        </p:spPr>
        <p:txBody>
          <a:bodyPr wrap="square" lIns="0" rIns="72000">
            <a:noAutofit/>
          </a:bodyPr>
          <a:lstStyle/>
          <a:p>
            <a:pPr marL="108000" lvl="1">
              <a:buClr>
                <a:schemeClr val="tx2"/>
              </a:buClr>
              <a:buSzPct val="100000"/>
            </a:pPr>
            <a:r>
              <a:rPr lang="en-US" altLang="ja-JP" sz="1400" dirty="0">
                <a:latin typeface="Meiryo UI" panose="020B0604030504040204" pitchFamily="50" charset="-128"/>
                <a:ea typeface="Meiryo UI" panose="020B0604030504040204" pitchFamily="50" charset="-128"/>
              </a:rPr>
              <a:t>XXX</a:t>
            </a:r>
          </a:p>
        </p:txBody>
      </p:sp>
      <p:sp>
        <p:nvSpPr>
          <p:cNvPr id="49" name="Rectangle 48">
            <a:extLst>
              <a:ext uri="{FF2B5EF4-FFF2-40B4-BE49-F238E27FC236}">
                <a16:creationId xmlns:a16="http://schemas.microsoft.com/office/drawing/2014/main" id="{8FB1A2A8-F9E9-4706-A426-BA85DD5EF64A}"/>
              </a:ext>
            </a:extLst>
          </p:cNvPr>
          <p:cNvSpPr/>
          <p:nvPr/>
        </p:nvSpPr>
        <p:spPr>
          <a:xfrm>
            <a:off x="3956937" y="2722452"/>
            <a:ext cx="1080000" cy="969628"/>
          </a:xfrm>
          <a:prstGeom prst="rect">
            <a:avLst/>
          </a:prstGeom>
          <a:solidFill>
            <a:schemeClr val="bg2"/>
          </a:solidFill>
          <a:ln>
            <a:noFill/>
          </a:ln>
        </p:spPr>
        <p:txBody>
          <a:bodyPr wrap="square" lIns="0" rIns="72000">
            <a:noAutofit/>
          </a:bodyPr>
          <a:lstStyle/>
          <a:p>
            <a:pPr marL="108000" lvl="1">
              <a:buClr>
                <a:schemeClr val="tx2"/>
              </a:buClr>
              <a:buSzPct val="100000"/>
            </a:pPr>
            <a:r>
              <a:rPr lang="en-US" altLang="ja-JP" sz="1400" dirty="0">
                <a:latin typeface="Meiryo UI" panose="020B0604030504040204" pitchFamily="50" charset="-128"/>
                <a:ea typeface="Meiryo UI" panose="020B0604030504040204" pitchFamily="50" charset="-128"/>
              </a:rPr>
              <a:t>XXX</a:t>
            </a:r>
          </a:p>
          <a:p>
            <a:pPr marL="108000" lvl="1">
              <a:buClr>
                <a:schemeClr val="tx2"/>
              </a:buClr>
              <a:buSzPct val="100000"/>
            </a:pPr>
            <a:r>
              <a:rPr lang="ja-JP" altLang="en-US" sz="1400" dirty="0">
                <a:latin typeface="Meiryo UI" panose="020B0604030504040204" pitchFamily="50" charset="-128"/>
                <a:ea typeface="Meiryo UI" panose="020B0604030504040204" pitchFamily="50" charset="-128"/>
              </a:rPr>
              <a:t>（</a:t>
            </a:r>
            <a:r>
              <a:rPr lang="en-US" altLang="ja-JP" sz="1400" dirty="0" err="1">
                <a:latin typeface="Meiryo UI" panose="020B0604030504040204" pitchFamily="50" charset="-128"/>
                <a:ea typeface="Meiryo UI" panose="020B0604030504040204" pitchFamily="50" charset="-128"/>
              </a:rPr>
              <a:t>TRL</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t>
            </a:r>
          </a:p>
        </p:txBody>
      </p:sp>
      <p:sp>
        <p:nvSpPr>
          <p:cNvPr id="50" name="Rectangle 49">
            <a:extLst>
              <a:ext uri="{FF2B5EF4-FFF2-40B4-BE49-F238E27FC236}">
                <a16:creationId xmlns:a16="http://schemas.microsoft.com/office/drawing/2014/main" id="{E33FA576-9E35-48D1-84F4-4B5ADEA61B11}"/>
              </a:ext>
            </a:extLst>
          </p:cNvPr>
          <p:cNvSpPr/>
          <p:nvPr/>
        </p:nvSpPr>
        <p:spPr>
          <a:xfrm>
            <a:off x="5156554" y="2722452"/>
            <a:ext cx="1080000" cy="969628"/>
          </a:xfrm>
          <a:prstGeom prst="rect">
            <a:avLst/>
          </a:prstGeom>
          <a:solidFill>
            <a:schemeClr val="bg2"/>
          </a:solidFill>
          <a:ln>
            <a:noFill/>
          </a:ln>
        </p:spPr>
        <p:txBody>
          <a:bodyPr wrap="square" lIns="0" rIns="72000">
            <a:noAutofit/>
          </a:bodyPr>
          <a:lstStyle/>
          <a:p>
            <a:pPr marL="108000" lvl="1">
              <a:buClr>
                <a:schemeClr val="tx2"/>
              </a:buClr>
              <a:buSzPct val="100000"/>
            </a:pPr>
            <a:r>
              <a:rPr lang="en-US" altLang="ja-JP" sz="1400" dirty="0">
                <a:latin typeface="Meiryo UI" panose="020B0604030504040204" pitchFamily="50" charset="-128"/>
                <a:ea typeface="Meiryo UI" panose="020B0604030504040204" pitchFamily="50" charset="-128"/>
              </a:rPr>
              <a:t>XXX</a:t>
            </a:r>
          </a:p>
          <a:p>
            <a:pPr marL="108000" lvl="1">
              <a:buClr>
                <a:schemeClr val="tx2"/>
              </a:buClr>
              <a:buSzPct val="100000"/>
            </a:pPr>
            <a:r>
              <a:rPr lang="ja-JP" altLang="en-US" sz="1400" dirty="0">
                <a:latin typeface="Meiryo UI" panose="020B0604030504040204" pitchFamily="50" charset="-128"/>
                <a:ea typeface="Meiryo UI" panose="020B0604030504040204" pitchFamily="50" charset="-128"/>
              </a:rPr>
              <a:t>（</a:t>
            </a:r>
            <a:r>
              <a:rPr lang="en-US" altLang="ja-JP" sz="1400" dirty="0" err="1">
                <a:latin typeface="Meiryo UI" panose="020B0604030504040204" pitchFamily="50" charset="-128"/>
                <a:ea typeface="Meiryo UI" panose="020B0604030504040204" pitchFamily="50" charset="-128"/>
              </a:rPr>
              <a:t>TRL</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t>
            </a:r>
          </a:p>
          <a:p>
            <a:pPr marL="108000" lvl="1">
              <a:buClr>
                <a:schemeClr val="tx2"/>
              </a:buClr>
              <a:buSzPct val="100000"/>
            </a:pPr>
            <a:endParaRPr lang="en-US" altLang="ja-JP" sz="1400" dirty="0">
              <a:latin typeface="Meiryo UI" panose="020B0604030504040204" pitchFamily="50" charset="-128"/>
              <a:ea typeface="Meiryo UI" panose="020B0604030504040204" pitchFamily="50" charset="-128"/>
            </a:endParaRPr>
          </a:p>
          <a:p>
            <a:pPr marL="108000" lvl="1">
              <a:buClr>
                <a:schemeClr val="tx2"/>
              </a:buClr>
              <a:buSzPct val="100000"/>
            </a:pPr>
            <a:endParaRPr lang="en-US" altLang="ja-JP" sz="1400" dirty="0">
              <a:latin typeface="Meiryo UI" panose="020B0604030504040204" pitchFamily="50" charset="-128"/>
              <a:ea typeface="Meiryo UI" panose="020B0604030504040204" pitchFamily="50" charset="-128"/>
            </a:endParaRPr>
          </a:p>
        </p:txBody>
      </p:sp>
      <p:sp>
        <p:nvSpPr>
          <p:cNvPr id="62" name="Rectangle 61">
            <a:extLst>
              <a:ext uri="{FF2B5EF4-FFF2-40B4-BE49-F238E27FC236}">
                <a16:creationId xmlns:a16="http://schemas.microsoft.com/office/drawing/2014/main" id="{553A9537-0D96-4558-98AF-CBA624E34C06}"/>
              </a:ext>
            </a:extLst>
          </p:cNvPr>
          <p:cNvSpPr/>
          <p:nvPr/>
        </p:nvSpPr>
        <p:spPr>
          <a:xfrm>
            <a:off x="6479553" y="2712975"/>
            <a:ext cx="3384752" cy="969628"/>
          </a:xfrm>
          <a:prstGeom prst="rect">
            <a:avLst/>
          </a:prstGeom>
          <a:solidFill>
            <a:schemeClr val="bg2"/>
          </a:solidFill>
          <a:ln>
            <a:noFill/>
          </a:ln>
        </p:spPr>
        <p:txBody>
          <a:bodyPr wrap="square" lIns="0" rIns="72000">
            <a:noAutofit/>
          </a:bodyPr>
          <a:lstStyle/>
          <a:p>
            <a:pPr marL="324000" lvl="1" indent="-216000">
              <a:buClr>
                <a:schemeClr val="tx2"/>
              </a:buClr>
              <a:buSzPct val="100000"/>
              <a:buFont typeface="Trebuchet MS" panose="020B0603020202020204" pitchFamily="34" charset="0"/>
              <a:buChar char="•"/>
            </a:pPr>
            <a:r>
              <a:rPr lang="en-US" altLang="ja-JP" sz="1400" dirty="0">
                <a:latin typeface="Trebuchet MS" panose="020B0603020202020204" pitchFamily="34" charset="0"/>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lang="ja-JP" altLang="en-US" sz="1400" dirty="0">
                <a:latin typeface="Trebuchet MS" panose="020B0603020202020204" pitchFamily="34" charset="0"/>
                <a:ea typeface="Meiryo UI" panose="020B0604030504040204" pitchFamily="50" charset="-128"/>
              </a:rPr>
              <a:t>方式① </a:t>
            </a:r>
            <a:r>
              <a:rPr lang="en-US" altLang="ja-JP" sz="1400" dirty="0">
                <a:latin typeface="Trebuchet MS" panose="020B0603020202020204" pitchFamily="34" charset="0"/>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lang="ja-JP" altLang="en-US" sz="1400" dirty="0">
                <a:latin typeface="Trebuchet MS" panose="020B0603020202020204" pitchFamily="34" charset="0"/>
                <a:ea typeface="Meiryo UI" panose="020B0604030504040204" pitchFamily="50" charset="-128"/>
              </a:rPr>
              <a:t>方式② </a:t>
            </a:r>
            <a:r>
              <a:rPr lang="en-US" altLang="ja-JP" sz="1400" dirty="0">
                <a:latin typeface="Trebuchet MS" panose="020B0603020202020204" pitchFamily="34" charset="0"/>
                <a:ea typeface="Meiryo UI" panose="020B0604030504040204" pitchFamily="50" charset="-128"/>
              </a:rPr>
              <a:t>XXXX</a:t>
            </a:r>
          </a:p>
          <a:p>
            <a:pPr marL="324000" lvl="1" indent="-216000">
              <a:buClr>
                <a:schemeClr val="tx2"/>
              </a:buClr>
              <a:buSzPct val="100000"/>
              <a:buFont typeface="Trebuchet MS" panose="020B0603020202020204" pitchFamily="34" charset="0"/>
              <a:buChar char="•"/>
            </a:pPr>
            <a:endParaRPr lang="en-US" altLang="ja-JP" sz="1400" dirty="0">
              <a:latin typeface="Trebuchet MS" panose="020B0603020202020204" pitchFamily="34" charset="0"/>
              <a:ea typeface="Meiryo UI" panose="020B0604030504040204" pitchFamily="50" charset="-128"/>
            </a:endParaRPr>
          </a:p>
        </p:txBody>
      </p:sp>
      <p:sp>
        <p:nvSpPr>
          <p:cNvPr id="71" name="Rectangle 70">
            <a:extLst>
              <a:ext uri="{FF2B5EF4-FFF2-40B4-BE49-F238E27FC236}">
                <a16:creationId xmlns:a16="http://schemas.microsoft.com/office/drawing/2014/main" id="{EA9B5F30-FB81-4CA6-8F6F-9BB9BFF755C1}"/>
              </a:ext>
            </a:extLst>
          </p:cNvPr>
          <p:cNvSpPr/>
          <p:nvPr/>
        </p:nvSpPr>
        <p:spPr>
          <a:xfrm>
            <a:off x="9963545" y="2712975"/>
            <a:ext cx="1411154" cy="969627"/>
          </a:xfrm>
          <a:prstGeom prst="rect">
            <a:avLst/>
          </a:prstGeom>
          <a:solidFill>
            <a:schemeClr val="bg2"/>
          </a:solidFill>
          <a:ln>
            <a:noFill/>
          </a:ln>
        </p:spPr>
        <p:txBody>
          <a:bodyPr wrap="square" lIns="0" rIns="72000">
            <a:noAutofit/>
          </a:bodyPr>
          <a:lstStyle/>
          <a:p>
            <a:pPr marL="108000" lvl="1">
              <a:buClr>
                <a:schemeClr val="tx2"/>
              </a:buClr>
              <a:buSzPct val="100000"/>
            </a:pPr>
            <a:r>
              <a:rPr lang="en-US" altLang="ja-JP" sz="1400" dirty="0">
                <a:latin typeface="Meiryo UI" panose="020B0604030504040204" pitchFamily="50" charset="-128"/>
                <a:ea typeface="Meiryo UI" panose="020B0604030504040204" pitchFamily="50" charset="-128"/>
              </a:rPr>
              <a:t>XXX</a:t>
            </a:r>
            <a:r>
              <a:rPr lang="ja-JP" altLang="en-US" sz="1400" dirty="0">
                <a:latin typeface="Meiryo UI" panose="020B0604030504040204" pitchFamily="50" charset="-128"/>
                <a:ea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endParaRPr>
          </a:p>
          <a:p>
            <a:pPr marL="108000" lvl="1">
              <a:buClr>
                <a:schemeClr val="tx2"/>
              </a:buClr>
              <a:buSzPct val="100000"/>
            </a:pP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p:txBody>
      </p:sp>
      <p:sp>
        <p:nvSpPr>
          <p:cNvPr id="73" name="Rectangle 72">
            <a:extLst>
              <a:ext uri="{FF2B5EF4-FFF2-40B4-BE49-F238E27FC236}">
                <a16:creationId xmlns:a16="http://schemas.microsoft.com/office/drawing/2014/main" id="{34694E38-300B-49A8-8226-5B53BE6E097B}"/>
              </a:ext>
            </a:extLst>
          </p:cNvPr>
          <p:cNvSpPr/>
          <p:nvPr/>
        </p:nvSpPr>
        <p:spPr>
          <a:xfrm>
            <a:off x="617739" y="3762262"/>
            <a:ext cx="1774861" cy="969628"/>
          </a:xfrm>
          <a:prstGeom prst="rect">
            <a:avLst/>
          </a:prstGeom>
          <a:ln w="6350">
            <a:solidFill>
              <a:schemeClr val="accent5"/>
            </a:solidFill>
          </a:ln>
        </p:spPr>
        <p:txBody>
          <a:bodyPr wrap="square" lIns="0" rIns="72000">
            <a:noAutofit/>
          </a:bodyPr>
          <a:lstStyle/>
          <a:p>
            <a:pPr marL="324000" lvl="1" indent="-216000">
              <a:buClr>
                <a:schemeClr val="tx2"/>
              </a:buClr>
              <a:buSzPct val="100000"/>
              <a:buFont typeface="Trebuchet MS" panose="020B0603020202020204" pitchFamily="34" charset="0"/>
              <a:buChar char="•"/>
            </a:pPr>
            <a:r>
              <a:rPr lang="en-US" altLang="ja-JP" sz="1400" dirty="0">
                <a:latin typeface="Meiryo UI" panose="020B0604030504040204" pitchFamily="50" charset="-128"/>
                <a:ea typeface="Meiryo UI" panose="020B0604030504040204" pitchFamily="50" charset="-128"/>
              </a:rPr>
              <a:t>XXX</a:t>
            </a:r>
            <a:endParaRPr lang="ja-JP" altLang="en-US" sz="1400" dirty="0">
              <a:latin typeface="Meiryo UI" panose="020B0604030504040204" pitchFamily="50" charset="-128"/>
              <a:ea typeface="Meiryo UI" panose="020B0604030504040204" pitchFamily="50" charset="-128"/>
            </a:endParaRPr>
          </a:p>
        </p:txBody>
      </p:sp>
      <p:sp>
        <p:nvSpPr>
          <p:cNvPr id="75" name="Rectangle 74">
            <a:extLst>
              <a:ext uri="{FF2B5EF4-FFF2-40B4-BE49-F238E27FC236}">
                <a16:creationId xmlns:a16="http://schemas.microsoft.com/office/drawing/2014/main" id="{D24CE6C8-2E87-463D-8D62-803381D0C124}"/>
              </a:ext>
            </a:extLst>
          </p:cNvPr>
          <p:cNvSpPr/>
          <p:nvPr/>
        </p:nvSpPr>
        <p:spPr>
          <a:xfrm>
            <a:off x="2477306" y="3762262"/>
            <a:ext cx="1391315" cy="982414"/>
          </a:xfrm>
          <a:prstGeom prst="rect">
            <a:avLst/>
          </a:prstGeom>
          <a:solidFill>
            <a:schemeClr val="bg2"/>
          </a:solidFill>
          <a:ln>
            <a:noFill/>
          </a:ln>
        </p:spPr>
        <p:txBody>
          <a:bodyPr wrap="square" lIns="0" rIns="72000">
            <a:noAutofit/>
          </a:bodyPr>
          <a:lstStyle/>
          <a:p>
            <a:pPr marL="108000" lvl="1">
              <a:buClr>
                <a:schemeClr val="tx2"/>
              </a:buClr>
              <a:buSzPct val="100000"/>
            </a:pPr>
            <a:r>
              <a:rPr lang="en-US" altLang="ja-JP" sz="1400" dirty="0">
                <a:latin typeface="Meiryo UI" panose="020B0604030504040204" pitchFamily="50" charset="-128"/>
                <a:ea typeface="Meiryo UI" panose="020B0604030504040204" pitchFamily="50" charset="-128"/>
              </a:rPr>
              <a:t>XXX</a:t>
            </a:r>
          </a:p>
        </p:txBody>
      </p:sp>
      <p:sp>
        <p:nvSpPr>
          <p:cNvPr id="76" name="Rectangle 75">
            <a:extLst>
              <a:ext uri="{FF2B5EF4-FFF2-40B4-BE49-F238E27FC236}">
                <a16:creationId xmlns:a16="http://schemas.microsoft.com/office/drawing/2014/main" id="{9407278D-1FAF-42CE-86D6-188B4BA32CBB}"/>
              </a:ext>
            </a:extLst>
          </p:cNvPr>
          <p:cNvSpPr/>
          <p:nvPr/>
        </p:nvSpPr>
        <p:spPr>
          <a:xfrm>
            <a:off x="3956938" y="3762262"/>
            <a:ext cx="1080000" cy="990398"/>
          </a:xfrm>
          <a:prstGeom prst="rect">
            <a:avLst/>
          </a:prstGeom>
          <a:solidFill>
            <a:schemeClr val="bg2"/>
          </a:solidFill>
          <a:ln>
            <a:noFill/>
          </a:ln>
        </p:spPr>
        <p:txBody>
          <a:bodyPr wrap="square" lIns="0" rIns="72000">
            <a:noAutofit/>
          </a:bodyPr>
          <a:lstStyle/>
          <a:p>
            <a:pPr marL="108000" lvl="1">
              <a:buClr>
                <a:schemeClr val="tx2"/>
              </a:buClr>
              <a:buSzPct val="100000"/>
            </a:pPr>
            <a:r>
              <a:rPr lang="en-US" altLang="ja-JP" sz="1400" dirty="0">
                <a:latin typeface="Meiryo UI" panose="020B0604030504040204" pitchFamily="50" charset="-128"/>
                <a:ea typeface="Meiryo UI" panose="020B0604030504040204" pitchFamily="50" charset="-128"/>
              </a:rPr>
              <a:t>XXX</a:t>
            </a:r>
          </a:p>
          <a:p>
            <a:pPr marL="108000" lvl="1">
              <a:buClr>
                <a:schemeClr val="tx2"/>
              </a:buClr>
              <a:buSzPct val="100000"/>
            </a:pPr>
            <a:r>
              <a:rPr lang="ja-JP" altLang="en-US" sz="1400" dirty="0">
                <a:latin typeface="Meiryo UI" panose="020B0604030504040204" pitchFamily="50" charset="-128"/>
                <a:ea typeface="Meiryo UI" panose="020B0604030504040204" pitchFamily="50" charset="-128"/>
              </a:rPr>
              <a:t>（</a:t>
            </a:r>
            <a:r>
              <a:rPr lang="en-US" altLang="ja-JP" sz="1400" dirty="0" err="1">
                <a:latin typeface="Meiryo UI" panose="020B0604030504040204" pitchFamily="50" charset="-128"/>
                <a:ea typeface="Meiryo UI" panose="020B0604030504040204" pitchFamily="50" charset="-128"/>
              </a:rPr>
              <a:t>TRL</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t>
            </a:r>
          </a:p>
        </p:txBody>
      </p:sp>
      <p:sp>
        <p:nvSpPr>
          <p:cNvPr id="77" name="Rectangle 76">
            <a:extLst>
              <a:ext uri="{FF2B5EF4-FFF2-40B4-BE49-F238E27FC236}">
                <a16:creationId xmlns:a16="http://schemas.microsoft.com/office/drawing/2014/main" id="{515DF52F-C96C-4BD2-8B91-BAFEA0B614F1}"/>
              </a:ext>
            </a:extLst>
          </p:cNvPr>
          <p:cNvSpPr/>
          <p:nvPr/>
        </p:nvSpPr>
        <p:spPr>
          <a:xfrm>
            <a:off x="5166803" y="3762262"/>
            <a:ext cx="1080000" cy="990398"/>
          </a:xfrm>
          <a:prstGeom prst="rect">
            <a:avLst/>
          </a:prstGeom>
          <a:solidFill>
            <a:schemeClr val="bg2"/>
          </a:solidFill>
          <a:ln>
            <a:noFill/>
          </a:ln>
        </p:spPr>
        <p:txBody>
          <a:bodyPr wrap="square" lIns="0" rIns="72000">
            <a:noAutofit/>
          </a:bodyPr>
          <a:lstStyle/>
          <a:p>
            <a:pPr marL="108000" lvl="1">
              <a:buClr>
                <a:schemeClr val="tx2"/>
              </a:buClr>
              <a:buSzPct val="100000"/>
            </a:pPr>
            <a:r>
              <a:rPr lang="en-US" altLang="ja-JP" sz="1400" dirty="0">
                <a:latin typeface="Meiryo UI" panose="020B0604030504040204" pitchFamily="50" charset="-128"/>
                <a:ea typeface="Meiryo UI" panose="020B0604030504040204" pitchFamily="50" charset="-128"/>
              </a:rPr>
              <a:t>XXX</a:t>
            </a:r>
          </a:p>
          <a:p>
            <a:pPr marL="108000" lvl="1">
              <a:buClr>
                <a:schemeClr val="tx2"/>
              </a:buClr>
              <a:buSzPct val="100000"/>
            </a:pPr>
            <a:r>
              <a:rPr lang="ja-JP" altLang="en-US" sz="1400" dirty="0">
                <a:latin typeface="Meiryo UI" panose="020B0604030504040204" pitchFamily="50" charset="-128"/>
                <a:ea typeface="Meiryo UI" panose="020B0604030504040204" pitchFamily="50" charset="-128"/>
              </a:rPr>
              <a:t>（</a:t>
            </a:r>
            <a:r>
              <a:rPr lang="en-US" altLang="ja-JP" sz="1400" dirty="0" err="1">
                <a:latin typeface="Meiryo UI" panose="020B0604030504040204" pitchFamily="50" charset="-128"/>
                <a:ea typeface="Meiryo UI" panose="020B0604030504040204" pitchFamily="50" charset="-128"/>
              </a:rPr>
              <a:t>TRL</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t>
            </a:r>
          </a:p>
          <a:p>
            <a:pPr marL="108000" lvl="1">
              <a:buClr>
                <a:schemeClr val="tx2"/>
              </a:buClr>
              <a:buSzPct val="100000"/>
            </a:pPr>
            <a:endParaRPr lang="en-US" altLang="ja-JP" sz="1400" dirty="0">
              <a:latin typeface="Meiryo UI" panose="020B0604030504040204" pitchFamily="50" charset="-128"/>
              <a:ea typeface="Meiryo UI" panose="020B0604030504040204" pitchFamily="50" charset="-128"/>
            </a:endParaRPr>
          </a:p>
        </p:txBody>
      </p:sp>
      <p:sp>
        <p:nvSpPr>
          <p:cNvPr id="78" name="Rectangle 77">
            <a:extLst>
              <a:ext uri="{FF2B5EF4-FFF2-40B4-BE49-F238E27FC236}">
                <a16:creationId xmlns:a16="http://schemas.microsoft.com/office/drawing/2014/main" id="{1966D7A0-6913-4921-BA25-63DE3EB0D448}"/>
              </a:ext>
            </a:extLst>
          </p:cNvPr>
          <p:cNvSpPr/>
          <p:nvPr/>
        </p:nvSpPr>
        <p:spPr>
          <a:xfrm>
            <a:off x="6475740" y="3762262"/>
            <a:ext cx="3388565" cy="969628"/>
          </a:xfrm>
          <a:prstGeom prst="rect">
            <a:avLst/>
          </a:prstGeom>
          <a:solidFill>
            <a:schemeClr val="bg2"/>
          </a:solidFill>
          <a:ln>
            <a:noFill/>
          </a:ln>
        </p:spPr>
        <p:txBody>
          <a:bodyPr wrap="square" lIns="0" rIns="72000">
            <a:noAutofit/>
          </a:bodyPr>
          <a:lstStyle/>
          <a:p>
            <a:pPr marL="324000" lvl="1" indent="-216000">
              <a:buClr>
                <a:schemeClr val="tx2"/>
              </a:buClr>
              <a:buSzPct val="100000"/>
              <a:buFont typeface="Trebuchet MS" panose="020B0603020202020204" pitchFamily="34" charset="0"/>
              <a:buChar char="•"/>
            </a:pPr>
            <a:r>
              <a:rPr lang="en-US" altLang="ja-JP" sz="1400" dirty="0">
                <a:latin typeface="Trebuchet MS" panose="020B0603020202020204" pitchFamily="34" charset="0"/>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lang="en-US" altLang="ja-JP" sz="1400" dirty="0">
                <a:latin typeface="Trebuchet MS" panose="020B0603020202020204" pitchFamily="34" charset="0"/>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lang="en-US" altLang="ja-JP" sz="1400" dirty="0">
                <a:latin typeface="Trebuchet MS" panose="020B0603020202020204" pitchFamily="34" charset="0"/>
                <a:ea typeface="Meiryo UI" panose="020B0604030504040204" pitchFamily="50" charset="-128"/>
              </a:rPr>
              <a:t>XXXX</a:t>
            </a:r>
          </a:p>
          <a:p>
            <a:pPr marL="324000" lvl="1" indent="-216000">
              <a:buClr>
                <a:schemeClr val="tx2"/>
              </a:buClr>
              <a:buSzPct val="100000"/>
              <a:buFont typeface="Trebuchet MS" panose="020B0603020202020204" pitchFamily="34" charset="0"/>
              <a:buChar char="•"/>
            </a:pPr>
            <a:endParaRPr lang="en-US" altLang="ja-JP" sz="1400" dirty="0">
              <a:latin typeface="Trebuchet MS" panose="020B0603020202020204" pitchFamily="34" charset="0"/>
              <a:ea typeface="Meiryo UI" panose="020B0604030504040204" pitchFamily="50" charset="-128"/>
            </a:endParaRPr>
          </a:p>
        </p:txBody>
      </p:sp>
      <p:sp>
        <p:nvSpPr>
          <p:cNvPr id="80" name="Rectangle 79">
            <a:extLst>
              <a:ext uri="{FF2B5EF4-FFF2-40B4-BE49-F238E27FC236}">
                <a16:creationId xmlns:a16="http://schemas.microsoft.com/office/drawing/2014/main" id="{938A3B03-04DD-442E-BA61-EF6FE4F9D9AF}"/>
              </a:ext>
            </a:extLst>
          </p:cNvPr>
          <p:cNvSpPr/>
          <p:nvPr/>
        </p:nvSpPr>
        <p:spPr>
          <a:xfrm>
            <a:off x="9963545" y="3797043"/>
            <a:ext cx="1411154" cy="969627"/>
          </a:xfrm>
          <a:prstGeom prst="rect">
            <a:avLst/>
          </a:prstGeom>
          <a:solidFill>
            <a:schemeClr val="bg2"/>
          </a:solidFill>
          <a:ln>
            <a:noFill/>
          </a:ln>
        </p:spPr>
        <p:txBody>
          <a:bodyPr wrap="square" lIns="0" rIns="72000">
            <a:noAutofit/>
          </a:bodyPr>
          <a:lstStyle/>
          <a:p>
            <a:pPr marL="108000" lvl="1">
              <a:buClr>
                <a:schemeClr val="tx2"/>
              </a:buClr>
              <a:buSzPct val="100000"/>
            </a:pPr>
            <a:r>
              <a:rPr lang="en-US" altLang="ja-JP" sz="1400" dirty="0">
                <a:latin typeface="Meiryo UI" panose="020B0604030504040204" pitchFamily="50" charset="-128"/>
                <a:ea typeface="Meiryo UI" panose="020B0604030504040204" pitchFamily="50" charset="-128"/>
              </a:rPr>
              <a:t>XXX</a:t>
            </a:r>
            <a:r>
              <a:rPr lang="ja-JP" altLang="en-US" sz="1400" dirty="0">
                <a:latin typeface="Meiryo UI" panose="020B0604030504040204" pitchFamily="50" charset="-128"/>
                <a:ea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endParaRPr>
          </a:p>
          <a:p>
            <a:pPr marL="108000" lvl="1">
              <a:buClr>
                <a:schemeClr val="tx2"/>
              </a:buClr>
              <a:buSzPct val="100000"/>
            </a:pP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marL="108000" lvl="1">
              <a:buClr>
                <a:schemeClr val="tx2"/>
              </a:buClr>
              <a:buSzPct val="100000"/>
            </a:pPr>
            <a:endParaRPr lang="en-US" altLang="ja-JP" sz="1400" dirty="0">
              <a:latin typeface="Meiryo UI" panose="020B0604030504040204" pitchFamily="50" charset="-128"/>
              <a:ea typeface="Meiryo UI" panose="020B0604030504040204" pitchFamily="50" charset="-128"/>
            </a:endParaRPr>
          </a:p>
        </p:txBody>
      </p:sp>
      <p:sp>
        <p:nvSpPr>
          <p:cNvPr id="86" name="Rectangle 85">
            <a:extLst>
              <a:ext uri="{FF2B5EF4-FFF2-40B4-BE49-F238E27FC236}">
                <a16:creationId xmlns:a16="http://schemas.microsoft.com/office/drawing/2014/main" id="{40804CE1-B024-4DDF-BB7A-F09A6A921B24}"/>
              </a:ext>
            </a:extLst>
          </p:cNvPr>
          <p:cNvSpPr/>
          <p:nvPr/>
        </p:nvSpPr>
        <p:spPr>
          <a:xfrm>
            <a:off x="617739" y="4810166"/>
            <a:ext cx="1774861" cy="969628"/>
          </a:xfrm>
          <a:prstGeom prst="rect">
            <a:avLst/>
          </a:prstGeom>
          <a:ln w="6350">
            <a:solidFill>
              <a:schemeClr val="accent5"/>
            </a:solidFill>
          </a:ln>
        </p:spPr>
        <p:txBody>
          <a:bodyPr wrap="square" lIns="0" rIns="72000">
            <a:noAutofit/>
          </a:bodyPr>
          <a:lstStyle/>
          <a:p>
            <a:pPr marL="324000" lvl="1" indent="-216000">
              <a:buClr>
                <a:schemeClr val="tx2"/>
              </a:buClr>
              <a:buSzPct val="100000"/>
              <a:buFont typeface="Trebuchet MS" panose="020B0603020202020204" pitchFamily="34" charset="0"/>
              <a:buChar char="•"/>
            </a:pPr>
            <a:r>
              <a:rPr lang="en-US" altLang="ja-JP" sz="1400" dirty="0">
                <a:latin typeface="Meiryo UI" panose="020B0604030504040204" pitchFamily="50" charset="-128"/>
                <a:ea typeface="Meiryo UI" panose="020B0604030504040204" pitchFamily="50" charset="-128"/>
              </a:rPr>
              <a:t>XXX</a:t>
            </a:r>
            <a:endParaRPr lang="ja-JP" altLang="en-US" sz="1400" dirty="0">
              <a:latin typeface="Meiryo UI" panose="020B0604030504040204" pitchFamily="50" charset="-128"/>
              <a:ea typeface="Meiryo UI" panose="020B0604030504040204" pitchFamily="50" charset="-128"/>
            </a:endParaRPr>
          </a:p>
        </p:txBody>
      </p:sp>
      <p:sp>
        <p:nvSpPr>
          <p:cNvPr id="88" name="Rectangle 87">
            <a:extLst>
              <a:ext uri="{FF2B5EF4-FFF2-40B4-BE49-F238E27FC236}">
                <a16:creationId xmlns:a16="http://schemas.microsoft.com/office/drawing/2014/main" id="{C3E0F79D-4947-4EE5-A2B3-12B4A5FA56A6}"/>
              </a:ext>
            </a:extLst>
          </p:cNvPr>
          <p:cNvSpPr/>
          <p:nvPr/>
        </p:nvSpPr>
        <p:spPr>
          <a:xfrm>
            <a:off x="2481118" y="4810166"/>
            <a:ext cx="1391315" cy="982414"/>
          </a:xfrm>
          <a:prstGeom prst="rect">
            <a:avLst/>
          </a:prstGeom>
          <a:solidFill>
            <a:schemeClr val="bg2"/>
          </a:solidFill>
          <a:ln>
            <a:noFill/>
          </a:ln>
        </p:spPr>
        <p:txBody>
          <a:bodyPr wrap="square" lIns="0" rIns="72000">
            <a:noAutofit/>
          </a:bodyPr>
          <a:lstStyle/>
          <a:p>
            <a:pPr marL="108000" lvl="1">
              <a:buClr>
                <a:schemeClr val="tx2"/>
              </a:buClr>
              <a:buSzPct val="100000"/>
            </a:pPr>
            <a:r>
              <a:rPr lang="en-US" altLang="ja-JP" sz="1400" dirty="0">
                <a:latin typeface="Meiryo UI" panose="020B0604030504040204" pitchFamily="50" charset="-128"/>
                <a:ea typeface="Meiryo UI" panose="020B0604030504040204" pitchFamily="50" charset="-128"/>
              </a:rPr>
              <a:t>XXX</a:t>
            </a:r>
          </a:p>
        </p:txBody>
      </p:sp>
      <p:sp>
        <p:nvSpPr>
          <p:cNvPr id="89" name="Rectangle 88">
            <a:extLst>
              <a:ext uri="{FF2B5EF4-FFF2-40B4-BE49-F238E27FC236}">
                <a16:creationId xmlns:a16="http://schemas.microsoft.com/office/drawing/2014/main" id="{7B6E169D-C4E6-48E1-98E5-0412E6CD739A}"/>
              </a:ext>
            </a:extLst>
          </p:cNvPr>
          <p:cNvSpPr/>
          <p:nvPr/>
        </p:nvSpPr>
        <p:spPr>
          <a:xfrm>
            <a:off x="3960750" y="4802182"/>
            <a:ext cx="1080000" cy="990398"/>
          </a:xfrm>
          <a:prstGeom prst="rect">
            <a:avLst/>
          </a:prstGeom>
          <a:solidFill>
            <a:schemeClr val="bg2"/>
          </a:solidFill>
          <a:ln>
            <a:noFill/>
          </a:ln>
        </p:spPr>
        <p:txBody>
          <a:bodyPr wrap="square" lIns="0" rIns="72000">
            <a:noAutofit/>
          </a:bodyPr>
          <a:lstStyle/>
          <a:p>
            <a:pPr marL="108000" lvl="1">
              <a:buClr>
                <a:schemeClr val="tx2"/>
              </a:buClr>
              <a:buSzPct val="100000"/>
            </a:pPr>
            <a:r>
              <a:rPr lang="en-US" altLang="ja-JP" sz="1400" dirty="0">
                <a:latin typeface="Meiryo UI" panose="020B0604030504040204" pitchFamily="50" charset="-128"/>
                <a:ea typeface="Meiryo UI" panose="020B0604030504040204" pitchFamily="50" charset="-128"/>
              </a:rPr>
              <a:t>XXX</a:t>
            </a:r>
          </a:p>
          <a:p>
            <a:pPr marL="108000" lvl="1">
              <a:buClr>
                <a:schemeClr val="tx2"/>
              </a:buClr>
              <a:buSzPct val="100000"/>
            </a:pPr>
            <a:r>
              <a:rPr lang="ja-JP" altLang="en-US" sz="1400" dirty="0">
                <a:latin typeface="Meiryo UI" panose="020B0604030504040204" pitchFamily="50" charset="-128"/>
                <a:ea typeface="Meiryo UI" panose="020B0604030504040204" pitchFamily="50" charset="-128"/>
              </a:rPr>
              <a:t>（</a:t>
            </a:r>
            <a:r>
              <a:rPr lang="en-US" altLang="ja-JP" sz="1400" dirty="0" err="1">
                <a:latin typeface="Meiryo UI" panose="020B0604030504040204" pitchFamily="50" charset="-128"/>
                <a:ea typeface="Meiryo UI" panose="020B0604030504040204" pitchFamily="50" charset="-128"/>
              </a:rPr>
              <a:t>TRL</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t>
            </a:r>
          </a:p>
        </p:txBody>
      </p:sp>
      <p:sp>
        <p:nvSpPr>
          <p:cNvPr id="90" name="Rectangle 89">
            <a:extLst>
              <a:ext uri="{FF2B5EF4-FFF2-40B4-BE49-F238E27FC236}">
                <a16:creationId xmlns:a16="http://schemas.microsoft.com/office/drawing/2014/main" id="{147FED45-5814-4443-ABC4-5CBE1D9ECDCF}"/>
              </a:ext>
            </a:extLst>
          </p:cNvPr>
          <p:cNvSpPr/>
          <p:nvPr/>
        </p:nvSpPr>
        <p:spPr>
          <a:xfrm>
            <a:off x="5170615" y="4810166"/>
            <a:ext cx="1080000" cy="990398"/>
          </a:xfrm>
          <a:prstGeom prst="rect">
            <a:avLst/>
          </a:prstGeom>
          <a:solidFill>
            <a:schemeClr val="bg2"/>
          </a:solidFill>
          <a:ln>
            <a:noFill/>
          </a:ln>
        </p:spPr>
        <p:txBody>
          <a:bodyPr wrap="square" lIns="0" rIns="72000">
            <a:noAutofit/>
          </a:bodyPr>
          <a:lstStyle/>
          <a:p>
            <a:pPr marL="108000" lvl="1">
              <a:buClr>
                <a:schemeClr val="tx2"/>
              </a:buClr>
              <a:buSzPct val="100000"/>
            </a:pPr>
            <a:r>
              <a:rPr lang="en-US" altLang="ja-JP" sz="1400" dirty="0">
                <a:latin typeface="Meiryo UI" panose="020B0604030504040204" pitchFamily="50" charset="-128"/>
                <a:ea typeface="Meiryo UI" panose="020B0604030504040204" pitchFamily="50" charset="-128"/>
              </a:rPr>
              <a:t>XXX</a:t>
            </a:r>
          </a:p>
          <a:p>
            <a:pPr marL="108000" lvl="1">
              <a:buClr>
                <a:schemeClr val="tx2"/>
              </a:buClr>
              <a:buSzPct val="100000"/>
            </a:pPr>
            <a:r>
              <a:rPr lang="ja-JP" altLang="en-US" sz="1400" dirty="0">
                <a:latin typeface="Meiryo UI" panose="020B0604030504040204" pitchFamily="50" charset="-128"/>
                <a:ea typeface="Meiryo UI" panose="020B0604030504040204" pitchFamily="50" charset="-128"/>
              </a:rPr>
              <a:t>（</a:t>
            </a:r>
            <a:r>
              <a:rPr lang="en-US" altLang="ja-JP" sz="1400" dirty="0" err="1">
                <a:latin typeface="Meiryo UI" panose="020B0604030504040204" pitchFamily="50" charset="-128"/>
                <a:ea typeface="Meiryo UI" panose="020B0604030504040204" pitchFamily="50" charset="-128"/>
              </a:rPr>
              <a:t>TRL</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t>
            </a:r>
          </a:p>
          <a:p>
            <a:pPr marL="108000" lvl="1">
              <a:buClr>
                <a:schemeClr val="tx2"/>
              </a:buClr>
              <a:buSzPct val="100000"/>
            </a:pPr>
            <a:endParaRPr lang="en-US" altLang="ja-JP" sz="1400" dirty="0">
              <a:latin typeface="Meiryo UI" panose="020B0604030504040204" pitchFamily="50" charset="-128"/>
              <a:ea typeface="Meiryo UI" panose="020B0604030504040204" pitchFamily="50" charset="-128"/>
            </a:endParaRPr>
          </a:p>
        </p:txBody>
      </p:sp>
      <p:sp>
        <p:nvSpPr>
          <p:cNvPr id="91" name="Rectangle 90">
            <a:extLst>
              <a:ext uri="{FF2B5EF4-FFF2-40B4-BE49-F238E27FC236}">
                <a16:creationId xmlns:a16="http://schemas.microsoft.com/office/drawing/2014/main" id="{EF630592-A623-416A-9CE4-4B2DFDE96467}"/>
              </a:ext>
            </a:extLst>
          </p:cNvPr>
          <p:cNvSpPr/>
          <p:nvPr/>
        </p:nvSpPr>
        <p:spPr>
          <a:xfrm>
            <a:off x="6479552" y="4810166"/>
            <a:ext cx="3384753" cy="969628"/>
          </a:xfrm>
          <a:prstGeom prst="rect">
            <a:avLst/>
          </a:prstGeom>
          <a:solidFill>
            <a:schemeClr val="bg2"/>
          </a:solidFill>
          <a:ln>
            <a:noFill/>
          </a:ln>
        </p:spPr>
        <p:txBody>
          <a:bodyPr wrap="square" lIns="0" rIns="72000">
            <a:noAutofit/>
          </a:bodyPr>
          <a:lstStyle/>
          <a:p>
            <a:pPr marL="324000" lvl="1" indent="-216000">
              <a:buClr>
                <a:schemeClr val="tx2"/>
              </a:buClr>
              <a:buSzPct val="100000"/>
              <a:buFont typeface="Trebuchet MS" panose="020B0603020202020204" pitchFamily="34" charset="0"/>
              <a:buChar char="•"/>
            </a:pPr>
            <a:r>
              <a:rPr lang="en-US" altLang="ja-JP" sz="1400" dirty="0">
                <a:latin typeface="Trebuchet MS" panose="020B0603020202020204" pitchFamily="34" charset="0"/>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lang="ja-JP" altLang="en-US" sz="1400" dirty="0">
                <a:latin typeface="Trebuchet MS" panose="020B0603020202020204" pitchFamily="34" charset="0"/>
                <a:ea typeface="Meiryo UI" panose="020B0604030504040204" pitchFamily="50" charset="-128"/>
              </a:rPr>
              <a:t>方式① </a:t>
            </a:r>
            <a:r>
              <a:rPr lang="en-US" altLang="ja-JP" sz="1400" dirty="0">
                <a:latin typeface="Trebuchet MS" panose="020B0603020202020204" pitchFamily="34" charset="0"/>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lang="ja-JP" altLang="en-US" sz="1400" dirty="0">
                <a:latin typeface="Trebuchet MS" panose="020B0603020202020204" pitchFamily="34" charset="0"/>
                <a:ea typeface="Meiryo UI" panose="020B0604030504040204" pitchFamily="50" charset="-128"/>
              </a:rPr>
              <a:t>方式② </a:t>
            </a:r>
            <a:r>
              <a:rPr lang="en-US" altLang="ja-JP" sz="1400" dirty="0">
                <a:latin typeface="Trebuchet MS" panose="020B0603020202020204" pitchFamily="34" charset="0"/>
                <a:ea typeface="Meiryo UI" panose="020B0604030504040204" pitchFamily="50" charset="-128"/>
              </a:rPr>
              <a:t>XXXX</a:t>
            </a:r>
          </a:p>
          <a:p>
            <a:pPr marL="324000" lvl="1" indent="-216000">
              <a:buClr>
                <a:schemeClr val="tx2"/>
              </a:buClr>
              <a:buSzPct val="100000"/>
              <a:buFont typeface="Trebuchet MS" panose="020B0603020202020204" pitchFamily="34" charset="0"/>
              <a:buChar char="•"/>
            </a:pPr>
            <a:endParaRPr lang="en-US" altLang="ja-JP" sz="1400" dirty="0">
              <a:latin typeface="Trebuchet MS" panose="020B0603020202020204" pitchFamily="34" charset="0"/>
              <a:ea typeface="Meiryo UI" panose="020B0604030504040204" pitchFamily="50" charset="-128"/>
            </a:endParaRPr>
          </a:p>
        </p:txBody>
      </p:sp>
      <p:sp>
        <p:nvSpPr>
          <p:cNvPr id="93" name="Rectangle 92">
            <a:extLst>
              <a:ext uri="{FF2B5EF4-FFF2-40B4-BE49-F238E27FC236}">
                <a16:creationId xmlns:a16="http://schemas.microsoft.com/office/drawing/2014/main" id="{0E3BF337-AA87-4E2E-8F34-A71CCBD58912}"/>
              </a:ext>
            </a:extLst>
          </p:cNvPr>
          <p:cNvSpPr/>
          <p:nvPr/>
        </p:nvSpPr>
        <p:spPr>
          <a:xfrm>
            <a:off x="9963545" y="4810166"/>
            <a:ext cx="1411154" cy="969627"/>
          </a:xfrm>
          <a:prstGeom prst="rect">
            <a:avLst/>
          </a:prstGeom>
          <a:solidFill>
            <a:schemeClr val="bg2"/>
          </a:solidFill>
          <a:ln>
            <a:noFill/>
          </a:ln>
        </p:spPr>
        <p:txBody>
          <a:bodyPr wrap="square" lIns="0" rIns="72000">
            <a:noAutofit/>
          </a:bodyPr>
          <a:lstStyle/>
          <a:p>
            <a:pPr marL="108000" lvl="1">
              <a:buClr>
                <a:schemeClr val="tx2"/>
              </a:buClr>
              <a:buSzPct val="100000"/>
            </a:pPr>
            <a:r>
              <a:rPr lang="en-US" altLang="ja-JP" sz="1400" dirty="0">
                <a:latin typeface="Meiryo UI" panose="020B0604030504040204" pitchFamily="50" charset="-128"/>
                <a:ea typeface="Meiryo UI" panose="020B0604030504040204" pitchFamily="50" charset="-128"/>
              </a:rPr>
              <a:t>XXX</a:t>
            </a:r>
            <a:r>
              <a:rPr lang="ja-JP" altLang="en-US" sz="1400" dirty="0">
                <a:latin typeface="Meiryo UI" panose="020B0604030504040204" pitchFamily="50" charset="-128"/>
                <a:ea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endParaRPr>
          </a:p>
          <a:p>
            <a:pPr marL="108000" lvl="1">
              <a:buClr>
                <a:schemeClr val="tx2"/>
              </a:buClr>
              <a:buSzPct val="100000"/>
            </a:pP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marL="108000" lvl="1">
              <a:buClr>
                <a:schemeClr val="tx2"/>
              </a:buClr>
              <a:buSzPct val="100000"/>
            </a:pPr>
            <a:endParaRPr lang="en-US" altLang="ja-JP" sz="1400" dirty="0">
              <a:latin typeface="Meiryo UI" panose="020B0604030504040204" pitchFamily="50" charset="-128"/>
              <a:ea typeface="Meiryo UI" panose="020B0604030504040204" pitchFamily="50" charset="-128"/>
            </a:endParaRPr>
          </a:p>
        </p:txBody>
      </p:sp>
      <p:cxnSp>
        <p:nvCxnSpPr>
          <p:cNvPr id="7" name="Straight Arrow Connector 6">
            <a:extLst>
              <a:ext uri="{FF2B5EF4-FFF2-40B4-BE49-F238E27FC236}">
                <a16:creationId xmlns:a16="http://schemas.microsoft.com/office/drawing/2014/main" id="{974B5EE8-7A0B-4BB9-A2E8-79285C654839}"/>
              </a:ext>
            </a:extLst>
          </p:cNvPr>
          <p:cNvCxnSpPr>
            <a:cxnSpLocks/>
          </p:cNvCxnSpPr>
          <p:nvPr/>
        </p:nvCxnSpPr>
        <p:spPr>
          <a:xfrm flipH="1">
            <a:off x="4931287" y="3207266"/>
            <a:ext cx="360000" cy="0"/>
          </a:xfrm>
          <a:prstGeom prst="straightConnector1">
            <a:avLst/>
          </a:prstGeom>
          <a:ln w="28575" cap="rnd">
            <a:solidFill>
              <a:schemeClr val="tx1">
                <a:lumMod val="60000"/>
                <a:lumOff val="40000"/>
              </a:schemeClr>
            </a:solidFill>
            <a:prstDash val="solid"/>
            <a:round/>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9" name="Straight Arrow Connector 98">
            <a:extLst>
              <a:ext uri="{FF2B5EF4-FFF2-40B4-BE49-F238E27FC236}">
                <a16:creationId xmlns:a16="http://schemas.microsoft.com/office/drawing/2014/main" id="{873BA56E-48E6-4ADA-8917-E4D9193ABC1E}"/>
              </a:ext>
            </a:extLst>
          </p:cNvPr>
          <p:cNvCxnSpPr>
            <a:cxnSpLocks/>
          </p:cNvCxnSpPr>
          <p:nvPr/>
        </p:nvCxnSpPr>
        <p:spPr>
          <a:xfrm flipH="1">
            <a:off x="4931287" y="4267847"/>
            <a:ext cx="360000" cy="0"/>
          </a:xfrm>
          <a:prstGeom prst="straightConnector1">
            <a:avLst/>
          </a:prstGeom>
          <a:ln w="28575" cap="rnd">
            <a:solidFill>
              <a:schemeClr val="tx1">
                <a:lumMod val="60000"/>
                <a:lumOff val="40000"/>
              </a:schemeClr>
            </a:solidFill>
            <a:prstDash val="solid"/>
            <a:round/>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F00F8C0F-65BC-4D31-B9F4-EB51F6D0DDC9}"/>
              </a:ext>
            </a:extLst>
          </p:cNvPr>
          <p:cNvCxnSpPr>
            <a:cxnSpLocks/>
          </p:cNvCxnSpPr>
          <p:nvPr/>
        </p:nvCxnSpPr>
        <p:spPr>
          <a:xfrm flipH="1">
            <a:off x="4931287" y="5307766"/>
            <a:ext cx="360000" cy="0"/>
          </a:xfrm>
          <a:prstGeom prst="straightConnector1">
            <a:avLst/>
          </a:prstGeom>
          <a:ln w="28575" cap="rnd">
            <a:solidFill>
              <a:schemeClr val="tx1">
                <a:lumMod val="60000"/>
                <a:lumOff val="40000"/>
              </a:schemeClr>
            </a:solidFill>
            <a:prstDash val="solid"/>
            <a:round/>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04" name="Rectangle 103">
            <a:extLst>
              <a:ext uri="{FF2B5EF4-FFF2-40B4-BE49-F238E27FC236}">
                <a16:creationId xmlns:a16="http://schemas.microsoft.com/office/drawing/2014/main" id="{68E7CA2C-471B-4341-AB86-5B06DD639507}"/>
              </a:ext>
            </a:extLst>
          </p:cNvPr>
          <p:cNvSpPr/>
          <p:nvPr/>
        </p:nvSpPr>
        <p:spPr>
          <a:xfrm>
            <a:off x="617739" y="5846704"/>
            <a:ext cx="1774861" cy="969628"/>
          </a:xfrm>
          <a:prstGeom prst="rect">
            <a:avLst/>
          </a:prstGeom>
          <a:ln w="6350">
            <a:solidFill>
              <a:schemeClr val="accent5"/>
            </a:solidFill>
          </a:ln>
        </p:spPr>
        <p:txBody>
          <a:bodyPr wrap="square" lIns="0" rIns="72000">
            <a:noAutofit/>
          </a:bodyPr>
          <a:lstStyle/>
          <a:p>
            <a:pPr marL="324000" lvl="1" indent="-216000">
              <a:buClr>
                <a:schemeClr val="tx2"/>
              </a:buClr>
              <a:buSzPct val="100000"/>
              <a:buFont typeface="Trebuchet MS" panose="020B0603020202020204" pitchFamily="34" charset="0"/>
              <a:buChar char="•"/>
            </a:pPr>
            <a:r>
              <a:rPr lang="en-US" altLang="ja-JP" sz="1400" dirty="0">
                <a:latin typeface="Meiryo UI" panose="020B0604030504040204" pitchFamily="50" charset="-128"/>
                <a:ea typeface="Meiryo UI" panose="020B0604030504040204" pitchFamily="50" charset="-128"/>
              </a:rPr>
              <a:t>XXX</a:t>
            </a:r>
            <a:endParaRPr lang="ja-JP" altLang="en-US" sz="1400" dirty="0">
              <a:latin typeface="Meiryo UI" panose="020B0604030504040204" pitchFamily="50" charset="-128"/>
              <a:ea typeface="Meiryo UI" panose="020B0604030504040204" pitchFamily="50" charset="-128"/>
            </a:endParaRPr>
          </a:p>
        </p:txBody>
      </p:sp>
      <p:sp>
        <p:nvSpPr>
          <p:cNvPr id="105" name="Rectangle 104">
            <a:extLst>
              <a:ext uri="{FF2B5EF4-FFF2-40B4-BE49-F238E27FC236}">
                <a16:creationId xmlns:a16="http://schemas.microsoft.com/office/drawing/2014/main" id="{976C1D45-26F0-4899-BC4E-088EDCE1145B}"/>
              </a:ext>
            </a:extLst>
          </p:cNvPr>
          <p:cNvSpPr/>
          <p:nvPr/>
        </p:nvSpPr>
        <p:spPr>
          <a:xfrm>
            <a:off x="2477306" y="5846704"/>
            <a:ext cx="1391315" cy="982414"/>
          </a:xfrm>
          <a:prstGeom prst="rect">
            <a:avLst/>
          </a:prstGeom>
          <a:solidFill>
            <a:schemeClr val="bg2"/>
          </a:solidFill>
          <a:ln>
            <a:noFill/>
          </a:ln>
        </p:spPr>
        <p:txBody>
          <a:bodyPr wrap="square" lIns="0" rIns="0">
            <a:noAutofit/>
          </a:bodyPr>
          <a:lstStyle/>
          <a:p>
            <a:pPr marL="108000" lvl="1">
              <a:buClr>
                <a:schemeClr val="tx2"/>
              </a:buClr>
              <a:buSzPct val="100000"/>
            </a:pPr>
            <a:r>
              <a:rPr lang="en-US" altLang="ja-JP" sz="1400" dirty="0">
                <a:latin typeface="Meiryo UI" panose="020B0604030504040204" pitchFamily="50" charset="-128"/>
                <a:ea typeface="Meiryo UI" panose="020B0604030504040204" pitchFamily="50" charset="-128"/>
              </a:rPr>
              <a:t>XXX</a:t>
            </a:r>
          </a:p>
        </p:txBody>
      </p:sp>
      <p:sp>
        <p:nvSpPr>
          <p:cNvPr id="106" name="Rectangle 105">
            <a:extLst>
              <a:ext uri="{FF2B5EF4-FFF2-40B4-BE49-F238E27FC236}">
                <a16:creationId xmlns:a16="http://schemas.microsoft.com/office/drawing/2014/main" id="{5E79C79E-4D62-4ACF-98B3-BF2B73C667C9}"/>
              </a:ext>
            </a:extLst>
          </p:cNvPr>
          <p:cNvSpPr/>
          <p:nvPr/>
        </p:nvSpPr>
        <p:spPr>
          <a:xfrm>
            <a:off x="3956938" y="5846704"/>
            <a:ext cx="1080000" cy="990398"/>
          </a:xfrm>
          <a:prstGeom prst="rect">
            <a:avLst/>
          </a:prstGeom>
          <a:solidFill>
            <a:schemeClr val="bg2"/>
          </a:solidFill>
          <a:ln>
            <a:noFill/>
          </a:ln>
        </p:spPr>
        <p:txBody>
          <a:bodyPr wrap="square" lIns="0" rIns="72000">
            <a:noAutofit/>
          </a:bodyPr>
          <a:lstStyle/>
          <a:p>
            <a:pPr marL="108000" lvl="1">
              <a:buClr>
                <a:schemeClr val="tx2"/>
              </a:buClr>
              <a:buSzPct val="100000"/>
            </a:pPr>
            <a:r>
              <a:rPr lang="en-US" altLang="ja-JP" sz="1400" dirty="0">
                <a:latin typeface="Meiryo UI" panose="020B0604030504040204" pitchFamily="50" charset="-128"/>
                <a:ea typeface="Meiryo UI" panose="020B0604030504040204" pitchFamily="50" charset="-128"/>
              </a:rPr>
              <a:t>XXX</a:t>
            </a:r>
          </a:p>
          <a:p>
            <a:pPr marL="108000" lvl="1">
              <a:buClr>
                <a:schemeClr val="tx2"/>
              </a:buClr>
              <a:buSzPct val="100000"/>
            </a:pPr>
            <a:r>
              <a:rPr lang="ja-JP" altLang="en-US" sz="1400" dirty="0">
                <a:latin typeface="Meiryo UI" panose="020B0604030504040204" pitchFamily="50" charset="-128"/>
                <a:ea typeface="Meiryo UI" panose="020B0604030504040204" pitchFamily="50" charset="-128"/>
              </a:rPr>
              <a:t>（</a:t>
            </a:r>
            <a:r>
              <a:rPr lang="en-US" altLang="ja-JP" sz="1400" dirty="0" err="1">
                <a:latin typeface="Meiryo UI" panose="020B0604030504040204" pitchFamily="50" charset="-128"/>
                <a:ea typeface="Meiryo UI" panose="020B0604030504040204" pitchFamily="50" charset="-128"/>
              </a:rPr>
              <a:t>TRL</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t>
            </a:r>
          </a:p>
        </p:txBody>
      </p:sp>
      <p:sp>
        <p:nvSpPr>
          <p:cNvPr id="107" name="Rectangle 106">
            <a:extLst>
              <a:ext uri="{FF2B5EF4-FFF2-40B4-BE49-F238E27FC236}">
                <a16:creationId xmlns:a16="http://schemas.microsoft.com/office/drawing/2014/main" id="{2DC12FD0-A5F5-4D36-9253-FCD66690C4DA}"/>
              </a:ext>
            </a:extLst>
          </p:cNvPr>
          <p:cNvSpPr/>
          <p:nvPr/>
        </p:nvSpPr>
        <p:spPr>
          <a:xfrm>
            <a:off x="5166803" y="5846704"/>
            <a:ext cx="1080000" cy="990398"/>
          </a:xfrm>
          <a:prstGeom prst="rect">
            <a:avLst/>
          </a:prstGeom>
          <a:solidFill>
            <a:schemeClr val="bg2"/>
          </a:solidFill>
          <a:ln>
            <a:noFill/>
          </a:ln>
        </p:spPr>
        <p:txBody>
          <a:bodyPr wrap="square" lIns="0" rIns="72000">
            <a:noAutofit/>
          </a:bodyPr>
          <a:lstStyle/>
          <a:p>
            <a:pPr marL="108000" lvl="1">
              <a:buClr>
                <a:schemeClr val="tx2"/>
              </a:buClr>
              <a:buSzPct val="100000"/>
            </a:pPr>
            <a:r>
              <a:rPr lang="en-US" altLang="ja-JP" sz="1400" dirty="0">
                <a:latin typeface="Meiryo UI" panose="020B0604030504040204" pitchFamily="50" charset="-128"/>
                <a:ea typeface="Meiryo UI" panose="020B0604030504040204" pitchFamily="50" charset="-128"/>
              </a:rPr>
              <a:t>XXX</a:t>
            </a:r>
          </a:p>
          <a:p>
            <a:pPr marL="108000" lvl="1">
              <a:buClr>
                <a:schemeClr val="tx2"/>
              </a:buClr>
              <a:buSzPct val="100000"/>
            </a:pPr>
            <a:r>
              <a:rPr lang="ja-JP" altLang="en-US" sz="1400" dirty="0">
                <a:latin typeface="Meiryo UI" panose="020B0604030504040204" pitchFamily="50" charset="-128"/>
                <a:ea typeface="Meiryo UI" panose="020B0604030504040204" pitchFamily="50" charset="-128"/>
              </a:rPr>
              <a:t>（</a:t>
            </a:r>
            <a:r>
              <a:rPr lang="en-US" altLang="ja-JP" sz="1400" dirty="0" err="1">
                <a:latin typeface="Meiryo UI" panose="020B0604030504040204" pitchFamily="50" charset="-128"/>
                <a:ea typeface="Meiryo UI" panose="020B0604030504040204" pitchFamily="50" charset="-128"/>
              </a:rPr>
              <a:t>TRL</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t>
            </a:r>
          </a:p>
          <a:p>
            <a:pPr marL="108000" lvl="1">
              <a:buClr>
                <a:schemeClr val="tx2"/>
              </a:buClr>
              <a:buSzPct val="100000"/>
            </a:pPr>
            <a:endParaRPr lang="en-US" altLang="ja-JP" sz="1400" dirty="0">
              <a:latin typeface="Meiryo UI" panose="020B0604030504040204" pitchFamily="50" charset="-128"/>
              <a:ea typeface="Meiryo UI" panose="020B0604030504040204" pitchFamily="50" charset="-128"/>
            </a:endParaRPr>
          </a:p>
        </p:txBody>
      </p:sp>
      <p:sp>
        <p:nvSpPr>
          <p:cNvPr id="108" name="Rectangle 107">
            <a:extLst>
              <a:ext uri="{FF2B5EF4-FFF2-40B4-BE49-F238E27FC236}">
                <a16:creationId xmlns:a16="http://schemas.microsoft.com/office/drawing/2014/main" id="{C11F067C-0784-4CA1-9AA5-BE7F5AF76066}"/>
              </a:ext>
            </a:extLst>
          </p:cNvPr>
          <p:cNvSpPr/>
          <p:nvPr/>
        </p:nvSpPr>
        <p:spPr>
          <a:xfrm>
            <a:off x="6475740" y="5846704"/>
            <a:ext cx="3388565" cy="969628"/>
          </a:xfrm>
          <a:prstGeom prst="rect">
            <a:avLst/>
          </a:prstGeom>
          <a:solidFill>
            <a:schemeClr val="bg2"/>
          </a:solidFill>
          <a:ln>
            <a:noFill/>
          </a:ln>
        </p:spPr>
        <p:txBody>
          <a:bodyPr wrap="square" lIns="0" rIns="72000">
            <a:noAutofit/>
          </a:bodyPr>
          <a:lstStyle/>
          <a:p>
            <a:pPr marL="324000" lvl="1" indent="-216000">
              <a:buClr>
                <a:schemeClr val="tx2"/>
              </a:buClr>
              <a:buSzPct val="100000"/>
              <a:buFont typeface="Trebuchet MS" panose="020B0603020202020204" pitchFamily="34" charset="0"/>
              <a:buChar char="•"/>
            </a:pPr>
            <a:r>
              <a:rPr lang="en-US" altLang="ja-JP" sz="1400" dirty="0">
                <a:latin typeface="Trebuchet MS" panose="020B0603020202020204" pitchFamily="34" charset="0"/>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lang="en-US" altLang="ja-JP" sz="1400" dirty="0">
                <a:latin typeface="Trebuchet MS" panose="020B0603020202020204" pitchFamily="34" charset="0"/>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lang="en-US" altLang="ja-JP" sz="1400" dirty="0">
                <a:latin typeface="Trebuchet MS" panose="020B0603020202020204" pitchFamily="34" charset="0"/>
                <a:ea typeface="Meiryo UI" panose="020B0604030504040204" pitchFamily="50" charset="-128"/>
              </a:rPr>
              <a:t>XXXX</a:t>
            </a:r>
          </a:p>
          <a:p>
            <a:pPr marL="324000" lvl="1" indent="-216000">
              <a:buClr>
                <a:schemeClr val="tx2"/>
              </a:buClr>
              <a:buSzPct val="100000"/>
              <a:buFont typeface="Trebuchet MS" panose="020B0603020202020204" pitchFamily="34" charset="0"/>
              <a:buChar char="•"/>
            </a:pPr>
            <a:endParaRPr lang="en-US" altLang="ja-JP" sz="1400" dirty="0">
              <a:latin typeface="Trebuchet MS" panose="020B0603020202020204" pitchFamily="34" charset="0"/>
              <a:ea typeface="Meiryo UI" panose="020B0604030504040204" pitchFamily="50" charset="-128"/>
            </a:endParaRPr>
          </a:p>
        </p:txBody>
      </p:sp>
      <p:sp>
        <p:nvSpPr>
          <p:cNvPr id="110" name="Rectangle 109">
            <a:extLst>
              <a:ext uri="{FF2B5EF4-FFF2-40B4-BE49-F238E27FC236}">
                <a16:creationId xmlns:a16="http://schemas.microsoft.com/office/drawing/2014/main" id="{110E7193-E0B2-4322-AF50-E72CA3BA367F}"/>
              </a:ext>
            </a:extLst>
          </p:cNvPr>
          <p:cNvSpPr/>
          <p:nvPr/>
        </p:nvSpPr>
        <p:spPr>
          <a:xfrm>
            <a:off x="9963545" y="5853097"/>
            <a:ext cx="1411154" cy="969627"/>
          </a:xfrm>
          <a:prstGeom prst="rect">
            <a:avLst/>
          </a:prstGeom>
          <a:solidFill>
            <a:schemeClr val="bg2"/>
          </a:solidFill>
          <a:ln>
            <a:noFill/>
          </a:ln>
        </p:spPr>
        <p:txBody>
          <a:bodyPr wrap="square" lIns="0" rIns="72000">
            <a:noAutofit/>
          </a:bodyPr>
          <a:lstStyle/>
          <a:p>
            <a:pPr marL="108000" lvl="1">
              <a:buClr>
                <a:schemeClr val="tx2"/>
              </a:buClr>
              <a:buSzPct val="100000"/>
            </a:pPr>
            <a:r>
              <a:rPr lang="en-US" altLang="ja-JP" sz="1400" dirty="0">
                <a:latin typeface="Meiryo UI" panose="020B0604030504040204" pitchFamily="50" charset="-128"/>
                <a:ea typeface="Meiryo UI" panose="020B0604030504040204" pitchFamily="50" charset="-128"/>
              </a:rPr>
              <a:t>XXX</a:t>
            </a:r>
            <a:r>
              <a:rPr lang="ja-JP" altLang="en-US" sz="1400" dirty="0">
                <a:latin typeface="Meiryo UI" panose="020B0604030504040204" pitchFamily="50" charset="-128"/>
                <a:ea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endParaRPr>
          </a:p>
          <a:p>
            <a:pPr marL="108000" lvl="1">
              <a:buClr>
                <a:schemeClr val="tx2"/>
              </a:buClr>
              <a:buSzPct val="100000"/>
            </a:pP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marL="108000" lvl="1">
              <a:buClr>
                <a:schemeClr val="tx2"/>
              </a:buClr>
              <a:buSzPct val="100000"/>
            </a:pPr>
            <a:endParaRPr lang="en-US" altLang="ja-JP" sz="1400" dirty="0">
              <a:latin typeface="Meiryo UI" panose="020B0604030504040204" pitchFamily="50" charset="-128"/>
              <a:ea typeface="Meiryo UI" panose="020B0604030504040204" pitchFamily="50" charset="-128"/>
            </a:endParaRPr>
          </a:p>
        </p:txBody>
      </p:sp>
      <p:cxnSp>
        <p:nvCxnSpPr>
          <p:cNvPr id="111" name="Straight Arrow Connector 110">
            <a:extLst>
              <a:ext uri="{FF2B5EF4-FFF2-40B4-BE49-F238E27FC236}">
                <a16:creationId xmlns:a16="http://schemas.microsoft.com/office/drawing/2014/main" id="{0C497CBF-9BAF-4313-8B8C-2B07690BCCE9}"/>
              </a:ext>
            </a:extLst>
          </p:cNvPr>
          <p:cNvCxnSpPr>
            <a:cxnSpLocks/>
          </p:cNvCxnSpPr>
          <p:nvPr/>
        </p:nvCxnSpPr>
        <p:spPr>
          <a:xfrm flipH="1">
            <a:off x="4927475" y="6341903"/>
            <a:ext cx="360000" cy="0"/>
          </a:xfrm>
          <a:prstGeom prst="straightConnector1">
            <a:avLst/>
          </a:prstGeom>
          <a:ln w="28575" cap="rnd">
            <a:solidFill>
              <a:schemeClr val="tx1">
                <a:lumMod val="60000"/>
                <a:lumOff val="40000"/>
              </a:schemeClr>
            </a:solidFill>
            <a:prstDash val="solid"/>
            <a:round/>
            <a:headEnd type="arrow"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03B3755C-F711-4815-9DD4-3EEB050961CB}"/>
              </a:ext>
            </a:extLst>
          </p:cNvPr>
          <p:cNvGrpSpPr/>
          <p:nvPr/>
        </p:nvGrpSpPr>
        <p:grpSpPr>
          <a:xfrm>
            <a:off x="6246803" y="3768483"/>
            <a:ext cx="216000" cy="968400"/>
            <a:chOff x="6240077" y="2274819"/>
            <a:chExt cx="216000" cy="968400"/>
          </a:xfrm>
        </p:grpSpPr>
        <p:cxnSp>
          <p:nvCxnSpPr>
            <p:cNvPr id="113" name="Straight Connector 112">
              <a:extLst>
                <a:ext uri="{FF2B5EF4-FFF2-40B4-BE49-F238E27FC236}">
                  <a16:creationId xmlns:a16="http://schemas.microsoft.com/office/drawing/2014/main" id="{D4F9CCF4-08FF-4D75-BFB7-2DF9200872DE}"/>
                </a:ext>
              </a:extLst>
            </p:cNvPr>
            <p:cNvCxnSpPr>
              <a:cxnSpLocks/>
            </p:cNvCxnSpPr>
            <p:nvPr/>
          </p:nvCxnSpPr>
          <p:spPr>
            <a:xfrm flipH="1">
              <a:off x="6348077" y="2274819"/>
              <a:ext cx="0" cy="96840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114" name="Group 113">
              <a:extLst>
                <a:ext uri="{FF2B5EF4-FFF2-40B4-BE49-F238E27FC236}">
                  <a16:creationId xmlns:a16="http://schemas.microsoft.com/office/drawing/2014/main" id="{D50A2D18-EDD9-4A2C-841C-6CEC5BBE633C}"/>
                </a:ext>
              </a:extLst>
            </p:cNvPr>
            <p:cNvGrpSpPr/>
            <p:nvPr/>
          </p:nvGrpSpPr>
          <p:grpSpPr>
            <a:xfrm>
              <a:off x="6240077" y="2651019"/>
              <a:ext cx="216000" cy="216000"/>
              <a:chOff x="5937564" y="3833745"/>
              <a:chExt cx="306171" cy="306910"/>
            </a:xfrm>
          </p:grpSpPr>
          <p:sp>
            <p:nvSpPr>
              <p:cNvPr id="115" name="Freeform 94">
                <a:extLst>
                  <a:ext uri="{FF2B5EF4-FFF2-40B4-BE49-F238E27FC236}">
                    <a16:creationId xmlns:a16="http://schemas.microsoft.com/office/drawing/2014/main" id="{EA178C45-2A87-4A70-9C49-AEABC5E5BDA7}"/>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latin typeface="Meiryo UI" panose="020B0604030504040204" pitchFamily="50" charset="-128"/>
                  <a:ea typeface="Meiryo UI" panose="020B0604030504040204" pitchFamily="50" charset="-128"/>
                </a:endParaRPr>
              </a:p>
            </p:txBody>
          </p:sp>
          <p:sp>
            <p:nvSpPr>
              <p:cNvPr id="116" name="Freeform 95">
                <a:extLst>
                  <a:ext uri="{FF2B5EF4-FFF2-40B4-BE49-F238E27FC236}">
                    <a16:creationId xmlns:a16="http://schemas.microsoft.com/office/drawing/2014/main" id="{EBB89285-8684-43DA-8656-2D3554427EF5}"/>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latin typeface="Meiryo UI" panose="020B0604030504040204" pitchFamily="50" charset="-128"/>
                  <a:ea typeface="Meiryo UI" panose="020B0604030504040204" pitchFamily="50" charset="-128"/>
                </a:endParaRPr>
              </a:p>
            </p:txBody>
          </p:sp>
        </p:grpSp>
      </p:grpSp>
      <p:grpSp>
        <p:nvGrpSpPr>
          <p:cNvPr id="117" name="Group 116">
            <a:extLst>
              <a:ext uri="{FF2B5EF4-FFF2-40B4-BE49-F238E27FC236}">
                <a16:creationId xmlns:a16="http://schemas.microsoft.com/office/drawing/2014/main" id="{B06B586E-F56C-4ABB-9C4E-09FFAE0F83DD}"/>
              </a:ext>
            </a:extLst>
          </p:cNvPr>
          <p:cNvGrpSpPr/>
          <p:nvPr/>
        </p:nvGrpSpPr>
        <p:grpSpPr>
          <a:xfrm>
            <a:off x="6242912" y="4816013"/>
            <a:ext cx="216000" cy="968400"/>
            <a:chOff x="6240077" y="2274819"/>
            <a:chExt cx="216000" cy="968400"/>
          </a:xfrm>
        </p:grpSpPr>
        <p:cxnSp>
          <p:nvCxnSpPr>
            <p:cNvPr id="118" name="Straight Connector 117">
              <a:extLst>
                <a:ext uri="{FF2B5EF4-FFF2-40B4-BE49-F238E27FC236}">
                  <a16:creationId xmlns:a16="http://schemas.microsoft.com/office/drawing/2014/main" id="{1BA6A3E8-9427-48FC-B0CC-CFF92C936DC7}"/>
                </a:ext>
              </a:extLst>
            </p:cNvPr>
            <p:cNvCxnSpPr>
              <a:cxnSpLocks/>
            </p:cNvCxnSpPr>
            <p:nvPr/>
          </p:nvCxnSpPr>
          <p:spPr>
            <a:xfrm flipH="1">
              <a:off x="6348077" y="2274819"/>
              <a:ext cx="0" cy="96840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119" name="Group 118">
              <a:extLst>
                <a:ext uri="{FF2B5EF4-FFF2-40B4-BE49-F238E27FC236}">
                  <a16:creationId xmlns:a16="http://schemas.microsoft.com/office/drawing/2014/main" id="{D6217E15-B224-4712-8522-F2CF46B2AE5A}"/>
                </a:ext>
              </a:extLst>
            </p:cNvPr>
            <p:cNvGrpSpPr/>
            <p:nvPr/>
          </p:nvGrpSpPr>
          <p:grpSpPr>
            <a:xfrm>
              <a:off x="6240077" y="2651019"/>
              <a:ext cx="216000" cy="216000"/>
              <a:chOff x="5937564" y="3833745"/>
              <a:chExt cx="306171" cy="306910"/>
            </a:xfrm>
          </p:grpSpPr>
          <p:sp>
            <p:nvSpPr>
              <p:cNvPr id="120" name="Freeform 94">
                <a:extLst>
                  <a:ext uri="{FF2B5EF4-FFF2-40B4-BE49-F238E27FC236}">
                    <a16:creationId xmlns:a16="http://schemas.microsoft.com/office/drawing/2014/main" id="{B068598F-785C-4A29-B3CA-E06281BFAF54}"/>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latin typeface="Meiryo UI" panose="020B0604030504040204" pitchFamily="50" charset="-128"/>
                  <a:ea typeface="Meiryo UI" panose="020B0604030504040204" pitchFamily="50" charset="-128"/>
                </a:endParaRPr>
              </a:p>
            </p:txBody>
          </p:sp>
          <p:sp>
            <p:nvSpPr>
              <p:cNvPr id="121" name="Freeform 95">
                <a:extLst>
                  <a:ext uri="{FF2B5EF4-FFF2-40B4-BE49-F238E27FC236}">
                    <a16:creationId xmlns:a16="http://schemas.microsoft.com/office/drawing/2014/main" id="{E875E339-7346-41F7-BF43-DCBF0526E9F3}"/>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latin typeface="Meiryo UI" panose="020B0604030504040204" pitchFamily="50" charset="-128"/>
                  <a:ea typeface="Meiryo UI" panose="020B0604030504040204" pitchFamily="50" charset="-128"/>
                </a:endParaRPr>
              </a:p>
            </p:txBody>
          </p:sp>
        </p:grpSp>
      </p:grpSp>
      <p:grpSp>
        <p:nvGrpSpPr>
          <p:cNvPr id="122" name="Group 121">
            <a:extLst>
              <a:ext uri="{FF2B5EF4-FFF2-40B4-BE49-F238E27FC236}">
                <a16:creationId xmlns:a16="http://schemas.microsoft.com/office/drawing/2014/main" id="{27C4670F-56A3-4352-935C-912F130FCAC8}"/>
              </a:ext>
            </a:extLst>
          </p:cNvPr>
          <p:cNvGrpSpPr/>
          <p:nvPr/>
        </p:nvGrpSpPr>
        <p:grpSpPr>
          <a:xfrm>
            <a:off x="6246803" y="5863543"/>
            <a:ext cx="216000" cy="968400"/>
            <a:chOff x="6240077" y="2274819"/>
            <a:chExt cx="216000" cy="968400"/>
          </a:xfrm>
        </p:grpSpPr>
        <p:cxnSp>
          <p:nvCxnSpPr>
            <p:cNvPr id="123" name="Straight Connector 122">
              <a:extLst>
                <a:ext uri="{FF2B5EF4-FFF2-40B4-BE49-F238E27FC236}">
                  <a16:creationId xmlns:a16="http://schemas.microsoft.com/office/drawing/2014/main" id="{5E6140DB-2359-4D9C-AB75-7D512303AE1C}"/>
                </a:ext>
              </a:extLst>
            </p:cNvPr>
            <p:cNvCxnSpPr>
              <a:cxnSpLocks/>
            </p:cNvCxnSpPr>
            <p:nvPr/>
          </p:nvCxnSpPr>
          <p:spPr>
            <a:xfrm flipH="1">
              <a:off x="6348077" y="2274819"/>
              <a:ext cx="0" cy="96840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124" name="Group 123">
              <a:extLst>
                <a:ext uri="{FF2B5EF4-FFF2-40B4-BE49-F238E27FC236}">
                  <a16:creationId xmlns:a16="http://schemas.microsoft.com/office/drawing/2014/main" id="{2636453B-5456-48EA-BA97-45DFC0DB4255}"/>
                </a:ext>
              </a:extLst>
            </p:cNvPr>
            <p:cNvGrpSpPr/>
            <p:nvPr/>
          </p:nvGrpSpPr>
          <p:grpSpPr>
            <a:xfrm>
              <a:off x="6240077" y="2651019"/>
              <a:ext cx="216000" cy="216000"/>
              <a:chOff x="5937564" y="3833745"/>
              <a:chExt cx="306171" cy="306910"/>
            </a:xfrm>
          </p:grpSpPr>
          <p:sp>
            <p:nvSpPr>
              <p:cNvPr id="125" name="Freeform 94">
                <a:extLst>
                  <a:ext uri="{FF2B5EF4-FFF2-40B4-BE49-F238E27FC236}">
                    <a16:creationId xmlns:a16="http://schemas.microsoft.com/office/drawing/2014/main" id="{4D962C3E-4148-48DE-9F00-25E718B54542}"/>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latin typeface="Meiryo UI" panose="020B0604030504040204" pitchFamily="50" charset="-128"/>
                  <a:ea typeface="Meiryo UI" panose="020B0604030504040204" pitchFamily="50" charset="-128"/>
                </a:endParaRPr>
              </a:p>
            </p:txBody>
          </p:sp>
          <p:sp>
            <p:nvSpPr>
              <p:cNvPr id="126" name="Freeform 95">
                <a:extLst>
                  <a:ext uri="{FF2B5EF4-FFF2-40B4-BE49-F238E27FC236}">
                    <a16:creationId xmlns:a16="http://schemas.microsoft.com/office/drawing/2014/main" id="{80221930-93D8-4420-99CE-DEDD17B2C10E}"/>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latin typeface="Meiryo UI" panose="020B0604030504040204" pitchFamily="50" charset="-128"/>
                  <a:ea typeface="Meiryo UI" panose="020B0604030504040204" pitchFamily="50" charset="-128"/>
                </a:endParaRPr>
              </a:p>
            </p:txBody>
          </p:sp>
        </p:grpSp>
      </p:grpSp>
      <p:sp>
        <p:nvSpPr>
          <p:cNvPr id="47" name="Oval 46">
            <a:extLst>
              <a:ext uri="{FF2B5EF4-FFF2-40B4-BE49-F238E27FC236}">
                <a16:creationId xmlns:a16="http://schemas.microsoft.com/office/drawing/2014/main" id="{B570DA3F-D9CF-4FDF-A4EE-C5CAF6E3BF74}"/>
              </a:ext>
            </a:extLst>
          </p:cNvPr>
          <p:cNvSpPr/>
          <p:nvPr/>
        </p:nvSpPr>
        <p:spPr>
          <a:xfrm>
            <a:off x="593354" y="2661996"/>
            <a:ext cx="288000" cy="288000"/>
          </a:xfrm>
          <a:prstGeom prst="ellipse">
            <a:avLst/>
          </a:prstGeom>
          <a:solidFill>
            <a:schemeClr val="accent5"/>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kumimoji="1" lang="en-US" altLang="ja-JP" sz="900" dirty="0">
                <a:solidFill>
                  <a:srgbClr val="FFFFFF"/>
                </a:solidFill>
                <a:latin typeface="Meiryo UI" panose="020B0604030504040204" pitchFamily="50" charset="-128"/>
                <a:ea typeface="Meiryo UI" panose="020B0604030504040204" pitchFamily="50" charset="-128"/>
              </a:rPr>
              <a:t>1</a:t>
            </a:r>
            <a:endParaRPr kumimoji="1" lang="en-US" sz="900" dirty="0">
              <a:solidFill>
                <a:srgbClr val="FFFFFF"/>
              </a:solidFill>
              <a:latin typeface="Meiryo UI" panose="020B0604030504040204" pitchFamily="50" charset="-128"/>
              <a:ea typeface="Meiryo UI" panose="020B0604030504040204" pitchFamily="50" charset="-128"/>
            </a:endParaRPr>
          </a:p>
        </p:txBody>
      </p:sp>
      <p:sp>
        <p:nvSpPr>
          <p:cNvPr id="74" name="Oval 73">
            <a:extLst>
              <a:ext uri="{FF2B5EF4-FFF2-40B4-BE49-F238E27FC236}">
                <a16:creationId xmlns:a16="http://schemas.microsoft.com/office/drawing/2014/main" id="{82B81341-CA85-4BB8-8350-DA321A3D31BF}"/>
              </a:ext>
            </a:extLst>
          </p:cNvPr>
          <p:cNvSpPr/>
          <p:nvPr/>
        </p:nvSpPr>
        <p:spPr>
          <a:xfrm>
            <a:off x="601802" y="3706238"/>
            <a:ext cx="288000" cy="288000"/>
          </a:xfrm>
          <a:prstGeom prst="ellipse">
            <a:avLst/>
          </a:prstGeom>
          <a:solidFill>
            <a:schemeClr val="accent5"/>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kumimoji="1" lang="en-US" altLang="ja-JP" sz="900" dirty="0">
                <a:solidFill>
                  <a:srgbClr val="FFFFFF"/>
                </a:solidFill>
                <a:latin typeface="Meiryo UI" panose="020B0604030504040204" pitchFamily="50" charset="-128"/>
                <a:ea typeface="Meiryo UI" panose="020B0604030504040204" pitchFamily="50" charset="-128"/>
              </a:rPr>
              <a:t>2</a:t>
            </a:r>
            <a:endParaRPr kumimoji="1" lang="en-US" sz="900" dirty="0">
              <a:solidFill>
                <a:srgbClr val="FFFFFF"/>
              </a:solidFill>
              <a:latin typeface="Meiryo UI" panose="020B0604030504040204" pitchFamily="50" charset="-128"/>
              <a:ea typeface="Meiryo UI" panose="020B0604030504040204" pitchFamily="50" charset="-128"/>
            </a:endParaRPr>
          </a:p>
        </p:txBody>
      </p:sp>
      <p:sp>
        <p:nvSpPr>
          <p:cNvPr id="87" name="Oval 86">
            <a:extLst>
              <a:ext uri="{FF2B5EF4-FFF2-40B4-BE49-F238E27FC236}">
                <a16:creationId xmlns:a16="http://schemas.microsoft.com/office/drawing/2014/main" id="{F4461CED-8D75-4209-9319-700CF69EAF4A}"/>
              </a:ext>
            </a:extLst>
          </p:cNvPr>
          <p:cNvSpPr/>
          <p:nvPr/>
        </p:nvSpPr>
        <p:spPr>
          <a:xfrm>
            <a:off x="605614" y="4750480"/>
            <a:ext cx="288000" cy="288000"/>
          </a:xfrm>
          <a:prstGeom prst="ellipse">
            <a:avLst/>
          </a:prstGeom>
          <a:solidFill>
            <a:schemeClr val="accent5"/>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kumimoji="1" lang="en-US" altLang="ja-JP" sz="900" dirty="0">
                <a:solidFill>
                  <a:srgbClr val="FFFFFF"/>
                </a:solidFill>
                <a:latin typeface="Meiryo UI" panose="020B0604030504040204" pitchFamily="50" charset="-128"/>
                <a:ea typeface="Meiryo UI" panose="020B0604030504040204" pitchFamily="50" charset="-128"/>
              </a:rPr>
              <a:t>3</a:t>
            </a:r>
            <a:endParaRPr kumimoji="1" lang="en-US" sz="900" dirty="0">
              <a:solidFill>
                <a:srgbClr val="FFFFFF"/>
              </a:solidFill>
              <a:latin typeface="Meiryo UI" panose="020B0604030504040204" pitchFamily="50" charset="-128"/>
              <a:ea typeface="Meiryo UI" panose="020B0604030504040204" pitchFamily="50" charset="-128"/>
            </a:endParaRPr>
          </a:p>
        </p:txBody>
      </p:sp>
      <p:sp>
        <p:nvSpPr>
          <p:cNvPr id="103" name="Oval 102">
            <a:extLst>
              <a:ext uri="{FF2B5EF4-FFF2-40B4-BE49-F238E27FC236}">
                <a16:creationId xmlns:a16="http://schemas.microsoft.com/office/drawing/2014/main" id="{E71EF415-3F5C-4EA3-9877-A5F6632A3AA6}"/>
              </a:ext>
            </a:extLst>
          </p:cNvPr>
          <p:cNvSpPr/>
          <p:nvPr/>
        </p:nvSpPr>
        <p:spPr>
          <a:xfrm>
            <a:off x="601802" y="5794721"/>
            <a:ext cx="288000" cy="288000"/>
          </a:xfrm>
          <a:prstGeom prst="ellipse">
            <a:avLst/>
          </a:prstGeom>
          <a:solidFill>
            <a:schemeClr val="accent5"/>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kumimoji="1" lang="en-US" altLang="ja-JP" sz="900" dirty="0">
                <a:solidFill>
                  <a:srgbClr val="FFFFFF"/>
                </a:solidFill>
                <a:latin typeface="Meiryo UI" panose="020B0604030504040204" pitchFamily="50" charset="-128"/>
                <a:ea typeface="Meiryo UI" panose="020B0604030504040204" pitchFamily="50" charset="-128"/>
              </a:rPr>
              <a:t>4</a:t>
            </a:r>
            <a:endParaRPr kumimoji="1" lang="en-US" sz="900" dirty="0">
              <a:solidFill>
                <a:srgbClr val="FFFFFF"/>
              </a:solidFill>
              <a:latin typeface="Meiryo UI" panose="020B0604030504040204" pitchFamily="50" charset="-128"/>
              <a:ea typeface="Meiryo UI" panose="020B0604030504040204" pitchFamily="50" charset="-128"/>
            </a:endParaRPr>
          </a:p>
        </p:txBody>
      </p:sp>
      <p:sp>
        <p:nvSpPr>
          <p:cNvPr id="66" name="Title 1">
            <a:extLst>
              <a:ext uri="{FF2B5EF4-FFF2-40B4-BE49-F238E27FC236}">
                <a16:creationId xmlns:a16="http://schemas.microsoft.com/office/drawing/2014/main" id="{2EF0A86D-DBBA-46D0-9B50-11B7DB7625B5}"/>
              </a:ext>
            </a:extLst>
          </p:cNvPr>
          <p:cNvSpPr txBox="1">
            <a:spLocks/>
          </p:cNvSpPr>
          <p:nvPr/>
        </p:nvSpPr>
        <p:spPr>
          <a:xfrm>
            <a:off x="148857" y="17145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2. </a:t>
            </a:r>
            <a:r>
              <a:rPr lang="ja-JP" altLang="en-US" sz="2000" dirty="0"/>
              <a:t>研究開発計画／</a:t>
            </a:r>
            <a:r>
              <a:rPr kumimoji="1" lang="ja-JP" altLang="en-US" sz="2000" dirty="0"/>
              <a:t>（</a:t>
            </a:r>
            <a:r>
              <a:rPr kumimoji="1" lang="en-US" altLang="ja-JP" sz="2000" dirty="0"/>
              <a:t>2</a:t>
            </a:r>
            <a:r>
              <a:rPr kumimoji="1" lang="ja-JP" altLang="en-US" sz="2000" dirty="0"/>
              <a:t>）研究開発</a:t>
            </a:r>
            <a:r>
              <a:rPr kumimoji="1" lang="ja-JP" altLang="en-US" sz="2000" dirty="0">
                <a:latin typeface="Meiryo UI" panose="020B0604030504040204" pitchFamily="50" charset="-128"/>
                <a:ea typeface="Meiryo UI" panose="020B0604030504040204" pitchFamily="50" charset="-128"/>
              </a:rPr>
              <a:t>内容</a:t>
            </a:r>
            <a:endParaRPr kumimoji="1" lang="en-US" sz="2000" dirty="0"/>
          </a:p>
        </p:txBody>
      </p:sp>
      <p:sp>
        <p:nvSpPr>
          <p:cNvPr id="67" name="Title 1">
            <a:extLst>
              <a:ext uri="{FF2B5EF4-FFF2-40B4-BE49-F238E27FC236}">
                <a16:creationId xmlns:a16="http://schemas.microsoft.com/office/drawing/2014/main" id="{5D8C8639-D251-4E78-BA4B-62FD46DBCEBC}"/>
              </a:ext>
            </a:extLst>
          </p:cNvPr>
          <p:cNvSpPr txBox="1">
            <a:spLocks/>
          </p:cNvSpPr>
          <p:nvPr/>
        </p:nvSpPr>
        <p:spPr>
          <a:xfrm>
            <a:off x="328302" y="615097"/>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各</a:t>
            </a:r>
            <a:r>
              <a:rPr kumimoji="1" lang="en-US" altLang="ja-JP" dirty="0" err="1">
                <a:solidFill>
                  <a:schemeClr val="tx1"/>
                </a:solidFill>
              </a:rPr>
              <a:t>KPI</a:t>
            </a:r>
            <a:r>
              <a:rPr kumimoji="1" lang="ja-JP" altLang="en-US" dirty="0">
                <a:solidFill>
                  <a:schemeClr val="tx1"/>
                </a:solidFill>
              </a:rPr>
              <a:t>の目標達成に必要な解決方法を提案</a:t>
            </a:r>
            <a:endParaRPr kumimoji="1" lang="en-US" dirty="0">
              <a:solidFill>
                <a:schemeClr val="tx1"/>
              </a:solidFill>
            </a:endParaRPr>
          </a:p>
        </p:txBody>
      </p:sp>
      <p:cxnSp>
        <p:nvCxnSpPr>
          <p:cNvPr id="81" name="直線コネクタ 80">
            <a:extLst>
              <a:ext uri="{FF2B5EF4-FFF2-40B4-BE49-F238E27FC236}">
                <a16:creationId xmlns:a16="http://schemas.microsoft.com/office/drawing/2014/main" id="{D9377173-3B03-4076-9427-07D13E39BAF1}"/>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304191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71478" y="2163369"/>
            <a:ext cx="10933350" cy="1793336"/>
          </a:xfrm>
          <a:solidFill>
            <a:schemeClr val="tx2">
              <a:lumMod val="40000"/>
              <a:lumOff val="60000"/>
            </a:schemeClr>
          </a:solidFill>
        </p:spPr>
        <p:txBody>
          <a:bodyPr anchor="ctr"/>
          <a:lstStyle/>
          <a:p>
            <a:pPr marL="182563" indent="-1588"/>
            <a:r>
              <a:rPr kumimoji="1" lang="ja-JP" altLang="en-US" dirty="0">
                <a:solidFill>
                  <a:schemeClr val="tx1"/>
                </a:solidFill>
              </a:rPr>
              <a:t>（個別の研究開発内容に対する提案の詳細に関する参考資料を挿入）</a:t>
            </a:r>
            <a:br>
              <a:rPr kumimoji="1" lang="en-US" altLang="ja-JP" dirty="0">
                <a:solidFill>
                  <a:schemeClr val="tx1"/>
                </a:solidFill>
              </a:rPr>
            </a:br>
            <a:br>
              <a:rPr kumimoji="1" lang="en-US" altLang="ja-JP" dirty="0">
                <a:solidFill>
                  <a:schemeClr val="tx1"/>
                </a:solidFill>
              </a:rPr>
            </a:br>
            <a:r>
              <a:rPr kumimoji="1" lang="en-US" altLang="ja-JP" sz="1800" dirty="0">
                <a:solidFill>
                  <a:schemeClr val="tx1"/>
                </a:solidFill>
              </a:rPr>
              <a:t>※</a:t>
            </a:r>
            <a:r>
              <a:rPr kumimoji="1" lang="ja-JP" altLang="en-US" sz="1800" dirty="0">
                <a:solidFill>
                  <a:schemeClr val="tx1"/>
                </a:solidFill>
              </a:rPr>
              <a:t>様式・分量自由</a:t>
            </a:r>
            <a:br>
              <a:rPr kumimoji="1" lang="en-US" altLang="ja-JP" sz="1800" dirty="0">
                <a:solidFill>
                  <a:schemeClr val="tx1"/>
                </a:solidFill>
              </a:rPr>
            </a:br>
            <a:r>
              <a:rPr kumimoji="1" lang="en-US" altLang="ja-JP" sz="1800" dirty="0">
                <a:solidFill>
                  <a:schemeClr val="tx1"/>
                </a:solidFill>
              </a:rPr>
              <a:t>※</a:t>
            </a:r>
            <a:r>
              <a:rPr kumimoji="1" lang="ja-JP" altLang="en-US" sz="1800" dirty="0">
                <a:solidFill>
                  <a:schemeClr val="tx1"/>
                </a:solidFill>
              </a:rPr>
              <a:t>ただし、当該技術の独自性・新規性・他技術に対する優位性・実現可能性・残された技術課題の解決の見通し等に</a:t>
            </a:r>
            <a:br>
              <a:rPr kumimoji="1" lang="en-US" altLang="ja-JP" sz="1800" dirty="0">
                <a:solidFill>
                  <a:schemeClr val="tx1"/>
                </a:solidFill>
              </a:rPr>
            </a:br>
            <a:r>
              <a:rPr kumimoji="1" lang="ja-JP" altLang="en-US" sz="1800" dirty="0">
                <a:solidFill>
                  <a:schemeClr val="tx1"/>
                </a:solidFill>
              </a:rPr>
              <a:t>　ついて言及すること（十分な情報が記載されていない場合、審査において正しく評価されない可能性あり）</a:t>
            </a:r>
          </a:p>
        </p:txBody>
      </p:sp>
    </p:spTree>
    <p:extLst>
      <p:ext uri="{BB962C8B-B14F-4D97-AF65-F5344CB8AC3E}">
        <p14:creationId xmlns:p14="http://schemas.microsoft.com/office/powerpoint/2010/main" val="382147557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直線コネクタ 144">
            <a:extLst>
              <a:ext uri="{FF2B5EF4-FFF2-40B4-BE49-F238E27FC236}">
                <a16:creationId xmlns:a16="http://schemas.microsoft.com/office/drawing/2014/main" id="{4254EABD-F7A6-4A36-9755-753E2B0623F8}"/>
              </a:ext>
            </a:extLst>
          </p:cNvPr>
          <p:cNvCxnSpPr>
            <a:cxnSpLocks/>
          </p:cNvCxnSpPr>
          <p:nvPr/>
        </p:nvCxnSpPr>
        <p:spPr>
          <a:xfrm>
            <a:off x="8217458" y="3737999"/>
            <a:ext cx="21515" cy="2811990"/>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123" name="Group 122">
            <a:extLst>
              <a:ext uri="{FF2B5EF4-FFF2-40B4-BE49-F238E27FC236}">
                <a16:creationId xmlns:a16="http://schemas.microsoft.com/office/drawing/2014/main" id="{73F0DD32-197F-4861-A9DE-93C331DDBE06}"/>
              </a:ext>
            </a:extLst>
          </p:cNvPr>
          <p:cNvGrpSpPr/>
          <p:nvPr/>
        </p:nvGrpSpPr>
        <p:grpSpPr>
          <a:xfrm>
            <a:off x="548185" y="2651430"/>
            <a:ext cx="2286000" cy="48738"/>
            <a:chOff x="379032" y="1544328"/>
            <a:chExt cx="2088729" cy="48738"/>
          </a:xfrm>
        </p:grpSpPr>
        <p:sp>
          <p:nvSpPr>
            <p:cNvPr id="16" name="TextBox 15">
              <a:extLst>
                <a:ext uri="{FF2B5EF4-FFF2-40B4-BE49-F238E27FC236}">
                  <a16:creationId xmlns:a16="http://schemas.microsoft.com/office/drawing/2014/main" id="{3B342505-C46E-4358-93FB-EC8B4CEF58C2}"/>
                </a:ext>
              </a:extLst>
            </p:cNvPr>
            <p:cNvSpPr txBox="1"/>
            <p:nvPr/>
          </p:nvSpPr>
          <p:spPr>
            <a:xfrm>
              <a:off x="379032" y="1544328"/>
              <a:ext cx="2088729" cy="41118"/>
            </a:xfrm>
            <a:prstGeom prst="rect">
              <a:avLst/>
            </a:prstGeom>
            <a:noFill/>
            <a:ln w="9525" cap="rnd" cmpd="sng" algn="ctr">
              <a:noFill/>
              <a:prstDash val="solid"/>
              <a:round/>
              <a:headEnd type="none" w="med" len="med"/>
              <a:tailEnd type="none" w="med" len="med"/>
            </a:ln>
            <a:extLst>
              <a:ext uri="{91240B29-F687-4F45-9708-019B960494DF}">
                <a14:hiddenLine xmlns:a14="http://schemas.microsoft.com/office/drawing/2010/main" w="9525" cap="rnd" cmpd="sng" algn="ctr">
                  <a:solidFill>
                    <a:srgbClr val="E71C57"/>
                  </a:solidFill>
                  <a:prstDash val="solid"/>
                  <a:round/>
                  <a:headEnd type="none" w="med" len="med"/>
                  <a:tailEnd type="none" w="med" len="med"/>
                </a14:hiddenLine>
              </a:ext>
            </a:extLst>
          </p:spPr>
          <p:txBody>
            <a:bodyPr wrap="square" lIns="0" tIns="0" rIns="0" bIns="0" rtlCol="0" anchor="b" anchorCtr="0">
              <a:noAutofit/>
            </a:bodyPr>
            <a:lstStyle>
              <a:defPPr>
                <a:defRPr lang="en-US"/>
              </a:defPPr>
              <a:lvl1pPr>
                <a:defRPr>
                  <a:solidFill>
                    <a:schemeClr val="tx1"/>
                  </a:solidFill>
                </a:defRPr>
              </a:lvl1pPr>
              <a:lvl2pPr>
                <a:defRPr>
                  <a:solidFill>
                    <a:schemeClr val="tx1"/>
                  </a:solidFill>
                </a:defRPr>
              </a:lvl2pPr>
              <a:lvl3pPr>
                <a:defRPr>
                  <a:solidFill>
                    <a:schemeClr val="tx1"/>
                  </a:solidFill>
                </a:defRPr>
              </a:lvl3pPr>
              <a:lvl4pPr marL="0" lvl="3">
                <a:defRPr sz="1600">
                  <a:solidFill>
                    <a:schemeClr val="tx2"/>
                  </a:solidFill>
                  <a:latin typeface="Trebuchet MS" panose="020B0603020202020204" pitchFamily="34" charset="0"/>
                  <a:ea typeface="Meiryo UI" panose="020B0604030504040204" pitchFamily="50" charset="-128"/>
                  <a:cs typeface="Meiryo UI" panose="020B0604030504040204" pitchFamily="50" charset="-128"/>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ja-JP" altLang="en-US" sz="1400" dirty="0">
                  <a:solidFill>
                    <a:schemeClr val="tx2"/>
                  </a:solidFill>
                  <a:latin typeface="Trebuchet MS" panose="020B0603020202020204" pitchFamily="34" charset="0"/>
                  <a:ea typeface="Meiryo UI" panose="020B0604030504040204" pitchFamily="50" charset="-128"/>
                </a:rPr>
                <a:t>研究開発項目・事業規模</a:t>
              </a:r>
              <a:endParaRPr lang="en-US" sz="1400" dirty="0">
                <a:solidFill>
                  <a:schemeClr val="tx2"/>
                </a:solidFill>
                <a:latin typeface="Trebuchet MS" panose="020B0603020202020204" pitchFamily="34" charset="0"/>
                <a:ea typeface="Meiryo UI" panose="020B0604030504040204" pitchFamily="50" charset="-128"/>
              </a:endParaRPr>
            </a:p>
          </p:txBody>
        </p:sp>
        <p:cxnSp>
          <p:nvCxnSpPr>
            <p:cNvPr id="17" name="Straight Connector 16">
              <a:extLst>
                <a:ext uri="{FF2B5EF4-FFF2-40B4-BE49-F238E27FC236}">
                  <a16:creationId xmlns:a16="http://schemas.microsoft.com/office/drawing/2014/main" id="{07A363F8-381E-40FE-9F16-9D6FB764846B}"/>
                </a:ext>
              </a:extLst>
            </p:cNvPr>
            <p:cNvCxnSpPr/>
            <p:nvPr/>
          </p:nvCxnSpPr>
          <p:spPr>
            <a:xfrm>
              <a:off x="379032" y="1593066"/>
              <a:ext cx="208872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22" name="Straight Connector 21">
            <a:extLst>
              <a:ext uri="{FF2B5EF4-FFF2-40B4-BE49-F238E27FC236}">
                <a16:creationId xmlns:a16="http://schemas.microsoft.com/office/drawing/2014/main" id="{A19D9A03-3354-44EF-BF53-4A86E707E505}"/>
              </a:ext>
            </a:extLst>
          </p:cNvPr>
          <p:cNvCxnSpPr>
            <a:cxnSpLocks/>
          </p:cNvCxnSpPr>
          <p:nvPr/>
        </p:nvCxnSpPr>
        <p:spPr>
          <a:xfrm>
            <a:off x="1436623" y="5256834"/>
            <a:ext cx="9696421" cy="0"/>
          </a:xfrm>
          <a:prstGeom prst="line">
            <a:avLst/>
          </a:prstGeom>
          <a:ln w="9525" cap="rnd">
            <a:solidFill>
              <a:schemeClr val="bg1">
                <a:lumMod val="85000"/>
              </a:schemeClr>
            </a:solidFill>
            <a:prstDash val="sysDash"/>
            <a:round/>
          </a:ln>
        </p:spPr>
        <p:style>
          <a:lnRef idx="1">
            <a:schemeClr val="accent1"/>
          </a:lnRef>
          <a:fillRef idx="0">
            <a:schemeClr val="accent1"/>
          </a:fillRef>
          <a:effectRef idx="0">
            <a:schemeClr val="accent1"/>
          </a:effectRef>
          <a:fontRef idx="minor">
            <a:schemeClr val="tx1"/>
          </a:fontRef>
        </p:style>
      </p:cxnSp>
      <p:sp>
        <p:nvSpPr>
          <p:cNvPr id="32" name="Rectangle 71">
            <a:extLst>
              <a:ext uri="{FF2B5EF4-FFF2-40B4-BE49-F238E27FC236}">
                <a16:creationId xmlns:a16="http://schemas.microsoft.com/office/drawing/2014/main" id="{B68DDD1F-62F8-4EFC-B71C-6FEB4D795234}"/>
              </a:ext>
            </a:extLst>
          </p:cNvPr>
          <p:cNvSpPr/>
          <p:nvPr/>
        </p:nvSpPr>
        <p:spPr>
          <a:xfrm>
            <a:off x="1498397" y="4037036"/>
            <a:ext cx="1277238" cy="435757"/>
          </a:xfrm>
          <a:prstGeom prst="rect">
            <a:avLst/>
          </a:prstGeom>
          <a:solidFill>
            <a:schemeClr val="bg1">
              <a:lumMod val="85000"/>
            </a:schemeClr>
          </a:solidFill>
          <a:ln w="9525" cap="rnd" cmpd="sng" algn="ctr">
            <a:noFill/>
            <a:prstDash val="sysDot"/>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①</a:t>
            </a:r>
            <a:r>
              <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 XXX</a:t>
            </a:r>
            <a:endParaRPr lang="en-US" altLang="ja-JP" sz="1100" dirty="0">
              <a:solidFill>
                <a:schemeClr val="tx1"/>
              </a:solidFill>
              <a:latin typeface="Trebuchet MS" panose="020B0603020202020204" pitchFamily="34" charset="0"/>
              <a:ea typeface="Meiryo UI" panose="020B0604030504040204" pitchFamily="50" charset="-128"/>
              <a:cs typeface="Arial" panose="020B0604020202020204" pitchFamily="34" charset="0"/>
            </a:endParaRPr>
          </a:p>
          <a:p>
            <a:r>
              <a:rPr lang="en-US" altLang="ja-JP" sz="1100" dirty="0">
                <a:solidFill>
                  <a:schemeClr val="tx1"/>
                </a:solidFill>
                <a:latin typeface="Trebuchet MS" panose="020B0603020202020204" pitchFamily="34" charset="0"/>
                <a:ea typeface="Meiryo UI" panose="020B0604030504040204" pitchFamily="50" charset="-128"/>
                <a:cs typeface="Arial" panose="020B0604020202020204" pitchFamily="34" charset="0"/>
              </a:rPr>
              <a:t>(</a:t>
            </a:r>
            <a:r>
              <a:rPr lang="ja-JP" altLang="en-US" sz="1100" dirty="0">
                <a:solidFill>
                  <a:schemeClr val="tx1"/>
                </a:solidFill>
                <a:latin typeface="Trebuchet MS" panose="020B0603020202020204" pitchFamily="34" charset="0"/>
                <a:ea typeface="Meiryo UI" panose="020B0604030504040204" pitchFamily="50" charset="-128"/>
                <a:cs typeface="Arial" panose="020B0604020202020204" pitchFamily="34" charset="0"/>
              </a:rPr>
              <a:t>○億円</a:t>
            </a:r>
            <a:r>
              <a:rPr lang="en-US" altLang="ja-JP" sz="1100" dirty="0">
                <a:solidFill>
                  <a:schemeClr val="tx1"/>
                </a:solidFill>
                <a:latin typeface="Trebuchet MS" panose="020B0603020202020204" pitchFamily="34" charset="0"/>
                <a:ea typeface="Meiryo UI" panose="020B0604030504040204" pitchFamily="50" charset="-128"/>
                <a:cs typeface="Arial" panose="020B0604020202020204" pitchFamily="34" charset="0"/>
              </a:rPr>
              <a:t>/</a:t>
            </a:r>
            <a:r>
              <a:rPr lang="ja-JP" altLang="en-US" sz="1100" dirty="0">
                <a:solidFill>
                  <a:schemeClr val="tx1"/>
                </a:solidFill>
                <a:latin typeface="Trebuchet MS" panose="020B0603020202020204" pitchFamily="34" charset="0"/>
                <a:ea typeface="Meiryo UI" panose="020B0604030504040204" pitchFamily="50" charset="-128"/>
                <a:cs typeface="Arial" panose="020B0604020202020204" pitchFamily="34" charset="0"/>
              </a:rPr>
              <a:t>○億円</a:t>
            </a:r>
            <a:r>
              <a:rPr lang="en-US" altLang="ja-JP" sz="1100" dirty="0">
                <a:solidFill>
                  <a:schemeClr val="tx1"/>
                </a:solidFill>
                <a:latin typeface="Trebuchet MS" panose="020B0603020202020204" pitchFamily="34" charset="0"/>
                <a:ea typeface="Meiryo UI" panose="020B0604030504040204" pitchFamily="50" charset="-128"/>
                <a:cs typeface="Arial" panose="020B0604020202020204" pitchFamily="34" charset="0"/>
              </a:rPr>
              <a:t>)</a:t>
            </a:r>
            <a:endParaRPr lang="ja-JP" altLang="en-US" sz="1100" dirty="0">
              <a:solidFill>
                <a:schemeClr val="tx1"/>
              </a:solidFill>
              <a:latin typeface="Trebuchet MS" panose="020B0603020202020204" pitchFamily="34" charset="0"/>
              <a:ea typeface="Meiryo UI" panose="020B0604030504040204" pitchFamily="50" charset="-128"/>
              <a:cs typeface="Arial" panose="020B0604020202020204" pitchFamily="34" charset="0"/>
            </a:endParaRPr>
          </a:p>
        </p:txBody>
      </p:sp>
      <p:sp>
        <p:nvSpPr>
          <p:cNvPr id="33" name="Rectangle 71">
            <a:extLst>
              <a:ext uri="{FF2B5EF4-FFF2-40B4-BE49-F238E27FC236}">
                <a16:creationId xmlns:a16="http://schemas.microsoft.com/office/drawing/2014/main" id="{D9A05538-52B6-4B52-A799-C6D9C50CE097}"/>
              </a:ext>
            </a:extLst>
          </p:cNvPr>
          <p:cNvSpPr/>
          <p:nvPr/>
        </p:nvSpPr>
        <p:spPr>
          <a:xfrm>
            <a:off x="1498397" y="4720819"/>
            <a:ext cx="1277238" cy="435757"/>
          </a:xfrm>
          <a:prstGeom prst="rect">
            <a:avLst/>
          </a:prstGeom>
          <a:solidFill>
            <a:schemeClr val="bg1">
              <a:lumMod val="85000"/>
            </a:schemeClr>
          </a:solidFill>
          <a:ln w="9525" cap="rnd" cmpd="sng" algn="ctr">
            <a:noFill/>
            <a:prstDash val="sysDot"/>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② </a:t>
            </a:r>
            <a:r>
              <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XXX</a:t>
            </a:r>
            <a:endParaRPr lang="en-US" altLang="ja-JP" sz="1100" dirty="0">
              <a:solidFill>
                <a:schemeClr val="tx1"/>
              </a:solidFill>
              <a:latin typeface="Trebuchet MS" panose="020B0603020202020204" pitchFamily="34" charset="0"/>
              <a:ea typeface="Meiryo UI" panose="020B0604030504040204" pitchFamily="50" charset="-128"/>
              <a:cs typeface="Arial" panose="020B0604020202020204" pitchFamily="34" charset="0"/>
            </a:endParaRPr>
          </a:p>
          <a:p>
            <a:r>
              <a:rPr lang="en-US" altLang="ja-JP" sz="1100" dirty="0">
                <a:solidFill>
                  <a:schemeClr val="tx1"/>
                </a:solidFill>
                <a:latin typeface="Trebuchet MS" panose="020B0603020202020204" pitchFamily="34" charset="0"/>
                <a:ea typeface="Meiryo UI" panose="020B0604030504040204" pitchFamily="50" charset="-128"/>
                <a:cs typeface="Arial" panose="020B0604020202020204" pitchFamily="34" charset="0"/>
              </a:rPr>
              <a:t>(</a:t>
            </a:r>
            <a:r>
              <a:rPr lang="ja-JP" altLang="en-US" sz="1100" dirty="0">
                <a:solidFill>
                  <a:schemeClr val="tx1"/>
                </a:solidFill>
                <a:latin typeface="Trebuchet MS" panose="020B0603020202020204" pitchFamily="34" charset="0"/>
                <a:ea typeface="Meiryo UI" panose="020B0604030504040204" pitchFamily="50" charset="-128"/>
                <a:cs typeface="Arial" panose="020B0604020202020204" pitchFamily="34" charset="0"/>
              </a:rPr>
              <a:t>○億円</a:t>
            </a:r>
            <a:r>
              <a:rPr lang="en-US" altLang="ja-JP" sz="1100" dirty="0">
                <a:solidFill>
                  <a:schemeClr val="tx1"/>
                </a:solidFill>
                <a:latin typeface="Trebuchet MS" panose="020B0603020202020204" pitchFamily="34" charset="0"/>
                <a:ea typeface="Meiryo UI" panose="020B0604030504040204" pitchFamily="50" charset="-128"/>
                <a:cs typeface="Arial" panose="020B0604020202020204" pitchFamily="34" charset="0"/>
              </a:rPr>
              <a:t>/</a:t>
            </a:r>
            <a:r>
              <a:rPr lang="ja-JP" altLang="en-US" sz="1100" dirty="0">
                <a:solidFill>
                  <a:schemeClr val="tx1"/>
                </a:solidFill>
                <a:latin typeface="Trebuchet MS" panose="020B0603020202020204" pitchFamily="34" charset="0"/>
                <a:ea typeface="Meiryo UI" panose="020B0604030504040204" pitchFamily="50" charset="-128"/>
                <a:cs typeface="Arial" panose="020B0604020202020204" pitchFamily="34" charset="0"/>
              </a:rPr>
              <a:t>○億円</a:t>
            </a:r>
            <a:r>
              <a:rPr lang="en-US" altLang="ja-JP" sz="1100" dirty="0">
                <a:solidFill>
                  <a:schemeClr val="tx1"/>
                </a:solidFill>
                <a:latin typeface="Trebuchet MS" panose="020B0603020202020204" pitchFamily="34" charset="0"/>
                <a:ea typeface="Meiryo UI" panose="020B0604030504040204" pitchFamily="50" charset="-128"/>
                <a:cs typeface="Arial" panose="020B0604020202020204" pitchFamily="34" charset="0"/>
              </a:rPr>
              <a:t>)</a:t>
            </a:r>
            <a:endParaRPr lang="ja-JP" altLang="en-US" sz="1100" dirty="0">
              <a:solidFill>
                <a:schemeClr val="tx1"/>
              </a:solidFill>
              <a:latin typeface="Trebuchet MS" panose="020B0603020202020204" pitchFamily="34" charset="0"/>
              <a:ea typeface="Meiryo UI" panose="020B0604030504040204" pitchFamily="50" charset="-128"/>
              <a:cs typeface="Arial" panose="020B0604020202020204" pitchFamily="34" charset="0"/>
            </a:endParaRPr>
          </a:p>
        </p:txBody>
      </p:sp>
      <p:cxnSp>
        <p:nvCxnSpPr>
          <p:cNvPr id="37" name="Straight Connector 36">
            <a:extLst>
              <a:ext uri="{FF2B5EF4-FFF2-40B4-BE49-F238E27FC236}">
                <a16:creationId xmlns:a16="http://schemas.microsoft.com/office/drawing/2014/main" id="{4434A5A0-04D8-4401-85E2-1759B06C29E5}"/>
              </a:ext>
            </a:extLst>
          </p:cNvPr>
          <p:cNvCxnSpPr>
            <a:cxnSpLocks/>
          </p:cNvCxnSpPr>
          <p:nvPr/>
        </p:nvCxnSpPr>
        <p:spPr>
          <a:xfrm>
            <a:off x="657287" y="4586672"/>
            <a:ext cx="10462908" cy="0"/>
          </a:xfrm>
          <a:prstGeom prst="line">
            <a:avLst/>
          </a:prstGeom>
          <a:ln w="9525" cap="rnd">
            <a:solidFill>
              <a:schemeClr val="bg1">
                <a:lumMod val="85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EB68574-E9F0-451C-B8BC-3776323C8C96}"/>
              </a:ext>
            </a:extLst>
          </p:cNvPr>
          <p:cNvCxnSpPr>
            <a:cxnSpLocks/>
          </p:cNvCxnSpPr>
          <p:nvPr/>
        </p:nvCxnSpPr>
        <p:spPr>
          <a:xfrm>
            <a:off x="614255" y="5929161"/>
            <a:ext cx="10462908" cy="0"/>
          </a:xfrm>
          <a:prstGeom prst="line">
            <a:avLst/>
          </a:prstGeom>
          <a:ln w="9525" cap="rnd">
            <a:solidFill>
              <a:schemeClr val="bg1">
                <a:lumMod val="85000"/>
              </a:schemeClr>
            </a:solidFill>
            <a:prstDash val="sysDash"/>
            <a:round/>
          </a:ln>
        </p:spPr>
        <p:style>
          <a:lnRef idx="1">
            <a:schemeClr val="accent1"/>
          </a:lnRef>
          <a:fillRef idx="0">
            <a:schemeClr val="accent1"/>
          </a:fillRef>
          <a:effectRef idx="0">
            <a:schemeClr val="accent1"/>
          </a:effectRef>
          <a:fontRef idx="minor">
            <a:schemeClr val="tx1"/>
          </a:fontRef>
        </p:style>
      </p:cxnSp>
      <p:grpSp>
        <p:nvGrpSpPr>
          <p:cNvPr id="130" name="Group 129">
            <a:extLst>
              <a:ext uri="{FF2B5EF4-FFF2-40B4-BE49-F238E27FC236}">
                <a16:creationId xmlns:a16="http://schemas.microsoft.com/office/drawing/2014/main" id="{B05AFA39-576A-4745-884F-11463037A555}"/>
              </a:ext>
            </a:extLst>
          </p:cNvPr>
          <p:cNvGrpSpPr/>
          <p:nvPr/>
        </p:nvGrpSpPr>
        <p:grpSpPr>
          <a:xfrm>
            <a:off x="4114159" y="2651430"/>
            <a:ext cx="7271072" cy="48738"/>
            <a:chOff x="4152093" y="1545665"/>
            <a:chExt cx="6000151" cy="48738"/>
          </a:xfrm>
        </p:grpSpPr>
        <p:sp>
          <p:nvSpPr>
            <p:cNvPr id="51" name="TextBox 50">
              <a:extLst>
                <a:ext uri="{FF2B5EF4-FFF2-40B4-BE49-F238E27FC236}">
                  <a16:creationId xmlns:a16="http://schemas.microsoft.com/office/drawing/2014/main" id="{3363499B-A225-42AC-92E1-D7C9B59458DB}"/>
                </a:ext>
              </a:extLst>
            </p:cNvPr>
            <p:cNvSpPr txBox="1"/>
            <p:nvPr/>
          </p:nvSpPr>
          <p:spPr>
            <a:xfrm>
              <a:off x="4152093" y="1545665"/>
              <a:ext cx="6000151" cy="41118"/>
            </a:xfrm>
            <a:prstGeom prst="rect">
              <a:avLst/>
            </a:prstGeom>
            <a:noFill/>
            <a:ln w="9525" cap="rnd" cmpd="sng" algn="ctr">
              <a:noFill/>
              <a:prstDash val="solid"/>
              <a:round/>
              <a:headEnd type="none" w="med" len="med"/>
              <a:tailEnd type="none" w="med" len="med"/>
            </a:ln>
            <a:extLst>
              <a:ext uri="{91240B29-F687-4F45-9708-019B960494DF}">
                <a14:hiddenLine xmlns:a14="http://schemas.microsoft.com/office/drawing/2010/main" w="9525" cap="rnd" cmpd="sng" algn="ctr">
                  <a:solidFill>
                    <a:srgbClr val="E71C57"/>
                  </a:solidFill>
                  <a:prstDash val="solid"/>
                  <a:round/>
                  <a:headEnd type="none" w="med" len="med"/>
                  <a:tailEnd type="none" w="med" len="med"/>
                </a14:hiddenLine>
              </a:ext>
            </a:extLst>
          </p:spPr>
          <p:txBody>
            <a:bodyPr wrap="square" lIns="0" tIns="0" rIns="0" bIns="0" rtlCol="0" anchor="b" anchorCtr="0">
              <a:noAutofit/>
            </a:bodyPr>
            <a:lstStyle>
              <a:defPPr>
                <a:defRPr lang="en-US"/>
              </a:defPPr>
              <a:lvl1pPr>
                <a:defRPr>
                  <a:solidFill>
                    <a:schemeClr val="tx1"/>
                  </a:solidFill>
                </a:defRPr>
              </a:lvl1pPr>
              <a:lvl2pPr>
                <a:defRPr>
                  <a:solidFill>
                    <a:schemeClr val="tx1"/>
                  </a:solidFill>
                </a:defRPr>
              </a:lvl2pPr>
              <a:lvl3pPr>
                <a:defRPr>
                  <a:solidFill>
                    <a:schemeClr val="tx1"/>
                  </a:solidFill>
                </a:defRPr>
              </a:lvl3pPr>
              <a:lvl4pPr marL="0" lvl="3">
                <a:defRPr sz="1600">
                  <a:solidFill>
                    <a:schemeClr val="tx2"/>
                  </a:solidFill>
                  <a:latin typeface="Trebuchet MS" panose="020B0603020202020204" pitchFamily="34" charset="0"/>
                  <a:ea typeface="Meiryo UI" panose="020B0604030504040204" pitchFamily="50" charset="-128"/>
                  <a:cs typeface="Meiryo UI" panose="020B0604030504040204" pitchFamily="50" charset="-128"/>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ja-JP" altLang="en-US" sz="1400" dirty="0">
                  <a:solidFill>
                    <a:schemeClr val="tx2"/>
                  </a:solidFill>
                  <a:latin typeface="Trebuchet MS" panose="020B0603020202020204" pitchFamily="34" charset="0"/>
                  <a:ea typeface="Meiryo UI" panose="020B0604030504040204" pitchFamily="50" charset="-128"/>
                </a:rPr>
                <a:t>実施スケジュール</a:t>
              </a:r>
              <a:endParaRPr lang="en-US" sz="1400" dirty="0">
                <a:solidFill>
                  <a:schemeClr val="tx2"/>
                </a:solidFill>
                <a:latin typeface="Trebuchet MS" panose="020B0603020202020204" pitchFamily="34" charset="0"/>
                <a:ea typeface="Meiryo UI" panose="020B0604030504040204" pitchFamily="50" charset="-128"/>
              </a:endParaRPr>
            </a:p>
          </p:txBody>
        </p:sp>
        <p:cxnSp>
          <p:nvCxnSpPr>
            <p:cNvPr id="52" name="Straight Connector 51">
              <a:extLst>
                <a:ext uri="{FF2B5EF4-FFF2-40B4-BE49-F238E27FC236}">
                  <a16:creationId xmlns:a16="http://schemas.microsoft.com/office/drawing/2014/main" id="{6A0B1FFC-E003-4540-8057-350F0726753E}"/>
                </a:ext>
              </a:extLst>
            </p:cNvPr>
            <p:cNvCxnSpPr/>
            <p:nvPr/>
          </p:nvCxnSpPr>
          <p:spPr>
            <a:xfrm>
              <a:off x="4152093" y="1594403"/>
              <a:ext cx="6000151"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53" name="直線矢印コネクタ 9">
            <a:extLst>
              <a:ext uri="{FF2B5EF4-FFF2-40B4-BE49-F238E27FC236}">
                <a16:creationId xmlns:a16="http://schemas.microsoft.com/office/drawing/2014/main" id="{EE8AF439-B092-47F7-89D7-5826B59038C4}"/>
              </a:ext>
            </a:extLst>
          </p:cNvPr>
          <p:cNvCxnSpPr>
            <a:cxnSpLocks/>
          </p:cNvCxnSpPr>
          <p:nvPr/>
        </p:nvCxnSpPr>
        <p:spPr>
          <a:xfrm>
            <a:off x="4120994" y="2951233"/>
            <a:ext cx="7271073"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4" name="直線コネクタ 14">
            <a:extLst>
              <a:ext uri="{FF2B5EF4-FFF2-40B4-BE49-F238E27FC236}">
                <a16:creationId xmlns:a16="http://schemas.microsoft.com/office/drawing/2014/main" id="{9324A9B3-4182-411E-9920-E9C9417BDC5F}"/>
              </a:ext>
            </a:extLst>
          </p:cNvPr>
          <p:cNvCxnSpPr>
            <a:cxnSpLocks/>
          </p:cNvCxnSpPr>
          <p:nvPr/>
        </p:nvCxnSpPr>
        <p:spPr>
          <a:xfrm flipH="1">
            <a:off x="4158022" y="2853994"/>
            <a:ext cx="0" cy="216000"/>
          </a:xfrm>
          <a:prstGeom prst="line">
            <a:avLst/>
          </a:prstGeom>
          <a:ln w="19050"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55" name="直線コネクタ 117">
            <a:extLst>
              <a:ext uri="{FF2B5EF4-FFF2-40B4-BE49-F238E27FC236}">
                <a16:creationId xmlns:a16="http://schemas.microsoft.com/office/drawing/2014/main" id="{FC23595F-7456-4AFC-A6A4-2E59C68C0BD7}"/>
              </a:ext>
            </a:extLst>
          </p:cNvPr>
          <p:cNvCxnSpPr>
            <a:cxnSpLocks/>
          </p:cNvCxnSpPr>
          <p:nvPr/>
        </p:nvCxnSpPr>
        <p:spPr>
          <a:xfrm>
            <a:off x="7047909" y="2873451"/>
            <a:ext cx="3139" cy="177085"/>
          </a:xfrm>
          <a:prstGeom prst="line">
            <a:avLst/>
          </a:prstGeom>
          <a:ln w="19050"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57" name="直線コネクタ 121">
            <a:extLst>
              <a:ext uri="{FF2B5EF4-FFF2-40B4-BE49-F238E27FC236}">
                <a16:creationId xmlns:a16="http://schemas.microsoft.com/office/drawing/2014/main" id="{E1213D34-47AE-4BBF-B69D-2A36452CFD82}"/>
              </a:ext>
            </a:extLst>
          </p:cNvPr>
          <p:cNvCxnSpPr>
            <a:cxnSpLocks/>
          </p:cNvCxnSpPr>
          <p:nvPr/>
        </p:nvCxnSpPr>
        <p:spPr>
          <a:xfrm flipH="1">
            <a:off x="4706377" y="2889994"/>
            <a:ext cx="0" cy="144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58" name="直線コネクタ 122">
            <a:extLst>
              <a:ext uri="{FF2B5EF4-FFF2-40B4-BE49-F238E27FC236}">
                <a16:creationId xmlns:a16="http://schemas.microsoft.com/office/drawing/2014/main" id="{0EF9F396-3B7E-4BCF-B421-1DC7F85D308C}"/>
              </a:ext>
            </a:extLst>
          </p:cNvPr>
          <p:cNvCxnSpPr>
            <a:cxnSpLocks/>
          </p:cNvCxnSpPr>
          <p:nvPr/>
        </p:nvCxnSpPr>
        <p:spPr>
          <a:xfrm flipH="1">
            <a:off x="5291760" y="2889994"/>
            <a:ext cx="0" cy="144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59" name="直線コネクタ 123">
            <a:extLst>
              <a:ext uri="{FF2B5EF4-FFF2-40B4-BE49-F238E27FC236}">
                <a16:creationId xmlns:a16="http://schemas.microsoft.com/office/drawing/2014/main" id="{D0FD5606-F543-4B0C-90A7-B83B1C74E449}"/>
              </a:ext>
            </a:extLst>
          </p:cNvPr>
          <p:cNvCxnSpPr>
            <a:cxnSpLocks/>
          </p:cNvCxnSpPr>
          <p:nvPr/>
        </p:nvCxnSpPr>
        <p:spPr>
          <a:xfrm flipH="1">
            <a:off x="5877143" y="2889994"/>
            <a:ext cx="0" cy="144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60" name="直線コネクタ 124">
            <a:extLst>
              <a:ext uri="{FF2B5EF4-FFF2-40B4-BE49-F238E27FC236}">
                <a16:creationId xmlns:a16="http://schemas.microsoft.com/office/drawing/2014/main" id="{54850052-9CE5-45E9-9B36-233B292D23BB}"/>
              </a:ext>
            </a:extLst>
          </p:cNvPr>
          <p:cNvCxnSpPr>
            <a:cxnSpLocks/>
          </p:cNvCxnSpPr>
          <p:nvPr/>
        </p:nvCxnSpPr>
        <p:spPr>
          <a:xfrm flipH="1">
            <a:off x="6462526" y="2889994"/>
            <a:ext cx="0" cy="144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61" name="直線コネクタ 125">
            <a:extLst>
              <a:ext uri="{FF2B5EF4-FFF2-40B4-BE49-F238E27FC236}">
                <a16:creationId xmlns:a16="http://schemas.microsoft.com/office/drawing/2014/main" id="{A4218A1E-A0A4-42C1-9D85-3C8ACC471D38}"/>
              </a:ext>
            </a:extLst>
          </p:cNvPr>
          <p:cNvCxnSpPr>
            <a:cxnSpLocks/>
          </p:cNvCxnSpPr>
          <p:nvPr/>
        </p:nvCxnSpPr>
        <p:spPr>
          <a:xfrm flipH="1">
            <a:off x="7636431" y="2889994"/>
            <a:ext cx="0" cy="144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62" name="直線コネクタ 126">
            <a:extLst>
              <a:ext uri="{FF2B5EF4-FFF2-40B4-BE49-F238E27FC236}">
                <a16:creationId xmlns:a16="http://schemas.microsoft.com/office/drawing/2014/main" id="{8A6C1CF0-D26F-4E04-83CB-DB1FE12FA42F}"/>
              </a:ext>
            </a:extLst>
          </p:cNvPr>
          <p:cNvCxnSpPr>
            <a:cxnSpLocks/>
          </p:cNvCxnSpPr>
          <p:nvPr/>
        </p:nvCxnSpPr>
        <p:spPr>
          <a:xfrm flipH="1">
            <a:off x="8221814" y="2889994"/>
            <a:ext cx="0" cy="144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C8CB25BB-BBAF-4531-A526-8BECA1D9D4F9}"/>
              </a:ext>
            </a:extLst>
          </p:cNvPr>
          <p:cNvGrpSpPr/>
          <p:nvPr/>
        </p:nvGrpSpPr>
        <p:grpSpPr>
          <a:xfrm>
            <a:off x="8807197" y="2889994"/>
            <a:ext cx="585383" cy="144000"/>
            <a:chOff x="8845130" y="1957279"/>
            <a:chExt cx="585383" cy="144000"/>
          </a:xfrm>
        </p:grpSpPr>
        <p:cxnSp>
          <p:nvCxnSpPr>
            <p:cNvPr id="63" name="直線コネクタ 127">
              <a:extLst>
                <a:ext uri="{FF2B5EF4-FFF2-40B4-BE49-F238E27FC236}">
                  <a16:creationId xmlns:a16="http://schemas.microsoft.com/office/drawing/2014/main" id="{8D4437F4-3C96-4338-928F-719DB4EAA902}"/>
                </a:ext>
              </a:extLst>
            </p:cNvPr>
            <p:cNvCxnSpPr>
              <a:cxnSpLocks/>
            </p:cNvCxnSpPr>
            <p:nvPr/>
          </p:nvCxnSpPr>
          <p:spPr>
            <a:xfrm flipH="1">
              <a:off x="8845130" y="1957279"/>
              <a:ext cx="0" cy="144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64" name="直線コネクタ 128">
              <a:extLst>
                <a:ext uri="{FF2B5EF4-FFF2-40B4-BE49-F238E27FC236}">
                  <a16:creationId xmlns:a16="http://schemas.microsoft.com/office/drawing/2014/main" id="{CB2636BE-2014-4551-8392-1EFF89ABF43D}"/>
                </a:ext>
              </a:extLst>
            </p:cNvPr>
            <p:cNvCxnSpPr>
              <a:cxnSpLocks/>
            </p:cNvCxnSpPr>
            <p:nvPr/>
          </p:nvCxnSpPr>
          <p:spPr>
            <a:xfrm flipH="1">
              <a:off x="9430513" y="1957279"/>
              <a:ext cx="0" cy="144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65" name="テキスト ボックス 20">
            <a:extLst>
              <a:ext uri="{FF2B5EF4-FFF2-40B4-BE49-F238E27FC236}">
                <a16:creationId xmlns:a16="http://schemas.microsoft.com/office/drawing/2014/main" id="{03BC30C4-55AB-4961-96C3-E9C17C163DDA}"/>
              </a:ext>
            </a:extLst>
          </p:cNvPr>
          <p:cNvSpPr txBox="1"/>
          <p:nvPr/>
        </p:nvSpPr>
        <p:spPr>
          <a:xfrm>
            <a:off x="4120994" y="2772439"/>
            <a:ext cx="585380" cy="19102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sz="1200" dirty="0">
                <a:solidFill>
                  <a:srgbClr val="575757"/>
                </a:solidFill>
                <a:latin typeface="Trebuchet MS" panose="020B0603020202020204" pitchFamily="34" charset="0"/>
                <a:ea typeface="Meiryo UI" panose="020B0604030504040204" pitchFamily="50" charset="-128"/>
              </a:rPr>
              <a:t>2021</a:t>
            </a:r>
          </a:p>
        </p:txBody>
      </p:sp>
      <p:sp>
        <p:nvSpPr>
          <p:cNvPr id="66" name="テキスト ボックス 130">
            <a:extLst>
              <a:ext uri="{FF2B5EF4-FFF2-40B4-BE49-F238E27FC236}">
                <a16:creationId xmlns:a16="http://schemas.microsoft.com/office/drawing/2014/main" id="{14EFF27C-E52F-40BE-8D72-3737D22C0771}"/>
              </a:ext>
            </a:extLst>
          </p:cNvPr>
          <p:cNvSpPr txBox="1"/>
          <p:nvPr/>
        </p:nvSpPr>
        <p:spPr>
          <a:xfrm>
            <a:off x="6467593" y="2768690"/>
            <a:ext cx="585380" cy="19102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sz="1200" dirty="0">
                <a:solidFill>
                  <a:srgbClr val="575757"/>
                </a:solidFill>
                <a:latin typeface="Trebuchet MS" panose="020B0603020202020204" pitchFamily="34" charset="0"/>
                <a:ea typeface="Meiryo UI" panose="020B0604030504040204" pitchFamily="50" charset="-128"/>
              </a:rPr>
              <a:t>2025</a:t>
            </a:r>
          </a:p>
        </p:txBody>
      </p:sp>
      <p:sp>
        <p:nvSpPr>
          <p:cNvPr id="67" name="テキスト ボックス 131">
            <a:extLst>
              <a:ext uri="{FF2B5EF4-FFF2-40B4-BE49-F238E27FC236}">
                <a16:creationId xmlns:a16="http://schemas.microsoft.com/office/drawing/2014/main" id="{AC9103EF-A266-4B2E-B173-D6B7629E1C78}"/>
              </a:ext>
            </a:extLst>
          </p:cNvPr>
          <p:cNvSpPr txBox="1"/>
          <p:nvPr/>
        </p:nvSpPr>
        <p:spPr>
          <a:xfrm>
            <a:off x="9389322" y="2764332"/>
            <a:ext cx="585380" cy="19102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sz="1200" dirty="0">
                <a:solidFill>
                  <a:srgbClr val="575757"/>
                </a:solidFill>
                <a:latin typeface="Trebuchet MS" panose="020B0603020202020204" pitchFamily="34" charset="0"/>
                <a:ea typeface="Meiryo UI" panose="020B0604030504040204" pitchFamily="50" charset="-128"/>
              </a:rPr>
              <a:t>2030</a:t>
            </a:r>
          </a:p>
        </p:txBody>
      </p:sp>
      <p:sp>
        <p:nvSpPr>
          <p:cNvPr id="68" name="矢印: 五方向 22">
            <a:extLst>
              <a:ext uri="{FF2B5EF4-FFF2-40B4-BE49-F238E27FC236}">
                <a16:creationId xmlns:a16="http://schemas.microsoft.com/office/drawing/2014/main" id="{3ADB5D8E-9D3E-4258-87A2-3BB1C84C4FC0}"/>
              </a:ext>
            </a:extLst>
          </p:cNvPr>
          <p:cNvSpPr/>
          <p:nvPr/>
        </p:nvSpPr>
        <p:spPr>
          <a:xfrm>
            <a:off x="4135675" y="3079827"/>
            <a:ext cx="5825993" cy="344635"/>
          </a:xfrm>
          <a:prstGeom prst="homePlate">
            <a:avLst/>
          </a:prstGeom>
          <a:gradFill flip="none" rotWithShape="1">
            <a:gsLst>
              <a:gs pos="0">
                <a:schemeClr val="accent1"/>
              </a:gs>
              <a:gs pos="100000">
                <a:schemeClr val="accent1">
                  <a:lumMod val="20000"/>
                  <a:lumOff val="80000"/>
                </a:schemeClr>
              </a:gs>
            </a:gsLst>
            <a:lin ang="0" scaled="1"/>
            <a:tileRect/>
          </a:gra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200" dirty="0">
                <a:solidFill>
                  <a:schemeClr val="tx1"/>
                </a:solidFill>
                <a:latin typeface="Trebuchet MS" panose="020B0603020202020204" pitchFamily="34" charset="0"/>
                <a:ea typeface="Meiryo UI" panose="020B0604030504040204" pitchFamily="50" charset="-128"/>
              </a:rPr>
              <a:t>研究開発期間（国費負担有）</a:t>
            </a:r>
            <a:endParaRPr kumimoji="1" lang="en-US" sz="1200" dirty="0">
              <a:solidFill>
                <a:schemeClr val="tx1"/>
              </a:solidFill>
              <a:latin typeface="Trebuchet MS" panose="020B0603020202020204" pitchFamily="34" charset="0"/>
              <a:ea typeface="Meiryo UI" panose="020B0604030504040204" pitchFamily="50" charset="-128"/>
            </a:endParaRPr>
          </a:p>
        </p:txBody>
      </p:sp>
      <p:cxnSp>
        <p:nvCxnSpPr>
          <p:cNvPr id="77" name="直線矢印コネクタ 161">
            <a:extLst>
              <a:ext uri="{FF2B5EF4-FFF2-40B4-BE49-F238E27FC236}">
                <a16:creationId xmlns:a16="http://schemas.microsoft.com/office/drawing/2014/main" id="{F1F5266B-6B39-41C6-A014-5C8C70FECF80}"/>
              </a:ext>
            </a:extLst>
          </p:cNvPr>
          <p:cNvCxnSpPr>
            <a:cxnSpLocks/>
          </p:cNvCxnSpPr>
          <p:nvPr/>
        </p:nvCxnSpPr>
        <p:spPr>
          <a:xfrm flipV="1">
            <a:off x="5302705" y="5719705"/>
            <a:ext cx="2867919" cy="6890"/>
          </a:xfrm>
          <a:prstGeom prst="straightConnector1">
            <a:avLst/>
          </a:prstGeom>
          <a:ln w="25400" cap="rnd">
            <a:solidFill>
              <a:schemeClr val="tx1">
                <a:lumMod val="60000"/>
                <a:lumOff val="40000"/>
              </a:schemeClr>
            </a:solidFill>
            <a:prstDash val="solid"/>
            <a:round/>
            <a:headEnd type="none"/>
            <a:tailEnd type="arrow"/>
          </a:ln>
        </p:spPr>
        <p:style>
          <a:lnRef idx="1">
            <a:schemeClr val="accent1"/>
          </a:lnRef>
          <a:fillRef idx="0">
            <a:schemeClr val="accent1"/>
          </a:fillRef>
          <a:effectRef idx="0">
            <a:schemeClr val="accent1"/>
          </a:effectRef>
          <a:fontRef idx="minor">
            <a:schemeClr val="tx1"/>
          </a:fontRef>
        </p:style>
      </p:cxnSp>
      <p:sp>
        <p:nvSpPr>
          <p:cNvPr id="102" name="テキスト ボックス 232">
            <a:extLst>
              <a:ext uri="{FF2B5EF4-FFF2-40B4-BE49-F238E27FC236}">
                <a16:creationId xmlns:a16="http://schemas.microsoft.com/office/drawing/2014/main" id="{184C38B4-EF85-4598-B963-C1D1BE5C0B64}"/>
              </a:ext>
            </a:extLst>
          </p:cNvPr>
          <p:cNvSpPr txBox="1"/>
          <p:nvPr/>
        </p:nvSpPr>
        <p:spPr>
          <a:xfrm>
            <a:off x="5164518" y="5546803"/>
            <a:ext cx="1008000" cy="19831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900" dirty="0">
                <a:solidFill>
                  <a:srgbClr val="575757"/>
                </a:solidFill>
                <a:latin typeface="Trebuchet MS" panose="020B0603020202020204" pitchFamily="34" charset="0"/>
                <a:ea typeface="Meiryo UI" panose="020B0604030504040204" pitchFamily="50" charset="-128"/>
              </a:rPr>
              <a:t>XXX</a:t>
            </a:r>
            <a:endParaRPr kumimoji="1" lang="en-US" sz="900" dirty="0">
              <a:solidFill>
                <a:srgbClr val="575757"/>
              </a:solidFill>
              <a:latin typeface="Trebuchet MS" panose="020B0603020202020204" pitchFamily="34" charset="0"/>
              <a:ea typeface="Meiryo UI" panose="020B0604030504040204" pitchFamily="50" charset="-128"/>
            </a:endParaRPr>
          </a:p>
        </p:txBody>
      </p:sp>
      <p:cxnSp>
        <p:nvCxnSpPr>
          <p:cNvPr id="143" name="直線矢印コネクタ 187">
            <a:extLst>
              <a:ext uri="{FF2B5EF4-FFF2-40B4-BE49-F238E27FC236}">
                <a16:creationId xmlns:a16="http://schemas.microsoft.com/office/drawing/2014/main" id="{11977F35-AC63-4D5D-BE9C-2C0E0FE44922}"/>
              </a:ext>
            </a:extLst>
          </p:cNvPr>
          <p:cNvCxnSpPr>
            <a:cxnSpLocks/>
          </p:cNvCxnSpPr>
          <p:nvPr/>
        </p:nvCxnSpPr>
        <p:spPr>
          <a:xfrm>
            <a:off x="8217949" y="5719705"/>
            <a:ext cx="1748181" cy="0"/>
          </a:xfrm>
          <a:prstGeom prst="straightConnector1">
            <a:avLst/>
          </a:prstGeom>
          <a:ln w="25400" cap="rnd">
            <a:solidFill>
              <a:schemeClr val="tx1">
                <a:lumMod val="60000"/>
                <a:lumOff val="40000"/>
              </a:schemeClr>
            </a:solidFill>
            <a:prstDash val="solid"/>
            <a:round/>
            <a:headEnd type="none"/>
            <a:tailEnd type="arrow"/>
          </a:ln>
        </p:spPr>
        <p:style>
          <a:lnRef idx="1">
            <a:schemeClr val="accent1"/>
          </a:lnRef>
          <a:fillRef idx="0">
            <a:schemeClr val="accent1"/>
          </a:fillRef>
          <a:effectRef idx="0">
            <a:schemeClr val="accent1"/>
          </a:effectRef>
          <a:fontRef idx="minor">
            <a:schemeClr val="tx1"/>
          </a:fontRef>
        </p:style>
      </p:cxnSp>
      <p:sp>
        <p:nvSpPr>
          <p:cNvPr id="144" name="テキスト ボックス 199">
            <a:extLst>
              <a:ext uri="{FF2B5EF4-FFF2-40B4-BE49-F238E27FC236}">
                <a16:creationId xmlns:a16="http://schemas.microsoft.com/office/drawing/2014/main" id="{0196B707-5239-43CB-AF06-860FB548E652}"/>
              </a:ext>
            </a:extLst>
          </p:cNvPr>
          <p:cNvSpPr txBox="1"/>
          <p:nvPr/>
        </p:nvSpPr>
        <p:spPr>
          <a:xfrm>
            <a:off x="8129492" y="5546803"/>
            <a:ext cx="700914" cy="19831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900" dirty="0">
                <a:solidFill>
                  <a:srgbClr val="575757"/>
                </a:solidFill>
                <a:latin typeface="Trebuchet MS" panose="020B0603020202020204" pitchFamily="34" charset="0"/>
                <a:ea typeface="Meiryo UI" panose="020B0604030504040204" pitchFamily="50" charset="-128"/>
              </a:rPr>
              <a:t>XXX</a:t>
            </a:r>
            <a:endParaRPr kumimoji="1" lang="en-US" sz="900" dirty="0">
              <a:solidFill>
                <a:srgbClr val="575757"/>
              </a:solidFill>
              <a:latin typeface="Trebuchet MS" panose="020B0603020202020204" pitchFamily="34" charset="0"/>
              <a:ea typeface="Meiryo UI" panose="020B0604030504040204" pitchFamily="50" charset="-128"/>
            </a:endParaRPr>
          </a:p>
        </p:txBody>
      </p:sp>
      <p:grpSp>
        <p:nvGrpSpPr>
          <p:cNvPr id="124" name="Group 123">
            <a:extLst>
              <a:ext uri="{FF2B5EF4-FFF2-40B4-BE49-F238E27FC236}">
                <a16:creationId xmlns:a16="http://schemas.microsoft.com/office/drawing/2014/main" id="{FE1141C3-3087-4AE5-94C6-62A3F621A257}"/>
              </a:ext>
            </a:extLst>
          </p:cNvPr>
          <p:cNvGrpSpPr/>
          <p:nvPr/>
        </p:nvGrpSpPr>
        <p:grpSpPr>
          <a:xfrm>
            <a:off x="2920618" y="2651430"/>
            <a:ext cx="1133618" cy="48738"/>
            <a:chOff x="379032" y="1544328"/>
            <a:chExt cx="2088729" cy="48738"/>
          </a:xfrm>
        </p:grpSpPr>
        <p:sp>
          <p:nvSpPr>
            <p:cNvPr id="125" name="TextBox 124">
              <a:extLst>
                <a:ext uri="{FF2B5EF4-FFF2-40B4-BE49-F238E27FC236}">
                  <a16:creationId xmlns:a16="http://schemas.microsoft.com/office/drawing/2014/main" id="{C40856C4-5802-4276-884F-DE7A63237945}"/>
                </a:ext>
              </a:extLst>
            </p:cNvPr>
            <p:cNvSpPr txBox="1"/>
            <p:nvPr/>
          </p:nvSpPr>
          <p:spPr>
            <a:xfrm>
              <a:off x="379032" y="1544328"/>
              <a:ext cx="2088729" cy="41118"/>
            </a:xfrm>
            <a:prstGeom prst="rect">
              <a:avLst/>
            </a:prstGeom>
            <a:noFill/>
            <a:ln w="9525" cap="rnd" cmpd="sng" algn="ctr">
              <a:noFill/>
              <a:prstDash val="solid"/>
              <a:round/>
              <a:headEnd type="none" w="med" len="med"/>
              <a:tailEnd type="none" w="med" len="med"/>
            </a:ln>
            <a:extLst>
              <a:ext uri="{91240B29-F687-4F45-9708-019B960494DF}">
                <a14:hiddenLine xmlns:a14="http://schemas.microsoft.com/office/drawing/2010/main" w="9525" cap="rnd" cmpd="sng" algn="ctr">
                  <a:solidFill>
                    <a:srgbClr val="E71C57"/>
                  </a:solidFill>
                  <a:prstDash val="solid"/>
                  <a:round/>
                  <a:headEnd type="none" w="med" len="med"/>
                  <a:tailEnd type="none" w="med" len="med"/>
                </a14:hiddenLine>
              </a:ext>
            </a:extLst>
          </p:spPr>
          <p:txBody>
            <a:bodyPr wrap="square" lIns="0" tIns="0" rIns="0" bIns="0" rtlCol="0" anchor="b" anchorCtr="0">
              <a:noAutofit/>
            </a:bodyPr>
            <a:lstStyle>
              <a:defPPr>
                <a:defRPr lang="en-US"/>
              </a:defPPr>
              <a:lvl1pPr>
                <a:defRPr>
                  <a:solidFill>
                    <a:schemeClr val="tx1"/>
                  </a:solidFill>
                </a:defRPr>
              </a:lvl1pPr>
              <a:lvl2pPr>
                <a:defRPr>
                  <a:solidFill>
                    <a:schemeClr val="tx1"/>
                  </a:solidFill>
                </a:defRPr>
              </a:lvl2pPr>
              <a:lvl3pPr>
                <a:defRPr>
                  <a:solidFill>
                    <a:schemeClr val="tx1"/>
                  </a:solidFill>
                </a:defRPr>
              </a:lvl3pPr>
              <a:lvl4pPr marL="0" lvl="3">
                <a:defRPr sz="1600">
                  <a:solidFill>
                    <a:schemeClr val="tx2"/>
                  </a:solidFill>
                  <a:latin typeface="Trebuchet MS" panose="020B0603020202020204" pitchFamily="34" charset="0"/>
                  <a:ea typeface="Meiryo UI" panose="020B0604030504040204" pitchFamily="50" charset="-128"/>
                  <a:cs typeface="Meiryo UI" panose="020B0604030504040204" pitchFamily="50" charset="-128"/>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ja-JP" altLang="en-US" sz="1400" dirty="0">
                  <a:solidFill>
                    <a:schemeClr val="tx2"/>
                  </a:solidFill>
                  <a:latin typeface="Trebuchet MS" panose="020B0603020202020204" pitchFamily="34" charset="0"/>
                  <a:ea typeface="Meiryo UI" panose="020B0604030504040204" pitchFamily="50" charset="-128"/>
                </a:rPr>
                <a:t>実施主体</a:t>
              </a:r>
              <a:endParaRPr lang="en-US" sz="1400" dirty="0">
                <a:solidFill>
                  <a:schemeClr val="tx2"/>
                </a:solidFill>
                <a:latin typeface="Trebuchet MS" panose="020B0603020202020204" pitchFamily="34" charset="0"/>
                <a:ea typeface="Meiryo UI" panose="020B0604030504040204" pitchFamily="50" charset="-128"/>
              </a:endParaRPr>
            </a:p>
          </p:txBody>
        </p:sp>
        <p:cxnSp>
          <p:nvCxnSpPr>
            <p:cNvPr id="126" name="Straight Connector 125">
              <a:extLst>
                <a:ext uri="{FF2B5EF4-FFF2-40B4-BE49-F238E27FC236}">
                  <a16:creationId xmlns:a16="http://schemas.microsoft.com/office/drawing/2014/main" id="{21EF7C43-072E-418A-98E1-56F943DB35CD}"/>
                </a:ext>
              </a:extLst>
            </p:cNvPr>
            <p:cNvCxnSpPr/>
            <p:nvPr/>
          </p:nvCxnSpPr>
          <p:spPr>
            <a:xfrm>
              <a:off x="379032" y="1593066"/>
              <a:ext cx="208872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34" name="Rectangle 71">
            <a:extLst>
              <a:ext uri="{FF2B5EF4-FFF2-40B4-BE49-F238E27FC236}">
                <a16:creationId xmlns:a16="http://schemas.microsoft.com/office/drawing/2014/main" id="{7E715AF9-EBC2-4545-88BC-822842D49EF1}"/>
              </a:ext>
            </a:extLst>
          </p:cNvPr>
          <p:cNvSpPr/>
          <p:nvPr/>
        </p:nvSpPr>
        <p:spPr>
          <a:xfrm>
            <a:off x="2920618" y="4179236"/>
            <a:ext cx="1133618" cy="284148"/>
          </a:xfrm>
          <a:prstGeom prst="rect">
            <a:avLst/>
          </a:prstGeom>
          <a:noFill/>
          <a:ln w="9525" cap="rnd" cmpd="sng" algn="ctr">
            <a:noFill/>
            <a:prstDash val="sysDot"/>
            <a:round/>
            <a:headEnd type="none" w="med" len="med"/>
            <a:tailEnd type="none" w="med" len="med"/>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cap="rnd" cmpd="sng" algn="ctr">
                <a:solidFill>
                  <a:schemeClr val="accent5"/>
                </a:solidFill>
                <a:prstDash val="sysDot"/>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r>
              <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A</a:t>
            </a:r>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社</a:t>
            </a:r>
          </a:p>
        </p:txBody>
      </p:sp>
      <p:sp>
        <p:nvSpPr>
          <p:cNvPr id="135" name="Rectangle 71">
            <a:extLst>
              <a:ext uri="{FF2B5EF4-FFF2-40B4-BE49-F238E27FC236}">
                <a16:creationId xmlns:a16="http://schemas.microsoft.com/office/drawing/2014/main" id="{1D3AA7F9-B59F-49FC-9922-69C007C18927}"/>
              </a:ext>
            </a:extLst>
          </p:cNvPr>
          <p:cNvSpPr/>
          <p:nvPr/>
        </p:nvSpPr>
        <p:spPr>
          <a:xfrm>
            <a:off x="2920618" y="4860346"/>
            <a:ext cx="1133618" cy="284148"/>
          </a:xfrm>
          <a:prstGeom prst="rect">
            <a:avLst/>
          </a:prstGeom>
          <a:noFill/>
          <a:ln w="9525" cap="rnd" cmpd="sng" algn="ctr">
            <a:noFill/>
            <a:prstDash val="sysDot"/>
            <a:round/>
            <a:headEnd type="none" w="med" len="med"/>
            <a:tailEnd type="none" w="med" len="med"/>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cap="rnd" cmpd="sng" algn="ctr">
                <a:solidFill>
                  <a:schemeClr val="accent5"/>
                </a:solidFill>
                <a:prstDash val="sysDot"/>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r>
              <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B</a:t>
            </a:r>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社</a:t>
            </a:r>
          </a:p>
        </p:txBody>
      </p:sp>
      <p:sp>
        <p:nvSpPr>
          <p:cNvPr id="136" name="Rectangle 71">
            <a:extLst>
              <a:ext uri="{FF2B5EF4-FFF2-40B4-BE49-F238E27FC236}">
                <a16:creationId xmlns:a16="http://schemas.microsoft.com/office/drawing/2014/main" id="{D913DA00-83F6-4B65-B681-E4142D603CE9}"/>
              </a:ext>
            </a:extLst>
          </p:cNvPr>
          <p:cNvSpPr/>
          <p:nvPr/>
        </p:nvSpPr>
        <p:spPr>
          <a:xfrm>
            <a:off x="2920618" y="6074874"/>
            <a:ext cx="1133618" cy="284148"/>
          </a:xfrm>
          <a:prstGeom prst="rect">
            <a:avLst/>
          </a:prstGeom>
          <a:noFill/>
          <a:ln w="9525" cap="rnd" cmpd="sng" algn="ctr">
            <a:noFill/>
            <a:prstDash val="sysDot"/>
            <a:round/>
            <a:headEnd type="none" w="med" len="med"/>
            <a:tailEnd type="none" w="med" len="med"/>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cap="rnd" cmpd="sng" algn="ctr">
                <a:solidFill>
                  <a:schemeClr val="accent5"/>
                </a:solidFill>
                <a:prstDash val="sysDot"/>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r>
              <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A</a:t>
            </a:r>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社、</a:t>
            </a:r>
            <a:r>
              <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C</a:t>
            </a:r>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社</a:t>
            </a:r>
          </a:p>
        </p:txBody>
      </p:sp>
      <p:sp>
        <p:nvSpPr>
          <p:cNvPr id="138" name="Rectangle 71">
            <a:extLst>
              <a:ext uri="{FF2B5EF4-FFF2-40B4-BE49-F238E27FC236}">
                <a16:creationId xmlns:a16="http://schemas.microsoft.com/office/drawing/2014/main" id="{2D4CAD1F-419B-4534-AE4C-FA323922E4CD}"/>
              </a:ext>
            </a:extLst>
          </p:cNvPr>
          <p:cNvSpPr/>
          <p:nvPr/>
        </p:nvSpPr>
        <p:spPr>
          <a:xfrm>
            <a:off x="2920618" y="5466290"/>
            <a:ext cx="1133618" cy="284148"/>
          </a:xfrm>
          <a:prstGeom prst="rect">
            <a:avLst/>
          </a:prstGeom>
          <a:noFill/>
          <a:ln w="9525" cap="rnd" cmpd="sng" algn="ctr">
            <a:noFill/>
            <a:prstDash val="sysDot"/>
            <a:round/>
            <a:headEnd type="none" w="med" len="med"/>
            <a:tailEnd type="none" w="med" len="med"/>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cap="rnd" cmpd="sng" algn="ctr">
                <a:solidFill>
                  <a:schemeClr val="accent5"/>
                </a:solidFill>
                <a:prstDash val="sysDot"/>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r>
              <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A</a:t>
            </a:r>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社、</a:t>
            </a:r>
            <a:r>
              <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D</a:t>
            </a:r>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社</a:t>
            </a:r>
          </a:p>
        </p:txBody>
      </p:sp>
      <p:sp>
        <p:nvSpPr>
          <p:cNvPr id="118" name="Rectangle 71">
            <a:extLst>
              <a:ext uri="{FF2B5EF4-FFF2-40B4-BE49-F238E27FC236}">
                <a16:creationId xmlns:a16="http://schemas.microsoft.com/office/drawing/2014/main" id="{4ABEE4DC-A224-4584-A265-61517CB56A4D}"/>
              </a:ext>
            </a:extLst>
          </p:cNvPr>
          <p:cNvSpPr/>
          <p:nvPr/>
        </p:nvSpPr>
        <p:spPr>
          <a:xfrm>
            <a:off x="2923853" y="4197462"/>
            <a:ext cx="1133618" cy="287280"/>
          </a:xfrm>
          <a:prstGeom prst="rect">
            <a:avLst/>
          </a:prstGeom>
          <a:solidFill>
            <a:srgbClr val="FFFFFF"/>
          </a:solidFill>
          <a:ln w="9525" cap="rnd" cmpd="sng" algn="ctr">
            <a:noFill/>
            <a:prstDash val="solid"/>
            <a:round/>
            <a:headEnd type="none" w="med" len="med"/>
            <a:tailEnd type="none" w="med" len="med"/>
          </a:ln>
          <a:effectLst/>
          <a:extLs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r>
              <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A</a:t>
            </a:r>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社</a:t>
            </a:r>
          </a:p>
        </p:txBody>
      </p:sp>
      <p:cxnSp>
        <p:nvCxnSpPr>
          <p:cNvPr id="122" name="直線コネクタ 127">
            <a:extLst>
              <a:ext uri="{FF2B5EF4-FFF2-40B4-BE49-F238E27FC236}">
                <a16:creationId xmlns:a16="http://schemas.microsoft.com/office/drawing/2014/main" id="{095B36EA-AEDE-40F9-B72C-89B7043528AE}"/>
              </a:ext>
            </a:extLst>
          </p:cNvPr>
          <p:cNvCxnSpPr>
            <a:cxnSpLocks/>
          </p:cNvCxnSpPr>
          <p:nvPr/>
        </p:nvCxnSpPr>
        <p:spPr>
          <a:xfrm flipH="1">
            <a:off x="9971443" y="2881355"/>
            <a:ext cx="0" cy="144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nvGrpSpPr>
          <p:cNvPr id="41" name="Group 40">
            <a:extLst>
              <a:ext uri="{FF2B5EF4-FFF2-40B4-BE49-F238E27FC236}">
                <a16:creationId xmlns:a16="http://schemas.microsoft.com/office/drawing/2014/main" id="{CCDDCE2B-FADE-4E1C-AB83-556D45BBF576}"/>
              </a:ext>
            </a:extLst>
          </p:cNvPr>
          <p:cNvGrpSpPr/>
          <p:nvPr/>
        </p:nvGrpSpPr>
        <p:grpSpPr>
          <a:xfrm>
            <a:off x="10550306" y="2772439"/>
            <a:ext cx="585380" cy="286204"/>
            <a:chOff x="10702217" y="1831617"/>
            <a:chExt cx="585380" cy="286204"/>
          </a:xfrm>
        </p:grpSpPr>
        <p:cxnSp>
          <p:nvCxnSpPr>
            <p:cNvPr id="56" name="直線コネクタ 120">
              <a:extLst>
                <a:ext uri="{FF2B5EF4-FFF2-40B4-BE49-F238E27FC236}">
                  <a16:creationId xmlns:a16="http://schemas.microsoft.com/office/drawing/2014/main" id="{1D7F9FC3-0EB1-4B5F-ADB9-7767CDB39B57}"/>
                </a:ext>
              </a:extLst>
            </p:cNvPr>
            <p:cNvCxnSpPr>
              <a:cxnSpLocks/>
            </p:cNvCxnSpPr>
            <p:nvPr/>
          </p:nvCxnSpPr>
          <p:spPr>
            <a:xfrm>
              <a:off x="11287597" y="1940736"/>
              <a:ext cx="0" cy="177085"/>
            </a:xfrm>
            <a:prstGeom prst="line">
              <a:avLst/>
            </a:prstGeom>
            <a:ln w="19050"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28" name="直線コネクタ 127">
              <a:extLst>
                <a:ext uri="{FF2B5EF4-FFF2-40B4-BE49-F238E27FC236}">
                  <a16:creationId xmlns:a16="http://schemas.microsoft.com/office/drawing/2014/main" id="{24A54F74-9421-432A-9190-21319612B195}"/>
                </a:ext>
              </a:extLst>
            </p:cNvPr>
            <p:cNvCxnSpPr>
              <a:cxnSpLocks/>
            </p:cNvCxnSpPr>
            <p:nvPr/>
          </p:nvCxnSpPr>
          <p:spPr>
            <a:xfrm flipH="1">
              <a:off x="10702217" y="1948640"/>
              <a:ext cx="0" cy="144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29" name="テキスト ボックス 131">
              <a:extLst>
                <a:ext uri="{FF2B5EF4-FFF2-40B4-BE49-F238E27FC236}">
                  <a16:creationId xmlns:a16="http://schemas.microsoft.com/office/drawing/2014/main" id="{8CCD5C7A-B6C2-464E-81F1-428B0DA436EB}"/>
                </a:ext>
              </a:extLst>
            </p:cNvPr>
            <p:cNvSpPr txBox="1"/>
            <p:nvPr/>
          </p:nvSpPr>
          <p:spPr>
            <a:xfrm>
              <a:off x="10702217" y="1831617"/>
              <a:ext cx="585380" cy="19102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sz="1200" dirty="0">
                  <a:solidFill>
                    <a:srgbClr val="575757"/>
                  </a:solidFill>
                  <a:latin typeface="Trebuchet MS" panose="020B0603020202020204" pitchFamily="34" charset="0"/>
                  <a:ea typeface="Meiryo UI" panose="020B0604030504040204" pitchFamily="50" charset="-128"/>
                </a:rPr>
                <a:t>2032</a:t>
              </a:r>
            </a:p>
          </p:txBody>
        </p:sp>
      </p:grpSp>
      <p:sp>
        <p:nvSpPr>
          <p:cNvPr id="131" name="テキスト ボックス 131">
            <a:extLst>
              <a:ext uri="{FF2B5EF4-FFF2-40B4-BE49-F238E27FC236}">
                <a16:creationId xmlns:a16="http://schemas.microsoft.com/office/drawing/2014/main" id="{DAD48FF1-29FB-4126-9C83-7CB9D424A920}"/>
              </a:ext>
            </a:extLst>
          </p:cNvPr>
          <p:cNvSpPr txBox="1"/>
          <p:nvPr/>
        </p:nvSpPr>
        <p:spPr>
          <a:xfrm>
            <a:off x="9968185" y="2764332"/>
            <a:ext cx="585380" cy="19102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sz="1200" dirty="0">
                <a:solidFill>
                  <a:srgbClr val="575757"/>
                </a:solidFill>
                <a:latin typeface="Trebuchet MS" panose="020B0603020202020204" pitchFamily="34" charset="0"/>
                <a:ea typeface="Meiryo UI" panose="020B0604030504040204" pitchFamily="50" charset="-128"/>
              </a:rPr>
              <a:t>…</a:t>
            </a:r>
          </a:p>
        </p:txBody>
      </p:sp>
      <p:cxnSp>
        <p:nvCxnSpPr>
          <p:cNvPr id="132" name="直線コネクタ 148">
            <a:extLst>
              <a:ext uri="{FF2B5EF4-FFF2-40B4-BE49-F238E27FC236}">
                <a16:creationId xmlns:a16="http://schemas.microsoft.com/office/drawing/2014/main" id="{E2815EDA-9219-496D-89A4-FE4B63A7AEDE}"/>
              </a:ext>
            </a:extLst>
          </p:cNvPr>
          <p:cNvCxnSpPr>
            <a:cxnSpLocks/>
          </p:cNvCxnSpPr>
          <p:nvPr/>
        </p:nvCxnSpPr>
        <p:spPr>
          <a:xfrm>
            <a:off x="10553565" y="3737999"/>
            <a:ext cx="0" cy="2887681"/>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 name="直線コネクタ 132">
            <a:extLst>
              <a:ext uri="{FF2B5EF4-FFF2-40B4-BE49-F238E27FC236}">
                <a16:creationId xmlns:a16="http://schemas.microsoft.com/office/drawing/2014/main" id="{3445D741-6635-4D68-B946-D39173EDA73F}"/>
              </a:ext>
            </a:extLst>
          </p:cNvPr>
          <p:cNvCxnSpPr>
            <a:cxnSpLocks/>
          </p:cNvCxnSpPr>
          <p:nvPr/>
        </p:nvCxnSpPr>
        <p:spPr>
          <a:xfrm>
            <a:off x="4148412" y="3748757"/>
            <a:ext cx="0" cy="2887681"/>
          </a:xfrm>
          <a:prstGeom prst="line">
            <a:avLst/>
          </a:prstGeom>
          <a:ln w="19050"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 name="直線コネクタ 133">
            <a:extLst>
              <a:ext uri="{FF2B5EF4-FFF2-40B4-BE49-F238E27FC236}">
                <a16:creationId xmlns:a16="http://schemas.microsoft.com/office/drawing/2014/main" id="{199B298F-53D3-479C-B52B-A3E4E3976EB4}"/>
              </a:ext>
            </a:extLst>
          </p:cNvPr>
          <p:cNvCxnSpPr>
            <a:cxnSpLocks/>
          </p:cNvCxnSpPr>
          <p:nvPr/>
        </p:nvCxnSpPr>
        <p:spPr>
          <a:xfrm>
            <a:off x="7043553" y="3737999"/>
            <a:ext cx="4803" cy="2887681"/>
          </a:xfrm>
          <a:prstGeom prst="line">
            <a:avLst/>
          </a:prstGeom>
          <a:ln w="19050"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 name="直線コネクタ 134">
            <a:extLst>
              <a:ext uri="{FF2B5EF4-FFF2-40B4-BE49-F238E27FC236}">
                <a16:creationId xmlns:a16="http://schemas.microsoft.com/office/drawing/2014/main" id="{EAE88988-CA2E-49D4-B6A5-426E7F897B83}"/>
              </a:ext>
            </a:extLst>
          </p:cNvPr>
          <p:cNvCxnSpPr>
            <a:cxnSpLocks/>
          </p:cNvCxnSpPr>
          <p:nvPr/>
        </p:nvCxnSpPr>
        <p:spPr>
          <a:xfrm>
            <a:off x="11132546" y="3737999"/>
            <a:ext cx="4803" cy="2887681"/>
          </a:xfrm>
          <a:prstGeom prst="line">
            <a:avLst/>
          </a:prstGeom>
          <a:ln w="19050"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 name="直線コネクタ 135">
            <a:extLst>
              <a:ext uri="{FF2B5EF4-FFF2-40B4-BE49-F238E27FC236}">
                <a16:creationId xmlns:a16="http://schemas.microsoft.com/office/drawing/2014/main" id="{935E3588-DB1E-4166-B1FB-673DDBB11CE9}"/>
              </a:ext>
            </a:extLst>
          </p:cNvPr>
          <p:cNvCxnSpPr>
            <a:cxnSpLocks/>
          </p:cNvCxnSpPr>
          <p:nvPr/>
        </p:nvCxnSpPr>
        <p:spPr>
          <a:xfrm>
            <a:off x="4702021" y="3737999"/>
            <a:ext cx="0" cy="2887681"/>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 name="直線コネクタ 136">
            <a:extLst>
              <a:ext uri="{FF2B5EF4-FFF2-40B4-BE49-F238E27FC236}">
                <a16:creationId xmlns:a16="http://schemas.microsoft.com/office/drawing/2014/main" id="{C0B40D10-CB81-4724-A95C-9BB692DD2163}"/>
              </a:ext>
            </a:extLst>
          </p:cNvPr>
          <p:cNvCxnSpPr>
            <a:cxnSpLocks/>
          </p:cNvCxnSpPr>
          <p:nvPr/>
        </p:nvCxnSpPr>
        <p:spPr>
          <a:xfrm>
            <a:off x="5287404" y="3737999"/>
            <a:ext cx="0" cy="2887681"/>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 name="直線コネクタ 139">
            <a:extLst>
              <a:ext uri="{FF2B5EF4-FFF2-40B4-BE49-F238E27FC236}">
                <a16:creationId xmlns:a16="http://schemas.microsoft.com/office/drawing/2014/main" id="{508FD82D-4E9D-429C-9B03-C38CB92EC0E7}"/>
              </a:ext>
            </a:extLst>
          </p:cNvPr>
          <p:cNvCxnSpPr>
            <a:cxnSpLocks/>
          </p:cNvCxnSpPr>
          <p:nvPr/>
        </p:nvCxnSpPr>
        <p:spPr>
          <a:xfrm>
            <a:off x="5872787" y="3737999"/>
            <a:ext cx="0" cy="2887681"/>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 name="直線コネクタ 140">
            <a:extLst>
              <a:ext uri="{FF2B5EF4-FFF2-40B4-BE49-F238E27FC236}">
                <a16:creationId xmlns:a16="http://schemas.microsoft.com/office/drawing/2014/main" id="{600939A0-B9F3-414B-9C1C-20165575255A}"/>
              </a:ext>
            </a:extLst>
          </p:cNvPr>
          <p:cNvCxnSpPr>
            <a:cxnSpLocks/>
          </p:cNvCxnSpPr>
          <p:nvPr/>
        </p:nvCxnSpPr>
        <p:spPr>
          <a:xfrm>
            <a:off x="6458170" y="3737999"/>
            <a:ext cx="0" cy="2887681"/>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 name="直線コネクタ 142">
            <a:extLst>
              <a:ext uri="{FF2B5EF4-FFF2-40B4-BE49-F238E27FC236}">
                <a16:creationId xmlns:a16="http://schemas.microsoft.com/office/drawing/2014/main" id="{FECCC2DC-8C42-4104-80A2-0EEA047EC442}"/>
              </a:ext>
            </a:extLst>
          </p:cNvPr>
          <p:cNvCxnSpPr>
            <a:cxnSpLocks/>
          </p:cNvCxnSpPr>
          <p:nvPr/>
        </p:nvCxnSpPr>
        <p:spPr>
          <a:xfrm>
            <a:off x="7632075" y="3737999"/>
            <a:ext cx="0" cy="2887681"/>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 name="直線コネクタ 146">
            <a:extLst>
              <a:ext uri="{FF2B5EF4-FFF2-40B4-BE49-F238E27FC236}">
                <a16:creationId xmlns:a16="http://schemas.microsoft.com/office/drawing/2014/main" id="{C8F71FBB-E559-4749-A363-3721AF28B175}"/>
              </a:ext>
            </a:extLst>
          </p:cNvPr>
          <p:cNvCxnSpPr>
            <a:cxnSpLocks/>
          </p:cNvCxnSpPr>
          <p:nvPr/>
        </p:nvCxnSpPr>
        <p:spPr>
          <a:xfrm flipH="1">
            <a:off x="8700538" y="3737999"/>
            <a:ext cx="102304" cy="2811990"/>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直線コネクタ 148">
            <a:extLst>
              <a:ext uri="{FF2B5EF4-FFF2-40B4-BE49-F238E27FC236}">
                <a16:creationId xmlns:a16="http://schemas.microsoft.com/office/drawing/2014/main" id="{C3799540-CFC3-4C69-864A-49FB74F56762}"/>
              </a:ext>
            </a:extLst>
          </p:cNvPr>
          <p:cNvCxnSpPr>
            <a:cxnSpLocks/>
          </p:cNvCxnSpPr>
          <p:nvPr/>
        </p:nvCxnSpPr>
        <p:spPr>
          <a:xfrm flipH="1">
            <a:off x="9311299" y="3737999"/>
            <a:ext cx="76925" cy="2811990"/>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3" name="直線コネクタ 148">
            <a:extLst>
              <a:ext uri="{FF2B5EF4-FFF2-40B4-BE49-F238E27FC236}">
                <a16:creationId xmlns:a16="http://schemas.microsoft.com/office/drawing/2014/main" id="{AB1299BB-FE00-4B32-9A16-38299F71C089}"/>
              </a:ext>
            </a:extLst>
          </p:cNvPr>
          <p:cNvCxnSpPr>
            <a:cxnSpLocks/>
          </p:cNvCxnSpPr>
          <p:nvPr/>
        </p:nvCxnSpPr>
        <p:spPr>
          <a:xfrm>
            <a:off x="9968185" y="3737999"/>
            <a:ext cx="0" cy="2887681"/>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00" name="テキスト ボックス 230">
            <a:extLst>
              <a:ext uri="{FF2B5EF4-FFF2-40B4-BE49-F238E27FC236}">
                <a16:creationId xmlns:a16="http://schemas.microsoft.com/office/drawing/2014/main" id="{B51CDB35-A1CF-45E1-8BCF-B2C6B492A019}"/>
              </a:ext>
            </a:extLst>
          </p:cNvPr>
          <p:cNvSpPr txBox="1"/>
          <p:nvPr/>
        </p:nvSpPr>
        <p:spPr>
          <a:xfrm>
            <a:off x="4021677" y="5546803"/>
            <a:ext cx="700914" cy="19831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900" dirty="0">
                <a:solidFill>
                  <a:srgbClr val="575757"/>
                </a:solidFill>
                <a:latin typeface="Trebuchet MS" panose="020B0603020202020204" pitchFamily="34" charset="0"/>
                <a:ea typeface="Meiryo UI" panose="020B0604030504040204" pitchFamily="50" charset="-128"/>
              </a:rPr>
              <a:t>XXX</a:t>
            </a:r>
            <a:endParaRPr kumimoji="1" lang="en-US" sz="900" dirty="0">
              <a:solidFill>
                <a:srgbClr val="575757"/>
              </a:solidFill>
              <a:latin typeface="Trebuchet MS" panose="020B0603020202020204" pitchFamily="34" charset="0"/>
              <a:ea typeface="Meiryo UI" panose="020B0604030504040204" pitchFamily="50" charset="-128"/>
            </a:endParaRPr>
          </a:p>
        </p:txBody>
      </p:sp>
      <p:grpSp>
        <p:nvGrpSpPr>
          <p:cNvPr id="145" name="Group 144">
            <a:extLst>
              <a:ext uri="{FF2B5EF4-FFF2-40B4-BE49-F238E27FC236}">
                <a16:creationId xmlns:a16="http://schemas.microsoft.com/office/drawing/2014/main" id="{7F9490B7-9562-44D9-B3E8-B9F804AAE55A}"/>
              </a:ext>
            </a:extLst>
          </p:cNvPr>
          <p:cNvGrpSpPr>
            <a:grpSpLocks noChangeAspect="1"/>
          </p:cNvGrpSpPr>
          <p:nvPr/>
        </p:nvGrpSpPr>
        <p:grpSpPr>
          <a:xfrm>
            <a:off x="10759643" y="3143341"/>
            <a:ext cx="245528" cy="245528"/>
            <a:chOff x="982662" y="3868738"/>
            <a:chExt cx="269875" cy="269875"/>
          </a:xfrm>
        </p:grpSpPr>
        <p:sp>
          <p:nvSpPr>
            <p:cNvPr id="148" name="Oval 16">
              <a:extLst>
                <a:ext uri="{FF2B5EF4-FFF2-40B4-BE49-F238E27FC236}">
                  <a16:creationId xmlns:a16="http://schemas.microsoft.com/office/drawing/2014/main" id="{0B72D643-6A1F-4B78-A238-24A56F5EFD81}"/>
                </a:ext>
              </a:extLst>
            </p:cNvPr>
            <p:cNvSpPr>
              <a:spLocks noChangeArrowheads="1"/>
            </p:cNvSpPr>
            <p:nvPr/>
          </p:nvSpPr>
          <p:spPr bwMode="auto">
            <a:xfrm>
              <a:off x="982662" y="3868738"/>
              <a:ext cx="269875" cy="269875"/>
            </a:xfrm>
            <a:prstGeom prst="ellipse">
              <a:avLst/>
            </a:prstGeom>
            <a:solidFill>
              <a:schemeClr val="tx2"/>
            </a:solidFill>
            <a:ln>
              <a:noFill/>
            </a:ln>
          </p:spPr>
          <p:txBody>
            <a:bodyPr vert="horz" wrap="square" lIns="73152" tIns="36576" rIns="73152" bIns="36576" numCol="1" anchor="t" anchorCtr="0" compatLnSpc="1">
              <a:prstTxWarp prst="textNoShape">
                <a:avLst/>
              </a:prstTxWarp>
            </a:bodyPr>
            <a:lstStyle/>
            <a:p>
              <a:endParaRPr lang="en-US" dirty="0">
                <a:solidFill>
                  <a:schemeClr val="bg1"/>
                </a:solidFill>
              </a:endParaRPr>
            </a:p>
          </p:txBody>
        </p:sp>
        <p:sp>
          <p:nvSpPr>
            <p:cNvPr id="149" name="Freeform 17">
              <a:extLst>
                <a:ext uri="{FF2B5EF4-FFF2-40B4-BE49-F238E27FC236}">
                  <a16:creationId xmlns:a16="http://schemas.microsoft.com/office/drawing/2014/main" id="{93F90F66-1EBC-480B-894C-479AB1D1C234}"/>
                </a:ext>
              </a:extLst>
            </p:cNvPr>
            <p:cNvSpPr>
              <a:spLocks/>
            </p:cNvSpPr>
            <p:nvPr/>
          </p:nvSpPr>
          <p:spPr bwMode="auto">
            <a:xfrm>
              <a:off x="1050925" y="3938588"/>
              <a:ext cx="133350" cy="128587"/>
            </a:xfrm>
            <a:custGeom>
              <a:avLst/>
              <a:gdLst>
                <a:gd name="T0" fmla="*/ 36 w 84"/>
                <a:gd name="T1" fmla="*/ 67 h 81"/>
                <a:gd name="T2" fmla="*/ 7 w 84"/>
                <a:gd name="T3" fmla="*/ 39 h 81"/>
                <a:gd name="T4" fmla="*/ 0 w 84"/>
                <a:gd name="T5" fmla="*/ 45 h 81"/>
                <a:gd name="T6" fmla="*/ 38 w 84"/>
                <a:gd name="T7" fmla="*/ 81 h 81"/>
                <a:gd name="T8" fmla="*/ 84 w 84"/>
                <a:gd name="T9" fmla="*/ 4 h 81"/>
                <a:gd name="T10" fmla="*/ 76 w 84"/>
                <a:gd name="T11" fmla="*/ 0 h 81"/>
                <a:gd name="T12" fmla="*/ 36 w 84"/>
                <a:gd name="T13" fmla="*/ 67 h 81"/>
              </a:gdLst>
              <a:ahLst/>
              <a:cxnLst>
                <a:cxn ang="0">
                  <a:pos x="T0" y="T1"/>
                </a:cxn>
                <a:cxn ang="0">
                  <a:pos x="T2" y="T3"/>
                </a:cxn>
                <a:cxn ang="0">
                  <a:pos x="T4" y="T5"/>
                </a:cxn>
                <a:cxn ang="0">
                  <a:pos x="T6" y="T7"/>
                </a:cxn>
                <a:cxn ang="0">
                  <a:pos x="T8" y="T9"/>
                </a:cxn>
                <a:cxn ang="0">
                  <a:pos x="T10" y="T11"/>
                </a:cxn>
                <a:cxn ang="0">
                  <a:pos x="T12" y="T13"/>
                </a:cxn>
              </a:cxnLst>
              <a:rect l="0" t="0" r="r" b="b"/>
              <a:pathLst>
                <a:path w="84" h="81">
                  <a:moveTo>
                    <a:pt x="36" y="67"/>
                  </a:moveTo>
                  <a:lnTo>
                    <a:pt x="7" y="39"/>
                  </a:lnTo>
                  <a:lnTo>
                    <a:pt x="0" y="45"/>
                  </a:lnTo>
                  <a:lnTo>
                    <a:pt x="38" y="81"/>
                  </a:lnTo>
                  <a:lnTo>
                    <a:pt x="84" y="4"/>
                  </a:lnTo>
                  <a:lnTo>
                    <a:pt x="76" y="0"/>
                  </a:lnTo>
                  <a:lnTo>
                    <a:pt x="36" y="67"/>
                  </a:lnTo>
                  <a:close/>
                </a:path>
              </a:pathLst>
            </a:custGeom>
            <a:solidFill>
              <a:schemeClr val="bg1"/>
            </a:solidFill>
            <a:ln>
              <a:noFill/>
            </a:ln>
          </p:spPr>
          <p:txBody>
            <a:bodyPr vert="horz" wrap="square" lIns="73152" tIns="36576" rIns="73152" bIns="36576" numCol="1" anchor="t" anchorCtr="0" compatLnSpc="1">
              <a:prstTxWarp prst="textNoShape">
                <a:avLst/>
              </a:prstTxWarp>
            </a:bodyPr>
            <a:lstStyle/>
            <a:p>
              <a:endParaRPr lang="en-US" dirty="0">
                <a:solidFill>
                  <a:schemeClr val="bg1"/>
                </a:solidFill>
              </a:endParaRPr>
            </a:p>
          </p:txBody>
        </p:sp>
      </p:grpSp>
      <p:sp>
        <p:nvSpPr>
          <p:cNvPr id="159" name="Rectangle 71">
            <a:extLst>
              <a:ext uri="{FF2B5EF4-FFF2-40B4-BE49-F238E27FC236}">
                <a16:creationId xmlns:a16="http://schemas.microsoft.com/office/drawing/2014/main" id="{575BAC99-9DAE-4C51-AA7B-DA949124DD13}"/>
              </a:ext>
            </a:extLst>
          </p:cNvPr>
          <p:cNvSpPr/>
          <p:nvPr/>
        </p:nvSpPr>
        <p:spPr>
          <a:xfrm>
            <a:off x="1492309" y="5383845"/>
            <a:ext cx="1277238" cy="435757"/>
          </a:xfrm>
          <a:prstGeom prst="rect">
            <a:avLst/>
          </a:prstGeom>
          <a:solidFill>
            <a:schemeClr val="bg1">
              <a:lumMod val="85000"/>
            </a:schemeClr>
          </a:solidFill>
          <a:ln w="9525" cap="rnd" cmpd="sng" algn="ctr">
            <a:noFill/>
            <a:prstDash val="sysDot"/>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③ </a:t>
            </a:r>
            <a:r>
              <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XXX</a:t>
            </a:r>
            <a:endParaRPr lang="en-US" altLang="ja-JP" sz="1100" dirty="0">
              <a:solidFill>
                <a:schemeClr val="tx1"/>
              </a:solidFill>
              <a:latin typeface="Trebuchet MS" panose="020B0603020202020204" pitchFamily="34" charset="0"/>
              <a:ea typeface="Meiryo UI" panose="020B0604030504040204" pitchFamily="50" charset="-128"/>
              <a:cs typeface="Arial" panose="020B0604020202020204" pitchFamily="34" charset="0"/>
            </a:endParaRPr>
          </a:p>
          <a:p>
            <a:r>
              <a:rPr lang="en-US" altLang="ja-JP" sz="1100" dirty="0">
                <a:solidFill>
                  <a:schemeClr val="tx1"/>
                </a:solidFill>
                <a:latin typeface="Trebuchet MS" panose="020B0603020202020204" pitchFamily="34" charset="0"/>
                <a:ea typeface="Meiryo UI" panose="020B0604030504040204" pitchFamily="50" charset="-128"/>
                <a:cs typeface="Arial" panose="020B0604020202020204" pitchFamily="34" charset="0"/>
              </a:rPr>
              <a:t>(</a:t>
            </a:r>
            <a:r>
              <a:rPr lang="ja-JP" altLang="en-US" sz="1100" dirty="0">
                <a:solidFill>
                  <a:schemeClr val="tx1"/>
                </a:solidFill>
                <a:latin typeface="Trebuchet MS" panose="020B0603020202020204" pitchFamily="34" charset="0"/>
                <a:ea typeface="Meiryo UI" panose="020B0604030504040204" pitchFamily="50" charset="-128"/>
                <a:cs typeface="Arial" panose="020B0604020202020204" pitchFamily="34" charset="0"/>
              </a:rPr>
              <a:t>○億円</a:t>
            </a:r>
            <a:r>
              <a:rPr lang="en-US" altLang="ja-JP" sz="1100" dirty="0">
                <a:solidFill>
                  <a:schemeClr val="tx1"/>
                </a:solidFill>
                <a:latin typeface="Trebuchet MS" panose="020B0603020202020204" pitchFamily="34" charset="0"/>
                <a:ea typeface="Meiryo UI" panose="020B0604030504040204" pitchFamily="50" charset="-128"/>
                <a:cs typeface="Arial" panose="020B0604020202020204" pitchFamily="34" charset="0"/>
              </a:rPr>
              <a:t>/</a:t>
            </a:r>
            <a:r>
              <a:rPr lang="ja-JP" altLang="en-US" sz="1100" dirty="0">
                <a:solidFill>
                  <a:schemeClr val="tx1"/>
                </a:solidFill>
                <a:latin typeface="Trebuchet MS" panose="020B0603020202020204" pitchFamily="34" charset="0"/>
                <a:ea typeface="Meiryo UI" panose="020B0604030504040204" pitchFamily="50" charset="-128"/>
                <a:cs typeface="Arial" panose="020B0604020202020204" pitchFamily="34" charset="0"/>
              </a:rPr>
              <a:t>○億円</a:t>
            </a:r>
            <a:r>
              <a:rPr lang="en-US" altLang="ja-JP" sz="1100" dirty="0">
                <a:solidFill>
                  <a:schemeClr val="tx1"/>
                </a:solidFill>
                <a:latin typeface="Trebuchet MS" panose="020B0603020202020204" pitchFamily="34" charset="0"/>
                <a:ea typeface="Meiryo UI" panose="020B0604030504040204" pitchFamily="50" charset="-128"/>
                <a:cs typeface="Arial" panose="020B0604020202020204" pitchFamily="34" charset="0"/>
              </a:rPr>
              <a:t>)</a:t>
            </a:r>
            <a:endParaRPr lang="ja-JP" altLang="en-US" sz="1100" dirty="0">
              <a:solidFill>
                <a:schemeClr val="tx1"/>
              </a:solidFill>
              <a:latin typeface="Trebuchet MS" panose="020B0603020202020204" pitchFamily="34" charset="0"/>
              <a:ea typeface="Meiryo UI" panose="020B0604030504040204" pitchFamily="50" charset="-128"/>
              <a:cs typeface="Arial" panose="020B0604020202020204" pitchFamily="34" charset="0"/>
            </a:endParaRPr>
          </a:p>
        </p:txBody>
      </p:sp>
      <p:sp>
        <p:nvSpPr>
          <p:cNvPr id="160" name="Rectangle 71">
            <a:extLst>
              <a:ext uri="{FF2B5EF4-FFF2-40B4-BE49-F238E27FC236}">
                <a16:creationId xmlns:a16="http://schemas.microsoft.com/office/drawing/2014/main" id="{EAAEA304-D52E-495B-A63A-DEB51B05D89D}"/>
              </a:ext>
            </a:extLst>
          </p:cNvPr>
          <p:cNvSpPr/>
          <p:nvPr/>
        </p:nvSpPr>
        <p:spPr>
          <a:xfrm>
            <a:off x="1498397" y="6032318"/>
            <a:ext cx="1277238" cy="435757"/>
          </a:xfrm>
          <a:prstGeom prst="rect">
            <a:avLst/>
          </a:prstGeom>
          <a:solidFill>
            <a:schemeClr val="bg1">
              <a:lumMod val="85000"/>
            </a:schemeClr>
          </a:solidFill>
          <a:ln w="9525" cap="rnd" cmpd="sng" algn="ctr">
            <a:noFill/>
            <a:prstDash val="sysDot"/>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④</a:t>
            </a:r>
            <a:r>
              <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 XXX</a:t>
            </a:r>
            <a:endParaRPr lang="en-US" altLang="ja-JP" sz="1100" dirty="0">
              <a:solidFill>
                <a:schemeClr val="tx1"/>
              </a:solidFill>
              <a:latin typeface="Trebuchet MS" panose="020B0603020202020204" pitchFamily="34" charset="0"/>
              <a:ea typeface="Meiryo UI" panose="020B0604030504040204" pitchFamily="50" charset="-128"/>
              <a:cs typeface="Arial" panose="020B0604020202020204" pitchFamily="34" charset="0"/>
            </a:endParaRPr>
          </a:p>
          <a:p>
            <a:r>
              <a:rPr lang="en-US" altLang="ja-JP" sz="1100" dirty="0">
                <a:solidFill>
                  <a:schemeClr val="tx1"/>
                </a:solidFill>
                <a:latin typeface="Trebuchet MS" panose="020B0603020202020204" pitchFamily="34" charset="0"/>
                <a:ea typeface="Meiryo UI" panose="020B0604030504040204" pitchFamily="50" charset="-128"/>
                <a:cs typeface="Arial" panose="020B0604020202020204" pitchFamily="34" charset="0"/>
              </a:rPr>
              <a:t>(</a:t>
            </a:r>
            <a:r>
              <a:rPr lang="ja-JP" altLang="en-US" sz="1100" dirty="0">
                <a:solidFill>
                  <a:schemeClr val="tx1"/>
                </a:solidFill>
                <a:latin typeface="Trebuchet MS" panose="020B0603020202020204" pitchFamily="34" charset="0"/>
                <a:ea typeface="Meiryo UI" panose="020B0604030504040204" pitchFamily="50" charset="-128"/>
                <a:cs typeface="Arial" panose="020B0604020202020204" pitchFamily="34" charset="0"/>
              </a:rPr>
              <a:t>○億円</a:t>
            </a:r>
            <a:r>
              <a:rPr lang="en-US" altLang="ja-JP" sz="1100" dirty="0">
                <a:solidFill>
                  <a:schemeClr val="tx1"/>
                </a:solidFill>
                <a:latin typeface="Trebuchet MS" panose="020B0603020202020204" pitchFamily="34" charset="0"/>
                <a:ea typeface="Meiryo UI" panose="020B0604030504040204" pitchFamily="50" charset="-128"/>
                <a:cs typeface="Arial" panose="020B0604020202020204" pitchFamily="34" charset="0"/>
              </a:rPr>
              <a:t>/</a:t>
            </a:r>
            <a:r>
              <a:rPr lang="ja-JP" altLang="en-US" sz="1100" dirty="0">
                <a:solidFill>
                  <a:schemeClr val="tx1"/>
                </a:solidFill>
                <a:latin typeface="Trebuchet MS" panose="020B0603020202020204" pitchFamily="34" charset="0"/>
                <a:ea typeface="Meiryo UI" panose="020B0604030504040204" pitchFamily="50" charset="-128"/>
                <a:cs typeface="Arial" panose="020B0604020202020204" pitchFamily="34" charset="0"/>
              </a:rPr>
              <a:t>○億円</a:t>
            </a:r>
            <a:r>
              <a:rPr lang="en-US" altLang="ja-JP" sz="1100" dirty="0">
                <a:solidFill>
                  <a:schemeClr val="tx1"/>
                </a:solidFill>
                <a:latin typeface="Trebuchet MS" panose="020B0603020202020204" pitchFamily="34" charset="0"/>
                <a:ea typeface="Meiryo UI" panose="020B0604030504040204" pitchFamily="50" charset="-128"/>
                <a:cs typeface="Arial" panose="020B0604020202020204" pitchFamily="34" charset="0"/>
              </a:rPr>
              <a:t>)</a:t>
            </a:r>
            <a:endParaRPr lang="ja-JP" altLang="en-US" sz="1100" dirty="0">
              <a:solidFill>
                <a:schemeClr val="tx1"/>
              </a:solidFill>
              <a:latin typeface="Trebuchet MS" panose="020B0603020202020204" pitchFamily="34" charset="0"/>
              <a:ea typeface="Meiryo UI" panose="020B0604030504040204" pitchFamily="50" charset="-128"/>
              <a:cs typeface="Arial" panose="020B0604020202020204" pitchFamily="34" charset="0"/>
            </a:endParaRPr>
          </a:p>
        </p:txBody>
      </p:sp>
      <p:cxnSp>
        <p:nvCxnSpPr>
          <p:cNvPr id="75" name="直線矢印コネクタ 158">
            <a:extLst>
              <a:ext uri="{FF2B5EF4-FFF2-40B4-BE49-F238E27FC236}">
                <a16:creationId xmlns:a16="http://schemas.microsoft.com/office/drawing/2014/main" id="{F6F2DBD6-116A-4FA0-831D-09E5E19B8814}"/>
              </a:ext>
            </a:extLst>
          </p:cNvPr>
          <p:cNvCxnSpPr>
            <a:cxnSpLocks/>
          </p:cNvCxnSpPr>
          <p:nvPr/>
        </p:nvCxnSpPr>
        <p:spPr>
          <a:xfrm>
            <a:off x="4144021" y="4419255"/>
            <a:ext cx="1143383" cy="0"/>
          </a:xfrm>
          <a:prstGeom prst="straightConnector1">
            <a:avLst/>
          </a:prstGeom>
          <a:ln w="25400" cap="rnd">
            <a:solidFill>
              <a:schemeClr val="tx1">
                <a:lumMod val="60000"/>
                <a:lumOff val="40000"/>
              </a:schemeClr>
            </a:solidFill>
            <a:prstDash val="solid"/>
            <a:round/>
            <a:headEnd type="none"/>
            <a:tailEnd type="arrow"/>
          </a:ln>
        </p:spPr>
        <p:style>
          <a:lnRef idx="1">
            <a:schemeClr val="accent1"/>
          </a:lnRef>
          <a:fillRef idx="0">
            <a:schemeClr val="accent1"/>
          </a:fillRef>
          <a:effectRef idx="0">
            <a:schemeClr val="accent1"/>
          </a:effectRef>
          <a:fontRef idx="minor">
            <a:schemeClr val="tx1"/>
          </a:fontRef>
        </p:style>
      </p:cxnSp>
      <p:sp>
        <p:nvSpPr>
          <p:cNvPr id="96" name="テキスト ボックス 216">
            <a:extLst>
              <a:ext uri="{FF2B5EF4-FFF2-40B4-BE49-F238E27FC236}">
                <a16:creationId xmlns:a16="http://schemas.microsoft.com/office/drawing/2014/main" id="{AE45A8C5-D2BB-4EC2-8265-2E6C760A22CD}"/>
              </a:ext>
            </a:extLst>
          </p:cNvPr>
          <p:cNvSpPr txBox="1"/>
          <p:nvPr/>
        </p:nvSpPr>
        <p:spPr>
          <a:xfrm>
            <a:off x="4051297" y="4236944"/>
            <a:ext cx="692227" cy="20628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900" dirty="0">
                <a:solidFill>
                  <a:srgbClr val="575757"/>
                </a:solidFill>
                <a:latin typeface="Trebuchet MS" panose="020B0603020202020204" pitchFamily="34" charset="0"/>
                <a:ea typeface="Meiryo UI" panose="020B0604030504040204" pitchFamily="50" charset="-128"/>
              </a:rPr>
              <a:t>XXX</a:t>
            </a:r>
            <a:endParaRPr kumimoji="1" lang="en-US" sz="900" dirty="0">
              <a:solidFill>
                <a:srgbClr val="575757"/>
              </a:solidFill>
              <a:latin typeface="Trebuchet MS" panose="020B0603020202020204" pitchFamily="34" charset="0"/>
              <a:ea typeface="Meiryo UI" panose="020B0604030504040204" pitchFamily="50" charset="-128"/>
            </a:endParaRPr>
          </a:p>
        </p:txBody>
      </p:sp>
      <p:grpSp>
        <p:nvGrpSpPr>
          <p:cNvPr id="174" name="Group 173">
            <a:extLst>
              <a:ext uri="{FF2B5EF4-FFF2-40B4-BE49-F238E27FC236}">
                <a16:creationId xmlns:a16="http://schemas.microsoft.com/office/drawing/2014/main" id="{81F33FDE-9126-45F0-905E-AADBF88B9242}"/>
              </a:ext>
            </a:extLst>
          </p:cNvPr>
          <p:cNvGrpSpPr/>
          <p:nvPr/>
        </p:nvGrpSpPr>
        <p:grpSpPr>
          <a:xfrm>
            <a:off x="5178571" y="4237059"/>
            <a:ext cx="1581712" cy="206284"/>
            <a:chOff x="5216504" y="2691808"/>
            <a:chExt cx="1581712" cy="206284"/>
          </a:xfrm>
        </p:grpSpPr>
        <p:cxnSp>
          <p:nvCxnSpPr>
            <p:cNvPr id="166" name="直線矢印コネクタ 158">
              <a:extLst>
                <a:ext uri="{FF2B5EF4-FFF2-40B4-BE49-F238E27FC236}">
                  <a16:creationId xmlns:a16="http://schemas.microsoft.com/office/drawing/2014/main" id="{5A967E7F-AEEF-445D-95D1-1664131F3086}"/>
                </a:ext>
              </a:extLst>
            </p:cNvPr>
            <p:cNvCxnSpPr>
              <a:cxnSpLocks/>
            </p:cNvCxnSpPr>
            <p:nvPr/>
          </p:nvCxnSpPr>
          <p:spPr>
            <a:xfrm>
              <a:off x="5336588" y="2867498"/>
              <a:ext cx="1461628" cy="0"/>
            </a:xfrm>
            <a:prstGeom prst="straightConnector1">
              <a:avLst/>
            </a:prstGeom>
            <a:ln w="25400" cap="rnd">
              <a:solidFill>
                <a:schemeClr val="tx1">
                  <a:lumMod val="60000"/>
                  <a:lumOff val="40000"/>
                </a:schemeClr>
              </a:solidFill>
              <a:prstDash val="solid"/>
              <a:round/>
              <a:headEnd type="none"/>
              <a:tailEnd type="arrow"/>
            </a:ln>
          </p:spPr>
          <p:style>
            <a:lnRef idx="1">
              <a:schemeClr val="accent1"/>
            </a:lnRef>
            <a:fillRef idx="0">
              <a:schemeClr val="accent1"/>
            </a:fillRef>
            <a:effectRef idx="0">
              <a:schemeClr val="accent1"/>
            </a:effectRef>
            <a:fontRef idx="minor">
              <a:schemeClr val="tx1"/>
            </a:fontRef>
          </p:style>
        </p:cxnSp>
        <p:sp>
          <p:nvSpPr>
            <p:cNvPr id="169" name="テキスト ボックス 216">
              <a:extLst>
                <a:ext uri="{FF2B5EF4-FFF2-40B4-BE49-F238E27FC236}">
                  <a16:creationId xmlns:a16="http://schemas.microsoft.com/office/drawing/2014/main" id="{B5C3EB69-CACC-473A-9E38-9488F8810BA8}"/>
                </a:ext>
              </a:extLst>
            </p:cNvPr>
            <p:cNvSpPr txBox="1"/>
            <p:nvPr/>
          </p:nvSpPr>
          <p:spPr>
            <a:xfrm>
              <a:off x="5216504" y="2691808"/>
              <a:ext cx="1127878" cy="20628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sz="900" dirty="0">
                  <a:solidFill>
                    <a:srgbClr val="575757"/>
                  </a:solidFill>
                  <a:latin typeface="Trebuchet MS" panose="020B0603020202020204" pitchFamily="34" charset="0"/>
                  <a:ea typeface="Meiryo UI" panose="020B0604030504040204" pitchFamily="50" charset="-128"/>
                </a:rPr>
                <a:t>XXX</a:t>
              </a:r>
            </a:p>
          </p:txBody>
        </p:sp>
      </p:grpSp>
      <p:grpSp>
        <p:nvGrpSpPr>
          <p:cNvPr id="175" name="Group 174">
            <a:extLst>
              <a:ext uri="{FF2B5EF4-FFF2-40B4-BE49-F238E27FC236}">
                <a16:creationId xmlns:a16="http://schemas.microsoft.com/office/drawing/2014/main" id="{E10971D6-F12D-41A5-9ACC-D9B88D62686F}"/>
              </a:ext>
            </a:extLst>
          </p:cNvPr>
          <p:cNvGrpSpPr/>
          <p:nvPr/>
        </p:nvGrpSpPr>
        <p:grpSpPr>
          <a:xfrm>
            <a:off x="6668773" y="4244706"/>
            <a:ext cx="1581712" cy="206284"/>
            <a:chOff x="5216504" y="2691808"/>
            <a:chExt cx="1581712" cy="206284"/>
          </a:xfrm>
        </p:grpSpPr>
        <p:cxnSp>
          <p:nvCxnSpPr>
            <p:cNvPr id="176" name="直線矢印コネクタ 158">
              <a:extLst>
                <a:ext uri="{FF2B5EF4-FFF2-40B4-BE49-F238E27FC236}">
                  <a16:creationId xmlns:a16="http://schemas.microsoft.com/office/drawing/2014/main" id="{95AED493-3CB1-4021-9392-9120F4CA9D12}"/>
                </a:ext>
              </a:extLst>
            </p:cNvPr>
            <p:cNvCxnSpPr>
              <a:cxnSpLocks/>
            </p:cNvCxnSpPr>
            <p:nvPr/>
          </p:nvCxnSpPr>
          <p:spPr>
            <a:xfrm>
              <a:off x="5336588" y="2867498"/>
              <a:ext cx="1461628" cy="0"/>
            </a:xfrm>
            <a:prstGeom prst="straightConnector1">
              <a:avLst/>
            </a:prstGeom>
            <a:ln w="25400" cap="rnd">
              <a:solidFill>
                <a:schemeClr val="tx1">
                  <a:lumMod val="60000"/>
                  <a:lumOff val="40000"/>
                </a:schemeClr>
              </a:solidFill>
              <a:prstDash val="solid"/>
              <a:round/>
              <a:headEnd type="none"/>
              <a:tailEnd type="arrow"/>
            </a:ln>
          </p:spPr>
          <p:style>
            <a:lnRef idx="1">
              <a:schemeClr val="accent1"/>
            </a:lnRef>
            <a:fillRef idx="0">
              <a:schemeClr val="accent1"/>
            </a:fillRef>
            <a:effectRef idx="0">
              <a:schemeClr val="accent1"/>
            </a:effectRef>
            <a:fontRef idx="minor">
              <a:schemeClr val="tx1"/>
            </a:fontRef>
          </p:style>
        </p:cxnSp>
        <p:sp>
          <p:nvSpPr>
            <p:cNvPr id="177" name="テキスト ボックス 216">
              <a:extLst>
                <a:ext uri="{FF2B5EF4-FFF2-40B4-BE49-F238E27FC236}">
                  <a16:creationId xmlns:a16="http://schemas.microsoft.com/office/drawing/2014/main" id="{4C0EF1E8-1B22-49BD-A7D1-0E48E6AD3D09}"/>
                </a:ext>
              </a:extLst>
            </p:cNvPr>
            <p:cNvSpPr txBox="1"/>
            <p:nvPr/>
          </p:nvSpPr>
          <p:spPr>
            <a:xfrm>
              <a:off x="5216504" y="2691808"/>
              <a:ext cx="1127878" cy="20628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sz="900" dirty="0">
                  <a:solidFill>
                    <a:srgbClr val="575757"/>
                  </a:solidFill>
                  <a:latin typeface="Trebuchet MS" panose="020B0603020202020204" pitchFamily="34" charset="0"/>
                  <a:ea typeface="Meiryo UI" panose="020B0604030504040204" pitchFamily="50" charset="-128"/>
                </a:rPr>
                <a:t>XXX</a:t>
              </a:r>
            </a:p>
          </p:txBody>
        </p:sp>
      </p:grpSp>
      <p:cxnSp>
        <p:nvCxnSpPr>
          <p:cNvPr id="167" name="直線矢印コネクタ 158">
            <a:extLst>
              <a:ext uri="{FF2B5EF4-FFF2-40B4-BE49-F238E27FC236}">
                <a16:creationId xmlns:a16="http://schemas.microsoft.com/office/drawing/2014/main" id="{D7B0D142-CA97-4F0B-9374-6FE69C6D8B05}"/>
              </a:ext>
            </a:extLst>
          </p:cNvPr>
          <p:cNvCxnSpPr>
            <a:cxnSpLocks/>
          </p:cNvCxnSpPr>
          <p:nvPr/>
        </p:nvCxnSpPr>
        <p:spPr>
          <a:xfrm>
            <a:off x="8260041" y="4430194"/>
            <a:ext cx="1714661" cy="0"/>
          </a:xfrm>
          <a:prstGeom prst="straightConnector1">
            <a:avLst/>
          </a:prstGeom>
          <a:ln w="25400" cap="rnd">
            <a:solidFill>
              <a:schemeClr val="tx1">
                <a:lumMod val="60000"/>
                <a:lumOff val="40000"/>
              </a:schemeClr>
            </a:solidFill>
            <a:prstDash val="solid"/>
            <a:round/>
            <a:headEnd type="none"/>
            <a:tailEnd type="arrow"/>
          </a:ln>
        </p:spPr>
        <p:style>
          <a:lnRef idx="1">
            <a:schemeClr val="accent1"/>
          </a:lnRef>
          <a:fillRef idx="0">
            <a:schemeClr val="accent1"/>
          </a:fillRef>
          <a:effectRef idx="0">
            <a:schemeClr val="accent1"/>
          </a:effectRef>
          <a:fontRef idx="minor">
            <a:schemeClr val="tx1"/>
          </a:fontRef>
        </p:style>
      </p:cxnSp>
      <p:sp>
        <p:nvSpPr>
          <p:cNvPr id="170" name="テキスト ボックス 216">
            <a:extLst>
              <a:ext uri="{FF2B5EF4-FFF2-40B4-BE49-F238E27FC236}">
                <a16:creationId xmlns:a16="http://schemas.microsoft.com/office/drawing/2014/main" id="{DC80108B-F12D-4056-9F6F-CC55548BEBAE}"/>
              </a:ext>
            </a:extLst>
          </p:cNvPr>
          <p:cNvSpPr txBox="1"/>
          <p:nvPr/>
        </p:nvSpPr>
        <p:spPr>
          <a:xfrm>
            <a:off x="8167317" y="4247883"/>
            <a:ext cx="692227" cy="20628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900" dirty="0">
                <a:solidFill>
                  <a:srgbClr val="575757"/>
                </a:solidFill>
                <a:latin typeface="Trebuchet MS" panose="020B0603020202020204" pitchFamily="34" charset="0"/>
                <a:ea typeface="Meiryo UI" panose="020B0604030504040204" pitchFamily="50" charset="-128"/>
              </a:rPr>
              <a:t>XXX</a:t>
            </a:r>
            <a:endParaRPr kumimoji="1" lang="en-US" sz="900" dirty="0">
              <a:solidFill>
                <a:srgbClr val="575757"/>
              </a:solidFill>
              <a:latin typeface="Trebuchet MS" panose="020B0603020202020204" pitchFamily="34" charset="0"/>
              <a:ea typeface="Meiryo UI" panose="020B0604030504040204" pitchFamily="50" charset="-128"/>
            </a:endParaRPr>
          </a:p>
        </p:txBody>
      </p:sp>
      <p:cxnSp>
        <p:nvCxnSpPr>
          <p:cNvPr id="196" name="直線矢印コネクタ 158">
            <a:extLst>
              <a:ext uri="{FF2B5EF4-FFF2-40B4-BE49-F238E27FC236}">
                <a16:creationId xmlns:a16="http://schemas.microsoft.com/office/drawing/2014/main" id="{C500A8EC-204A-4758-BB7F-C7BE64C480C4}"/>
              </a:ext>
            </a:extLst>
          </p:cNvPr>
          <p:cNvCxnSpPr>
            <a:cxnSpLocks/>
          </p:cNvCxnSpPr>
          <p:nvPr/>
        </p:nvCxnSpPr>
        <p:spPr>
          <a:xfrm>
            <a:off x="4150261" y="5155639"/>
            <a:ext cx="1143383" cy="0"/>
          </a:xfrm>
          <a:prstGeom prst="straightConnector1">
            <a:avLst/>
          </a:prstGeom>
          <a:ln w="25400" cap="rnd">
            <a:solidFill>
              <a:schemeClr val="tx1">
                <a:lumMod val="60000"/>
                <a:lumOff val="40000"/>
              </a:schemeClr>
            </a:solidFill>
            <a:prstDash val="solid"/>
            <a:round/>
            <a:headEnd type="none"/>
            <a:tailEnd type="arrow"/>
          </a:ln>
        </p:spPr>
        <p:style>
          <a:lnRef idx="1">
            <a:schemeClr val="accent1"/>
          </a:lnRef>
          <a:fillRef idx="0">
            <a:schemeClr val="accent1"/>
          </a:fillRef>
          <a:effectRef idx="0">
            <a:schemeClr val="accent1"/>
          </a:effectRef>
          <a:fontRef idx="minor">
            <a:schemeClr val="tx1"/>
          </a:fontRef>
        </p:style>
      </p:cxnSp>
      <p:sp>
        <p:nvSpPr>
          <p:cNvPr id="197" name="テキスト ボックス 216">
            <a:extLst>
              <a:ext uri="{FF2B5EF4-FFF2-40B4-BE49-F238E27FC236}">
                <a16:creationId xmlns:a16="http://schemas.microsoft.com/office/drawing/2014/main" id="{8B2093BA-E572-44EA-92FA-AFF98E4316B3}"/>
              </a:ext>
            </a:extLst>
          </p:cNvPr>
          <p:cNvSpPr txBox="1"/>
          <p:nvPr/>
        </p:nvSpPr>
        <p:spPr>
          <a:xfrm>
            <a:off x="4057537" y="4973328"/>
            <a:ext cx="692227" cy="20628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900" dirty="0">
                <a:solidFill>
                  <a:srgbClr val="575757"/>
                </a:solidFill>
                <a:latin typeface="Trebuchet MS" panose="020B0603020202020204" pitchFamily="34" charset="0"/>
                <a:ea typeface="Meiryo UI" panose="020B0604030504040204" pitchFamily="50" charset="-128"/>
              </a:rPr>
              <a:t>XXX</a:t>
            </a:r>
            <a:endParaRPr kumimoji="1" lang="en-US" sz="900" dirty="0">
              <a:solidFill>
                <a:srgbClr val="575757"/>
              </a:solidFill>
              <a:latin typeface="Trebuchet MS" panose="020B0603020202020204" pitchFamily="34" charset="0"/>
              <a:ea typeface="Meiryo UI" panose="020B0604030504040204" pitchFamily="50" charset="-128"/>
            </a:endParaRPr>
          </a:p>
        </p:txBody>
      </p:sp>
      <p:grpSp>
        <p:nvGrpSpPr>
          <p:cNvPr id="183" name="Group 182">
            <a:extLst>
              <a:ext uri="{FF2B5EF4-FFF2-40B4-BE49-F238E27FC236}">
                <a16:creationId xmlns:a16="http://schemas.microsoft.com/office/drawing/2014/main" id="{7E75A1D0-2CE1-482C-AEB4-A6413450C552}"/>
              </a:ext>
            </a:extLst>
          </p:cNvPr>
          <p:cNvGrpSpPr/>
          <p:nvPr/>
        </p:nvGrpSpPr>
        <p:grpSpPr>
          <a:xfrm>
            <a:off x="5184811" y="4973443"/>
            <a:ext cx="1581712" cy="206284"/>
            <a:chOff x="5216504" y="2691808"/>
            <a:chExt cx="1581712" cy="206284"/>
          </a:xfrm>
        </p:grpSpPr>
        <p:cxnSp>
          <p:nvCxnSpPr>
            <p:cNvPr id="194" name="直線矢印コネクタ 158">
              <a:extLst>
                <a:ext uri="{FF2B5EF4-FFF2-40B4-BE49-F238E27FC236}">
                  <a16:creationId xmlns:a16="http://schemas.microsoft.com/office/drawing/2014/main" id="{7BECFFF0-C45E-45F7-B76B-57B522FFB65D}"/>
                </a:ext>
              </a:extLst>
            </p:cNvPr>
            <p:cNvCxnSpPr>
              <a:cxnSpLocks/>
            </p:cNvCxnSpPr>
            <p:nvPr/>
          </p:nvCxnSpPr>
          <p:spPr>
            <a:xfrm>
              <a:off x="5336588" y="2867498"/>
              <a:ext cx="1461628" cy="0"/>
            </a:xfrm>
            <a:prstGeom prst="straightConnector1">
              <a:avLst/>
            </a:prstGeom>
            <a:ln w="25400" cap="rnd">
              <a:solidFill>
                <a:schemeClr val="tx1">
                  <a:lumMod val="60000"/>
                  <a:lumOff val="40000"/>
                </a:schemeClr>
              </a:solidFill>
              <a:prstDash val="solid"/>
              <a:round/>
              <a:headEnd type="none"/>
              <a:tailEnd type="arrow"/>
            </a:ln>
          </p:spPr>
          <p:style>
            <a:lnRef idx="1">
              <a:schemeClr val="accent1"/>
            </a:lnRef>
            <a:fillRef idx="0">
              <a:schemeClr val="accent1"/>
            </a:fillRef>
            <a:effectRef idx="0">
              <a:schemeClr val="accent1"/>
            </a:effectRef>
            <a:fontRef idx="minor">
              <a:schemeClr val="tx1"/>
            </a:fontRef>
          </p:style>
        </p:cxnSp>
        <p:sp>
          <p:nvSpPr>
            <p:cNvPr id="195" name="テキスト ボックス 216">
              <a:extLst>
                <a:ext uri="{FF2B5EF4-FFF2-40B4-BE49-F238E27FC236}">
                  <a16:creationId xmlns:a16="http://schemas.microsoft.com/office/drawing/2014/main" id="{47906FCA-9F8A-4C2C-91C1-E8F87BE22EDC}"/>
                </a:ext>
              </a:extLst>
            </p:cNvPr>
            <p:cNvSpPr txBox="1"/>
            <p:nvPr/>
          </p:nvSpPr>
          <p:spPr>
            <a:xfrm>
              <a:off x="5216504" y="2691808"/>
              <a:ext cx="1127878" cy="20628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sz="900" dirty="0">
                  <a:solidFill>
                    <a:srgbClr val="575757"/>
                  </a:solidFill>
                  <a:latin typeface="Trebuchet MS" panose="020B0603020202020204" pitchFamily="34" charset="0"/>
                  <a:ea typeface="Meiryo UI" panose="020B0604030504040204" pitchFamily="50" charset="-128"/>
                </a:rPr>
                <a:t>XXX</a:t>
              </a:r>
            </a:p>
          </p:txBody>
        </p:sp>
      </p:grpSp>
      <p:grpSp>
        <p:nvGrpSpPr>
          <p:cNvPr id="185" name="Group 184">
            <a:extLst>
              <a:ext uri="{FF2B5EF4-FFF2-40B4-BE49-F238E27FC236}">
                <a16:creationId xmlns:a16="http://schemas.microsoft.com/office/drawing/2014/main" id="{6CABF05F-A3AF-47E3-966F-C9BBF9E1B874}"/>
              </a:ext>
            </a:extLst>
          </p:cNvPr>
          <p:cNvGrpSpPr/>
          <p:nvPr/>
        </p:nvGrpSpPr>
        <p:grpSpPr>
          <a:xfrm>
            <a:off x="6675013" y="4981090"/>
            <a:ext cx="2102898" cy="206284"/>
            <a:chOff x="5216504" y="2691808"/>
            <a:chExt cx="1581712" cy="206284"/>
          </a:xfrm>
        </p:grpSpPr>
        <p:cxnSp>
          <p:nvCxnSpPr>
            <p:cNvPr id="192" name="直線矢印コネクタ 158">
              <a:extLst>
                <a:ext uri="{FF2B5EF4-FFF2-40B4-BE49-F238E27FC236}">
                  <a16:creationId xmlns:a16="http://schemas.microsoft.com/office/drawing/2014/main" id="{2AAF2A7D-9C13-4BD3-BC17-5225ECE9A332}"/>
                </a:ext>
              </a:extLst>
            </p:cNvPr>
            <p:cNvCxnSpPr>
              <a:cxnSpLocks/>
            </p:cNvCxnSpPr>
            <p:nvPr/>
          </p:nvCxnSpPr>
          <p:spPr>
            <a:xfrm>
              <a:off x="5336588" y="2867498"/>
              <a:ext cx="1461628" cy="0"/>
            </a:xfrm>
            <a:prstGeom prst="straightConnector1">
              <a:avLst/>
            </a:prstGeom>
            <a:ln w="25400" cap="rnd">
              <a:solidFill>
                <a:schemeClr val="tx1">
                  <a:lumMod val="60000"/>
                  <a:lumOff val="40000"/>
                </a:schemeClr>
              </a:solidFill>
              <a:prstDash val="solid"/>
              <a:round/>
              <a:headEnd type="none"/>
              <a:tailEnd type="arrow"/>
            </a:ln>
          </p:spPr>
          <p:style>
            <a:lnRef idx="1">
              <a:schemeClr val="accent1"/>
            </a:lnRef>
            <a:fillRef idx="0">
              <a:schemeClr val="accent1"/>
            </a:fillRef>
            <a:effectRef idx="0">
              <a:schemeClr val="accent1"/>
            </a:effectRef>
            <a:fontRef idx="minor">
              <a:schemeClr val="tx1"/>
            </a:fontRef>
          </p:style>
        </p:cxnSp>
        <p:sp>
          <p:nvSpPr>
            <p:cNvPr id="193" name="テキスト ボックス 216">
              <a:extLst>
                <a:ext uri="{FF2B5EF4-FFF2-40B4-BE49-F238E27FC236}">
                  <a16:creationId xmlns:a16="http://schemas.microsoft.com/office/drawing/2014/main" id="{3DFBBE42-56FA-4881-9B2A-E62349379E8D}"/>
                </a:ext>
              </a:extLst>
            </p:cNvPr>
            <p:cNvSpPr txBox="1"/>
            <p:nvPr/>
          </p:nvSpPr>
          <p:spPr>
            <a:xfrm>
              <a:off x="5216504" y="2691808"/>
              <a:ext cx="818975" cy="20628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sz="900" dirty="0">
                  <a:solidFill>
                    <a:srgbClr val="575757"/>
                  </a:solidFill>
                  <a:latin typeface="Trebuchet MS" panose="020B0603020202020204" pitchFamily="34" charset="0"/>
                  <a:ea typeface="Meiryo UI" panose="020B0604030504040204" pitchFamily="50" charset="-128"/>
                </a:rPr>
                <a:t>XXX</a:t>
              </a:r>
            </a:p>
          </p:txBody>
        </p:sp>
      </p:grpSp>
      <p:cxnSp>
        <p:nvCxnSpPr>
          <p:cNvPr id="188" name="直線矢印コネクタ 158">
            <a:extLst>
              <a:ext uri="{FF2B5EF4-FFF2-40B4-BE49-F238E27FC236}">
                <a16:creationId xmlns:a16="http://schemas.microsoft.com/office/drawing/2014/main" id="{5D5F8F28-50B5-4C3B-9D2C-DB276DD510DF}"/>
              </a:ext>
            </a:extLst>
          </p:cNvPr>
          <p:cNvCxnSpPr>
            <a:cxnSpLocks/>
          </p:cNvCxnSpPr>
          <p:nvPr/>
        </p:nvCxnSpPr>
        <p:spPr>
          <a:xfrm>
            <a:off x="8802841" y="5157870"/>
            <a:ext cx="1178265" cy="0"/>
          </a:xfrm>
          <a:prstGeom prst="straightConnector1">
            <a:avLst/>
          </a:prstGeom>
          <a:ln w="25400" cap="rnd">
            <a:solidFill>
              <a:schemeClr val="tx1">
                <a:lumMod val="60000"/>
                <a:lumOff val="40000"/>
              </a:schemeClr>
            </a:solidFill>
            <a:prstDash val="solid"/>
            <a:round/>
            <a:headEnd type="none"/>
            <a:tailEnd type="arrow"/>
          </a:ln>
        </p:spPr>
        <p:style>
          <a:lnRef idx="1">
            <a:schemeClr val="accent1"/>
          </a:lnRef>
          <a:fillRef idx="0">
            <a:schemeClr val="accent1"/>
          </a:fillRef>
          <a:effectRef idx="0">
            <a:schemeClr val="accent1"/>
          </a:effectRef>
          <a:fontRef idx="minor">
            <a:schemeClr val="tx1"/>
          </a:fontRef>
        </p:style>
      </p:cxnSp>
      <p:sp>
        <p:nvSpPr>
          <p:cNvPr id="189" name="テキスト ボックス 216">
            <a:extLst>
              <a:ext uri="{FF2B5EF4-FFF2-40B4-BE49-F238E27FC236}">
                <a16:creationId xmlns:a16="http://schemas.microsoft.com/office/drawing/2014/main" id="{B0DD3509-8EA4-436E-8ED9-54C0327BFC10}"/>
              </a:ext>
            </a:extLst>
          </p:cNvPr>
          <p:cNvSpPr txBox="1"/>
          <p:nvPr/>
        </p:nvSpPr>
        <p:spPr>
          <a:xfrm>
            <a:off x="8671067" y="4977129"/>
            <a:ext cx="692227" cy="20628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900" dirty="0">
                <a:solidFill>
                  <a:srgbClr val="575757"/>
                </a:solidFill>
                <a:latin typeface="Trebuchet MS" panose="020B0603020202020204" pitchFamily="34" charset="0"/>
                <a:ea typeface="Meiryo UI" panose="020B0604030504040204" pitchFamily="50" charset="-128"/>
              </a:rPr>
              <a:t>XXX</a:t>
            </a:r>
            <a:endParaRPr kumimoji="1" lang="en-US" sz="900" dirty="0">
              <a:solidFill>
                <a:srgbClr val="575757"/>
              </a:solidFill>
              <a:latin typeface="Trebuchet MS" panose="020B0603020202020204" pitchFamily="34" charset="0"/>
              <a:ea typeface="Meiryo UI" panose="020B0604030504040204" pitchFamily="50" charset="-128"/>
            </a:endParaRPr>
          </a:p>
        </p:txBody>
      </p:sp>
      <p:sp>
        <p:nvSpPr>
          <p:cNvPr id="28" name="Rectangle 71">
            <a:extLst>
              <a:ext uri="{FF2B5EF4-FFF2-40B4-BE49-F238E27FC236}">
                <a16:creationId xmlns:a16="http://schemas.microsoft.com/office/drawing/2014/main" id="{5A8F37FC-E53B-42CC-8F3D-4717A475808E}"/>
              </a:ext>
            </a:extLst>
          </p:cNvPr>
          <p:cNvSpPr/>
          <p:nvPr/>
        </p:nvSpPr>
        <p:spPr>
          <a:xfrm>
            <a:off x="548185" y="4037036"/>
            <a:ext cx="876300" cy="2431037"/>
          </a:xfrm>
          <a:prstGeom prst="rect">
            <a:avLst/>
          </a:prstGeom>
          <a:solidFill>
            <a:schemeClr val="bg2"/>
          </a:solidFill>
          <a:ln w="9525" cap="rnd" cmpd="sng" algn="ctr">
            <a:noFill/>
            <a:prstDash val="sysDot"/>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r>
              <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1. </a:t>
            </a:r>
            <a:br>
              <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br>
            <a:r>
              <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XXX</a:t>
            </a:r>
            <a:endPar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endParaRPr>
          </a:p>
        </p:txBody>
      </p:sp>
      <p:cxnSp>
        <p:nvCxnSpPr>
          <p:cNvPr id="201" name="直線矢印コネクタ 158">
            <a:extLst>
              <a:ext uri="{FF2B5EF4-FFF2-40B4-BE49-F238E27FC236}">
                <a16:creationId xmlns:a16="http://schemas.microsoft.com/office/drawing/2014/main" id="{9BF08102-7C0F-4925-BC23-C5A3AA7F48EF}"/>
              </a:ext>
            </a:extLst>
          </p:cNvPr>
          <p:cNvCxnSpPr>
            <a:cxnSpLocks/>
          </p:cNvCxnSpPr>
          <p:nvPr/>
        </p:nvCxnSpPr>
        <p:spPr>
          <a:xfrm>
            <a:off x="4130980" y="5719705"/>
            <a:ext cx="1178265" cy="0"/>
          </a:xfrm>
          <a:prstGeom prst="straightConnector1">
            <a:avLst/>
          </a:prstGeom>
          <a:ln w="25400" cap="rnd">
            <a:solidFill>
              <a:schemeClr val="tx1">
                <a:lumMod val="60000"/>
                <a:lumOff val="40000"/>
              </a:schemeClr>
            </a:solidFill>
            <a:prstDash val="solid"/>
            <a:round/>
            <a:headEnd type="none"/>
            <a:tailEnd type="arrow"/>
          </a:ln>
        </p:spPr>
        <p:style>
          <a:lnRef idx="1">
            <a:schemeClr val="accent1"/>
          </a:lnRef>
          <a:fillRef idx="0">
            <a:schemeClr val="accent1"/>
          </a:fillRef>
          <a:effectRef idx="0">
            <a:schemeClr val="accent1"/>
          </a:effectRef>
          <a:fontRef idx="minor">
            <a:schemeClr val="tx1"/>
          </a:fontRef>
        </p:style>
      </p:cxnSp>
      <p:grpSp>
        <p:nvGrpSpPr>
          <p:cNvPr id="178" name="Group 177">
            <a:extLst>
              <a:ext uri="{FF2B5EF4-FFF2-40B4-BE49-F238E27FC236}">
                <a16:creationId xmlns:a16="http://schemas.microsoft.com/office/drawing/2014/main" id="{A5A3CFD3-B29F-4379-81D6-4E703DFA4CA3}"/>
              </a:ext>
            </a:extLst>
          </p:cNvPr>
          <p:cNvGrpSpPr/>
          <p:nvPr/>
        </p:nvGrpSpPr>
        <p:grpSpPr>
          <a:xfrm>
            <a:off x="4014854" y="6254250"/>
            <a:ext cx="4180599" cy="198319"/>
            <a:chOff x="4074791" y="4225572"/>
            <a:chExt cx="4180599" cy="198319"/>
          </a:xfrm>
        </p:grpSpPr>
        <p:cxnSp>
          <p:nvCxnSpPr>
            <p:cNvPr id="180" name="直線矢印コネクタ 180">
              <a:extLst>
                <a:ext uri="{FF2B5EF4-FFF2-40B4-BE49-F238E27FC236}">
                  <a16:creationId xmlns:a16="http://schemas.microsoft.com/office/drawing/2014/main" id="{61B9561D-FD5A-434D-B739-386BEEDF7645}"/>
                </a:ext>
              </a:extLst>
            </p:cNvPr>
            <p:cNvCxnSpPr>
              <a:cxnSpLocks/>
            </p:cNvCxnSpPr>
            <p:nvPr/>
          </p:nvCxnSpPr>
          <p:spPr>
            <a:xfrm>
              <a:off x="4185968" y="4409092"/>
              <a:ext cx="1156860" cy="0"/>
            </a:xfrm>
            <a:prstGeom prst="straightConnector1">
              <a:avLst/>
            </a:prstGeom>
            <a:ln w="25400" cap="rnd">
              <a:solidFill>
                <a:schemeClr val="tx1">
                  <a:lumMod val="60000"/>
                  <a:lumOff val="40000"/>
                </a:schemeClr>
              </a:solidFill>
              <a:prstDash val="solid"/>
              <a:round/>
              <a:headEnd type="none"/>
              <a:tailEnd type="arrow"/>
            </a:ln>
          </p:spPr>
          <p:style>
            <a:lnRef idx="1">
              <a:schemeClr val="accent1"/>
            </a:lnRef>
            <a:fillRef idx="0">
              <a:schemeClr val="accent1"/>
            </a:fillRef>
            <a:effectRef idx="0">
              <a:schemeClr val="accent1"/>
            </a:effectRef>
            <a:fontRef idx="minor">
              <a:schemeClr val="tx1"/>
            </a:fontRef>
          </p:style>
        </p:cxnSp>
        <p:sp>
          <p:nvSpPr>
            <p:cNvPr id="181" name="テキスト ボックス 181">
              <a:extLst>
                <a:ext uri="{FF2B5EF4-FFF2-40B4-BE49-F238E27FC236}">
                  <a16:creationId xmlns:a16="http://schemas.microsoft.com/office/drawing/2014/main" id="{A16C17E3-B3F9-4BFC-AA66-689F90FC6559}"/>
                </a:ext>
              </a:extLst>
            </p:cNvPr>
            <p:cNvSpPr txBox="1"/>
            <p:nvPr/>
          </p:nvSpPr>
          <p:spPr>
            <a:xfrm>
              <a:off x="4074791" y="4225572"/>
              <a:ext cx="829593" cy="19831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sz="900" dirty="0">
                  <a:solidFill>
                    <a:srgbClr val="575757"/>
                  </a:solidFill>
                  <a:latin typeface="Trebuchet MS" panose="020B0603020202020204" pitchFamily="34" charset="0"/>
                  <a:ea typeface="Meiryo UI" panose="020B0604030504040204" pitchFamily="50" charset="-128"/>
                </a:rPr>
                <a:t>XXX</a:t>
              </a:r>
            </a:p>
          </p:txBody>
        </p:sp>
        <p:cxnSp>
          <p:nvCxnSpPr>
            <p:cNvPr id="182" name="直線矢印コネクタ 184">
              <a:extLst>
                <a:ext uri="{FF2B5EF4-FFF2-40B4-BE49-F238E27FC236}">
                  <a16:creationId xmlns:a16="http://schemas.microsoft.com/office/drawing/2014/main" id="{3CB97E6D-5184-41A0-8A32-543D225C75B8}"/>
                </a:ext>
              </a:extLst>
            </p:cNvPr>
            <p:cNvCxnSpPr>
              <a:cxnSpLocks/>
            </p:cNvCxnSpPr>
            <p:nvPr/>
          </p:nvCxnSpPr>
          <p:spPr>
            <a:xfrm>
              <a:off x="5325335" y="4409092"/>
              <a:ext cx="2930055" cy="0"/>
            </a:xfrm>
            <a:prstGeom prst="straightConnector1">
              <a:avLst/>
            </a:prstGeom>
            <a:ln w="25400" cap="rnd">
              <a:solidFill>
                <a:schemeClr val="tx1">
                  <a:lumMod val="60000"/>
                  <a:lumOff val="40000"/>
                </a:schemeClr>
              </a:solidFill>
              <a:prstDash val="solid"/>
              <a:round/>
              <a:headEnd type="none"/>
              <a:tailEnd type="arrow"/>
            </a:ln>
          </p:spPr>
          <p:style>
            <a:lnRef idx="1">
              <a:schemeClr val="accent1"/>
            </a:lnRef>
            <a:fillRef idx="0">
              <a:schemeClr val="accent1"/>
            </a:fillRef>
            <a:effectRef idx="0">
              <a:schemeClr val="accent1"/>
            </a:effectRef>
            <a:fontRef idx="minor">
              <a:schemeClr val="tx1"/>
            </a:fontRef>
          </p:style>
        </p:cxnSp>
        <p:sp>
          <p:nvSpPr>
            <p:cNvPr id="186" name="テキスト ボックス 186">
              <a:extLst>
                <a:ext uri="{FF2B5EF4-FFF2-40B4-BE49-F238E27FC236}">
                  <a16:creationId xmlns:a16="http://schemas.microsoft.com/office/drawing/2014/main" id="{FFE70C0B-516D-4798-B9E0-F9415E32A8FE}"/>
                </a:ext>
              </a:extLst>
            </p:cNvPr>
            <p:cNvSpPr txBox="1"/>
            <p:nvPr/>
          </p:nvSpPr>
          <p:spPr>
            <a:xfrm>
              <a:off x="5332813" y="4225572"/>
              <a:ext cx="940776" cy="19831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sz="900" dirty="0">
                  <a:solidFill>
                    <a:srgbClr val="575757"/>
                  </a:solidFill>
                  <a:latin typeface="Trebuchet MS" panose="020B0603020202020204" pitchFamily="34" charset="0"/>
                  <a:ea typeface="Meiryo UI" panose="020B0604030504040204" pitchFamily="50" charset="-128"/>
                </a:rPr>
                <a:t>XXX</a:t>
              </a:r>
            </a:p>
          </p:txBody>
        </p:sp>
      </p:grpSp>
      <p:sp>
        <p:nvSpPr>
          <p:cNvPr id="119" name="Title 1">
            <a:extLst>
              <a:ext uri="{FF2B5EF4-FFF2-40B4-BE49-F238E27FC236}">
                <a16:creationId xmlns:a16="http://schemas.microsoft.com/office/drawing/2014/main" id="{2BE84FF2-6F81-4DEB-AC4E-A4A9D3530342}"/>
              </a:ext>
            </a:extLst>
          </p:cNvPr>
          <p:cNvSpPr txBox="1">
            <a:spLocks/>
          </p:cNvSpPr>
          <p:nvPr/>
        </p:nvSpPr>
        <p:spPr>
          <a:xfrm>
            <a:off x="148857" y="17145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2. </a:t>
            </a:r>
            <a:r>
              <a:rPr lang="ja-JP" altLang="en-US" sz="2000" dirty="0"/>
              <a:t>研究開発計画／</a:t>
            </a:r>
            <a:r>
              <a:rPr kumimoji="1" lang="ja-JP" altLang="en-US" sz="2000" dirty="0"/>
              <a:t>（</a:t>
            </a:r>
            <a:r>
              <a:rPr kumimoji="1" lang="en-US" altLang="ja-JP" sz="2000" dirty="0"/>
              <a:t>3</a:t>
            </a:r>
            <a:r>
              <a:rPr kumimoji="1" lang="ja-JP" altLang="en-US" sz="2000" dirty="0"/>
              <a:t>）実施スケジュール</a:t>
            </a:r>
            <a:endParaRPr kumimoji="1" lang="en-US" sz="2000" dirty="0"/>
          </a:p>
        </p:txBody>
      </p:sp>
      <p:sp>
        <p:nvSpPr>
          <p:cNvPr id="120" name="Title 1">
            <a:extLst>
              <a:ext uri="{FF2B5EF4-FFF2-40B4-BE49-F238E27FC236}">
                <a16:creationId xmlns:a16="http://schemas.microsoft.com/office/drawing/2014/main" id="{9852A00E-8BD0-4366-A840-4C595CF73532}"/>
              </a:ext>
            </a:extLst>
          </p:cNvPr>
          <p:cNvSpPr txBox="1">
            <a:spLocks/>
          </p:cNvSpPr>
          <p:nvPr/>
        </p:nvSpPr>
        <p:spPr>
          <a:xfrm>
            <a:off x="328302" y="60567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複数の研究開発を効率的に連携させるためのスケジュールを計画</a:t>
            </a:r>
            <a:endParaRPr kumimoji="1" lang="en-US" dirty="0">
              <a:solidFill>
                <a:schemeClr val="tx1"/>
              </a:solidFill>
            </a:endParaRPr>
          </a:p>
        </p:txBody>
      </p:sp>
      <p:cxnSp>
        <p:nvCxnSpPr>
          <p:cNvPr id="121" name="直線コネクタ 120">
            <a:extLst>
              <a:ext uri="{FF2B5EF4-FFF2-40B4-BE49-F238E27FC236}">
                <a16:creationId xmlns:a16="http://schemas.microsoft.com/office/drawing/2014/main" id="{1E886390-D8AA-4267-9D15-5EFA2ED8F551}"/>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1" name="Rectangle 145">
            <a:extLst>
              <a:ext uri="{FF2B5EF4-FFF2-40B4-BE49-F238E27FC236}">
                <a16:creationId xmlns:a16="http://schemas.microsoft.com/office/drawing/2014/main" id="{4E2AB045-06C8-48D6-8CFF-A22B848D5ABF}"/>
              </a:ext>
            </a:extLst>
          </p:cNvPr>
          <p:cNvSpPr/>
          <p:nvPr/>
        </p:nvSpPr>
        <p:spPr>
          <a:xfrm>
            <a:off x="714805" y="1285106"/>
            <a:ext cx="10800000" cy="975843"/>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研究開発・社会実装計画に記載した想定スケジュールを参考にして、研究開発項目・内容ごとの実施スケジュールを記載</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324000" lvl="1" indent="-216000">
              <a:buClr>
                <a:schemeClr val="tx2"/>
              </a:buClr>
              <a:buSzPct val="100000"/>
              <a:buFont typeface="Trebuchet MS" panose="020B0603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前述の</a:t>
            </a:r>
            <a:r>
              <a:rPr kumimoji="1" lang="en-US" altLang="ja-JP" sz="1400" dirty="0" err="1">
                <a:solidFill>
                  <a:schemeClr val="tx1"/>
                </a:solidFill>
                <a:latin typeface="Meiryo UI" panose="020B0604030504040204" pitchFamily="50" charset="-128"/>
                <a:ea typeface="Meiryo UI" panose="020B0604030504040204" pitchFamily="50" charset="-128"/>
              </a:rPr>
              <a:t>KPI</a:t>
            </a:r>
            <a:r>
              <a:rPr kumimoji="1" lang="ja-JP" altLang="en-US" sz="1400" dirty="0">
                <a:solidFill>
                  <a:schemeClr val="tx1"/>
                </a:solidFill>
                <a:latin typeface="Meiryo UI" panose="020B0604030504040204" pitchFamily="50" charset="-128"/>
                <a:ea typeface="Meiryo UI" panose="020B0604030504040204" pitchFamily="50" charset="-128"/>
              </a:rPr>
              <a:t>の達成状況を示す途中段階のマイルストーン、相互の取組の関係性、ステージゲート審査の希望タイミング等を記載（採択後、実際のマイルストーン、ステージゲートのタイミング、</a:t>
            </a:r>
            <a:r>
              <a:rPr kumimoji="1" lang="en-US" altLang="ja-JP" sz="1400" dirty="0" err="1">
                <a:solidFill>
                  <a:schemeClr val="tx1"/>
                </a:solidFill>
                <a:latin typeface="Meiryo UI" panose="020B0604030504040204" pitchFamily="50" charset="-128"/>
                <a:ea typeface="Meiryo UI" panose="020B0604030504040204" pitchFamily="50" charset="-128"/>
              </a:rPr>
              <a:t>KPI</a:t>
            </a:r>
            <a:r>
              <a:rPr kumimoji="1" lang="ja-JP" altLang="en-US" sz="1400" dirty="0" err="1">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各ステージの補助率等を調整する場合がある）</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324000" lvl="1" indent="-216000">
              <a:buClr>
                <a:schemeClr val="tx2"/>
              </a:buClr>
              <a:buSzPct val="100000"/>
              <a:buFont typeface="Trebuchet MS" panose="020B0603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国による支援期間のみならず、プロジェクト終了後の社会実装に向けた取組スケジュール（必要な支援策・制度整備等）も記載すること</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127" name="テキスト ボックス 216">
            <a:extLst>
              <a:ext uri="{FF2B5EF4-FFF2-40B4-BE49-F238E27FC236}">
                <a16:creationId xmlns:a16="http://schemas.microsoft.com/office/drawing/2014/main" id="{B5C3EB69-CACC-473A-9E38-9488F8810BA8}"/>
              </a:ext>
            </a:extLst>
          </p:cNvPr>
          <p:cNvSpPr txBox="1"/>
          <p:nvPr/>
        </p:nvSpPr>
        <p:spPr>
          <a:xfrm>
            <a:off x="10571441" y="2964054"/>
            <a:ext cx="576457" cy="212596"/>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rgbClr val="575757"/>
                </a:solidFill>
                <a:latin typeface="Trebuchet MS" panose="020B0603020202020204" pitchFamily="34" charset="0"/>
                <a:ea typeface="Meiryo UI" panose="020B0604030504040204" pitchFamily="50" charset="-128"/>
              </a:rPr>
              <a:t>事業化</a:t>
            </a:r>
            <a:endParaRPr kumimoji="1" lang="en-US" sz="900" dirty="0">
              <a:solidFill>
                <a:srgbClr val="575757"/>
              </a:solidFill>
              <a:latin typeface="Trebuchet MS" panose="020B0603020202020204" pitchFamily="34" charset="0"/>
              <a:ea typeface="Meiryo UI" panose="020B0604030504040204" pitchFamily="50" charset="-128"/>
            </a:endParaRPr>
          </a:p>
        </p:txBody>
      </p:sp>
      <p:cxnSp>
        <p:nvCxnSpPr>
          <p:cNvPr id="137" name="直線矢印コネクタ 158">
            <a:extLst>
              <a:ext uri="{FF2B5EF4-FFF2-40B4-BE49-F238E27FC236}">
                <a16:creationId xmlns:a16="http://schemas.microsoft.com/office/drawing/2014/main" id="{D7B0D142-CA97-4F0B-9374-6FE69C6D8B05}"/>
              </a:ext>
            </a:extLst>
          </p:cNvPr>
          <p:cNvCxnSpPr>
            <a:cxnSpLocks/>
          </p:cNvCxnSpPr>
          <p:nvPr/>
        </p:nvCxnSpPr>
        <p:spPr>
          <a:xfrm flipV="1">
            <a:off x="9981106" y="4412749"/>
            <a:ext cx="1139089" cy="6506"/>
          </a:xfrm>
          <a:prstGeom prst="straightConnector1">
            <a:avLst/>
          </a:prstGeom>
          <a:ln w="25400" cap="rnd">
            <a:solidFill>
              <a:schemeClr val="tx1">
                <a:lumMod val="60000"/>
                <a:lumOff val="40000"/>
              </a:schemeClr>
            </a:solidFill>
            <a:prstDash val="solid"/>
            <a:round/>
            <a:headEnd type="none"/>
            <a:tailEnd type="arrow"/>
          </a:ln>
        </p:spPr>
        <p:style>
          <a:lnRef idx="1">
            <a:schemeClr val="accent1"/>
          </a:lnRef>
          <a:fillRef idx="0">
            <a:schemeClr val="accent1"/>
          </a:fillRef>
          <a:effectRef idx="0">
            <a:schemeClr val="accent1"/>
          </a:effectRef>
          <a:fontRef idx="minor">
            <a:schemeClr val="tx1"/>
          </a:fontRef>
        </p:style>
      </p:cxnSp>
      <p:sp>
        <p:nvSpPr>
          <p:cNvPr id="139" name="矢印: 五方向 22">
            <a:extLst>
              <a:ext uri="{FF2B5EF4-FFF2-40B4-BE49-F238E27FC236}">
                <a16:creationId xmlns:a16="http://schemas.microsoft.com/office/drawing/2014/main" id="{3ADB5D8E-9D3E-4258-87A2-3BB1C84C4FC0}"/>
              </a:ext>
            </a:extLst>
          </p:cNvPr>
          <p:cNvSpPr/>
          <p:nvPr/>
        </p:nvSpPr>
        <p:spPr>
          <a:xfrm>
            <a:off x="9965623" y="3077435"/>
            <a:ext cx="779177" cy="344635"/>
          </a:xfrm>
          <a:prstGeom prst="homePlate">
            <a:avLst/>
          </a:prstGeom>
          <a:noFill/>
          <a:ln w="9525" cap="rnd" cmpd="sng" algn="ctr">
            <a:solidFill>
              <a:schemeClr val="accent1"/>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000" dirty="0">
                <a:solidFill>
                  <a:schemeClr val="tx1"/>
                </a:solidFill>
                <a:latin typeface="Trebuchet MS" panose="020B0603020202020204" pitchFamily="34" charset="0"/>
                <a:ea typeface="Meiryo UI" panose="020B0604030504040204" pitchFamily="50" charset="-128"/>
              </a:rPr>
              <a:t>社会実装</a:t>
            </a:r>
          </a:p>
        </p:txBody>
      </p:sp>
      <p:sp>
        <p:nvSpPr>
          <p:cNvPr id="146" name="テキスト ボックス 216">
            <a:extLst>
              <a:ext uri="{FF2B5EF4-FFF2-40B4-BE49-F238E27FC236}">
                <a16:creationId xmlns:a16="http://schemas.microsoft.com/office/drawing/2014/main" id="{DC80108B-F12D-4056-9F6F-CC55548BEBAE}"/>
              </a:ext>
            </a:extLst>
          </p:cNvPr>
          <p:cNvSpPr txBox="1"/>
          <p:nvPr/>
        </p:nvSpPr>
        <p:spPr>
          <a:xfrm>
            <a:off x="9865800" y="4220739"/>
            <a:ext cx="692227" cy="20628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900" dirty="0">
                <a:solidFill>
                  <a:srgbClr val="575757"/>
                </a:solidFill>
                <a:latin typeface="Trebuchet MS" panose="020B0603020202020204" pitchFamily="34" charset="0"/>
                <a:ea typeface="Meiryo UI" panose="020B0604030504040204" pitchFamily="50" charset="-128"/>
              </a:rPr>
              <a:t>XXX</a:t>
            </a:r>
            <a:endParaRPr kumimoji="1" lang="en-US" sz="900" dirty="0">
              <a:solidFill>
                <a:srgbClr val="575757"/>
              </a:solidFill>
              <a:latin typeface="Trebuchet MS" panose="020B0603020202020204" pitchFamily="34" charset="0"/>
              <a:ea typeface="Meiryo UI" panose="020B0604030504040204" pitchFamily="50" charset="-128"/>
            </a:endParaRPr>
          </a:p>
        </p:txBody>
      </p:sp>
      <p:sp>
        <p:nvSpPr>
          <p:cNvPr id="4" name="二等辺三角形 3"/>
          <p:cNvSpPr/>
          <p:nvPr/>
        </p:nvSpPr>
        <p:spPr>
          <a:xfrm flipV="1">
            <a:off x="5241771" y="4233301"/>
            <a:ext cx="108000" cy="108000"/>
          </a:xfrm>
          <a:prstGeom prst="triangle">
            <a:avLst/>
          </a:prstGeom>
          <a:solidFill>
            <a:schemeClr val="tx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147" name="二等辺三角形 146"/>
          <p:cNvSpPr/>
          <p:nvPr/>
        </p:nvSpPr>
        <p:spPr>
          <a:xfrm flipV="1">
            <a:off x="6713919" y="4233301"/>
            <a:ext cx="108000" cy="108000"/>
          </a:xfrm>
          <a:prstGeom prst="triangle">
            <a:avLst/>
          </a:prstGeom>
          <a:solidFill>
            <a:schemeClr val="tx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150" name="二等辺三角形 149"/>
          <p:cNvSpPr/>
          <p:nvPr/>
        </p:nvSpPr>
        <p:spPr>
          <a:xfrm flipV="1">
            <a:off x="8176647" y="4233301"/>
            <a:ext cx="108000" cy="108000"/>
          </a:xfrm>
          <a:prstGeom prst="triangle">
            <a:avLst/>
          </a:prstGeom>
          <a:solidFill>
            <a:schemeClr val="tx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151" name="二等辺三角形 150"/>
          <p:cNvSpPr/>
          <p:nvPr/>
        </p:nvSpPr>
        <p:spPr>
          <a:xfrm flipV="1">
            <a:off x="9901753" y="4233301"/>
            <a:ext cx="108000" cy="108000"/>
          </a:xfrm>
          <a:prstGeom prst="triangle">
            <a:avLst/>
          </a:prstGeom>
          <a:solidFill>
            <a:schemeClr val="tx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152" name="二等辺三角形 151"/>
          <p:cNvSpPr/>
          <p:nvPr/>
        </p:nvSpPr>
        <p:spPr>
          <a:xfrm flipV="1">
            <a:off x="5233915" y="4960738"/>
            <a:ext cx="108000" cy="108000"/>
          </a:xfrm>
          <a:prstGeom prst="triangle">
            <a:avLst/>
          </a:prstGeom>
          <a:solidFill>
            <a:schemeClr val="tx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153" name="二等辺三角形 152"/>
          <p:cNvSpPr/>
          <p:nvPr/>
        </p:nvSpPr>
        <p:spPr>
          <a:xfrm flipV="1">
            <a:off x="6706063" y="4960738"/>
            <a:ext cx="108000" cy="108000"/>
          </a:xfrm>
          <a:prstGeom prst="triangle">
            <a:avLst/>
          </a:prstGeom>
          <a:solidFill>
            <a:schemeClr val="tx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155" name="二等辺三角形 154"/>
          <p:cNvSpPr/>
          <p:nvPr/>
        </p:nvSpPr>
        <p:spPr>
          <a:xfrm flipV="1">
            <a:off x="9893897" y="4960738"/>
            <a:ext cx="108000" cy="108000"/>
          </a:xfrm>
          <a:prstGeom prst="triangle">
            <a:avLst/>
          </a:prstGeom>
          <a:solidFill>
            <a:schemeClr val="tx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156" name="二等辺三角形 155"/>
          <p:cNvSpPr/>
          <p:nvPr/>
        </p:nvSpPr>
        <p:spPr>
          <a:xfrm flipV="1">
            <a:off x="5243340" y="5554622"/>
            <a:ext cx="108000" cy="108000"/>
          </a:xfrm>
          <a:prstGeom prst="triangle">
            <a:avLst/>
          </a:prstGeom>
          <a:solidFill>
            <a:schemeClr val="tx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158" name="二等辺三角形 157"/>
          <p:cNvSpPr/>
          <p:nvPr/>
        </p:nvSpPr>
        <p:spPr>
          <a:xfrm flipV="1">
            <a:off x="8178216" y="5554622"/>
            <a:ext cx="108000" cy="108000"/>
          </a:xfrm>
          <a:prstGeom prst="triangle">
            <a:avLst/>
          </a:prstGeom>
          <a:solidFill>
            <a:schemeClr val="tx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161" name="二等辺三角形 160"/>
          <p:cNvSpPr/>
          <p:nvPr/>
        </p:nvSpPr>
        <p:spPr>
          <a:xfrm flipV="1">
            <a:off x="9903322" y="5554622"/>
            <a:ext cx="108000" cy="108000"/>
          </a:xfrm>
          <a:prstGeom prst="triangle">
            <a:avLst/>
          </a:prstGeom>
          <a:solidFill>
            <a:schemeClr val="tx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163" name="二等辺三角形 162"/>
          <p:cNvSpPr/>
          <p:nvPr/>
        </p:nvSpPr>
        <p:spPr>
          <a:xfrm flipV="1">
            <a:off x="8707686" y="4971733"/>
            <a:ext cx="108000" cy="108000"/>
          </a:xfrm>
          <a:prstGeom prst="triangle">
            <a:avLst/>
          </a:prstGeom>
          <a:solidFill>
            <a:schemeClr val="tx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164" name="二等辺三角形 163"/>
          <p:cNvSpPr/>
          <p:nvPr/>
        </p:nvSpPr>
        <p:spPr>
          <a:xfrm flipV="1">
            <a:off x="5219773" y="6263208"/>
            <a:ext cx="108000" cy="108000"/>
          </a:xfrm>
          <a:prstGeom prst="triangle">
            <a:avLst/>
          </a:prstGeom>
          <a:solidFill>
            <a:schemeClr val="tx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168" name="二等辺三角形 167"/>
          <p:cNvSpPr/>
          <p:nvPr/>
        </p:nvSpPr>
        <p:spPr>
          <a:xfrm flipV="1">
            <a:off x="8189214" y="6253782"/>
            <a:ext cx="108000" cy="108000"/>
          </a:xfrm>
          <a:prstGeom prst="triangle">
            <a:avLst/>
          </a:prstGeom>
          <a:solidFill>
            <a:schemeClr val="tx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171" name="二等辺三角形 170"/>
          <p:cNvSpPr/>
          <p:nvPr/>
        </p:nvSpPr>
        <p:spPr>
          <a:xfrm flipV="1">
            <a:off x="8426457" y="6660706"/>
            <a:ext cx="108000" cy="108000"/>
          </a:xfrm>
          <a:prstGeom prst="triangle">
            <a:avLst/>
          </a:prstGeom>
          <a:solidFill>
            <a:schemeClr val="tx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18" name="テキスト ボックス 17"/>
          <p:cNvSpPr txBox="1"/>
          <p:nvPr/>
        </p:nvSpPr>
        <p:spPr>
          <a:xfrm>
            <a:off x="8372710" y="6569568"/>
            <a:ext cx="1281933" cy="26624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900" dirty="0">
                <a:solidFill>
                  <a:srgbClr val="575757"/>
                </a:solidFill>
                <a:latin typeface="Meiryo UI" panose="020B0604030504040204" pitchFamily="50" charset="-128"/>
                <a:ea typeface="Meiryo UI" panose="020B0604030504040204" pitchFamily="50" charset="-128"/>
              </a:rPr>
              <a:t>:</a:t>
            </a:r>
            <a:r>
              <a:rPr kumimoji="1" lang="ja-JP" altLang="en-US" sz="900" dirty="0">
                <a:solidFill>
                  <a:srgbClr val="575757"/>
                </a:solidFill>
                <a:latin typeface="Meiryo UI" panose="020B0604030504040204" pitchFamily="50" charset="-128"/>
                <a:ea typeface="Meiryo UI" panose="020B0604030504040204" pitchFamily="50" charset="-128"/>
              </a:rPr>
              <a:t>ステージゲート審査</a:t>
            </a:r>
            <a:endParaRPr kumimoji="1" lang="en-US" altLang="ja-JP" sz="900" dirty="0">
              <a:solidFill>
                <a:srgbClr val="575757"/>
              </a:solidFill>
              <a:latin typeface="Meiryo UI" panose="020B0604030504040204" pitchFamily="50" charset="-128"/>
              <a:ea typeface="Meiryo UI" panose="020B0604030504040204" pitchFamily="50" charset="-128"/>
            </a:endParaRPr>
          </a:p>
        </p:txBody>
      </p:sp>
      <p:cxnSp>
        <p:nvCxnSpPr>
          <p:cNvPr id="21" name="直線矢印コネクタ 20"/>
          <p:cNvCxnSpPr/>
          <p:nvPr/>
        </p:nvCxnSpPr>
        <p:spPr>
          <a:xfrm>
            <a:off x="7796651" y="4498675"/>
            <a:ext cx="0" cy="540000"/>
          </a:xfrm>
          <a:prstGeom prst="straightConnector1">
            <a:avLst/>
          </a:prstGeom>
          <a:ln w="9525" cap="rnd">
            <a:solidFill>
              <a:schemeClr val="tx1">
                <a:lumMod val="60000"/>
                <a:lumOff val="40000"/>
              </a:schemeClr>
            </a:solidFill>
            <a:prstDash val="solid"/>
            <a:round/>
            <a:headEnd type="triangle"/>
            <a:tailEnd type="triangle"/>
          </a:ln>
          <a:effectLst>
            <a:glow rad="127000">
              <a:schemeClr val="bg1"/>
            </a:glow>
          </a:effectLst>
        </p:spPr>
        <p:style>
          <a:lnRef idx="1">
            <a:schemeClr val="accent1"/>
          </a:lnRef>
          <a:fillRef idx="0">
            <a:schemeClr val="accent1"/>
          </a:fillRef>
          <a:effectRef idx="0">
            <a:schemeClr val="accent1"/>
          </a:effectRef>
          <a:fontRef idx="minor">
            <a:schemeClr val="tx1"/>
          </a:fontRef>
        </p:style>
      </p:cxnSp>
      <p:cxnSp>
        <p:nvCxnSpPr>
          <p:cNvPr id="205" name="直線矢印コネクタ 204"/>
          <p:cNvCxnSpPr/>
          <p:nvPr/>
        </p:nvCxnSpPr>
        <p:spPr>
          <a:xfrm>
            <a:off x="6070778" y="4484742"/>
            <a:ext cx="0" cy="1868667"/>
          </a:xfrm>
          <a:prstGeom prst="straightConnector1">
            <a:avLst/>
          </a:prstGeom>
          <a:ln w="9525" cap="rnd">
            <a:solidFill>
              <a:schemeClr val="tx1">
                <a:lumMod val="60000"/>
                <a:lumOff val="40000"/>
              </a:schemeClr>
            </a:solidFill>
            <a:prstDash val="solid"/>
            <a:round/>
            <a:headEnd type="triangle"/>
            <a:tailEnd type="triangle"/>
          </a:ln>
          <a:effectLst>
            <a:glow rad="127000">
              <a:schemeClr val="bg1"/>
            </a:glow>
          </a:effectLst>
        </p:spPr>
        <p:style>
          <a:lnRef idx="1">
            <a:schemeClr val="accent1"/>
          </a:lnRef>
          <a:fillRef idx="0">
            <a:schemeClr val="accent1"/>
          </a:fillRef>
          <a:effectRef idx="0">
            <a:schemeClr val="accent1"/>
          </a:effectRef>
          <a:fontRef idx="minor">
            <a:schemeClr val="tx1"/>
          </a:fontRef>
        </p:style>
      </p:cxnSp>
      <p:sp>
        <p:nvSpPr>
          <p:cNvPr id="206" name="テキスト ボックス 205"/>
          <p:cNvSpPr txBox="1"/>
          <p:nvPr/>
        </p:nvSpPr>
        <p:spPr>
          <a:xfrm>
            <a:off x="7734461" y="4609584"/>
            <a:ext cx="530162" cy="281353"/>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rgbClr val="575757"/>
                </a:solidFill>
                <a:latin typeface="Meiryo UI" panose="020B0604030504040204" pitchFamily="50" charset="-128"/>
                <a:ea typeface="Meiryo UI" panose="020B0604030504040204" pitchFamily="50" charset="-128"/>
              </a:rPr>
              <a:t>連携</a:t>
            </a:r>
            <a:endParaRPr kumimoji="1" lang="en-US" altLang="ja-JP" sz="900" dirty="0">
              <a:solidFill>
                <a:srgbClr val="575757"/>
              </a:solidFill>
              <a:latin typeface="Meiryo UI" panose="020B0604030504040204" pitchFamily="50" charset="-128"/>
              <a:ea typeface="Meiryo UI" panose="020B0604030504040204" pitchFamily="50" charset="-128"/>
            </a:endParaRPr>
          </a:p>
        </p:txBody>
      </p:sp>
      <p:sp>
        <p:nvSpPr>
          <p:cNvPr id="207" name="テキスト ボックス 206"/>
          <p:cNvSpPr txBox="1"/>
          <p:nvPr/>
        </p:nvSpPr>
        <p:spPr>
          <a:xfrm>
            <a:off x="6013452" y="5308334"/>
            <a:ext cx="571755" cy="281282"/>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rgbClr val="575757"/>
                </a:solidFill>
                <a:latin typeface="Meiryo UI" panose="020B0604030504040204" pitchFamily="50" charset="-128"/>
                <a:ea typeface="Meiryo UI" panose="020B0604030504040204" pitchFamily="50" charset="-128"/>
              </a:rPr>
              <a:t>連携</a:t>
            </a:r>
            <a:endParaRPr kumimoji="1" lang="en-US" altLang="ja-JP" sz="900" dirty="0">
              <a:solidFill>
                <a:srgbClr val="575757"/>
              </a:solidFill>
              <a:latin typeface="Meiryo UI" panose="020B0604030504040204" pitchFamily="50" charset="-128"/>
              <a:ea typeface="Meiryo UI" panose="020B0604030504040204" pitchFamily="50" charset="-128"/>
            </a:endParaRPr>
          </a:p>
        </p:txBody>
      </p:sp>
      <p:cxnSp>
        <p:nvCxnSpPr>
          <p:cNvPr id="210" name="直線矢印コネクタ 209"/>
          <p:cNvCxnSpPr/>
          <p:nvPr/>
        </p:nvCxnSpPr>
        <p:spPr>
          <a:xfrm flipV="1">
            <a:off x="9961668" y="4498675"/>
            <a:ext cx="0" cy="43200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11" name="直線矢印コネクタ 210"/>
          <p:cNvCxnSpPr/>
          <p:nvPr/>
        </p:nvCxnSpPr>
        <p:spPr>
          <a:xfrm flipV="1">
            <a:off x="10020749" y="4495392"/>
            <a:ext cx="0" cy="104980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12" name="テキスト ボックス 211"/>
          <p:cNvSpPr txBox="1"/>
          <p:nvPr/>
        </p:nvSpPr>
        <p:spPr>
          <a:xfrm>
            <a:off x="9943573" y="4748692"/>
            <a:ext cx="781194" cy="245488"/>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rgbClr val="575757"/>
                </a:solidFill>
                <a:latin typeface="Meiryo UI" panose="020B0604030504040204" pitchFamily="50" charset="-128"/>
                <a:ea typeface="Meiryo UI" panose="020B0604030504040204" pitchFamily="50" charset="-128"/>
              </a:rPr>
              <a:t>成果活用</a:t>
            </a:r>
            <a:endParaRPr kumimoji="1" lang="en-US" altLang="ja-JP" sz="900" dirty="0">
              <a:solidFill>
                <a:srgbClr val="575757"/>
              </a:solidFill>
              <a:latin typeface="Meiryo UI" panose="020B0604030504040204" pitchFamily="50" charset="-128"/>
              <a:ea typeface="Meiryo UI" panose="020B0604030504040204" pitchFamily="50" charset="-128"/>
            </a:endParaRPr>
          </a:p>
        </p:txBody>
      </p:sp>
      <p:cxnSp>
        <p:nvCxnSpPr>
          <p:cNvPr id="213" name="直線矢印コネクタ 212"/>
          <p:cNvCxnSpPr/>
          <p:nvPr/>
        </p:nvCxnSpPr>
        <p:spPr>
          <a:xfrm flipV="1">
            <a:off x="8237517" y="5773141"/>
            <a:ext cx="0" cy="43200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14" name="テキスト ボックス 213"/>
          <p:cNvSpPr txBox="1"/>
          <p:nvPr/>
        </p:nvSpPr>
        <p:spPr>
          <a:xfrm>
            <a:off x="8164891" y="5926692"/>
            <a:ext cx="781194" cy="245488"/>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rgbClr val="575757"/>
                </a:solidFill>
                <a:latin typeface="Meiryo UI" panose="020B0604030504040204" pitchFamily="50" charset="-128"/>
                <a:ea typeface="Meiryo UI" panose="020B0604030504040204" pitchFamily="50" charset="-128"/>
              </a:rPr>
              <a:t>成果活用</a:t>
            </a:r>
            <a:endParaRPr kumimoji="1" lang="en-US" altLang="ja-JP" sz="900" dirty="0">
              <a:solidFill>
                <a:srgbClr val="575757"/>
              </a:solidFill>
              <a:latin typeface="Meiryo UI" panose="020B0604030504040204" pitchFamily="50" charset="-128"/>
              <a:ea typeface="Meiryo UI" panose="020B0604030504040204" pitchFamily="50" charset="-128"/>
            </a:endParaRPr>
          </a:p>
        </p:txBody>
      </p:sp>
      <p:sp>
        <p:nvSpPr>
          <p:cNvPr id="30" name="角丸四角形 29"/>
          <p:cNvSpPr/>
          <p:nvPr/>
        </p:nvSpPr>
        <p:spPr>
          <a:xfrm>
            <a:off x="8372710" y="6247168"/>
            <a:ext cx="790143" cy="296842"/>
          </a:xfrm>
          <a:prstGeom prst="roundRect">
            <a:avLst/>
          </a:prstGeom>
          <a:solidFill>
            <a:schemeClr val="tx2">
              <a:lumMod val="20000"/>
              <a:lumOff val="80000"/>
            </a:schemeClr>
          </a:solidFill>
          <a:ln w="9525" cap="rnd" cmpd="sng" algn="ctr">
            <a:solidFill>
              <a:schemeClr val="accent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900" dirty="0" err="1">
                <a:solidFill>
                  <a:srgbClr val="575757"/>
                </a:solidFill>
                <a:latin typeface="Meiryo UI" panose="020B0604030504040204" pitchFamily="50" charset="-128"/>
                <a:ea typeface="Meiryo UI" panose="020B0604030504040204" pitchFamily="50" charset="-128"/>
              </a:rPr>
              <a:t>KPI:XXX</a:t>
            </a:r>
            <a:endParaRPr kumimoji="1" lang="ja-JP" altLang="en-US" sz="900" dirty="0">
              <a:solidFill>
                <a:srgbClr val="575757"/>
              </a:solidFill>
              <a:latin typeface="Meiryo UI" panose="020B0604030504040204" pitchFamily="50" charset="-128"/>
              <a:ea typeface="Meiryo UI" panose="020B0604030504040204" pitchFamily="50" charset="-128"/>
            </a:endParaRPr>
          </a:p>
        </p:txBody>
      </p:sp>
      <p:sp>
        <p:nvSpPr>
          <p:cNvPr id="215" name="角丸四角形 214"/>
          <p:cNvSpPr/>
          <p:nvPr/>
        </p:nvSpPr>
        <p:spPr>
          <a:xfrm>
            <a:off x="10112212" y="5530181"/>
            <a:ext cx="790143" cy="296842"/>
          </a:xfrm>
          <a:prstGeom prst="roundRect">
            <a:avLst/>
          </a:prstGeom>
          <a:solidFill>
            <a:schemeClr val="tx2">
              <a:lumMod val="20000"/>
              <a:lumOff val="80000"/>
            </a:schemeClr>
          </a:solidFill>
          <a:ln w="9525" cap="rnd" cmpd="sng" algn="ctr">
            <a:solidFill>
              <a:schemeClr val="accent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900" dirty="0" err="1">
                <a:solidFill>
                  <a:srgbClr val="575757"/>
                </a:solidFill>
                <a:latin typeface="Meiryo UI" panose="020B0604030504040204" pitchFamily="50" charset="-128"/>
                <a:ea typeface="Meiryo UI" panose="020B0604030504040204" pitchFamily="50" charset="-128"/>
              </a:rPr>
              <a:t>KPI:XXX</a:t>
            </a:r>
            <a:endParaRPr kumimoji="1" lang="ja-JP" altLang="en-US" sz="900" dirty="0">
              <a:solidFill>
                <a:srgbClr val="575757"/>
              </a:solidFill>
              <a:latin typeface="Meiryo UI" panose="020B0604030504040204" pitchFamily="50" charset="-128"/>
              <a:ea typeface="Meiryo UI" panose="020B0604030504040204" pitchFamily="50" charset="-128"/>
            </a:endParaRPr>
          </a:p>
        </p:txBody>
      </p:sp>
      <p:sp>
        <p:nvSpPr>
          <p:cNvPr id="216" name="角丸四角形 215"/>
          <p:cNvSpPr/>
          <p:nvPr/>
        </p:nvSpPr>
        <p:spPr>
          <a:xfrm>
            <a:off x="10112212" y="5022345"/>
            <a:ext cx="790143" cy="296842"/>
          </a:xfrm>
          <a:prstGeom prst="roundRect">
            <a:avLst/>
          </a:prstGeom>
          <a:solidFill>
            <a:schemeClr val="tx2">
              <a:lumMod val="20000"/>
              <a:lumOff val="80000"/>
            </a:schemeClr>
          </a:solidFill>
          <a:ln w="9525" cap="rnd" cmpd="sng" algn="ctr">
            <a:solidFill>
              <a:schemeClr val="accent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900" dirty="0" err="1">
                <a:solidFill>
                  <a:srgbClr val="575757"/>
                </a:solidFill>
                <a:latin typeface="Meiryo UI" panose="020B0604030504040204" pitchFamily="50" charset="-128"/>
                <a:ea typeface="Meiryo UI" panose="020B0604030504040204" pitchFamily="50" charset="-128"/>
              </a:rPr>
              <a:t>KPI:XXX</a:t>
            </a:r>
            <a:endParaRPr kumimoji="1" lang="ja-JP" altLang="en-US" sz="900" dirty="0">
              <a:solidFill>
                <a:srgbClr val="575757"/>
              </a:solidFill>
              <a:latin typeface="Meiryo UI" panose="020B0604030504040204" pitchFamily="50" charset="-128"/>
              <a:ea typeface="Meiryo UI" panose="020B0604030504040204" pitchFamily="50" charset="-128"/>
            </a:endParaRPr>
          </a:p>
        </p:txBody>
      </p:sp>
      <p:sp>
        <p:nvSpPr>
          <p:cNvPr id="217" name="角丸四角形 216"/>
          <p:cNvSpPr/>
          <p:nvPr/>
        </p:nvSpPr>
        <p:spPr>
          <a:xfrm>
            <a:off x="10112212" y="3940102"/>
            <a:ext cx="790143" cy="296842"/>
          </a:xfrm>
          <a:prstGeom prst="roundRect">
            <a:avLst/>
          </a:prstGeom>
          <a:solidFill>
            <a:schemeClr val="tx2">
              <a:lumMod val="20000"/>
              <a:lumOff val="80000"/>
            </a:schemeClr>
          </a:solidFill>
          <a:ln w="9525" cap="rnd" cmpd="sng" algn="ctr">
            <a:solidFill>
              <a:schemeClr val="accent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900" dirty="0" err="1">
                <a:solidFill>
                  <a:srgbClr val="575757"/>
                </a:solidFill>
                <a:latin typeface="Meiryo UI" panose="020B0604030504040204" pitchFamily="50" charset="-128"/>
                <a:ea typeface="Meiryo UI" panose="020B0604030504040204" pitchFamily="50" charset="-128"/>
              </a:rPr>
              <a:t>KPI:XXX</a:t>
            </a:r>
            <a:endParaRPr kumimoji="1" lang="ja-JP" altLang="en-US" sz="900" dirty="0">
              <a:solidFill>
                <a:srgbClr val="575757"/>
              </a:solidFill>
              <a:latin typeface="Meiryo UI" panose="020B0604030504040204" pitchFamily="50" charset="-128"/>
              <a:ea typeface="Meiryo UI" panose="020B0604030504040204" pitchFamily="50" charset="-128"/>
            </a:endParaRPr>
          </a:p>
        </p:txBody>
      </p:sp>
      <p:sp>
        <p:nvSpPr>
          <p:cNvPr id="219" name="角丸四角形 218"/>
          <p:cNvSpPr/>
          <p:nvPr/>
        </p:nvSpPr>
        <p:spPr>
          <a:xfrm>
            <a:off x="6299563" y="3915014"/>
            <a:ext cx="936000" cy="315753"/>
          </a:xfrm>
          <a:prstGeom prst="roundRect">
            <a:avLst/>
          </a:prstGeom>
          <a:solidFill>
            <a:schemeClr val="accent1">
              <a:lumMod val="20000"/>
              <a:lumOff val="80000"/>
            </a:schemeClr>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rgbClr val="575757"/>
                </a:solidFill>
                <a:latin typeface="Meiryo UI" panose="020B0604030504040204" pitchFamily="50" charset="-128"/>
                <a:ea typeface="Meiryo UI" panose="020B0604030504040204" pitchFamily="50" charset="-128"/>
              </a:rPr>
              <a:t>マイルストーン</a:t>
            </a:r>
            <a:r>
              <a:rPr kumimoji="1" lang="en-US" altLang="ja-JP" sz="900" dirty="0">
                <a:solidFill>
                  <a:srgbClr val="575757"/>
                </a:solidFill>
                <a:latin typeface="Meiryo UI" panose="020B0604030504040204" pitchFamily="50" charset="-128"/>
                <a:ea typeface="Meiryo UI" panose="020B0604030504040204" pitchFamily="50" charset="-128"/>
              </a:rPr>
              <a:t>:</a:t>
            </a:r>
          </a:p>
          <a:p>
            <a:pPr algn="ctr"/>
            <a:r>
              <a:rPr kumimoji="1" lang="en-US" altLang="ja-JP" sz="900" dirty="0">
                <a:solidFill>
                  <a:srgbClr val="575757"/>
                </a:solidFill>
                <a:latin typeface="Meiryo UI" panose="020B0604030504040204" pitchFamily="50" charset="-128"/>
                <a:ea typeface="Meiryo UI" panose="020B0604030504040204" pitchFamily="50" charset="-128"/>
              </a:rPr>
              <a:t>XXX</a:t>
            </a:r>
            <a:endParaRPr kumimoji="1" lang="ja-JP" altLang="en-US" sz="900" dirty="0">
              <a:solidFill>
                <a:srgbClr val="575757"/>
              </a:solidFill>
              <a:latin typeface="Meiryo UI" panose="020B0604030504040204" pitchFamily="50" charset="-128"/>
              <a:ea typeface="Meiryo UI" panose="020B0604030504040204" pitchFamily="50" charset="-128"/>
            </a:endParaRPr>
          </a:p>
        </p:txBody>
      </p:sp>
      <p:sp>
        <p:nvSpPr>
          <p:cNvPr id="224" name="角丸四角形 223"/>
          <p:cNvSpPr/>
          <p:nvPr/>
        </p:nvSpPr>
        <p:spPr>
          <a:xfrm>
            <a:off x="6300970" y="4642732"/>
            <a:ext cx="936000" cy="315753"/>
          </a:xfrm>
          <a:prstGeom prst="roundRect">
            <a:avLst/>
          </a:prstGeom>
          <a:solidFill>
            <a:schemeClr val="accent1">
              <a:lumMod val="20000"/>
              <a:lumOff val="80000"/>
            </a:schemeClr>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rgbClr val="575757"/>
                </a:solidFill>
                <a:latin typeface="Meiryo UI" panose="020B0604030504040204" pitchFamily="50" charset="-128"/>
                <a:ea typeface="Meiryo UI" panose="020B0604030504040204" pitchFamily="50" charset="-128"/>
              </a:rPr>
              <a:t>マイルストーン</a:t>
            </a:r>
            <a:r>
              <a:rPr kumimoji="1" lang="en-US" altLang="ja-JP" sz="900" dirty="0">
                <a:solidFill>
                  <a:srgbClr val="575757"/>
                </a:solidFill>
                <a:latin typeface="Meiryo UI" panose="020B0604030504040204" pitchFamily="50" charset="-128"/>
                <a:ea typeface="Meiryo UI" panose="020B0604030504040204" pitchFamily="50" charset="-128"/>
              </a:rPr>
              <a:t>:</a:t>
            </a:r>
          </a:p>
          <a:p>
            <a:pPr algn="ctr"/>
            <a:r>
              <a:rPr kumimoji="1" lang="en-US" altLang="ja-JP" sz="900" dirty="0">
                <a:solidFill>
                  <a:srgbClr val="575757"/>
                </a:solidFill>
                <a:latin typeface="Meiryo UI" panose="020B0604030504040204" pitchFamily="50" charset="-128"/>
                <a:ea typeface="Meiryo UI" panose="020B0604030504040204" pitchFamily="50" charset="-128"/>
              </a:rPr>
              <a:t>XXX</a:t>
            </a:r>
            <a:endParaRPr kumimoji="1" lang="ja-JP" altLang="en-US" sz="900" dirty="0">
              <a:solidFill>
                <a:srgbClr val="575757"/>
              </a:solidFill>
              <a:latin typeface="Meiryo UI" panose="020B0604030504040204" pitchFamily="50" charset="-128"/>
              <a:ea typeface="Meiryo UI" panose="020B0604030504040204" pitchFamily="50" charset="-128"/>
            </a:endParaRPr>
          </a:p>
        </p:txBody>
      </p:sp>
      <p:sp>
        <p:nvSpPr>
          <p:cNvPr id="225" name="角丸四角形 224"/>
          <p:cNvSpPr/>
          <p:nvPr/>
        </p:nvSpPr>
        <p:spPr>
          <a:xfrm>
            <a:off x="7752232" y="3906811"/>
            <a:ext cx="936000" cy="315753"/>
          </a:xfrm>
          <a:prstGeom prst="roundRect">
            <a:avLst/>
          </a:prstGeom>
          <a:solidFill>
            <a:schemeClr val="accent1">
              <a:lumMod val="20000"/>
              <a:lumOff val="80000"/>
            </a:schemeClr>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rgbClr val="575757"/>
                </a:solidFill>
                <a:latin typeface="Meiryo UI" panose="020B0604030504040204" pitchFamily="50" charset="-128"/>
                <a:ea typeface="Meiryo UI" panose="020B0604030504040204" pitchFamily="50" charset="-128"/>
              </a:rPr>
              <a:t>マイルストーン</a:t>
            </a:r>
            <a:r>
              <a:rPr kumimoji="1" lang="en-US" altLang="ja-JP" sz="900" dirty="0">
                <a:solidFill>
                  <a:srgbClr val="575757"/>
                </a:solidFill>
                <a:latin typeface="Meiryo UI" panose="020B0604030504040204" pitchFamily="50" charset="-128"/>
                <a:ea typeface="Meiryo UI" panose="020B0604030504040204" pitchFamily="50" charset="-128"/>
              </a:rPr>
              <a:t>:</a:t>
            </a:r>
          </a:p>
          <a:p>
            <a:pPr algn="ctr"/>
            <a:r>
              <a:rPr kumimoji="1" lang="en-US" altLang="ja-JP" sz="900" dirty="0">
                <a:solidFill>
                  <a:srgbClr val="575757"/>
                </a:solidFill>
                <a:latin typeface="Meiryo UI" panose="020B0604030504040204" pitchFamily="50" charset="-128"/>
                <a:ea typeface="Meiryo UI" panose="020B0604030504040204" pitchFamily="50" charset="-128"/>
              </a:rPr>
              <a:t>XXX</a:t>
            </a:r>
            <a:endParaRPr kumimoji="1" lang="ja-JP" altLang="en-US" sz="900" dirty="0">
              <a:solidFill>
                <a:srgbClr val="575757"/>
              </a:solidFill>
              <a:latin typeface="Meiryo UI" panose="020B0604030504040204" pitchFamily="50" charset="-128"/>
              <a:ea typeface="Meiryo UI" panose="020B0604030504040204" pitchFamily="50" charset="-128"/>
            </a:endParaRPr>
          </a:p>
        </p:txBody>
      </p:sp>
      <p:sp>
        <p:nvSpPr>
          <p:cNvPr id="226" name="角丸四角形 225"/>
          <p:cNvSpPr/>
          <p:nvPr/>
        </p:nvSpPr>
        <p:spPr>
          <a:xfrm>
            <a:off x="8289937" y="4651125"/>
            <a:ext cx="936000" cy="315753"/>
          </a:xfrm>
          <a:prstGeom prst="roundRect">
            <a:avLst/>
          </a:prstGeom>
          <a:solidFill>
            <a:schemeClr val="accent1">
              <a:lumMod val="20000"/>
              <a:lumOff val="80000"/>
            </a:schemeClr>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rgbClr val="575757"/>
                </a:solidFill>
                <a:latin typeface="Meiryo UI" panose="020B0604030504040204" pitchFamily="50" charset="-128"/>
                <a:ea typeface="Meiryo UI" panose="020B0604030504040204" pitchFamily="50" charset="-128"/>
              </a:rPr>
              <a:t>マイルストーン</a:t>
            </a:r>
            <a:r>
              <a:rPr kumimoji="1" lang="en-US" altLang="ja-JP" sz="900" dirty="0">
                <a:solidFill>
                  <a:srgbClr val="575757"/>
                </a:solidFill>
                <a:latin typeface="Meiryo UI" panose="020B0604030504040204" pitchFamily="50" charset="-128"/>
                <a:ea typeface="Meiryo UI" panose="020B0604030504040204" pitchFamily="50" charset="-128"/>
              </a:rPr>
              <a:t>:</a:t>
            </a:r>
          </a:p>
          <a:p>
            <a:pPr algn="ctr"/>
            <a:r>
              <a:rPr kumimoji="1" lang="en-US" altLang="ja-JP" sz="900" dirty="0">
                <a:solidFill>
                  <a:srgbClr val="575757"/>
                </a:solidFill>
                <a:latin typeface="Meiryo UI" panose="020B0604030504040204" pitchFamily="50" charset="-128"/>
                <a:ea typeface="Meiryo UI" panose="020B0604030504040204" pitchFamily="50" charset="-128"/>
              </a:rPr>
              <a:t>XXX</a:t>
            </a:r>
            <a:endParaRPr kumimoji="1" lang="ja-JP" altLang="en-US" sz="900" dirty="0">
              <a:solidFill>
                <a:srgbClr val="575757"/>
              </a:solidFill>
              <a:latin typeface="Meiryo UI" panose="020B0604030504040204" pitchFamily="50" charset="-128"/>
              <a:ea typeface="Meiryo UI" panose="020B0604030504040204" pitchFamily="50" charset="-128"/>
            </a:endParaRPr>
          </a:p>
        </p:txBody>
      </p:sp>
      <p:sp>
        <p:nvSpPr>
          <p:cNvPr id="227" name="角丸四角形 226"/>
          <p:cNvSpPr/>
          <p:nvPr/>
        </p:nvSpPr>
        <p:spPr>
          <a:xfrm>
            <a:off x="7761072" y="5236289"/>
            <a:ext cx="936000" cy="315753"/>
          </a:xfrm>
          <a:prstGeom prst="roundRect">
            <a:avLst/>
          </a:prstGeom>
          <a:solidFill>
            <a:schemeClr val="accent1">
              <a:lumMod val="20000"/>
              <a:lumOff val="80000"/>
            </a:schemeClr>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rgbClr val="575757"/>
                </a:solidFill>
                <a:latin typeface="Meiryo UI" panose="020B0604030504040204" pitchFamily="50" charset="-128"/>
                <a:ea typeface="Meiryo UI" panose="020B0604030504040204" pitchFamily="50" charset="-128"/>
              </a:rPr>
              <a:t>マイルストーン</a:t>
            </a:r>
            <a:r>
              <a:rPr kumimoji="1" lang="en-US" altLang="ja-JP" sz="900" dirty="0">
                <a:solidFill>
                  <a:srgbClr val="575757"/>
                </a:solidFill>
                <a:latin typeface="Meiryo UI" panose="020B0604030504040204" pitchFamily="50" charset="-128"/>
                <a:ea typeface="Meiryo UI" panose="020B0604030504040204" pitchFamily="50" charset="-128"/>
              </a:rPr>
              <a:t>:</a:t>
            </a:r>
          </a:p>
          <a:p>
            <a:pPr algn="ctr"/>
            <a:r>
              <a:rPr kumimoji="1" lang="en-US" altLang="ja-JP" sz="900" dirty="0">
                <a:solidFill>
                  <a:srgbClr val="575757"/>
                </a:solidFill>
                <a:latin typeface="Meiryo UI" panose="020B0604030504040204" pitchFamily="50" charset="-128"/>
                <a:ea typeface="Meiryo UI" panose="020B0604030504040204" pitchFamily="50" charset="-128"/>
              </a:rPr>
              <a:t>XXX</a:t>
            </a:r>
            <a:endParaRPr kumimoji="1" lang="ja-JP" altLang="en-US" sz="900" dirty="0">
              <a:solidFill>
                <a:srgbClr val="575757"/>
              </a:solidFill>
              <a:latin typeface="Meiryo UI" panose="020B0604030504040204" pitchFamily="50" charset="-128"/>
              <a:ea typeface="Meiryo UI" panose="020B0604030504040204" pitchFamily="50" charset="-128"/>
            </a:endParaRPr>
          </a:p>
        </p:txBody>
      </p:sp>
      <p:sp>
        <p:nvSpPr>
          <p:cNvPr id="228" name="角丸四角形 227"/>
          <p:cNvSpPr/>
          <p:nvPr/>
        </p:nvSpPr>
        <p:spPr>
          <a:xfrm>
            <a:off x="4809751" y="3907758"/>
            <a:ext cx="936000" cy="315753"/>
          </a:xfrm>
          <a:prstGeom prst="roundRect">
            <a:avLst/>
          </a:prstGeom>
          <a:solidFill>
            <a:schemeClr val="accent1">
              <a:lumMod val="20000"/>
              <a:lumOff val="80000"/>
            </a:schemeClr>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rgbClr val="575757"/>
                </a:solidFill>
                <a:latin typeface="Meiryo UI" panose="020B0604030504040204" pitchFamily="50" charset="-128"/>
                <a:ea typeface="Meiryo UI" panose="020B0604030504040204" pitchFamily="50" charset="-128"/>
              </a:rPr>
              <a:t>マイルストーン</a:t>
            </a:r>
            <a:r>
              <a:rPr kumimoji="1" lang="en-US" altLang="ja-JP" sz="900" dirty="0">
                <a:solidFill>
                  <a:srgbClr val="575757"/>
                </a:solidFill>
                <a:latin typeface="Meiryo UI" panose="020B0604030504040204" pitchFamily="50" charset="-128"/>
                <a:ea typeface="Meiryo UI" panose="020B0604030504040204" pitchFamily="50" charset="-128"/>
              </a:rPr>
              <a:t>:</a:t>
            </a:r>
          </a:p>
          <a:p>
            <a:pPr algn="ctr"/>
            <a:r>
              <a:rPr kumimoji="1" lang="en-US" altLang="ja-JP" sz="900" dirty="0">
                <a:solidFill>
                  <a:srgbClr val="575757"/>
                </a:solidFill>
                <a:latin typeface="Meiryo UI" panose="020B0604030504040204" pitchFamily="50" charset="-128"/>
                <a:ea typeface="Meiryo UI" panose="020B0604030504040204" pitchFamily="50" charset="-128"/>
              </a:rPr>
              <a:t>XXX</a:t>
            </a:r>
            <a:endParaRPr kumimoji="1" lang="ja-JP" altLang="en-US" sz="900" dirty="0">
              <a:solidFill>
                <a:srgbClr val="575757"/>
              </a:solidFill>
              <a:latin typeface="Meiryo UI" panose="020B0604030504040204" pitchFamily="50" charset="-128"/>
              <a:ea typeface="Meiryo UI" panose="020B0604030504040204" pitchFamily="50" charset="-128"/>
            </a:endParaRPr>
          </a:p>
        </p:txBody>
      </p:sp>
      <p:sp>
        <p:nvSpPr>
          <p:cNvPr id="230" name="角丸四角形 229"/>
          <p:cNvSpPr/>
          <p:nvPr/>
        </p:nvSpPr>
        <p:spPr>
          <a:xfrm>
            <a:off x="4820399" y="4632274"/>
            <a:ext cx="936000" cy="315753"/>
          </a:xfrm>
          <a:prstGeom prst="roundRect">
            <a:avLst/>
          </a:prstGeom>
          <a:solidFill>
            <a:schemeClr val="accent1">
              <a:lumMod val="20000"/>
              <a:lumOff val="80000"/>
            </a:schemeClr>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rgbClr val="575757"/>
                </a:solidFill>
                <a:latin typeface="Meiryo UI" panose="020B0604030504040204" pitchFamily="50" charset="-128"/>
                <a:ea typeface="Meiryo UI" panose="020B0604030504040204" pitchFamily="50" charset="-128"/>
              </a:rPr>
              <a:t>マイルストーン</a:t>
            </a:r>
            <a:r>
              <a:rPr kumimoji="1" lang="en-US" altLang="ja-JP" sz="900" dirty="0">
                <a:solidFill>
                  <a:srgbClr val="575757"/>
                </a:solidFill>
                <a:latin typeface="Meiryo UI" panose="020B0604030504040204" pitchFamily="50" charset="-128"/>
                <a:ea typeface="Meiryo UI" panose="020B0604030504040204" pitchFamily="50" charset="-128"/>
              </a:rPr>
              <a:t>:</a:t>
            </a:r>
          </a:p>
          <a:p>
            <a:pPr algn="ctr"/>
            <a:r>
              <a:rPr kumimoji="1" lang="en-US" altLang="ja-JP" sz="900" dirty="0">
                <a:solidFill>
                  <a:srgbClr val="575757"/>
                </a:solidFill>
                <a:latin typeface="Meiryo UI" panose="020B0604030504040204" pitchFamily="50" charset="-128"/>
                <a:ea typeface="Meiryo UI" panose="020B0604030504040204" pitchFamily="50" charset="-128"/>
              </a:rPr>
              <a:t>XXX</a:t>
            </a:r>
            <a:endParaRPr kumimoji="1" lang="ja-JP" altLang="en-US" sz="900" dirty="0">
              <a:solidFill>
                <a:srgbClr val="575757"/>
              </a:solidFill>
              <a:latin typeface="Meiryo UI" panose="020B0604030504040204" pitchFamily="50" charset="-128"/>
              <a:ea typeface="Meiryo UI" panose="020B0604030504040204" pitchFamily="50" charset="-128"/>
            </a:endParaRPr>
          </a:p>
        </p:txBody>
      </p:sp>
      <p:sp>
        <p:nvSpPr>
          <p:cNvPr id="231" name="角丸四角形 230"/>
          <p:cNvSpPr/>
          <p:nvPr/>
        </p:nvSpPr>
        <p:spPr>
          <a:xfrm>
            <a:off x="4820399" y="5236289"/>
            <a:ext cx="936000" cy="315753"/>
          </a:xfrm>
          <a:prstGeom prst="roundRect">
            <a:avLst/>
          </a:prstGeom>
          <a:solidFill>
            <a:schemeClr val="accent1">
              <a:lumMod val="20000"/>
              <a:lumOff val="80000"/>
            </a:schemeClr>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rgbClr val="575757"/>
                </a:solidFill>
                <a:latin typeface="Meiryo UI" panose="020B0604030504040204" pitchFamily="50" charset="-128"/>
                <a:ea typeface="Meiryo UI" panose="020B0604030504040204" pitchFamily="50" charset="-128"/>
              </a:rPr>
              <a:t>マイルストーン</a:t>
            </a:r>
            <a:r>
              <a:rPr kumimoji="1" lang="en-US" altLang="ja-JP" sz="900" dirty="0">
                <a:solidFill>
                  <a:srgbClr val="575757"/>
                </a:solidFill>
                <a:latin typeface="Meiryo UI" panose="020B0604030504040204" pitchFamily="50" charset="-128"/>
                <a:ea typeface="Meiryo UI" panose="020B0604030504040204" pitchFamily="50" charset="-128"/>
              </a:rPr>
              <a:t>:</a:t>
            </a:r>
          </a:p>
          <a:p>
            <a:pPr algn="ctr"/>
            <a:r>
              <a:rPr kumimoji="1" lang="en-US" altLang="ja-JP" sz="900" dirty="0">
                <a:solidFill>
                  <a:srgbClr val="575757"/>
                </a:solidFill>
                <a:latin typeface="Meiryo UI" panose="020B0604030504040204" pitchFamily="50" charset="-128"/>
                <a:ea typeface="Meiryo UI" panose="020B0604030504040204" pitchFamily="50" charset="-128"/>
              </a:rPr>
              <a:t>XXX</a:t>
            </a:r>
            <a:endParaRPr kumimoji="1" lang="ja-JP" altLang="en-US" sz="900" dirty="0">
              <a:solidFill>
                <a:srgbClr val="575757"/>
              </a:solidFill>
              <a:latin typeface="Meiryo UI" panose="020B0604030504040204" pitchFamily="50" charset="-128"/>
              <a:ea typeface="Meiryo UI" panose="020B0604030504040204" pitchFamily="50" charset="-128"/>
            </a:endParaRPr>
          </a:p>
        </p:txBody>
      </p:sp>
      <p:sp>
        <p:nvSpPr>
          <p:cNvPr id="235" name="角丸四角形 234"/>
          <p:cNvSpPr/>
          <p:nvPr/>
        </p:nvSpPr>
        <p:spPr>
          <a:xfrm>
            <a:off x="4803050" y="5942976"/>
            <a:ext cx="936000" cy="315753"/>
          </a:xfrm>
          <a:prstGeom prst="roundRect">
            <a:avLst/>
          </a:prstGeom>
          <a:solidFill>
            <a:schemeClr val="accent1">
              <a:lumMod val="20000"/>
              <a:lumOff val="80000"/>
            </a:schemeClr>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rgbClr val="575757"/>
                </a:solidFill>
                <a:latin typeface="Meiryo UI" panose="020B0604030504040204" pitchFamily="50" charset="-128"/>
                <a:ea typeface="Meiryo UI" panose="020B0604030504040204" pitchFamily="50" charset="-128"/>
              </a:rPr>
              <a:t>マイルストーン</a:t>
            </a:r>
            <a:r>
              <a:rPr kumimoji="1" lang="en-US" altLang="ja-JP" sz="900" dirty="0">
                <a:solidFill>
                  <a:srgbClr val="575757"/>
                </a:solidFill>
                <a:latin typeface="Meiryo UI" panose="020B0604030504040204" pitchFamily="50" charset="-128"/>
                <a:ea typeface="Meiryo UI" panose="020B0604030504040204" pitchFamily="50" charset="-128"/>
              </a:rPr>
              <a:t>:</a:t>
            </a:r>
          </a:p>
          <a:p>
            <a:pPr algn="ctr"/>
            <a:r>
              <a:rPr kumimoji="1" lang="en-US" altLang="ja-JP" sz="900" dirty="0">
                <a:solidFill>
                  <a:srgbClr val="575757"/>
                </a:solidFill>
                <a:latin typeface="Meiryo UI" panose="020B0604030504040204" pitchFamily="50" charset="-128"/>
                <a:ea typeface="Meiryo UI" panose="020B0604030504040204" pitchFamily="50" charset="-128"/>
              </a:rPr>
              <a:t>XXX</a:t>
            </a:r>
            <a:endParaRPr kumimoji="1" lang="ja-JP" altLang="en-US" sz="900" dirty="0">
              <a:solidFill>
                <a:srgbClr val="575757"/>
              </a:solidFill>
              <a:latin typeface="Meiryo UI" panose="020B0604030504040204" pitchFamily="50" charset="-128"/>
              <a:ea typeface="Meiryo UI" panose="020B0604030504040204" pitchFamily="50" charset="-128"/>
            </a:endParaRPr>
          </a:p>
        </p:txBody>
      </p:sp>
      <p:sp>
        <p:nvSpPr>
          <p:cNvPr id="236" name="Rectangle 71">
            <a:extLst>
              <a:ext uri="{FF2B5EF4-FFF2-40B4-BE49-F238E27FC236}">
                <a16:creationId xmlns:a16="http://schemas.microsoft.com/office/drawing/2014/main" id="{4ABEE4DC-A224-4584-A265-61517CB56A4D}"/>
              </a:ext>
            </a:extLst>
          </p:cNvPr>
          <p:cNvSpPr/>
          <p:nvPr/>
        </p:nvSpPr>
        <p:spPr>
          <a:xfrm>
            <a:off x="498759" y="3642619"/>
            <a:ext cx="1133618" cy="287280"/>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研究開発項目</a:t>
            </a:r>
          </a:p>
        </p:txBody>
      </p:sp>
      <p:sp>
        <p:nvSpPr>
          <p:cNvPr id="237" name="Rectangle 71">
            <a:extLst>
              <a:ext uri="{FF2B5EF4-FFF2-40B4-BE49-F238E27FC236}">
                <a16:creationId xmlns:a16="http://schemas.microsoft.com/office/drawing/2014/main" id="{4ABEE4DC-A224-4584-A265-61517CB56A4D}"/>
              </a:ext>
            </a:extLst>
          </p:cNvPr>
          <p:cNvSpPr/>
          <p:nvPr/>
        </p:nvSpPr>
        <p:spPr>
          <a:xfrm>
            <a:off x="1462080" y="3584656"/>
            <a:ext cx="1281058" cy="309946"/>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研究開発内容</a:t>
            </a:r>
            <a:endParaRPr lang="en-US" altLang="ja-JP" sz="8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endParaRPr>
          </a:p>
          <a:p>
            <a:pPr algn="ctr"/>
            <a:r>
              <a:rPr lang="en-US" altLang="ja-JP" sz="8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a:t>
            </a:r>
            <a:r>
              <a:rPr lang="ja-JP" altLang="en-US" sz="8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総事業規模</a:t>
            </a:r>
            <a:r>
              <a:rPr lang="en-US" altLang="ja-JP" sz="8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a:t>
            </a:r>
            <a:r>
              <a:rPr lang="ja-JP" altLang="en-US" sz="8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国費負担額</a:t>
            </a:r>
            <a:r>
              <a:rPr lang="en-US" altLang="ja-JP" sz="8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a:t>
            </a:r>
            <a:r>
              <a:rPr lang="en-US" altLang="ja-JP" sz="800" baseline="300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rPr>
              <a:t>※</a:t>
            </a:r>
            <a:endParaRPr lang="ja-JP" altLang="en-US" sz="800" baseline="30000" dirty="0">
              <a:solidFill>
                <a:schemeClr val="tx1"/>
              </a:solidFill>
              <a:latin typeface="Trebuchet MS" panose="020B0603020202020204" pitchFamily="34" charset="0"/>
              <a:ea typeface="Meiryo UI" panose="020B0604030504040204" pitchFamily="50" charset="-128"/>
              <a:cs typeface="Arial" panose="020B0604020202020204" pitchFamily="34" charset="0"/>
              <a:sym typeface="Arial" panose="020B0604020202020204" pitchFamily="34" charset="0"/>
            </a:endParaRPr>
          </a:p>
        </p:txBody>
      </p:sp>
      <p:sp>
        <p:nvSpPr>
          <p:cNvPr id="238" name="二等辺三角形 237"/>
          <p:cNvSpPr/>
          <p:nvPr/>
        </p:nvSpPr>
        <p:spPr>
          <a:xfrm>
            <a:off x="6993584" y="3417883"/>
            <a:ext cx="144000" cy="144000"/>
          </a:xfrm>
          <a:prstGeom prst="triangle">
            <a:avLst/>
          </a:prstGeom>
          <a:solidFill>
            <a:schemeClr val="tx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239" name="テキスト ボックス 216">
            <a:extLst>
              <a:ext uri="{FF2B5EF4-FFF2-40B4-BE49-F238E27FC236}">
                <a16:creationId xmlns:a16="http://schemas.microsoft.com/office/drawing/2014/main" id="{B5C3EB69-CACC-473A-9E38-9488F8810BA8}"/>
              </a:ext>
            </a:extLst>
          </p:cNvPr>
          <p:cNvSpPr txBox="1"/>
          <p:nvPr/>
        </p:nvSpPr>
        <p:spPr>
          <a:xfrm>
            <a:off x="6424224" y="3569064"/>
            <a:ext cx="1282719" cy="2103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rgbClr val="575757"/>
                </a:solidFill>
                <a:latin typeface="Trebuchet MS" panose="020B0603020202020204" pitchFamily="34" charset="0"/>
                <a:ea typeface="Meiryo UI" panose="020B0604030504040204" pitchFamily="50" charset="-128"/>
              </a:rPr>
              <a:t>大阪万博への出展</a:t>
            </a:r>
            <a:endParaRPr kumimoji="1" lang="en-US" sz="900" dirty="0">
              <a:solidFill>
                <a:srgbClr val="575757"/>
              </a:solidFill>
              <a:latin typeface="Trebuchet MS" panose="020B0603020202020204" pitchFamily="34" charset="0"/>
              <a:ea typeface="Meiryo UI" panose="020B0604030504040204" pitchFamily="50" charset="-128"/>
            </a:endParaRPr>
          </a:p>
        </p:txBody>
      </p:sp>
      <p:sp>
        <p:nvSpPr>
          <p:cNvPr id="240" name="二等辺三角形 239"/>
          <p:cNvSpPr/>
          <p:nvPr/>
        </p:nvSpPr>
        <p:spPr>
          <a:xfrm>
            <a:off x="8720260" y="3419451"/>
            <a:ext cx="144000" cy="144000"/>
          </a:xfrm>
          <a:prstGeom prst="triangle">
            <a:avLst/>
          </a:prstGeom>
          <a:solidFill>
            <a:schemeClr val="tx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241" name="テキスト ボックス 216">
            <a:extLst>
              <a:ext uri="{FF2B5EF4-FFF2-40B4-BE49-F238E27FC236}">
                <a16:creationId xmlns:a16="http://schemas.microsoft.com/office/drawing/2014/main" id="{B5C3EB69-CACC-473A-9E38-9488F8810BA8}"/>
              </a:ext>
            </a:extLst>
          </p:cNvPr>
          <p:cNvSpPr txBox="1"/>
          <p:nvPr/>
        </p:nvSpPr>
        <p:spPr>
          <a:xfrm>
            <a:off x="8129708" y="3570632"/>
            <a:ext cx="1282719" cy="2103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rgbClr val="575757"/>
                </a:solidFill>
                <a:latin typeface="Trebuchet MS" panose="020B0603020202020204" pitchFamily="34" charset="0"/>
                <a:ea typeface="Meiryo UI" panose="020B0604030504040204" pitchFamily="50" charset="-128"/>
              </a:rPr>
              <a:t>国際標準化</a:t>
            </a:r>
            <a:endParaRPr kumimoji="1" lang="en-US" sz="900" dirty="0">
              <a:solidFill>
                <a:srgbClr val="575757"/>
              </a:solidFill>
              <a:latin typeface="Trebuchet MS" panose="020B0603020202020204" pitchFamily="34" charset="0"/>
              <a:ea typeface="Meiryo UI" panose="020B0604030504040204" pitchFamily="50" charset="-128"/>
            </a:endParaRPr>
          </a:p>
        </p:txBody>
      </p:sp>
      <p:sp>
        <p:nvSpPr>
          <p:cNvPr id="154" name="二等辺三角形 153"/>
          <p:cNvSpPr/>
          <p:nvPr/>
        </p:nvSpPr>
        <p:spPr>
          <a:xfrm>
            <a:off x="10445429" y="3425548"/>
            <a:ext cx="144000" cy="144000"/>
          </a:xfrm>
          <a:prstGeom prst="triangle">
            <a:avLst/>
          </a:prstGeom>
          <a:solidFill>
            <a:schemeClr val="tx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accent2">
                  <a:lumMod val="75000"/>
                </a:schemeClr>
              </a:solidFill>
              <a:latin typeface="Meiryo UI" panose="020B0604030504040204" pitchFamily="50" charset="-128"/>
              <a:ea typeface="Meiryo UI" panose="020B0604030504040204" pitchFamily="50" charset="-128"/>
            </a:endParaRPr>
          </a:p>
        </p:txBody>
      </p:sp>
      <p:sp>
        <p:nvSpPr>
          <p:cNvPr id="157" name="テキスト ボックス 216">
            <a:extLst>
              <a:ext uri="{FF2B5EF4-FFF2-40B4-BE49-F238E27FC236}">
                <a16:creationId xmlns:a16="http://schemas.microsoft.com/office/drawing/2014/main" id="{B5C3EB69-CACC-473A-9E38-9488F8810BA8}"/>
              </a:ext>
            </a:extLst>
          </p:cNvPr>
          <p:cNvSpPr txBox="1"/>
          <p:nvPr/>
        </p:nvSpPr>
        <p:spPr>
          <a:xfrm>
            <a:off x="9854877" y="3576729"/>
            <a:ext cx="1282719" cy="2103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chemeClr val="tx1"/>
                </a:solidFill>
                <a:latin typeface="Trebuchet MS" panose="020B0603020202020204" pitchFamily="34" charset="0"/>
                <a:ea typeface="Meiryo UI" panose="020B0604030504040204" pitchFamily="50" charset="-128"/>
              </a:rPr>
              <a:t>（</a:t>
            </a:r>
            <a:r>
              <a:rPr kumimoji="1" lang="en-US" altLang="ja-JP" sz="900" dirty="0">
                <a:solidFill>
                  <a:schemeClr val="tx1"/>
                </a:solidFill>
                <a:latin typeface="Trebuchet MS" panose="020B0603020202020204" pitchFamily="34" charset="0"/>
                <a:ea typeface="Meiryo UI" panose="020B0604030504040204" pitchFamily="50" charset="-128"/>
              </a:rPr>
              <a:t>XX</a:t>
            </a:r>
            <a:r>
              <a:rPr kumimoji="1" lang="ja-JP" altLang="en-US" sz="900" dirty="0">
                <a:solidFill>
                  <a:schemeClr val="tx1"/>
                </a:solidFill>
                <a:latin typeface="Trebuchet MS" panose="020B0603020202020204" pitchFamily="34" charset="0"/>
                <a:ea typeface="Meiryo UI" panose="020B0604030504040204" pitchFamily="50" charset="-128"/>
              </a:rPr>
              <a:t>法規制緩和）</a:t>
            </a:r>
            <a:endParaRPr kumimoji="1" lang="en-US" sz="900" dirty="0">
              <a:solidFill>
                <a:schemeClr val="tx1"/>
              </a:solidFill>
              <a:latin typeface="Trebuchet MS" panose="020B0603020202020204" pitchFamily="34" charset="0"/>
              <a:ea typeface="Meiryo UI" panose="020B0604030504040204" pitchFamily="50" charset="-128"/>
            </a:endParaRPr>
          </a:p>
        </p:txBody>
      </p:sp>
      <p:sp>
        <p:nvSpPr>
          <p:cNvPr id="2" name="テキスト ボックス 1"/>
          <p:cNvSpPr txBox="1"/>
          <p:nvPr/>
        </p:nvSpPr>
        <p:spPr>
          <a:xfrm>
            <a:off x="308881" y="6540489"/>
            <a:ext cx="5376699" cy="33147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総事業規模は、実施者の自己負担も含めた総投資額、国費負担額は</a:t>
            </a:r>
            <a:r>
              <a:rPr kumimoji="1" lang="en-US" altLang="ja-JP" sz="900" dirty="0" err="1">
                <a:solidFill>
                  <a:schemeClr val="tx1"/>
                </a:solidFill>
                <a:latin typeface="Meiryo UI" panose="020B0604030504040204" pitchFamily="50" charset="-128"/>
                <a:ea typeface="Meiryo UI" panose="020B0604030504040204" pitchFamily="50" charset="-128"/>
              </a:rPr>
              <a:t>NEDO</a:t>
            </a:r>
            <a:r>
              <a:rPr kumimoji="1" lang="ja-JP" altLang="en-US" sz="900" dirty="0">
                <a:solidFill>
                  <a:schemeClr val="tx1"/>
                </a:solidFill>
                <a:latin typeface="Meiryo UI" panose="020B0604030504040204" pitchFamily="50" charset="-128"/>
                <a:ea typeface="Meiryo UI" panose="020B0604030504040204" pitchFamily="50" charset="-128"/>
              </a:rPr>
              <a:t>からの委託費・補助金の額</a:t>
            </a:r>
          </a:p>
        </p:txBody>
      </p:sp>
    </p:spTree>
    <p:extLst>
      <p:ext uri="{BB962C8B-B14F-4D97-AF65-F5344CB8AC3E}">
        <p14:creationId xmlns:p14="http://schemas.microsoft.com/office/powerpoint/2010/main" val="402171700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Group 41">
            <a:extLst>
              <a:ext uri="{FF2B5EF4-FFF2-40B4-BE49-F238E27FC236}">
                <a16:creationId xmlns:a16="http://schemas.microsoft.com/office/drawing/2014/main" id="{81E249CE-42CF-462D-943D-50EF414DF007}"/>
              </a:ext>
            </a:extLst>
          </p:cNvPr>
          <p:cNvGrpSpPr/>
          <p:nvPr/>
        </p:nvGrpSpPr>
        <p:grpSpPr>
          <a:xfrm>
            <a:off x="636775" y="2554360"/>
            <a:ext cx="3984921" cy="288894"/>
            <a:chOff x="627321" y="2086253"/>
            <a:chExt cx="3125941" cy="759600"/>
          </a:xfrm>
        </p:grpSpPr>
        <p:sp>
          <p:nvSpPr>
            <p:cNvPr id="43" name="ee4pHeader1">
              <a:extLst>
                <a:ext uri="{FF2B5EF4-FFF2-40B4-BE49-F238E27FC236}">
                  <a16:creationId xmlns:a16="http://schemas.microsoft.com/office/drawing/2014/main" id="{BC8C8B61-9A3C-4035-8FDB-DFE20F289C54}"/>
                </a:ext>
              </a:extLst>
            </p:cNvPr>
            <p:cNvSpPr txBox="1"/>
            <p:nvPr/>
          </p:nvSpPr>
          <p:spPr>
            <a:xfrm>
              <a:off x="629400" y="2086253"/>
              <a:ext cx="3123862" cy="759600"/>
            </a:xfrm>
            <a:prstGeom prst="rect">
              <a:avLst/>
            </a:prstGeom>
            <a:noFill/>
            <a:ln cap="rnd">
              <a:noFill/>
            </a:ln>
          </p:spPr>
          <p:txBody>
            <a:bodyPr wrap="square" lIns="0" tIns="0" rIns="0" bIns="0" rtlCol="0" anchor="b" anchorCtr="0">
              <a:noAutofit/>
            </a:bodyPr>
            <a:lstStyle/>
            <a:p>
              <a:pPr marL="0" lvl="3"/>
              <a:r>
                <a:rPr lang="ja-JP" altLang="en-US" sz="1600" dirty="0">
                  <a:solidFill>
                    <a:schemeClr val="tx2"/>
                  </a:solidFill>
                  <a:latin typeface="Trebuchet MS" panose="020B0603020202020204" pitchFamily="34" charset="0"/>
                  <a:ea typeface="Meiryo UI" panose="020B0604030504040204" pitchFamily="50" charset="-128"/>
                </a:rPr>
                <a:t>実施体制図</a:t>
              </a:r>
              <a:endParaRPr lang="en-US" sz="1600" dirty="0">
                <a:solidFill>
                  <a:schemeClr val="tx2"/>
                </a:solidFill>
                <a:latin typeface="Trebuchet MS" panose="020B0603020202020204" pitchFamily="34" charset="0"/>
                <a:ea typeface="Meiryo UI" panose="020B0604030504040204" pitchFamily="50" charset="-128"/>
              </a:endParaRPr>
            </a:p>
          </p:txBody>
        </p:sp>
        <p:cxnSp>
          <p:nvCxnSpPr>
            <p:cNvPr id="44" name="Straight Connector 43">
              <a:extLst>
                <a:ext uri="{FF2B5EF4-FFF2-40B4-BE49-F238E27FC236}">
                  <a16:creationId xmlns:a16="http://schemas.microsoft.com/office/drawing/2014/main" id="{881A13F7-648F-4F6D-BBD7-685D7E614F4F}"/>
                </a:ext>
              </a:extLst>
            </p:cNvPr>
            <p:cNvCxnSpPr/>
            <p:nvPr/>
          </p:nvCxnSpPr>
          <p:spPr>
            <a:xfrm>
              <a:off x="627321" y="2840761"/>
              <a:ext cx="3125941"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45" name="Group 44">
            <a:extLst>
              <a:ext uri="{FF2B5EF4-FFF2-40B4-BE49-F238E27FC236}">
                <a16:creationId xmlns:a16="http://schemas.microsoft.com/office/drawing/2014/main" id="{0214D6FF-2642-4C99-AE96-0A8C9C1A2C3F}"/>
              </a:ext>
            </a:extLst>
          </p:cNvPr>
          <p:cNvGrpSpPr/>
          <p:nvPr/>
        </p:nvGrpSpPr>
        <p:grpSpPr>
          <a:xfrm>
            <a:off x="5488624" y="2501428"/>
            <a:ext cx="6470650" cy="332399"/>
            <a:chOff x="627321" y="2086253"/>
            <a:chExt cx="3125941" cy="759600"/>
          </a:xfrm>
        </p:grpSpPr>
        <p:sp>
          <p:nvSpPr>
            <p:cNvPr id="46" name="ee4pHeader1">
              <a:extLst>
                <a:ext uri="{FF2B5EF4-FFF2-40B4-BE49-F238E27FC236}">
                  <a16:creationId xmlns:a16="http://schemas.microsoft.com/office/drawing/2014/main" id="{C6D9887E-1950-4808-B0B6-EC9747578741}"/>
                </a:ext>
              </a:extLst>
            </p:cNvPr>
            <p:cNvSpPr txBox="1"/>
            <p:nvPr/>
          </p:nvSpPr>
          <p:spPr>
            <a:xfrm>
              <a:off x="629400" y="2086253"/>
              <a:ext cx="3123862" cy="759600"/>
            </a:xfrm>
            <a:prstGeom prst="rect">
              <a:avLst/>
            </a:prstGeom>
            <a:noFill/>
            <a:ln cap="rnd">
              <a:noFill/>
            </a:ln>
          </p:spPr>
          <p:txBody>
            <a:bodyPr wrap="square" lIns="0" tIns="0" rIns="0" bIns="0" rtlCol="0" anchor="b" anchorCtr="0">
              <a:noAutofit/>
            </a:bodyPr>
            <a:lstStyle/>
            <a:p>
              <a:pPr marL="0" lvl="3"/>
              <a:r>
                <a:rPr lang="ja-JP" altLang="en-US" sz="1600" dirty="0">
                  <a:solidFill>
                    <a:schemeClr val="tx2"/>
                  </a:solidFill>
                  <a:latin typeface="Trebuchet MS" panose="020B0603020202020204" pitchFamily="34" charset="0"/>
                  <a:ea typeface="Meiryo UI" panose="020B0604030504040204" pitchFamily="50" charset="-128"/>
                </a:rPr>
                <a:t>各主体の役割と連携方法</a:t>
              </a:r>
              <a:endParaRPr lang="en-US" sz="1600" dirty="0">
                <a:solidFill>
                  <a:schemeClr val="tx2"/>
                </a:solidFill>
                <a:latin typeface="Trebuchet MS" panose="020B0603020202020204" pitchFamily="34" charset="0"/>
                <a:ea typeface="Meiryo UI" panose="020B0604030504040204" pitchFamily="50" charset="-128"/>
              </a:endParaRPr>
            </a:p>
          </p:txBody>
        </p:sp>
        <p:cxnSp>
          <p:nvCxnSpPr>
            <p:cNvPr id="48" name="Straight Connector 47">
              <a:extLst>
                <a:ext uri="{FF2B5EF4-FFF2-40B4-BE49-F238E27FC236}">
                  <a16:creationId xmlns:a16="http://schemas.microsoft.com/office/drawing/2014/main" id="{EB9030DF-8EB5-4377-A9B4-864F12698D2A}"/>
                </a:ext>
              </a:extLst>
            </p:cNvPr>
            <p:cNvCxnSpPr/>
            <p:nvPr/>
          </p:nvCxnSpPr>
          <p:spPr>
            <a:xfrm>
              <a:off x="627321" y="2840761"/>
              <a:ext cx="3125941"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51" name="ee4pContent3">
            <a:extLst>
              <a:ext uri="{FF2B5EF4-FFF2-40B4-BE49-F238E27FC236}">
                <a16:creationId xmlns:a16="http://schemas.microsoft.com/office/drawing/2014/main" id="{6FD42FB5-781A-42A4-990B-477972AC40B6}"/>
              </a:ext>
            </a:extLst>
          </p:cNvPr>
          <p:cNvSpPr txBox="1"/>
          <p:nvPr/>
        </p:nvSpPr>
        <p:spPr>
          <a:xfrm>
            <a:off x="5488623" y="2939413"/>
            <a:ext cx="6470651" cy="3839447"/>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a:buSzPct val="100000"/>
              <a:buFont typeface="Trebuchet MS" panose="020B0603020202020204" pitchFamily="34" charset="0"/>
              <a:buChar char="​"/>
            </a:pPr>
            <a:r>
              <a:rPr lang="ja-JP" altLang="en-US" sz="1400" dirty="0">
                <a:solidFill>
                  <a:srgbClr val="295E7E"/>
                </a:solidFill>
                <a:ea typeface="Meiryo UI" panose="020B0604030504040204" pitchFamily="50" charset="-128"/>
              </a:rPr>
              <a:t> 各主体の役割</a:t>
            </a:r>
            <a:endParaRPr lang="en-US" altLang="ja-JP" sz="1200" dirty="0">
              <a:ea typeface="Meiryo UI" panose="020B0604030504040204" pitchFamily="50" charset="-128"/>
            </a:endParaRPr>
          </a:p>
          <a:p>
            <a:pPr lvl="1">
              <a:buSzPct val="100000"/>
            </a:pPr>
            <a:r>
              <a:rPr lang="ja-JP" altLang="en-US" sz="1200" dirty="0">
                <a:ea typeface="Meiryo UI" panose="020B0604030504040204" pitchFamily="50" charset="-128"/>
              </a:rPr>
              <a:t>研究開発項目１全体の取りまとめは、</a:t>
            </a:r>
            <a:r>
              <a:rPr lang="en-US" altLang="ja-JP" sz="1200" dirty="0">
                <a:ea typeface="Meiryo UI" panose="020B0604030504040204" pitchFamily="50" charset="-128"/>
              </a:rPr>
              <a:t>A</a:t>
            </a:r>
            <a:r>
              <a:rPr lang="ja-JP" altLang="en-US" sz="1200" dirty="0">
                <a:ea typeface="Meiryo UI" panose="020B0604030504040204" pitchFamily="50" charset="-128"/>
              </a:rPr>
              <a:t>社が行う</a:t>
            </a:r>
            <a:endParaRPr lang="en-US" altLang="ja-JP" sz="1200" dirty="0">
              <a:ea typeface="Meiryo UI" panose="020B0604030504040204" pitchFamily="50" charset="-128"/>
            </a:endParaRPr>
          </a:p>
          <a:p>
            <a:pPr lvl="1">
              <a:buSzPct val="100000"/>
            </a:pPr>
            <a:r>
              <a:rPr lang="en-US" altLang="ja-JP" sz="1200" dirty="0">
                <a:ea typeface="Meiryo UI" panose="020B0604030504040204" pitchFamily="50" charset="-128"/>
              </a:rPr>
              <a:t>A</a:t>
            </a:r>
            <a:r>
              <a:rPr lang="ja-JP" altLang="en-US" sz="1200" dirty="0">
                <a:ea typeface="Meiryo UI" panose="020B0604030504040204" pitchFamily="50" charset="-128"/>
              </a:rPr>
              <a:t>社は、</a:t>
            </a:r>
            <a:r>
              <a:rPr kumimoji="1" lang="en-US" altLang="ja-JP" sz="1200" dirty="0">
                <a:ea typeface="Meiryo UI" panose="020B0604030504040204" pitchFamily="50" charset="-128"/>
              </a:rPr>
              <a:t>XXX</a:t>
            </a:r>
            <a:r>
              <a:rPr kumimoji="1" lang="ja-JP" altLang="en-US" sz="1200" dirty="0">
                <a:ea typeface="Meiryo UI" panose="020B0604030504040204" pitchFamily="50" charset="-128"/>
              </a:rPr>
              <a:t>を担当する</a:t>
            </a:r>
            <a:endParaRPr lang="en-US" altLang="ja-JP" sz="1200" dirty="0">
              <a:ea typeface="Meiryo UI" panose="020B0604030504040204" pitchFamily="50" charset="-128"/>
            </a:endParaRPr>
          </a:p>
          <a:p>
            <a:pPr lvl="1">
              <a:buSzPct val="100000"/>
            </a:pPr>
            <a:r>
              <a:rPr lang="en-US" altLang="ja-JP" sz="1200" dirty="0">
                <a:ea typeface="Meiryo UI" panose="020B0604030504040204" pitchFamily="50" charset="-128"/>
              </a:rPr>
              <a:t>B</a:t>
            </a:r>
            <a:r>
              <a:rPr lang="ja-JP" altLang="en-US" sz="1200" dirty="0">
                <a:ea typeface="Meiryo UI" panose="020B0604030504040204" pitchFamily="50" charset="-128"/>
              </a:rPr>
              <a:t>社は、</a:t>
            </a:r>
            <a:r>
              <a:rPr lang="en-US" altLang="ja-JP" sz="1200" dirty="0">
                <a:ea typeface="Meiryo UI" panose="020B0604030504040204" pitchFamily="50" charset="-128"/>
              </a:rPr>
              <a:t>XXX</a:t>
            </a:r>
            <a:r>
              <a:rPr lang="ja-JP" altLang="en-US" sz="1200" dirty="0">
                <a:ea typeface="Meiryo UI" panose="020B0604030504040204" pitchFamily="50" charset="-128"/>
              </a:rPr>
              <a:t>を担当する</a:t>
            </a:r>
            <a:endParaRPr lang="en-US" altLang="ja-JP" sz="1200" dirty="0">
              <a:ea typeface="Meiryo UI" panose="020B0604030504040204" pitchFamily="50" charset="-128"/>
            </a:endParaRPr>
          </a:p>
          <a:p>
            <a:pPr lvl="1">
              <a:buSzPct val="100000"/>
            </a:pPr>
            <a:r>
              <a:rPr lang="en-US" altLang="ja-JP" sz="1200" dirty="0">
                <a:ea typeface="Meiryo UI" panose="020B0604030504040204" pitchFamily="50" charset="-128"/>
              </a:rPr>
              <a:t>C</a:t>
            </a:r>
            <a:r>
              <a:rPr lang="ja-JP" altLang="en-US" sz="1200" dirty="0">
                <a:ea typeface="Meiryo UI" panose="020B0604030504040204" pitchFamily="50" charset="-128"/>
              </a:rPr>
              <a:t>社は、</a:t>
            </a:r>
            <a:r>
              <a:rPr lang="en-US" altLang="ja-JP" sz="1200" dirty="0">
                <a:ea typeface="Meiryo UI" panose="020B0604030504040204" pitchFamily="50" charset="-128"/>
              </a:rPr>
              <a:t>XXX</a:t>
            </a:r>
            <a:r>
              <a:rPr lang="ja-JP" altLang="en-US" sz="1200" dirty="0">
                <a:ea typeface="Meiryo UI" panose="020B0604030504040204" pitchFamily="50" charset="-128"/>
              </a:rPr>
              <a:t>を担当する</a:t>
            </a:r>
            <a:endParaRPr lang="en-US" altLang="ja-JP" sz="1200" dirty="0">
              <a:ea typeface="Meiryo UI" panose="020B0604030504040204" pitchFamily="50" charset="-128"/>
            </a:endParaRPr>
          </a:p>
          <a:p>
            <a:pPr lvl="1">
              <a:buSzPct val="100000"/>
            </a:pPr>
            <a:r>
              <a:rPr lang="en-US" altLang="ja-JP" sz="1200" dirty="0">
                <a:ea typeface="Meiryo UI" panose="020B0604030504040204" pitchFamily="50" charset="-128"/>
              </a:rPr>
              <a:t>D</a:t>
            </a:r>
            <a:r>
              <a:rPr lang="ja-JP" altLang="en-US" sz="1200" dirty="0">
                <a:ea typeface="Meiryo UI" panose="020B0604030504040204" pitchFamily="50" charset="-128"/>
              </a:rPr>
              <a:t>社は、</a:t>
            </a:r>
            <a:r>
              <a:rPr lang="en-US" altLang="ja-JP" sz="1200" dirty="0">
                <a:ea typeface="Meiryo UI" panose="020B0604030504040204" pitchFamily="50" charset="-128"/>
              </a:rPr>
              <a:t>XXX</a:t>
            </a:r>
            <a:r>
              <a:rPr lang="ja-JP" altLang="en-US" sz="1200" dirty="0">
                <a:ea typeface="Meiryo UI" panose="020B0604030504040204" pitchFamily="50" charset="-128"/>
              </a:rPr>
              <a:t>を担当する</a:t>
            </a:r>
            <a:endParaRPr lang="en-US" altLang="ja-JP" sz="1200" dirty="0">
              <a:solidFill>
                <a:srgbClr val="575757"/>
              </a:solidFill>
              <a:ea typeface="Meiryo UI" panose="020B0604030504040204" pitchFamily="50" charset="-128"/>
            </a:endParaRPr>
          </a:p>
          <a:p>
            <a:pPr lvl="1">
              <a:buSzPct val="100000"/>
            </a:pPr>
            <a:endParaRPr lang="en-US" altLang="ja-JP" sz="1200" dirty="0">
              <a:ea typeface="Meiryo UI" panose="020B0604030504040204" pitchFamily="50" charset="-128"/>
            </a:endParaRPr>
          </a:p>
          <a:p>
            <a:pPr>
              <a:buSzPct val="100000"/>
              <a:buFont typeface="Trebuchet MS" panose="020B0603020202020204" pitchFamily="34" charset="0"/>
              <a:buChar char="​"/>
            </a:pPr>
            <a:r>
              <a:rPr lang="ja-JP" altLang="en-US" sz="1400" dirty="0">
                <a:solidFill>
                  <a:schemeClr val="tx2"/>
                </a:solidFill>
                <a:ea typeface="Meiryo UI" panose="020B0604030504040204" pitchFamily="50" charset="-128"/>
              </a:rPr>
              <a:t>研究開発における連携方法（共同提案者間の連携）</a:t>
            </a:r>
            <a:endParaRPr lang="en-US" altLang="ja-JP" sz="1400" dirty="0">
              <a:solidFill>
                <a:schemeClr val="tx2"/>
              </a:solidFill>
              <a:ea typeface="Meiryo UI" panose="020B0604030504040204" pitchFamily="50" charset="-128"/>
            </a:endParaRPr>
          </a:p>
          <a:p>
            <a:pPr lvl="1">
              <a:buSzPct val="100000"/>
            </a:pPr>
            <a:r>
              <a:rPr lang="en-US" altLang="ja-JP" sz="1200" dirty="0">
                <a:ea typeface="Meiryo UI" panose="020B0604030504040204" pitchFamily="50" charset="-128"/>
              </a:rPr>
              <a:t>XXX</a:t>
            </a:r>
          </a:p>
          <a:p>
            <a:pPr lvl="1">
              <a:buSzPct val="100000"/>
            </a:pPr>
            <a:r>
              <a:rPr lang="en-US" altLang="ja-JP" sz="1200" dirty="0">
                <a:ea typeface="Meiryo UI" panose="020B0604030504040204" pitchFamily="50" charset="-128"/>
              </a:rPr>
              <a:t>XXX</a:t>
            </a:r>
          </a:p>
          <a:p>
            <a:pPr marL="108000" lvl="1" indent="0">
              <a:buSzPct val="100000"/>
              <a:buNone/>
            </a:pPr>
            <a:endParaRPr lang="en-US" altLang="ja-JP" sz="1200" dirty="0">
              <a:ea typeface="Meiryo UI" panose="020B0604030504040204" pitchFamily="50" charset="-128"/>
            </a:endParaRPr>
          </a:p>
          <a:p>
            <a:pPr>
              <a:buSzPct val="100000"/>
            </a:pPr>
            <a:r>
              <a:rPr lang="ja-JP" altLang="en-US" sz="1400" dirty="0">
                <a:solidFill>
                  <a:schemeClr val="tx2"/>
                </a:solidFill>
                <a:ea typeface="Meiryo UI" panose="020B0604030504040204" pitchFamily="50" charset="-128"/>
              </a:rPr>
              <a:t>共同提案者以外の本プロジェクトにおける他実施者等との連携</a:t>
            </a:r>
            <a:endParaRPr lang="en-US" altLang="ja-JP" sz="1400" dirty="0">
              <a:solidFill>
                <a:schemeClr val="tx2"/>
              </a:solidFill>
              <a:ea typeface="Meiryo UI" panose="020B0604030504040204" pitchFamily="50" charset="-128"/>
            </a:endParaRPr>
          </a:p>
          <a:p>
            <a:pPr lvl="1">
              <a:buSzPct val="100000"/>
            </a:pPr>
            <a:r>
              <a:rPr lang="en-US" altLang="ja-JP" sz="1200" dirty="0">
                <a:ea typeface="Meiryo UI" panose="020B0604030504040204" pitchFamily="50" charset="-128"/>
              </a:rPr>
              <a:t>XXX</a:t>
            </a:r>
          </a:p>
          <a:p>
            <a:pPr lvl="1">
              <a:buSzPct val="100000"/>
            </a:pPr>
            <a:r>
              <a:rPr lang="en-US" altLang="ja-JP" sz="1200" dirty="0">
                <a:ea typeface="Meiryo UI" panose="020B0604030504040204" pitchFamily="50" charset="-128"/>
              </a:rPr>
              <a:t>XXX</a:t>
            </a:r>
          </a:p>
          <a:p>
            <a:pPr lvl="1">
              <a:buSzPct val="100000"/>
            </a:pPr>
            <a:endParaRPr lang="en-US" altLang="ja-JP" sz="1200" dirty="0">
              <a:solidFill>
                <a:srgbClr val="575757"/>
              </a:solidFill>
              <a:ea typeface="Meiryo UI" panose="020B0604030504040204" pitchFamily="50" charset="-128"/>
            </a:endParaRPr>
          </a:p>
          <a:p>
            <a:pPr>
              <a:buSzPct val="100000"/>
            </a:pPr>
            <a:r>
              <a:rPr lang="ja-JP" altLang="en-US" sz="1400" dirty="0">
                <a:solidFill>
                  <a:srgbClr val="295E7E"/>
                </a:solidFill>
                <a:ea typeface="Meiryo UI" panose="020B0604030504040204" pitchFamily="50" charset="-128"/>
              </a:rPr>
              <a:t>中小・ベンチャー企業の参画</a:t>
            </a:r>
            <a:endParaRPr lang="en-US" altLang="ja-JP" sz="1200" dirty="0">
              <a:ea typeface="Meiryo UI" panose="020B0604030504040204" pitchFamily="50" charset="-128"/>
            </a:endParaRPr>
          </a:p>
          <a:p>
            <a:pPr lvl="1">
              <a:buSzPct val="100000"/>
            </a:pPr>
            <a:r>
              <a:rPr lang="en-US" altLang="ja-JP" sz="1200" dirty="0">
                <a:ea typeface="Meiryo UI" panose="020B0604030504040204" pitchFamily="50" charset="-128"/>
              </a:rPr>
              <a:t>XXX</a:t>
            </a:r>
          </a:p>
          <a:p>
            <a:pPr lvl="1">
              <a:buSzPct val="100000"/>
            </a:pPr>
            <a:r>
              <a:rPr lang="en-US" altLang="ja-JP" sz="1200" dirty="0">
                <a:ea typeface="Meiryo UI" panose="020B0604030504040204" pitchFamily="50" charset="-128"/>
              </a:rPr>
              <a:t>XXX</a:t>
            </a:r>
          </a:p>
        </p:txBody>
      </p:sp>
      <p:sp>
        <p:nvSpPr>
          <p:cNvPr id="55" name="Rectangle 54">
            <a:extLst>
              <a:ext uri="{FF2B5EF4-FFF2-40B4-BE49-F238E27FC236}">
                <a16:creationId xmlns:a16="http://schemas.microsoft.com/office/drawing/2014/main" id="{8B57006C-4866-44A7-A95C-90FFF3FE7DBE}"/>
              </a:ext>
            </a:extLst>
          </p:cNvPr>
          <p:cNvSpPr/>
          <p:nvPr/>
        </p:nvSpPr>
        <p:spPr>
          <a:xfrm>
            <a:off x="281935" y="5552506"/>
            <a:ext cx="1760997" cy="690474"/>
          </a:xfrm>
          <a:prstGeom prst="rect">
            <a:avLst/>
          </a:prstGeom>
          <a:solidFill>
            <a:srgbClr val="C8C8C8"/>
          </a:solidFill>
          <a:ln w="9525" cap="rnd" cmpd="sng" algn="ctr">
            <a:noFill/>
            <a:prstDash val="solid"/>
            <a:round/>
            <a:headEnd type="none" w="med" len="med"/>
            <a:tailEnd type="none" w="med" len="med"/>
          </a:ln>
          <a:effectLst/>
          <a:extLs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400" dirty="0">
                <a:solidFill>
                  <a:schemeClr val="tx1"/>
                </a:solidFill>
                <a:latin typeface="Trebuchet MS" panose="020B0603020202020204" pitchFamily="34" charset="0"/>
                <a:ea typeface="Meiryo UI" panose="020B0604030504040204" pitchFamily="50" charset="-128"/>
              </a:rPr>
              <a:t>再委託先</a:t>
            </a:r>
            <a:r>
              <a:rPr kumimoji="1" lang="en-US" altLang="ja-JP" sz="1400" dirty="0">
                <a:solidFill>
                  <a:schemeClr val="tx1"/>
                </a:solidFill>
                <a:latin typeface="Trebuchet MS" panose="020B0603020202020204" pitchFamily="34" charset="0"/>
                <a:ea typeface="Meiryo UI" panose="020B0604030504040204" pitchFamily="50" charset="-128"/>
              </a:rPr>
              <a:t>C</a:t>
            </a:r>
            <a:r>
              <a:rPr kumimoji="1" lang="ja-JP" altLang="en-US" sz="1400" dirty="0">
                <a:solidFill>
                  <a:schemeClr val="tx1"/>
                </a:solidFill>
                <a:latin typeface="Trebuchet MS" panose="020B0603020202020204" pitchFamily="34" charset="0"/>
                <a:ea typeface="Meiryo UI" panose="020B0604030504040204" pitchFamily="50" charset="-128"/>
              </a:rPr>
              <a:t>社</a:t>
            </a:r>
            <a:endParaRPr kumimoji="1" lang="en-US" altLang="ja-JP" sz="1400" dirty="0">
              <a:solidFill>
                <a:schemeClr val="tx1"/>
              </a:solidFill>
              <a:latin typeface="Trebuchet MS" panose="020B0603020202020204" pitchFamily="34" charset="0"/>
              <a:ea typeface="Meiryo UI" panose="020B0604030504040204" pitchFamily="50" charset="-128"/>
            </a:endParaRPr>
          </a:p>
          <a:p>
            <a:pPr algn="ctr"/>
            <a:r>
              <a:rPr kumimoji="1" lang="ja-JP" altLang="en-US" sz="1200" dirty="0">
                <a:solidFill>
                  <a:schemeClr val="tx1"/>
                </a:solidFill>
                <a:latin typeface="Trebuchet MS" panose="020B0603020202020204" pitchFamily="34" charset="0"/>
                <a:ea typeface="Meiryo UI" panose="020B0604030504040204" pitchFamily="50" charset="-128"/>
              </a:rPr>
              <a:t>④</a:t>
            </a:r>
            <a:r>
              <a:rPr kumimoji="1" lang="en-US" altLang="ja-JP" sz="1200" dirty="0">
                <a:solidFill>
                  <a:schemeClr val="tx1"/>
                </a:solidFill>
                <a:latin typeface="Trebuchet MS" panose="020B0603020202020204" pitchFamily="34" charset="0"/>
                <a:ea typeface="Meiryo UI" panose="020B0604030504040204" pitchFamily="50" charset="-128"/>
              </a:rPr>
              <a:t>XXX</a:t>
            </a:r>
            <a:r>
              <a:rPr kumimoji="1" lang="ja-JP" altLang="en-US" sz="1200" dirty="0">
                <a:solidFill>
                  <a:schemeClr val="tx1"/>
                </a:solidFill>
                <a:latin typeface="Trebuchet MS" panose="020B0603020202020204" pitchFamily="34" charset="0"/>
                <a:ea typeface="Meiryo UI" panose="020B0604030504040204" pitchFamily="50" charset="-128"/>
              </a:rPr>
              <a:t>を担当</a:t>
            </a:r>
            <a:endParaRPr kumimoji="1" lang="en-US" altLang="ja-JP" sz="1200" dirty="0">
              <a:solidFill>
                <a:schemeClr val="tx1"/>
              </a:solidFill>
              <a:latin typeface="Trebuchet MS" panose="020B0603020202020204" pitchFamily="34" charset="0"/>
              <a:ea typeface="Meiryo UI" panose="020B0604030504040204" pitchFamily="50" charset="-128"/>
            </a:endParaRPr>
          </a:p>
          <a:p>
            <a:pPr algn="ctr"/>
            <a:r>
              <a:rPr kumimoji="1" lang="ja-JP" altLang="en-US" sz="1200" dirty="0">
                <a:solidFill>
                  <a:schemeClr val="tx1"/>
                </a:solidFill>
                <a:latin typeface="Trebuchet MS" panose="020B0603020202020204" pitchFamily="34" charset="0"/>
                <a:ea typeface="Meiryo UI" panose="020B0604030504040204" pitchFamily="50" charset="-128"/>
              </a:rPr>
              <a:t>（○億円</a:t>
            </a:r>
            <a:r>
              <a:rPr kumimoji="1" lang="en-US" altLang="ja-JP" sz="1200" dirty="0">
                <a:solidFill>
                  <a:schemeClr val="tx1"/>
                </a:solidFill>
                <a:latin typeface="Trebuchet MS" panose="020B0603020202020204" pitchFamily="34" charset="0"/>
                <a:ea typeface="Meiryo UI" panose="020B0604030504040204" pitchFamily="50" charset="-128"/>
              </a:rPr>
              <a:t>/</a:t>
            </a:r>
            <a:r>
              <a:rPr kumimoji="1" lang="ja-JP" altLang="en-US" sz="1200" dirty="0">
                <a:solidFill>
                  <a:schemeClr val="tx1"/>
                </a:solidFill>
                <a:latin typeface="Trebuchet MS" panose="020B0603020202020204" pitchFamily="34" charset="0"/>
                <a:ea typeface="Meiryo UI" panose="020B0604030504040204" pitchFamily="50" charset="-128"/>
              </a:rPr>
              <a:t>○億円）</a:t>
            </a:r>
            <a:endParaRPr kumimoji="1" lang="en-US" altLang="ja-JP" sz="1200" dirty="0">
              <a:solidFill>
                <a:schemeClr val="tx1"/>
              </a:solidFill>
              <a:latin typeface="Trebuchet MS" panose="020B0603020202020204" pitchFamily="34" charset="0"/>
              <a:ea typeface="Meiryo UI" panose="020B0604030504040204" pitchFamily="50" charset="-128"/>
            </a:endParaRPr>
          </a:p>
        </p:txBody>
      </p:sp>
      <p:sp>
        <p:nvSpPr>
          <p:cNvPr id="56" name="Rectangle 55">
            <a:extLst>
              <a:ext uri="{FF2B5EF4-FFF2-40B4-BE49-F238E27FC236}">
                <a16:creationId xmlns:a16="http://schemas.microsoft.com/office/drawing/2014/main" id="{6E910623-2897-4881-BED4-3DD4D9E02F9E}"/>
              </a:ext>
            </a:extLst>
          </p:cNvPr>
          <p:cNvSpPr/>
          <p:nvPr/>
        </p:nvSpPr>
        <p:spPr>
          <a:xfrm>
            <a:off x="2105926" y="5552506"/>
            <a:ext cx="1760997" cy="690474"/>
          </a:xfrm>
          <a:prstGeom prst="rect">
            <a:avLst/>
          </a:prstGeom>
          <a:solidFill>
            <a:srgbClr val="C8C8C8"/>
          </a:solidFill>
          <a:ln w="9525" cap="rnd" cmpd="sng" algn="ctr">
            <a:noFill/>
            <a:prstDash val="solid"/>
            <a:round/>
            <a:headEnd type="none" w="med" len="med"/>
            <a:tailEnd type="none" w="med" len="med"/>
          </a:ln>
          <a:effectLst/>
          <a:extLs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400" dirty="0">
                <a:solidFill>
                  <a:schemeClr val="tx1"/>
                </a:solidFill>
                <a:latin typeface="Trebuchet MS" panose="020B0603020202020204" pitchFamily="34" charset="0"/>
                <a:ea typeface="Meiryo UI" panose="020B0604030504040204" pitchFamily="50" charset="-128"/>
              </a:rPr>
              <a:t>再委託先</a:t>
            </a:r>
            <a:r>
              <a:rPr kumimoji="1" lang="en-US" altLang="ja-JP" sz="1400" dirty="0">
                <a:solidFill>
                  <a:schemeClr val="tx1"/>
                </a:solidFill>
                <a:latin typeface="Trebuchet MS" panose="020B0603020202020204" pitchFamily="34" charset="0"/>
                <a:ea typeface="Meiryo UI" panose="020B0604030504040204" pitchFamily="50" charset="-128"/>
              </a:rPr>
              <a:t>D</a:t>
            </a:r>
            <a:r>
              <a:rPr kumimoji="1" lang="ja-JP" altLang="en-US" sz="1400" dirty="0">
                <a:solidFill>
                  <a:schemeClr val="tx1"/>
                </a:solidFill>
                <a:latin typeface="Trebuchet MS" panose="020B0603020202020204" pitchFamily="34" charset="0"/>
                <a:ea typeface="Meiryo UI" panose="020B0604030504040204" pitchFamily="50" charset="-128"/>
              </a:rPr>
              <a:t>社</a:t>
            </a:r>
            <a:br>
              <a:rPr kumimoji="1" lang="en-US" altLang="ja-JP" sz="1400" dirty="0">
                <a:solidFill>
                  <a:schemeClr val="tx1"/>
                </a:solidFill>
                <a:latin typeface="Trebuchet MS" panose="020B0603020202020204" pitchFamily="34" charset="0"/>
                <a:ea typeface="Meiryo UI" panose="020B0604030504040204" pitchFamily="50" charset="-128"/>
              </a:rPr>
            </a:br>
            <a:r>
              <a:rPr kumimoji="1" lang="ja-JP" altLang="en-US" sz="1200" dirty="0">
                <a:solidFill>
                  <a:schemeClr val="tx1"/>
                </a:solidFill>
                <a:latin typeface="Trebuchet MS" panose="020B0603020202020204" pitchFamily="34" charset="0"/>
                <a:ea typeface="Meiryo UI" panose="020B0604030504040204" pitchFamily="50" charset="-128"/>
              </a:rPr>
              <a:t>③</a:t>
            </a:r>
            <a:r>
              <a:rPr kumimoji="1" lang="en-US" altLang="ja-JP" sz="1200" dirty="0">
                <a:solidFill>
                  <a:schemeClr val="tx1"/>
                </a:solidFill>
                <a:latin typeface="Trebuchet MS" panose="020B0603020202020204" pitchFamily="34" charset="0"/>
                <a:ea typeface="Meiryo UI" panose="020B0604030504040204" pitchFamily="50" charset="-128"/>
              </a:rPr>
              <a:t>XXX</a:t>
            </a:r>
            <a:r>
              <a:rPr kumimoji="1" lang="ja-JP" altLang="en-US" sz="1200" dirty="0">
                <a:solidFill>
                  <a:schemeClr val="tx1"/>
                </a:solidFill>
                <a:latin typeface="Trebuchet MS" panose="020B0603020202020204" pitchFamily="34" charset="0"/>
                <a:ea typeface="Meiryo UI" panose="020B0604030504040204" pitchFamily="50" charset="-128"/>
              </a:rPr>
              <a:t>を担当</a:t>
            </a:r>
            <a:endParaRPr kumimoji="1" lang="en-US" altLang="ja-JP" sz="1200" dirty="0">
              <a:solidFill>
                <a:schemeClr val="tx1"/>
              </a:solidFill>
              <a:latin typeface="Trebuchet MS" panose="020B0603020202020204" pitchFamily="34" charset="0"/>
              <a:ea typeface="Meiryo UI" panose="020B0604030504040204" pitchFamily="50" charset="-128"/>
            </a:endParaRPr>
          </a:p>
          <a:p>
            <a:pPr algn="ctr"/>
            <a:r>
              <a:rPr kumimoji="1" lang="ja-JP" altLang="en-US" sz="1200" dirty="0">
                <a:solidFill>
                  <a:schemeClr val="tx1"/>
                </a:solidFill>
                <a:latin typeface="Trebuchet MS" panose="020B0603020202020204" pitchFamily="34" charset="0"/>
                <a:ea typeface="Meiryo UI" panose="020B0604030504040204" pitchFamily="50" charset="-128"/>
              </a:rPr>
              <a:t>（○億円</a:t>
            </a:r>
            <a:r>
              <a:rPr kumimoji="1" lang="en-US" altLang="ja-JP" sz="1200" dirty="0">
                <a:solidFill>
                  <a:schemeClr val="tx1"/>
                </a:solidFill>
                <a:latin typeface="Trebuchet MS" panose="020B0603020202020204" pitchFamily="34" charset="0"/>
                <a:ea typeface="Meiryo UI" panose="020B0604030504040204" pitchFamily="50" charset="-128"/>
              </a:rPr>
              <a:t>/</a:t>
            </a:r>
            <a:r>
              <a:rPr kumimoji="1" lang="ja-JP" altLang="en-US" sz="1200" dirty="0">
                <a:solidFill>
                  <a:schemeClr val="tx1"/>
                </a:solidFill>
                <a:latin typeface="Trebuchet MS" panose="020B0603020202020204" pitchFamily="34" charset="0"/>
                <a:ea typeface="Meiryo UI" panose="020B0604030504040204" pitchFamily="50" charset="-128"/>
              </a:rPr>
              <a:t>○億円）</a:t>
            </a:r>
            <a:endParaRPr kumimoji="1" lang="en-US" altLang="ja-JP" sz="1200" dirty="0">
              <a:solidFill>
                <a:schemeClr val="tx1"/>
              </a:solidFill>
              <a:latin typeface="Trebuchet MS" panose="020B0603020202020204" pitchFamily="34" charset="0"/>
              <a:ea typeface="Meiryo UI" panose="020B0604030504040204" pitchFamily="50" charset="-128"/>
            </a:endParaRPr>
          </a:p>
        </p:txBody>
      </p:sp>
      <p:cxnSp>
        <p:nvCxnSpPr>
          <p:cNvPr id="63" name="Connector: Elbow 62">
            <a:extLst>
              <a:ext uri="{FF2B5EF4-FFF2-40B4-BE49-F238E27FC236}">
                <a16:creationId xmlns:a16="http://schemas.microsoft.com/office/drawing/2014/main" id="{6B5653F6-7E11-4878-8D64-B02D833373D3}"/>
              </a:ext>
            </a:extLst>
          </p:cNvPr>
          <p:cNvCxnSpPr>
            <a:cxnSpLocks/>
            <a:stCxn id="72" idx="2"/>
            <a:endCxn id="55" idx="0"/>
          </p:cNvCxnSpPr>
          <p:nvPr/>
        </p:nvCxnSpPr>
        <p:spPr>
          <a:xfrm rot="5400000">
            <a:off x="1474066" y="4984058"/>
            <a:ext cx="256817" cy="880079"/>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64" name="Connector: Elbow 63">
            <a:extLst>
              <a:ext uri="{FF2B5EF4-FFF2-40B4-BE49-F238E27FC236}">
                <a16:creationId xmlns:a16="http://schemas.microsoft.com/office/drawing/2014/main" id="{E75565E7-E6DC-4D1F-A279-5FE8AB050BA0}"/>
              </a:ext>
            </a:extLst>
          </p:cNvPr>
          <p:cNvCxnSpPr>
            <a:cxnSpLocks/>
            <a:stCxn id="72" idx="2"/>
            <a:endCxn id="56" idx="0"/>
          </p:cNvCxnSpPr>
          <p:nvPr/>
        </p:nvCxnSpPr>
        <p:spPr>
          <a:xfrm rot="16200000" flipH="1">
            <a:off x="2386061" y="4952141"/>
            <a:ext cx="256817" cy="943912"/>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71" name="Rectangle 70">
            <a:extLst>
              <a:ext uri="{FF2B5EF4-FFF2-40B4-BE49-F238E27FC236}">
                <a16:creationId xmlns:a16="http://schemas.microsoft.com/office/drawing/2014/main" id="{9F874CBE-51C9-4843-AE85-6A25C1A17530}"/>
              </a:ext>
            </a:extLst>
          </p:cNvPr>
          <p:cNvSpPr/>
          <p:nvPr/>
        </p:nvSpPr>
        <p:spPr>
          <a:xfrm>
            <a:off x="1983922" y="3145291"/>
            <a:ext cx="2005005" cy="748327"/>
          </a:xfrm>
          <a:prstGeom prst="rect">
            <a:avLst/>
          </a:prstGeom>
          <a:solidFill>
            <a:schemeClr val="tx2">
              <a:lumMod val="40000"/>
              <a:lumOff val="6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400" u="sng" dirty="0">
                <a:solidFill>
                  <a:srgbClr val="FFFFFF"/>
                </a:solidFill>
                <a:latin typeface="Trebuchet MS" panose="020B0603020202020204" pitchFamily="34" charset="0"/>
                <a:ea typeface="Meiryo UI" panose="020B0604030504040204" pitchFamily="50" charset="-128"/>
              </a:rPr>
              <a:t>研究開発項目</a:t>
            </a:r>
            <a:r>
              <a:rPr kumimoji="1" lang="en-US" altLang="ja-JP" sz="1400" u="sng" dirty="0">
                <a:solidFill>
                  <a:srgbClr val="FFFFFF"/>
                </a:solidFill>
                <a:latin typeface="Trebuchet MS" panose="020B0603020202020204" pitchFamily="34" charset="0"/>
                <a:ea typeface="Meiryo UI" panose="020B0604030504040204" pitchFamily="50" charset="-128"/>
              </a:rPr>
              <a:t>1. </a:t>
            </a:r>
            <a:br>
              <a:rPr kumimoji="1" lang="en-US" altLang="ja-JP" sz="1200" dirty="0">
                <a:solidFill>
                  <a:srgbClr val="FFFFFF"/>
                </a:solidFill>
                <a:latin typeface="Trebuchet MS" panose="020B0603020202020204" pitchFamily="34" charset="0"/>
                <a:ea typeface="Meiryo UI" panose="020B0604030504040204" pitchFamily="50" charset="-128"/>
              </a:rPr>
            </a:br>
            <a:r>
              <a:rPr kumimoji="1" lang="en-US" altLang="ja-JP" sz="1200" dirty="0">
                <a:solidFill>
                  <a:srgbClr val="FFFFFF"/>
                </a:solidFill>
                <a:latin typeface="Trebuchet MS" panose="020B0603020202020204" pitchFamily="34" charset="0"/>
                <a:ea typeface="Meiryo UI" panose="020B0604030504040204" pitchFamily="50" charset="-128"/>
              </a:rPr>
              <a:t>XXX</a:t>
            </a:r>
            <a:endParaRPr kumimoji="1" lang="en-US" sz="1100" dirty="0">
              <a:solidFill>
                <a:srgbClr val="FFFFFF"/>
              </a:solidFill>
              <a:latin typeface="Trebuchet MS" panose="020B0603020202020204" pitchFamily="34" charset="0"/>
              <a:ea typeface="Meiryo UI" panose="020B0604030504040204" pitchFamily="50" charset="-128"/>
            </a:endParaRPr>
          </a:p>
        </p:txBody>
      </p:sp>
      <p:sp>
        <p:nvSpPr>
          <p:cNvPr id="72" name="Rectangle 71">
            <a:extLst>
              <a:ext uri="{FF2B5EF4-FFF2-40B4-BE49-F238E27FC236}">
                <a16:creationId xmlns:a16="http://schemas.microsoft.com/office/drawing/2014/main" id="{01934EC4-D6B9-42D8-9A61-E5977B341A96}"/>
              </a:ext>
            </a:extLst>
          </p:cNvPr>
          <p:cNvSpPr/>
          <p:nvPr/>
        </p:nvSpPr>
        <p:spPr>
          <a:xfrm>
            <a:off x="1162014" y="4403053"/>
            <a:ext cx="1760997" cy="892636"/>
          </a:xfrm>
          <a:prstGeom prst="rect">
            <a:avLst/>
          </a:prstGeom>
          <a:solidFill>
            <a:srgbClr val="C8C8C8"/>
          </a:solidFill>
          <a:ln w="9525" cap="rnd" cmpd="sng" algn="ctr">
            <a:noFill/>
            <a:prstDash val="solid"/>
            <a:round/>
            <a:headEnd type="none" w="med" len="med"/>
            <a:tailEnd type="none" w="med" len="med"/>
          </a:ln>
          <a:effectLst/>
          <a:extLs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400" dirty="0">
                <a:solidFill>
                  <a:schemeClr val="tx1"/>
                </a:solidFill>
                <a:latin typeface="Trebuchet MS" panose="020B0603020202020204" pitchFamily="34" charset="0"/>
                <a:ea typeface="Meiryo UI" panose="020B0604030504040204" pitchFamily="50" charset="-128"/>
              </a:rPr>
              <a:t>A</a:t>
            </a:r>
            <a:r>
              <a:rPr kumimoji="1" lang="ja-JP" altLang="en-US" sz="1400" dirty="0">
                <a:solidFill>
                  <a:schemeClr val="tx1"/>
                </a:solidFill>
                <a:latin typeface="Trebuchet MS" panose="020B0603020202020204" pitchFamily="34" charset="0"/>
                <a:ea typeface="Meiryo UI" panose="020B0604030504040204" pitchFamily="50" charset="-128"/>
              </a:rPr>
              <a:t>社</a:t>
            </a:r>
            <a:br>
              <a:rPr kumimoji="1" lang="en-US" altLang="ja-JP" sz="1400" dirty="0">
                <a:solidFill>
                  <a:schemeClr val="tx1"/>
                </a:solidFill>
                <a:latin typeface="Trebuchet MS" panose="020B0603020202020204" pitchFamily="34" charset="0"/>
                <a:ea typeface="Meiryo UI" panose="020B0604030504040204" pitchFamily="50" charset="-128"/>
              </a:rPr>
            </a:br>
            <a:r>
              <a:rPr kumimoji="1" lang="ja-JP" altLang="en-US" sz="1200" dirty="0">
                <a:solidFill>
                  <a:schemeClr val="tx1"/>
                </a:solidFill>
                <a:latin typeface="Trebuchet MS" panose="020B0603020202020204" pitchFamily="34" charset="0"/>
                <a:ea typeface="Meiryo UI" panose="020B0604030504040204" pitchFamily="50" charset="-128"/>
              </a:rPr>
              <a:t>①</a:t>
            </a:r>
            <a:r>
              <a:rPr kumimoji="1" lang="en-US" altLang="ja-JP" sz="1200" dirty="0">
                <a:solidFill>
                  <a:schemeClr val="tx1"/>
                </a:solidFill>
                <a:latin typeface="Trebuchet MS" panose="020B0603020202020204" pitchFamily="34" charset="0"/>
                <a:ea typeface="Meiryo UI" panose="020B0604030504040204" pitchFamily="50" charset="-128"/>
              </a:rPr>
              <a:t>XXX</a:t>
            </a:r>
            <a:r>
              <a:rPr kumimoji="1" lang="ja-JP" altLang="en-US" sz="1200" dirty="0" err="1">
                <a:solidFill>
                  <a:schemeClr val="tx1"/>
                </a:solidFill>
                <a:latin typeface="Trebuchet MS" panose="020B0603020202020204" pitchFamily="34" charset="0"/>
                <a:ea typeface="Meiryo UI" panose="020B0604030504040204" pitchFamily="50" charset="-128"/>
              </a:rPr>
              <a:t>、</a:t>
            </a:r>
            <a:r>
              <a:rPr kumimoji="1" lang="ja-JP" altLang="en-US" sz="1200" dirty="0">
                <a:solidFill>
                  <a:schemeClr val="tx1"/>
                </a:solidFill>
                <a:latin typeface="Trebuchet MS" panose="020B0603020202020204" pitchFamily="34" charset="0"/>
                <a:ea typeface="Meiryo UI" panose="020B0604030504040204" pitchFamily="50" charset="-128"/>
              </a:rPr>
              <a:t>③</a:t>
            </a:r>
            <a:r>
              <a:rPr kumimoji="1" lang="en-US" altLang="ja-JP" sz="1200" dirty="0">
                <a:solidFill>
                  <a:schemeClr val="tx1"/>
                </a:solidFill>
                <a:latin typeface="Trebuchet MS" panose="020B0603020202020204" pitchFamily="34" charset="0"/>
                <a:ea typeface="Meiryo UI" panose="020B0604030504040204" pitchFamily="50" charset="-128"/>
              </a:rPr>
              <a:t>XXX</a:t>
            </a:r>
            <a:r>
              <a:rPr kumimoji="1" lang="ja-JP" altLang="en-US" sz="1200" dirty="0" err="1">
                <a:solidFill>
                  <a:schemeClr val="tx1"/>
                </a:solidFill>
                <a:latin typeface="Trebuchet MS" panose="020B0603020202020204" pitchFamily="34" charset="0"/>
                <a:ea typeface="Meiryo UI" panose="020B0604030504040204" pitchFamily="50" charset="-128"/>
              </a:rPr>
              <a:t>、</a:t>
            </a:r>
            <a:r>
              <a:rPr kumimoji="1" lang="ja-JP" altLang="en-US" sz="1200" dirty="0">
                <a:solidFill>
                  <a:schemeClr val="tx1"/>
                </a:solidFill>
                <a:latin typeface="Trebuchet MS" panose="020B0603020202020204" pitchFamily="34" charset="0"/>
                <a:ea typeface="Meiryo UI" panose="020B0604030504040204" pitchFamily="50" charset="-128"/>
              </a:rPr>
              <a:t>④</a:t>
            </a:r>
            <a:r>
              <a:rPr kumimoji="1" lang="en-US" altLang="ja-JP" sz="1200" dirty="0">
                <a:solidFill>
                  <a:schemeClr val="tx1"/>
                </a:solidFill>
                <a:latin typeface="Trebuchet MS" panose="020B0603020202020204" pitchFamily="34" charset="0"/>
                <a:ea typeface="Meiryo UI" panose="020B0604030504040204" pitchFamily="50" charset="-128"/>
              </a:rPr>
              <a:t>XXX</a:t>
            </a:r>
            <a:r>
              <a:rPr kumimoji="1" lang="ja-JP" altLang="en-US" sz="1200" dirty="0">
                <a:solidFill>
                  <a:schemeClr val="tx1"/>
                </a:solidFill>
                <a:latin typeface="Trebuchet MS" panose="020B0603020202020204" pitchFamily="34" charset="0"/>
                <a:ea typeface="Meiryo UI" panose="020B0604030504040204" pitchFamily="50" charset="-128"/>
              </a:rPr>
              <a:t>を担当</a:t>
            </a:r>
            <a:endParaRPr kumimoji="1" lang="en-US" altLang="ja-JP" sz="1200" dirty="0">
              <a:solidFill>
                <a:schemeClr val="tx1"/>
              </a:solidFill>
              <a:latin typeface="Trebuchet MS" panose="020B0603020202020204" pitchFamily="34" charset="0"/>
              <a:ea typeface="Meiryo UI" panose="020B0604030504040204" pitchFamily="50" charset="-128"/>
            </a:endParaRPr>
          </a:p>
          <a:p>
            <a:pPr algn="ctr"/>
            <a:r>
              <a:rPr kumimoji="1" lang="ja-JP" altLang="en-US" sz="1200" dirty="0">
                <a:solidFill>
                  <a:schemeClr val="tx1"/>
                </a:solidFill>
                <a:latin typeface="Trebuchet MS" panose="020B0603020202020204" pitchFamily="34" charset="0"/>
                <a:ea typeface="Meiryo UI" panose="020B0604030504040204" pitchFamily="50" charset="-128"/>
              </a:rPr>
              <a:t>（○億円</a:t>
            </a:r>
            <a:r>
              <a:rPr kumimoji="1" lang="en-US" altLang="ja-JP" sz="1200" dirty="0">
                <a:solidFill>
                  <a:schemeClr val="tx1"/>
                </a:solidFill>
                <a:latin typeface="Trebuchet MS" panose="020B0603020202020204" pitchFamily="34" charset="0"/>
                <a:ea typeface="Meiryo UI" panose="020B0604030504040204" pitchFamily="50" charset="-128"/>
              </a:rPr>
              <a:t>/</a:t>
            </a:r>
            <a:r>
              <a:rPr kumimoji="1" lang="ja-JP" altLang="en-US" sz="1200" dirty="0">
                <a:solidFill>
                  <a:schemeClr val="tx1"/>
                </a:solidFill>
                <a:latin typeface="Trebuchet MS" panose="020B0603020202020204" pitchFamily="34" charset="0"/>
                <a:ea typeface="Meiryo UI" panose="020B0604030504040204" pitchFamily="50" charset="-128"/>
              </a:rPr>
              <a:t>○億円）</a:t>
            </a:r>
            <a:endParaRPr kumimoji="1" lang="en-US" sz="1200" dirty="0">
              <a:solidFill>
                <a:schemeClr val="tx1"/>
              </a:solidFill>
              <a:latin typeface="Trebuchet MS" panose="020B0603020202020204" pitchFamily="34" charset="0"/>
              <a:ea typeface="Meiryo UI" panose="020B0604030504040204" pitchFamily="50" charset="-128"/>
            </a:endParaRPr>
          </a:p>
        </p:txBody>
      </p:sp>
      <p:cxnSp>
        <p:nvCxnSpPr>
          <p:cNvPr id="76" name="Connector: Elbow 75">
            <a:extLst>
              <a:ext uri="{FF2B5EF4-FFF2-40B4-BE49-F238E27FC236}">
                <a16:creationId xmlns:a16="http://schemas.microsoft.com/office/drawing/2014/main" id="{BDA04CFB-B598-44CA-B6E5-710E0E590A36}"/>
              </a:ext>
            </a:extLst>
          </p:cNvPr>
          <p:cNvCxnSpPr>
            <a:cxnSpLocks/>
            <a:stCxn id="71" idx="2"/>
            <a:endCxn id="77" idx="0"/>
          </p:cNvCxnSpPr>
          <p:nvPr/>
        </p:nvCxnSpPr>
        <p:spPr>
          <a:xfrm rot="16200000" flipH="1">
            <a:off x="3228861" y="3651182"/>
            <a:ext cx="496140" cy="981012"/>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77" name="Rectangle 76">
            <a:extLst>
              <a:ext uri="{FF2B5EF4-FFF2-40B4-BE49-F238E27FC236}">
                <a16:creationId xmlns:a16="http://schemas.microsoft.com/office/drawing/2014/main" id="{35660FED-A287-4A69-89C8-A820CEA6CB21}"/>
              </a:ext>
            </a:extLst>
          </p:cNvPr>
          <p:cNvSpPr/>
          <p:nvPr/>
        </p:nvSpPr>
        <p:spPr>
          <a:xfrm>
            <a:off x="3086938" y="4389758"/>
            <a:ext cx="1760997" cy="892636"/>
          </a:xfrm>
          <a:prstGeom prst="rect">
            <a:avLst/>
          </a:prstGeom>
          <a:solidFill>
            <a:srgbClr val="C8C8C8"/>
          </a:solidFill>
          <a:ln w="9525" cap="rnd" cmpd="sng" algn="ctr">
            <a:noFill/>
            <a:prstDash val="solid"/>
            <a:round/>
            <a:headEnd type="none" w="med" len="med"/>
            <a:tailEnd type="none" w="med" len="med"/>
          </a:ln>
          <a:effectLst/>
          <a:extLs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400" dirty="0">
                <a:solidFill>
                  <a:schemeClr val="tx1"/>
                </a:solidFill>
                <a:latin typeface="Trebuchet MS" panose="020B0603020202020204" pitchFamily="34" charset="0"/>
                <a:ea typeface="Meiryo UI" panose="020B0604030504040204" pitchFamily="50" charset="-128"/>
              </a:rPr>
              <a:t>B</a:t>
            </a:r>
            <a:r>
              <a:rPr kumimoji="1" lang="ja-JP" altLang="en-US" sz="1400" dirty="0">
                <a:solidFill>
                  <a:schemeClr val="tx1"/>
                </a:solidFill>
                <a:latin typeface="Trebuchet MS" panose="020B0603020202020204" pitchFamily="34" charset="0"/>
                <a:ea typeface="Meiryo UI" panose="020B0604030504040204" pitchFamily="50" charset="-128"/>
              </a:rPr>
              <a:t>社</a:t>
            </a:r>
            <a:endParaRPr kumimoji="1" lang="en-US" altLang="ja-JP" sz="1400" dirty="0">
              <a:solidFill>
                <a:schemeClr val="tx1"/>
              </a:solidFill>
              <a:latin typeface="Trebuchet MS" panose="020B0603020202020204" pitchFamily="34" charset="0"/>
              <a:ea typeface="Meiryo UI" panose="020B0604030504040204" pitchFamily="50" charset="-128"/>
            </a:endParaRPr>
          </a:p>
          <a:p>
            <a:pPr algn="ctr"/>
            <a:r>
              <a:rPr kumimoji="1" lang="ja-JP" altLang="en-US" sz="1200" dirty="0">
                <a:solidFill>
                  <a:schemeClr val="tx1"/>
                </a:solidFill>
                <a:latin typeface="Trebuchet MS" panose="020B0603020202020204" pitchFamily="34" charset="0"/>
                <a:ea typeface="Meiryo UI" panose="020B0604030504040204" pitchFamily="50" charset="-128"/>
              </a:rPr>
              <a:t>②</a:t>
            </a:r>
            <a:r>
              <a:rPr kumimoji="1" lang="en-US" altLang="ja-JP" sz="1200" dirty="0">
                <a:solidFill>
                  <a:schemeClr val="tx1"/>
                </a:solidFill>
                <a:latin typeface="Trebuchet MS" panose="020B0603020202020204" pitchFamily="34" charset="0"/>
                <a:ea typeface="Meiryo UI" panose="020B0604030504040204" pitchFamily="50" charset="-128"/>
              </a:rPr>
              <a:t>XXX</a:t>
            </a:r>
            <a:r>
              <a:rPr kumimoji="1" lang="ja-JP" altLang="en-US" sz="1200" dirty="0">
                <a:solidFill>
                  <a:schemeClr val="tx1"/>
                </a:solidFill>
                <a:latin typeface="Trebuchet MS" panose="020B0603020202020204" pitchFamily="34" charset="0"/>
                <a:ea typeface="Meiryo UI" panose="020B0604030504040204" pitchFamily="50" charset="-128"/>
              </a:rPr>
              <a:t>を担当</a:t>
            </a:r>
            <a:endParaRPr kumimoji="1" lang="en-US" altLang="ja-JP" sz="1200" dirty="0">
              <a:solidFill>
                <a:schemeClr val="tx1"/>
              </a:solidFill>
              <a:latin typeface="Trebuchet MS" panose="020B0603020202020204" pitchFamily="34" charset="0"/>
              <a:ea typeface="Meiryo UI" panose="020B0604030504040204" pitchFamily="50" charset="-128"/>
            </a:endParaRPr>
          </a:p>
          <a:p>
            <a:pPr algn="ctr"/>
            <a:r>
              <a:rPr kumimoji="1" lang="ja-JP" altLang="en-US" sz="1200" dirty="0">
                <a:solidFill>
                  <a:schemeClr val="tx1"/>
                </a:solidFill>
                <a:latin typeface="Trebuchet MS" panose="020B0603020202020204" pitchFamily="34" charset="0"/>
                <a:ea typeface="Meiryo UI" panose="020B0604030504040204" pitchFamily="50" charset="-128"/>
              </a:rPr>
              <a:t>（○億円</a:t>
            </a:r>
            <a:r>
              <a:rPr kumimoji="1" lang="en-US" altLang="ja-JP" sz="1200" dirty="0">
                <a:solidFill>
                  <a:schemeClr val="tx1"/>
                </a:solidFill>
                <a:latin typeface="Trebuchet MS" panose="020B0603020202020204" pitchFamily="34" charset="0"/>
                <a:ea typeface="Meiryo UI" panose="020B0604030504040204" pitchFamily="50" charset="-128"/>
              </a:rPr>
              <a:t>/</a:t>
            </a:r>
            <a:r>
              <a:rPr kumimoji="1" lang="ja-JP" altLang="en-US" sz="1200" dirty="0">
                <a:solidFill>
                  <a:schemeClr val="tx1"/>
                </a:solidFill>
                <a:latin typeface="Trebuchet MS" panose="020B0603020202020204" pitchFamily="34" charset="0"/>
                <a:ea typeface="Meiryo UI" panose="020B0604030504040204" pitchFamily="50" charset="-128"/>
              </a:rPr>
              <a:t>○億円）</a:t>
            </a:r>
            <a:endParaRPr kumimoji="1" lang="en-US" sz="1200" dirty="0">
              <a:solidFill>
                <a:schemeClr val="tx1"/>
              </a:solidFill>
              <a:latin typeface="Trebuchet MS" panose="020B0603020202020204" pitchFamily="34" charset="0"/>
              <a:ea typeface="Meiryo UI" panose="020B0604030504040204" pitchFamily="50" charset="-128"/>
            </a:endParaRPr>
          </a:p>
        </p:txBody>
      </p:sp>
      <p:grpSp>
        <p:nvGrpSpPr>
          <p:cNvPr id="79" name="Group 78">
            <a:extLst>
              <a:ext uri="{FF2B5EF4-FFF2-40B4-BE49-F238E27FC236}">
                <a16:creationId xmlns:a16="http://schemas.microsoft.com/office/drawing/2014/main" id="{3B261B7D-8EFF-4567-A27A-6C8002C2D29C}"/>
              </a:ext>
            </a:extLst>
          </p:cNvPr>
          <p:cNvGrpSpPr>
            <a:grpSpLocks noChangeAspect="1"/>
          </p:cNvGrpSpPr>
          <p:nvPr/>
        </p:nvGrpSpPr>
        <p:grpSpPr>
          <a:xfrm>
            <a:off x="1040954" y="4274156"/>
            <a:ext cx="257804" cy="257804"/>
            <a:chOff x="982662" y="3463925"/>
            <a:chExt cx="269875" cy="269875"/>
          </a:xfrm>
        </p:grpSpPr>
        <p:sp>
          <p:nvSpPr>
            <p:cNvPr id="80" name="Oval 14">
              <a:extLst>
                <a:ext uri="{FF2B5EF4-FFF2-40B4-BE49-F238E27FC236}">
                  <a16:creationId xmlns:a16="http://schemas.microsoft.com/office/drawing/2014/main" id="{1F3EB7C8-7247-4A45-9A6B-0C4A484D8DAD}"/>
                </a:ext>
              </a:extLst>
            </p:cNvPr>
            <p:cNvSpPr>
              <a:spLocks noChangeArrowheads="1"/>
            </p:cNvSpPr>
            <p:nvPr/>
          </p:nvSpPr>
          <p:spPr bwMode="auto">
            <a:xfrm>
              <a:off x="982662" y="3463925"/>
              <a:ext cx="269875" cy="269875"/>
            </a:xfrm>
            <a:prstGeom prst="ellipse">
              <a:avLst/>
            </a:prstGeom>
            <a:solidFill>
              <a:schemeClr val="tx2"/>
            </a:solidFill>
            <a:ln>
              <a:noFill/>
            </a:ln>
          </p:spPr>
          <p:txBody>
            <a:bodyPr vert="horz" wrap="square" lIns="76810" tIns="38405" rIns="76810" bIns="38405" numCol="1" anchor="t" anchorCtr="0" compatLnSpc="1">
              <a:prstTxWarp prst="textNoShape">
                <a:avLst/>
              </a:prstTxWarp>
            </a:bodyPr>
            <a:lstStyle/>
            <a:p>
              <a:endParaRPr lang="en-US" dirty="0">
                <a:solidFill>
                  <a:schemeClr val="bg1"/>
                </a:solidFill>
              </a:endParaRPr>
            </a:p>
          </p:txBody>
        </p:sp>
        <p:sp>
          <p:nvSpPr>
            <p:cNvPr id="81" name="Freeform 15">
              <a:extLst>
                <a:ext uri="{FF2B5EF4-FFF2-40B4-BE49-F238E27FC236}">
                  <a16:creationId xmlns:a16="http://schemas.microsoft.com/office/drawing/2014/main" id="{4E1CF0E1-62A1-414F-9F6B-5AF3B350A05D}"/>
                </a:ext>
              </a:extLst>
            </p:cNvPr>
            <p:cNvSpPr>
              <a:spLocks noEditPoints="1"/>
            </p:cNvSpPr>
            <p:nvPr/>
          </p:nvSpPr>
          <p:spPr bwMode="auto">
            <a:xfrm>
              <a:off x="1039812" y="3522663"/>
              <a:ext cx="157162" cy="150812"/>
            </a:xfrm>
            <a:custGeom>
              <a:avLst/>
              <a:gdLst>
                <a:gd name="T0" fmla="*/ 704 w 736"/>
                <a:gd name="T1" fmla="*/ 250 h 709"/>
                <a:gd name="T2" fmla="*/ 496 w 736"/>
                <a:gd name="T3" fmla="*/ 218 h 709"/>
                <a:gd name="T4" fmla="*/ 392 w 736"/>
                <a:gd name="T5" fmla="*/ 24 h 709"/>
                <a:gd name="T6" fmla="*/ 336 w 736"/>
                <a:gd name="T7" fmla="*/ 24 h 709"/>
                <a:gd name="T8" fmla="*/ 240 w 736"/>
                <a:gd name="T9" fmla="*/ 218 h 709"/>
                <a:gd name="T10" fmla="*/ 24 w 736"/>
                <a:gd name="T11" fmla="*/ 242 h 709"/>
                <a:gd name="T12" fmla="*/ 0 w 736"/>
                <a:gd name="T13" fmla="*/ 266 h 709"/>
                <a:gd name="T14" fmla="*/ 8 w 736"/>
                <a:gd name="T15" fmla="*/ 290 h 709"/>
                <a:gd name="T16" fmla="*/ 168 w 736"/>
                <a:gd name="T17" fmla="*/ 451 h 709"/>
                <a:gd name="T18" fmla="*/ 128 w 736"/>
                <a:gd name="T19" fmla="*/ 661 h 709"/>
                <a:gd name="T20" fmla="*/ 144 w 736"/>
                <a:gd name="T21" fmla="*/ 693 h 709"/>
                <a:gd name="T22" fmla="*/ 176 w 736"/>
                <a:gd name="T23" fmla="*/ 701 h 709"/>
                <a:gd name="T24" fmla="*/ 360 w 736"/>
                <a:gd name="T25" fmla="*/ 597 h 709"/>
                <a:gd name="T26" fmla="*/ 552 w 736"/>
                <a:gd name="T27" fmla="*/ 709 h 709"/>
                <a:gd name="T28" fmla="*/ 568 w 736"/>
                <a:gd name="T29" fmla="*/ 709 h 709"/>
                <a:gd name="T30" fmla="*/ 584 w 736"/>
                <a:gd name="T31" fmla="*/ 709 h 709"/>
                <a:gd name="T32" fmla="*/ 600 w 736"/>
                <a:gd name="T33" fmla="*/ 677 h 709"/>
                <a:gd name="T34" fmla="*/ 568 w 736"/>
                <a:gd name="T35" fmla="*/ 451 h 709"/>
                <a:gd name="T36" fmla="*/ 720 w 736"/>
                <a:gd name="T37" fmla="*/ 306 h 709"/>
                <a:gd name="T38" fmla="*/ 728 w 736"/>
                <a:gd name="T39" fmla="*/ 274 h 709"/>
                <a:gd name="T40" fmla="*/ 704 w 736"/>
                <a:gd name="T41" fmla="*/ 250 h 709"/>
                <a:gd name="T42" fmla="*/ 512 w 736"/>
                <a:gd name="T43" fmla="*/ 419 h 709"/>
                <a:gd name="T44" fmla="*/ 504 w 736"/>
                <a:gd name="T45" fmla="*/ 443 h 709"/>
                <a:gd name="T46" fmla="*/ 528 w 736"/>
                <a:gd name="T47" fmla="*/ 621 h 709"/>
                <a:gd name="T48" fmla="*/ 384 w 736"/>
                <a:gd name="T49" fmla="*/ 532 h 709"/>
                <a:gd name="T50" fmla="*/ 360 w 736"/>
                <a:gd name="T51" fmla="*/ 532 h 709"/>
                <a:gd name="T52" fmla="*/ 352 w 736"/>
                <a:gd name="T53" fmla="*/ 532 h 709"/>
                <a:gd name="T54" fmla="*/ 208 w 736"/>
                <a:gd name="T55" fmla="*/ 613 h 709"/>
                <a:gd name="T56" fmla="*/ 232 w 736"/>
                <a:gd name="T57" fmla="*/ 443 h 709"/>
                <a:gd name="T58" fmla="*/ 224 w 736"/>
                <a:gd name="T59" fmla="*/ 419 h 709"/>
                <a:gd name="T60" fmla="*/ 104 w 736"/>
                <a:gd name="T61" fmla="*/ 298 h 709"/>
                <a:gd name="T62" fmla="*/ 264 w 736"/>
                <a:gd name="T63" fmla="*/ 282 h 709"/>
                <a:gd name="T64" fmla="*/ 288 w 736"/>
                <a:gd name="T65" fmla="*/ 266 h 709"/>
                <a:gd name="T66" fmla="*/ 360 w 736"/>
                <a:gd name="T67" fmla="*/ 105 h 709"/>
                <a:gd name="T68" fmla="*/ 440 w 736"/>
                <a:gd name="T69" fmla="*/ 266 h 709"/>
                <a:gd name="T70" fmla="*/ 464 w 736"/>
                <a:gd name="T71" fmla="*/ 282 h 709"/>
                <a:gd name="T72" fmla="*/ 632 w 736"/>
                <a:gd name="T73" fmla="*/ 306 h 709"/>
                <a:gd name="T74" fmla="*/ 512 w 736"/>
                <a:gd name="T75" fmla="*/ 419 h 7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36" h="709">
                  <a:moveTo>
                    <a:pt x="704" y="250"/>
                  </a:moveTo>
                  <a:cubicBezTo>
                    <a:pt x="704" y="250"/>
                    <a:pt x="704" y="250"/>
                    <a:pt x="496" y="218"/>
                  </a:cubicBezTo>
                  <a:cubicBezTo>
                    <a:pt x="496" y="218"/>
                    <a:pt x="496" y="218"/>
                    <a:pt x="392" y="24"/>
                  </a:cubicBezTo>
                  <a:cubicBezTo>
                    <a:pt x="384" y="0"/>
                    <a:pt x="352" y="0"/>
                    <a:pt x="336" y="24"/>
                  </a:cubicBezTo>
                  <a:cubicBezTo>
                    <a:pt x="336" y="24"/>
                    <a:pt x="336" y="24"/>
                    <a:pt x="240" y="218"/>
                  </a:cubicBezTo>
                  <a:cubicBezTo>
                    <a:pt x="240" y="218"/>
                    <a:pt x="240" y="218"/>
                    <a:pt x="24" y="242"/>
                  </a:cubicBezTo>
                  <a:cubicBezTo>
                    <a:pt x="16" y="242"/>
                    <a:pt x="8" y="250"/>
                    <a:pt x="0" y="266"/>
                  </a:cubicBezTo>
                  <a:cubicBezTo>
                    <a:pt x="0" y="274"/>
                    <a:pt x="0" y="290"/>
                    <a:pt x="8" y="290"/>
                  </a:cubicBezTo>
                  <a:cubicBezTo>
                    <a:pt x="8" y="290"/>
                    <a:pt x="8" y="290"/>
                    <a:pt x="168" y="451"/>
                  </a:cubicBezTo>
                  <a:cubicBezTo>
                    <a:pt x="168" y="451"/>
                    <a:pt x="168" y="451"/>
                    <a:pt x="128" y="661"/>
                  </a:cubicBezTo>
                  <a:cubicBezTo>
                    <a:pt x="128" y="677"/>
                    <a:pt x="136" y="685"/>
                    <a:pt x="144" y="693"/>
                  </a:cubicBezTo>
                  <a:cubicBezTo>
                    <a:pt x="160" y="701"/>
                    <a:pt x="168" y="701"/>
                    <a:pt x="176" y="701"/>
                  </a:cubicBezTo>
                  <a:cubicBezTo>
                    <a:pt x="176" y="701"/>
                    <a:pt x="176" y="701"/>
                    <a:pt x="360" y="597"/>
                  </a:cubicBezTo>
                  <a:cubicBezTo>
                    <a:pt x="360" y="597"/>
                    <a:pt x="360" y="597"/>
                    <a:pt x="552" y="709"/>
                  </a:cubicBezTo>
                  <a:cubicBezTo>
                    <a:pt x="560" y="709"/>
                    <a:pt x="560" y="709"/>
                    <a:pt x="568" y="709"/>
                  </a:cubicBezTo>
                  <a:cubicBezTo>
                    <a:pt x="576" y="709"/>
                    <a:pt x="584" y="709"/>
                    <a:pt x="584" y="709"/>
                  </a:cubicBezTo>
                  <a:cubicBezTo>
                    <a:pt x="600" y="701"/>
                    <a:pt x="600" y="685"/>
                    <a:pt x="600" y="677"/>
                  </a:cubicBezTo>
                  <a:cubicBezTo>
                    <a:pt x="600" y="677"/>
                    <a:pt x="600" y="677"/>
                    <a:pt x="568" y="451"/>
                  </a:cubicBezTo>
                  <a:cubicBezTo>
                    <a:pt x="568" y="451"/>
                    <a:pt x="568" y="451"/>
                    <a:pt x="720" y="306"/>
                  </a:cubicBezTo>
                  <a:cubicBezTo>
                    <a:pt x="728" y="298"/>
                    <a:pt x="736" y="290"/>
                    <a:pt x="728" y="274"/>
                  </a:cubicBezTo>
                  <a:cubicBezTo>
                    <a:pt x="728" y="266"/>
                    <a:pt x="712" y="250"/>
                    <a:pt x="704" y="250"/>
                  </a:cubicBezTo>
                  <a:close/>
                  <a:moveTo>
                    <a:pt x="512" y="419"/>
                  </a:moveTo>
                  <a:cubicBezTo>
                    <a:pt x="504" y="419"/>
                    <a:pt x="504" y="435"/>
                    <a:pt x="504" y="443"/>
                  </a:cubicBezTo>
                  <a:cubicBezTo>
                    <a:pt x="504" y="443"/>
                    <a:pt x="504" y="443"/>
                    <a:pt x="528" y="621"/>
                  </a:cubicBezTo>
                  <a:cubicBezTo>
                    <a:pt x="528" y="621"/>
                    <a:pt x="528" y="621"/>
                    <a:pt x="384" y="532"/>
                  </a:cubicBezTo>
                  <a:cubicBezTo>
                    <a:pt x="376" y="532"/>
                    <a:pt x="376" y="532"/>
                    <a:pt x="360" y="532"/>
                  </a:cubicBezTo>
                  <a:cubicBezTo>
                    <a:pt x="352" y="532"/>
                    <a:pt x="352" y="532"/>
                    <a:pt x="352" y="532"/>
                  </a:cubicBezTo>
                  <a:cubicBezTo>
                    <a:pt x="352" y="532"/>
                    <a:pt x="352" y="532"/>
                    <a:pt x="208" y="613"/>
                  </a:cubicBezTo>
                  <a:cubicBezTo>
                    <a:pt x="208" y="613"/>
                    <a:pt x="208" y="613"/>
                    <a:pt x="232" y="443"/>
                  </a:cubicBezTo>
                  <a:cubicBezTo>
                    <a:pt x="232" y="435"/>
                    <a:pt x="224" y="419"/>
                    <a:pt x="224" y="419"/>
                  </a:cubicBezTo>
                  <a:cubicBezTo>
                    <a:pt x="224" y="419"/>
                    <a:pt x="224" y="419"/>
                    <a:pt x="104" y="298"/>
                  </a:cubicBezTo>
                  <a:cubicBezTo>
                    <a:pt x="104" y="298"/>
                    <a:pt x="104" y="298"/>
                    <a:pt x="264" y="282"/>
                  </a:cubicBezTo>
                  <a:cubicBezTo>
                    <a:pt x="272" y="282"/>
                    <a:pt x="280" y="274"/>
                    <a:pt x="288" y="266"/>
                  </a:cubicBezTo>
                  <a:cubicBezTo>
                    <a:pt x="288" y="266"/>
                    <a:pt x="288" y="266"/>
                    <a:pt x="360" y="105"/>
                  </a:cubicBezTo>
                  <a:cubicBezTo>
                    <a:pt x="360" y="105"/>
                    <a:pt x="360" y="105"/>
                    <a:pt x="440" y="266"/>
                  </a:cubicBezTo>
                  <a:cubicBezTo>
                    <a:pt x="448" y="274"/>
                    <a:pt x="456" y="282"/>
                    <a:pt x="464" y="282"/>
                  </a:cubicBezTo>
                  <a:cubicBezTo>
                    <a:pt x="464" y="282"/>
                    <a:pt x="464" y="282"/>
                    <a:pt x="632" y="306"/>
                  </a:cubicBezTo>
                  <a:cubicBezTo>
                    <a:pt x="632" y="306"/>
                    <a:pt x="632" y="306"/>
                    <a:pt x="512" y="419"/>
                  </a:cubicBezTo>
                  <a:close/>
                </a:path>
              </a:pathLst>
            </a:custGeom>
            <a:solidFill>
              <a:schemeClr val="bg1"/>
            </a:solidFill>
            <a:ln>
              <a:noFill/>
            </a:ln>
          </p:spPr>
          <p:txBody>
            <a:bodyPr vert="horz" wrap="square" lIns="76810" tIns="38405" rIns="76810" bIns="38405" numCol="1" anchor="t" anchorCtr="0" compatLnSpc="1">
              <a:prstTxWarp prst="textNoShape">
                <a:avLst/>
              </a:prstTxWarp>
            </a:bodyPr>
            <a:lstStyle/>
            <a:p>
              <a:endParaRPr lang="en-US" dirty="0">
                <a:solidFill>
                  <a:schemeClr val="bg1"/>
                </a:solidFill>
              </a:endParaRPr>
            </a:p>
          </p:txBody>
        </p:sp>
      </p:grpSp>
      <p:grpSp>
        <p:nvGrpSpPr>
          <p:cNvPr id="85" name="Group 84">
            <a:extLst>
              <a:ext uri="{FF2B5EF4-FFF2-40B4-BE49-F238E27FC236}">
                <a16:creationId xmlns:a16="http://schemas.microsoft.com/office/drawing/2014/main" id="{441E6174-6C9B-42E7-AE7A-DCC316461C8B}"/>
              </a:ext>
            </a:extLst>
          </p:cNvPr>
          <p:cNvGrpSpPr/>
          <p:nvPr/>
        </p:nvGrpSpPr>
        <p:grpSpPr>
          <a:xfrm>
            <a:off x="971535" y="6404083"/>
            <a:ext cx="1192025" cy="217447"/>
            <a:chOff x="672799" y="5943641"/>
            <a:chExt cx="1192025" cy="217447"/>
          </a:xfrm>
        </p:grpSpPr>
        <p:grpSp>
          <p:nvGrpSpPr>
            <p:cNvPr id="86" name="Group 85">
              <a:extLst>
                <a:ext uri="{FF2B5EF4-FFF2-40B4-BE49-F238E27FC236}">
                  <a16:creationId xmlns:a16="http://schemas.microsoft.com/office/drawing/2014/main" id="{14BB8157-B4D4-42E9-AA79-12278C10BB1C}"/>
                </a:ext>
              </a:extLst>
            </p:cNvPr>
            <p:cNvGrpSpPr>
              <a:grpSpLocks noChangeAspect="1"/>
            </p:cNvGrpSpPr>
            <p:nvPr/>
          </p:nvGrpSpPr>
          <p:grpSpPr>
            <a:xfrm>
              <a:off x="672799" y="5943641"/>
              <a:ext cx="217447" cy="217447"/>
              <a:chOff x="982662" y="3463925"/>
              <a:chExt cx="269875" cy="269875"/>
            </a:xfrm>
          </p:grpSpPr>
          <p:sp>
            <p:nvSpPr>
              <p:cNvPr id="88" name="Oval 14">
                <a:extLst>
                  <a:ext uri="{FF2B5EF4-FFF2-40B4-BE49-F238E27FC236}">
                    <a16:creationId xmlns:a16="http://schemas.microsoft.com/office/drawing/2014/main" id="{945CDC41-1641-402A-9569-DFFB0C97CEDE}"/>
                  </a:ext>
                </a:extLst>
              </p:cNvPr>
              <p:cNvSpPr>
                <a:spLocks noChangeArrowheads="1"/>
              </p:cNvSpPr>
              <p:nvPr/>
            </p:nvSpPr>
            <p:spPr bwMode="auto">
              <a:xfrm>
                <a:off x="982662" y="3463925"/>
                <a:ext cx="269875" cy="269875"/>
              </a:xfrm>
              <a:prstGeom prst="ellipse">
                <a:avLst/>
              </a:prstGeom>
              <a:solidFill>
                <a:schemeClr val="tx2"/>
              </a:solidFill>
              <a:ln>
                <a:noFill/>
              </a:ln>
            </p:spPr>
            <p:txBody>
              <a:bodyPr vert="horz" wrap="square" lIns="64008" tIns="32004" rIns="64008" bIns="32004" numCol="1" anchor="t" anchorCtr="0" compatLnSpc="1">
                <a:prstTxWarp prst="textNoShape">
                  <a:avLst/>
                </a:prstTxWarp>
              </a:bodyPr>
              <a:lstStyle/>
              <a:p>
                <a:endParaRPr lang="en-US" dirty="0"/>
              </a:p>
            </p:txBody>
          </p:sp>
          <p:sp>
            <p:nvSpPr>
              <p:cNvPr id="89" name="Freeform 15">
                <a:extLst>
                  <a:ext uri="{FF2B5EF4-FFF2-40B4-BE49-F238E27FC236}">
                    <a16:creationId xmlns:a16="http://schemas.microsoft.com/office/drawing/2014/main" id="{F8E87015-0E19-4513-9918-B11848C4F218}"/>
                  </a:ext>
                </a:extLst>
              </p:cNvPr>
              <p:cNvSpPr>
                <a:spLocks noEditPoints="1"/>
              </p:cNvSpPr>
              <p:nvPr/>
            </p:nvSpPr>
            <p:spPr bwMode="auto">
              <a:xfrm>
                <a:off x="1039812" y="3522663"/>
                <a:ext cx="157162" cy="150812"/>
              </a:xfrm>
              <a:custGeom>
                <a:avLst/>
                <a:gdLst>
                  <a:gd name="T0" fmla="*/ 704 w 736"/>
                  <a:gd name="T1" fmla="*/ 250 h 709"/>
                  <a:gd name="T2" fmla="*/ 496 w 736"/>
                  <a:gd name="T3" fmla="*/ 218 h 709"/>
                  <a:gd name="T4" fmla="*/ 392 w 736"/>
                  <a:gd name="T5" fmla="*/ 24 h 709"/>
                  <a:gd name="T6" fmla="*/ 336 w 736"/>
                  <a:gd name="T7" fmla="*/ 24 h 709"/>
                  <a:gd name="T8" fmla="*/ 240 w 736"/>
                  <a:gd name="T9" fmla="*/ 218 h 709"/>
                  <a:gd name="T10" fmla="*/ 24 w 736"/>
                  <a:gd name="T11" fmla="*/ 242 h 709"/>
                  <a:gd name="T12" fmla="*/ 0 w 736"/>
                  <a:gd name="T13" fmla="*/ 266 h 709"/>
                  <a:gd name="T14" fmla="*/ 8 w 736"/>
                  <a:gd name="T15" fmla="*/ 290 h 709"/>
                  <a:gd name="T16" fmla="*/ 168 w 736"/>
                  <a:gd name="T17" fmla="*/ 451 h 709"/>
                  <a:gd name="T18" fmla="*/ 128 w 736"/>
                  <a:gd name="T19" fmla="*/ 661 h 709"/>
                  <a:gd name="T20" fmla="*/ 144 w 736"/>
                  <a:gd name="T21" fmla="*/ 693 h 709"/>
                  <a:gd name="T22" fmla="*/ 176 w 736"/>
                  <a:gd name="T23" fmla="*/ 701 h 709"/>
                  <a:gd name="T24" fmla="*/ 360 w 736"/>
                  <a:gd name="T25" fmla="*/ 597 h 709"/>
                  <a:gd name="T26" fmla="*/ 552 w 736"/>
                  <a:gd name="T27" fmla="*/ 709 h 709"/>
                  <a:gd name="T28" fmla="*/ 568 w 736"/>
                  <a:gd name="T29" fmla="*/ 709 h 709"/>
                  <a:gd name="T30" fmla="*/ 584 w 736"/>
                  <a:gd name="T31" fmla="*/ 709 h 709"/>
                  <a:gd name="T32" fmla="*/ 600 w 736"/>
                  <a:gd name="T33" fmla="*/ 677 h 709"/>
                  <a:gd name="T34" fmla="*/ 568 w 736"/>
                  <a:gd name="T35" fmla="*/ 451 h 709"/>
                  <a:gd name="T36" fmla="*/ 720 w 736"/>
                  <a:gd name="T37" fmla="*/ 306 h 709"/>
                  <a:gd name="T38" fmla="*/ 728 w 736"/>
                  <a:gd name="T39" fmla="*/ 274 h 709"/>
                  <a:gd name="T40" fmla="*/ 704 w 736"/>
                  <a:gd name="T41" fmla="*/ 250 h 709"/>
                  <a:gd name="T42" fmla="*/ 512 w 736"/>
                  <a:gd name="T43" fmla="*/ 419 h 709"/>
                  <a:gd name="T44" fmla="*/ 504 w 736"/>
                  <a:gd name="T45" fmla="*/ 443 h 709"/>
                  <a:gd name="T46" fmla="*/ 528 w 736"/>
                  <a:gd name="T47" fmla="*/ 621 h 709"/>
                  <a:gd name="T48" fmla="*/ 384 w 736"/>
                  <a:gd name="T49" fmla="*/ 532 h 709"/>
                  <a:gd name="T50" fmla="*/ 360 w 736"/>
                  <a:gd name="T51" fmla="*/ 532 h 709"/>
                  <a:gd name="T52" fmla="*/ 352 w 736"/>
                  <a:gd name="T53" fmla="*/ 532 h 709"/>
                  <a:gd name="T54" fmla="*/ 208 w 736"/>
                  <a:gd name="T55" fmla="*/ 613 h 709"/>
                  <a:gd name="T56" fmla="*/ 232 w 736"/>
                  <a:gd name="T57" fmla="*/ 443 h 709"/>
                  <a:gd name="T58" fmla="*/ 224 w 736"/>
                  <a:gd name="T59" fmla="*/ 419 h 709"/>
                  <a:gd name="T60" fmla="*/ 104 w 736"/>
                  <a:gd name="T61" fmla="*/ 298 h 709"/>
                  <a:gd name="T62" fmla="*/ 264 w 736"/>
                  <a:gd name="T63" fmla="*/ 282 h 709"/>
                  <a:gd name="T64" fmla="*/ 288 w 736"/>
                  <a:gd name="T65" fmla="*/ 266 h 709"/>
                  <a:gd name="T66" fmla="*/ 360 w 736"/>
                  <a:gd name="T67" fmla="*/ 105 h 709"/>
                  <a:gd name="T68" fmla="*/ 440 w 736"/>
                  <a:gd name="T69" fmla="*/ 266 h 709"/>
                  <a:gd name="T70" fmla="*/ 464 w 736"/>
                  <a:gd name="T71" fmla="*/ 282 h 709"/>
                  <a:gd name="T72" fmla="*/ 632 w 736"/>
                  <a:gd name="T73" fmla="*/ 306 h 709"/>
                  <a:gd name="T74" fmla="*/ 512 w 736"/>
                  <a:gd name="T75" fmla="*/ 419 h 7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36" h="709">
                    <a:moveTo>
                      <a:pt x="704" y="250"/>
                    </a:moveTo>
                    <a:cubicBezTo>
                      <a:pt x="704" y="250"/>
                      <a:pt x="704" y="250"/>
                      <a:pt x="496" y="218"/>
                    </a:cubicBezTo>
                    <a:cubicBezTo>
                      <a:pt x="496" y="218"/>
                      <a:pt x="496" y="218"/>
                      <a:pt x="392" y="24"/>
                    </a:cubicBezTo>
                    <a:cubicBezTo>
                      <a:pt x="384" y="0"/>
                      <a:pt x="352" y="0"/>
                      <a:pt x="336" y="24"/>
                    </a:cubicBezTo>
                    <a:cubicBezTo>
                      <a:pt x="336" y="24"/>
                      <a:pt x="336" y="24"/>
                      <a:pt x="240" y="218"/>
                    </a:cubicBezTo>
                    <a:cubicBezTo>
                      <a:pt x="240" y="218"/>
                      <a:pt x="240" y="218"/>
                      <a:pt x="24" y="242"/>
                    </a:cubicBezTo>
                    <a:cubicBezTo>
                      <a:pt x="16" y="242"/>
                      <a:pt x="8" y="250"/>
                      <a:pt x="0" y="266"/>
                    </a:cubicBezTo>
                    <a:cubicBezTo>
                      <a:pt x="0" y="274"/>
                      <a:pt x="0" y="290"/>
                      <a:pt x="8" y="290"/>
                    </a:cubicBezTo>
                    <a:cubicBezTo>
                      <a:pt x="8" y="290"/>
                      <a:pt x="8" y="290"/>
                      <a:pt x="168" y="451"/>
                    </a:cubicBezTo>
                    <a:cubicBezTo>
                      <a:pt x="168" y="451"/>
                      <a:pt x="168" y="451"/>
                      <a:pt x="128" y="661"/>
                    </a:cubicBezTo>
                    <a:cubicBezTo>
                      <a:pt x="128" y="677"/>
                      <a:pt x="136" y="685"/>
                      <a:pt x="144" y="693"/>
                    </a:cubicBezTo>
                    <a:cubicBezTo>
                      <a:pt x="160" y="701"/>
                      <a:pt x="168" y="701"/>
                      <a:pt x="176" y="701"/>
                    </a:cubicBezTo>
                    <a:cubicBezTo>
                      <a:pt x="176" y="701"/>
                      <a:pt x="176" y="701"/>
                      <a:pt x="360" y="597"/>
                    </a:cubicBezTo>
                    <a:cubicBezTo>
                      <a:pt x="360" y="597"/>
                      <a:pt x="360" y="597"/>
                      <a:pt x="552" y="709"/>
                    </a:cubicBezTo>
                    <a:cubicBezTo>
                      <a:pt x="560" y="709"/>
                      <a:pt x="560" y="709"/>
                      <a:pt x="568" y="709"/>
                    </a:cubicBezTo>
                    <a:cubicBezTo>
                      <a:pt x="576" y="709"/>
                      <a:pt x="584" y="709"/>
                      <a:pt x="584" y="709"/>
                    </a:cubicBezTo>
                    <a:cubicBezTo>
                      <a:pt x="600" y="701"/>
                      <a:pt x="600" y="685"/>
                      <a:pt x="600" y="677"/>
                    </a:cubicBezTo>
                    <a:cubicBezTo>
                      <a:pt x="600" y="677"/>
                      <a:pt x="600" y="677"/>
                      <a:pt x="568" y="451"/>
                    </a:cubicBezTo>
                    <a:cubicBezTo>
                      <a:pt x="568" y="451"/>
                      <a:pt x="568" y="451"/>
                      <a:pt x="720" y="306"/>
                    </a:cubicBezTo>
                    <a:cubicBezTo>
                      <a:pt x="728" y="298"/>
                      <a:pt x="736" y="290"/>
                      <a:pt x="728" y="274"/>
                    </a:cubicBezTo>
                    <a:cubicBezTo>
                      <a:pt x="728" y="266"/>
                      <a:pt x="712" y="250"/>
                      <a:pt x="704" y="250"/>
                    </a:cubicBezTo>
                    <a:close/>
                    <a:moveTo>
                      <a:pt x="512" y="419"/>
                    </a:moveTo>
                    <a:cubicBezTo>
                      <a:pt x="504" y="419"/>
                      <a:pt x="504" y="435"/>
                      <a:pt x="504" y="443"/>
                    </a:cubicBezTo>
                    <a:cubicBezTo>
                      <a:pt x="504" y="443"/>
                      <a:pt x="504" y="443"/>
                      <a:pt x="528" y="621"/>
                    </a:cubicBezTo>
                    <a:cubicBezTo>
                      <a:pt x="528" y="621"/>
                      <a:pt x="528" y="621"/>
                      <a:pt x="384" y="532"/>
                    </a:cubicBezTo>
                    <a:cubicBezTo>
                      <a:pt x="376" y="532"/>
                      <a:pt x="376" y="532"/>
                      <a:pt x="360" y="532"/>
                    </a:cubicBezTo>
                    <a:cubicBezTo>
                      <a:pt x="352" y="532"/>
                      <a:pt x="352" y="532"/>
                      <a:pt x="352" y="532"/>
                    </a:cubicBezTo>
                    <a:cubicBezTo>
                      <a:pt x="352" y="532"/>
                      <a:pt x="352" y="532"/>
                      <a:pt x="208" y="613"/>
                    </a:cubicBezTo>
                    <a:cubicBezTo>
                      <a:pt x="208" y="613"/>
                      <a:pt x="208" y="613"/>
                      <a:pt x="232" y="443"/>
                    </a:cubicBezTo>
                    <a:cubicBezTo>
                      <a:pt x="232" y="435"/>
                      <a:pt x="224" y="419"/>
                      <a:pt x="224" y="419"/>
                    </a:cubicBezTo>
                    <a:cubicBezTo>
                      <a:pt x="224" y="419"/>
                      <a:pt x="224" y="419"/>
                      <a:pt x="104" y="298"/>
                    </a:cubicBezTo>
                    <a:cubicBezTo>
                      <a:pt x="104" y="298"/>
                      <a:pt x="104" y="298"/>
                      <a:pt x="264" y="282"/>
                    </a:cubicBezTo>
                    <a:cubicBezTo>
                      <a:pt x="272" y="282"/>
                      <a:pt x="280" y="274"/>
                      <a:pt x="288" y="266"/>
                    </a:cubicBezTo>
                    <a:cubicBezTo>
                      <a:pt x="288" y="266"/>
                      <a:pt x="288" y="266"/>
                      <a:pt x="360" y="105"/>
                    </a:cubicBezTo>
                    <a:cubicBezTo>
                      <a:pt x="360" y="105"/>
                      <a:pt x="360" y="105"/>
                      <a:pt x="440" y="266"/>
                    </a:cubicBezTo>
                    <a:cubicBezTo>
                      <a:pt x="448" y="274"/>
                      <a:pt x="456" y="282"/>
                      <a:pt x="464" y="282"/>
                    </a:cubicBezTo>
                    <a:cubicBezTo>
                      <a:pt x="464" y="282"/>
                      <a:pt x="464" y="282"/>
                      <a:pt x="632" y="306"/>
                    </a:cubicBezTo>
                    <a:cubicBezTo>
                      <a:pt x="632" y="306"/>
                      <a:pt x="632" y="306"/>
                      <a:pt x="512" y="419"/>
                    </a:cubicBezTo>
                    <a:close/>
                  </a:path>
                </a:pathLst>
              </a:custGeom>
              <a:solidFill>
                <a:schemeClr val="bg1"/>
              </a:solidFill>
              <a:ln>
                <a:noFill/>
              </a:ln>
            </p:spPr>
            <p:txBody>
              <a:bodyPr vert="horz" wrap="square" lIns="64008" tIns="32004" rIns="64008" bIns="32004" numCol="1" anchor="t" anchorCtr="0" compatLnSpc="1">
                <a:prstTxWarp prst="textNoShape">
                  <a:avLst/>
                </a:prstTxWarp>
              </a:bodyPr>
              <a:lstStyle/>
              <a:p>
                <a:endParaRPr lang="en-US" dirty="0"/>
              </a:p>
            </p:txBody>
          </p:sp>
        </p:grpSp>
        <p:sp>
          <p:nvSpPr>
            <p:cNvPr id="87" name="Rectangle 86">
              <a:extLst>
                <a:ext uri="{FF2B5EF4-FFF2-40B4-BE49-F238E27FC236}">
                  <a16:creationId xmlns:a16="http://schemas.microsoft.com/office/drawing/2014/main" id="{E9DB531E-0653-49FD-B061-49718235ED82}"/>
                </a:ext>
              </a:extLst>
            </p:cNvPr>
            <p:cNvSpPr/>
            <p:nvPr/>
          </p:nvSpPr>
          <p:spPr>
            <a:xfrm>
              <a:off x="809163" y="5946251"/>
              <a:ext cx="1055661" cy="214837"/>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C9E7CA"/>
                  </a:solidFill>
                </a14:hiddenFill>
              </a:ex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200" dirty="0">
                  <a:solidFill>
                    <a:schemeClr val="tx1"/>
                  </a:solidFill>
                  <a:latin typeface="Trebuchet MS" panose="020B0603020202020204" pitchFamily="34" charset="0"/>
                  <a:ea typeface="Meiryo UI" panose="020B0604030504040204" pitchFamily="50" charset="-128"/>
                </a:rPr>
                <a:t>幹事企業</a:t>
              </a:r>
              <a:endParaRPr kumimoji="1" lang="en-US" sz="1200" dirty="0">
                <a:solidFill>
                  <a:schemeClr val="tx1"/>
                </a:solidFill>
                <a:latin typeface="Trebuchet MS" panose="020B0603020202020204" pitchFamily="34" charset="0"/>
                <a:ea typeface="Meiryo UI" panose="020B0604030504040204" pitchFamily="50" charset="-128"/>
              </a:endParaRPr>
            </a:p>
          </p:txBody>
        </p:sp>
      </p:grpSp>
      <p:cxnSp>
        <p:nvCxnSpPr>
          <p:cNvPr id="90" name="Connector: Elbow 89">
            <a:extLst>
              <a:ext uri="{FF2B5EF4-FFF2-40B4-BE49-F238E27FC236}">
                <a16:creationId xmlns:a16="http://schemas.microsoft.com/office/drawing/2014/main" id="{7DFDCA00-5BE2-4279-8FBF-A2CC2EC3935D}"/>
              </a:ext>
            </a:extLst>
          </p:cNvPr>
          <p:cNvCxnSpPr>
            <a:cxnSpLocks/>
            <a:stCxn id="71" idx="2"/>
            <a:endCxn id="72" idx="0"/>
          </p:cNvCxnSpPr>
          <p:nvPr/>
        </p:nvCxnSpPr>
        <p:spPr>
          <a:xfrm rot="5400000">
            <a:off x="2259752" y="3676379"/>
            <a:ext cx="509435" cy="943912"/>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9" name="Title 1">
            <a:extLst>
              <a:ext uri="{FF2B5EF4-FFF2-40B4-BE49-F238E27FC236}">
                <a16:creationId xmlns:a16="http://schemas.microsoft.com/office/drawing/2014/main" id="{6BDC2AB9-721C-4339-B2D7-8CDCA0EEF10D}"/>
              </a:ext>
            </a:extLst>
          </p:cNvPr>
          <p:cNvSpPr txBox="1">
            <a:spLocks/>
          </p:cNvSpPr>
          <p:nvPr/>
        </p:nvSpPr>
        <p:spPr>
          <a:xfrm>
            <a:off x="148857" y="17145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2. </a:t>
            </a:r>
            <a:r>
              <a:rPr lang="ja-JP" altLang="en-US" sz="2000" dirty="0"/>
              <a:t>研究開発計画／</a:t>
            </a:r>
            <a:r>
              <a:rPr kumimoji="1" lang="ja-JP" altLang="en-US" sz="2000" dirty="0"/>
              <a:t>（</a:t>
            </a:r>
            <a:r>
              <a:rPr kumimoji="1" lang="en-US" altLang="ja-JP" sz="2000" dirty="0"/>
              <a:t>4</a:t>
            </a:r>
            <a:r>
              <a:rPr kumimoji="1" lang="ja-JP" altLang="en-US" sz="2000" dirty="0"/>
              <a:t>）研究開発体制</a:t>
            </a:r>
            <a:endParaRPr kumimoji="1" lang="en-US" sz="2000" dirty="0"/>
          </a:p>
        </p:txBody>
      </p:sp>
      <p:sp>
        <p:nvSpPr>
          <p:cNvPr id="30" name="Title 1">
            <a:extLst>
              <a:ext uri="{FF2B5EF4-FFF2-40B4-BE49-F238E27FC236}">
                <a16:creationId xmlns:a16="http://schemas.microsoft.com/office/drawing/2014/main" id="{E63981FD-21A9-414C-923F-63DD09D40539}"/>
              </a:ext>
            </a:extLst>
          </p:cNvPr>
          <p:cNvSpPr txBox="1">
            <a:spLocks/>
          </p:cNvSpPr>
          <p:nvPr/>
        </p:nvSpPr>
        <p:spPr>
          <a:xfrm>
            <a:off x="328302" y="60567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各主体の特長を生かせる研究開発実施体制と役割分担を構築</a:t>
            </a:r>
            <a:endParaRPr kumimoji="1" lang="en-US" altLang="ja-JP" dirty="0">
              <a:solidFill>
                <a:schemeClr val="tx1"/>
              </a:solidFill>
            </a:endParaRPr>
          </a:p>
        </p:txBody>
      </p:sp>
      <p:cxnSp>
        <p:nvCxnSpPr>
          <p:cNvPr id="31" name="直線コネクタ 30">
            <a:extLst>
              <a:ext uri="{FF2B5EF4-FFF2-40B4-BE49-F238E27FC236}">
                <a16:creationId xmlns:a16="http://schemas.microsoft.com/office/drawing/2014/main" id="{6CCD255D-0C88-40E3-B531-64AEB51CE44E}"/>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32" name="ee4pContent1">
            <a:extLst>
              <a:ext uri="{FF2B5EF4-FFF2-40B4-BE49-F238E27FC236}">
                <a16:creationId xmlns:a16="http://schemas.microsoft.com/office/drawing/2014/main" id="{C40C0680-956E-405E-8B32-0CD88D5FE86D}"/>
              </a:ext>
            </a:extLst>
          </p:cNvPr>
          <p:cNvSpPr txBox="1"/>
          <p:nvPr/>
        </p:nvSpPr>
        <p:spPr>
          <a:xfrm>
            <a:off x="464363" y="1149713"/>
            <a:ext cx="11263274" cy="1293393"/>
          </a:xfrm>
          <a:prstGeom prst="rect">
            <a:avLst/>
          </a:prstGeom>
          <a:solidFill>
            <a:schemeClr val="tx2">
              <a:lumMod val="40000"/>
              <a:lumOff val="60000"/>
            </a:schemeClr>
          </a:solidFill>
          <a:ln w="9525" cap="rnd" cmpd="sng" algn="ctr">
            <a:noFill/>
            <a:prstDash val="solid"/>
            <a:round/>
            <a:headEnd type="none" w="med" len="med"/>
            <a:tailEnd type="none" w="med" len="med"/>
          </a:ln>
        </p:spPr>
        <p:txBody>
          <a:bodyPr vert="horz" wrap="square" lIns="0" tIns="0" rIns="0" bIns="0" rtlCol="0" anchor="ctr">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108000" lvl="1" indent="0">
              <a:buSzPct val="100000"/>
              <a:buNone/>
            </a:pP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・研究開発項目のうち、各者が実施する責任の範囲、役割を明確に記載（各者の強みに照らした分担の妥当性は、次頁に記載）</a:t>
            </a:r>
            <a:endParaRPr lang="en-US" altLang="ja-JP" sz="1400" dirty="0">
              <a:latin typeface="Meiryo UI" panose="020B0604030504040204" pitchFamily="50" charset="-128"/>
              <a:ea typeface="Meiryo UI" panose="020B0604030504040204" pitchFamily="50" charset="-128"/>
              <a:cs typeface="Times New Roman" panose="02020603050405020304" pitchFamily="18" charset="0"/>
            </a:endParaRPr>
          </a:p>
          <a:p>
            <a:pPr marL="108000" lvl="1" indent="0">
              <a:buSzPct val="100000"/>
              <a:buNone/>
            </a:pP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・各者が効果的に連携するための工夫（事業期間中の定例打ち合わせの実施、成果物の権利関係、集中研の設置等）について記載</a:t>
            </a:r>
            <a:endParaRPr lang="en-US" altLang="ja-JP" sz="1400" dirty="0">
              <a:latin typeface="Meiryo UI" panose="020B0604030504040204" pitchFamily="50" charset="-128"/>
              <a:ea typeface="Meiryo UI" panose="020B0604030504040204" pitchFamily="50" charset="-128"/>
              <a:cs typeface="Times New Roman" panose="02020603050405020304" pitchFamily="18" charset="0"/>
            </a:endParaRPr>
          </a:p>
          <a:p>
            <a:pPr marL="108000" lvl="1" indent="0">
              <a:buSzPct val="100000"/>
              <a:buNone/>
            </a:pP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・共同提案者以外の本プロジェクトにおける他実施者等との連携が想定される場合、その連携内容が具体的にわかるように記載すること。</a:t>
            </a:r>
            <a:endParaRPr lang="en-US" altLang="ja-JP" sz="1400" dirty="0">
              <a:latin typeface="Meiryo UI" panose="020B0604030504040204" pitchFamily="50" charset="-128"/>
              <a:ea typeface="Meiryo UI" panose="020B0604030504040204" pitchFamily="50" charset="-128"/>
              <a:cs typeface="Times New Roman" panose="02020603050405020304" pitchFamily="18" charset="0"/>
            </a:endParaRPr>
          </a:p>
          <a:p>
            <a:pPr marL="108000" lvl="1" indent="0">
              <a:buSzPct val="100000"/>
              <a:buNone/>
            </a:pP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・中小・ベンチャー企業を効果的に体制に組み込んでいる場合は、その主体の役割と意義を説明（採択審査における考慮要因とします）</a:t>
            </a:r>
            <a:endParaRPr lang="ja-JP" altLang="ja-JP" sz="14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39" name="Freeform 15">
            <a:extLst>
              <a:ext uri="{FF2B5EF4-FFF2-40B4-BE49-F238E27FC236}">
                <a16:creationId xmlns:a16="http://schemas.microsoft.com/office/drawing/2014/main" id="{F8E87015-0E19-4513-9918-B11848C4F218}"/>
              </a:ext>
            </a:extLst>
          </p:cNvPr>
          <p:cNvSpPr>
            <a:spLocks noEditPoints="1"/>
          </p:cNvSpPr>
          <p:nvPr/>
        </p:nvSpPr>
        <p:spPr bwMode="auto">
          <a:xfrm>
            <a:off x="2799949" y="6480891"/>
            <a:ext cx="191698" cy="178082"/>
          </a:xfrm>
          <a:custGeom>
            <a:avLst/>
            <a:gdLst>
              <a:gd name="T0" fmla="*/ 704 w 736"/>
              <a:gd name="T1" fmla="*/ 250 h 709"/>
              <a:gd name="T2" fmla="*/ 496 w 736"/>
              <a:gd name="T3" fmla="*/ 218 h 709"/>
              <a:gd name="T4" fmla="*/ 392 w 736"/>
              <a:gd name="T5" fmla="*/ 24 h 709"/>
              <a:gd name="T6" fmla="*/ 336 w 736"/>
              <a:gd name="T7" fmla="*/ 24 h 709"/>
              <a:gd name="T8" fmla="*/ 240 w 736"/>
              <a:gd name="T9" fmla="*/ 218 h 709"/>
              <a:gd name="T10" fmla="*/ 24 w 736"/>
              <a:gd name="T11" fmla="*/ 242 h 709"/>
              <a:gd name="T12" fmla="*/ 0 w 736"/>
              <a:gd name="T13" fmla="*/ 266 h 709"/>
              <a:gd name="T14" fmla="*/ 8 w 736"/>
              <a:gd name="T15" fmla="*/ 290 h 709"/>
              <a:gd name="T16" fmla="*/ 168 w 736"/>
              <a:gd name="T17" fmla="*/ 451 h 709"/>
              <a:gd name="T18" fmla="*/ 128 w 736"/>
              <a:gd name="T19" fmla="*/ 661 h 709"/>
              <a:gd name="T20" fmla="*/ 144 w 736"/>
              <a:gd name="T21" fmla="*/ 693 h 709"/>
              <a:gd name="T22" fmla="*/ 176 w 736"/>
              <a:gd name="T23" fmla="*/ 701 h 709"/>
              <a:gd name="T24" fmla="*/ 360 w 736"/>
              <a:gd name="T25" fmla="*/ 597 h 709"/>
              <a:gd name="T26" fmla="*/ 552 w 736"/>
              <a:gd name="T27" fmla="*/ 709 h 709"/>
              <a:gd name="T28" fmla="*/ 568 w 736"/>
              <a:gd name="T29" fmla="*/ 709 h 709"/>
              <a:gd name="T30" fmla="*/ 584 w 736"/>
              <a:gd name="T31" fmla="*/ 709 h 709"/>
              <a:gd name="T32" fmla="*/ 600 w 736"/>
              <a:gd name="T33" fmla="*/ 677 h 709"/>
              <a:gd name="T34" fmla="*/ 568 w 736"/>
              <a:gd name="T35" fmla="*/ 451 h 709"/>
              <a:gd name="T36" fmla="*/ 720 w 736"/>
              <a:gd name="T37" fmla="*/ 306 h 709"/>
              <a:gd name="T38" fmla="*/ 728 w 736"/>
              <a:gd name="T39" fmla="*/ 274 h 709"/>
              <a:gd name="T40" fmla="*/ 704 w 736"/>
              <a:gd name="T41" fmla="*/ 250 h 709"/>
              <a:gd name="T42" fmla="*/ 512 w 736"/>
              <a:gd name="T43" fmla="*/ 419 h 709"/>
              <a:gd name="T44" fmla="*/ 504 w 736"/>
              <a:gd name="T45" fmla="*/ 443 h 709"/>
              <a:gd name="T46" fmla="*/ 528 w 736"/>
              <a:gd name="T47" fmla="*/ 621 h 709"/>
              <a:gd name="T48" fmla="*/ 384 w 736"/>
              <a:gd name="T49" fmla="*/ 532 h 709"/>
              <a:gd name="T50" fmla="*/ 360 w 736"/>
              <a:gd name="T51" fmla="*/ 532 h 709"/>
              <a:gd name="T52" fmla="*/ 352 w 736"/>
              <a:gd name="T53" fmla="*/ 532 h 709"/>
              <a:gd name="T54" fmla="*/ 208 w 736"/>
              <a:gd name="T55" fmla="*/ 613 h 709"/>
              <a:gd name="T56" fmla="*/ 232 w 736"/>
              <a:gd name="T57" fmla="*/ 443 h 709"/>
              <a:gd name="T58" fmla="*/ 224 w 736"/>
              <a:gd name="T59" fmla="*/ 419 h 709"/>
              <a:gd name="T60" fmla="*/ 104 w 736"/>
              <a:gd name="T61" fmla="*/ 298 h 709"/>
              <a:gd name="T62" fmla="*/ 264 w 736"/>
              <a:gd name="T63" fmla="*/ 282 h 709"/>
              <a:gd name="T64" fmla="*/ 288 w 736"/>
              <a:gd name="T65" fmla="*/ 266 h 709"/>
              <a:gd name="T66" fmla="*/ 360 w 736"/>
              <a:gd name="T67" fmla="*/ 105 h 709"/>
              <a:gd name="T68" fmla="*/ 440 w 736"/>
              <a:gd name="T69" fmla="*/ 266 h 709"/>
              <a:gd name="T70" fmla="*/ 464 w 736"/>
              <a:gd name="T71" fmla="*/ 282 h 709"/>
              <a:gd name="T72" fmla="*/ 632 w 736"/>
              <a:gd name="T73" fmla="*/ 306 h 709"/>
              <a:gd name="T74" fmla="*/ 512 w 736"/>
              <a:gd name="T75" fmla="*/ 419 h 7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36" h="709">
                <a:moveTo>
                  <a:pt x="704" y="250"/>
                </a:moveTo>
                <a:cubicBezTo>
                  <a:pt x="704" y="250"/>
                  <a:pt x="704" y="250"/>
                  <a:pt x="496" y="218"/>
                </a:cubicBezTo>
                <a:cubicBezTo>
                  <a:pt x="496" y="218"/>
                  <a:pt x="496" y="218"/>
                  <a:pt x="392" y="24"/>
                </a:cubicBezTo>
                <a:cubicBezTo>
                  <a:pt x="384" y="0"/>
                  <a:pt x="352" y="0"/>
                  <a:pt x="336" y="24"/>
                </a:cubicBezTo>
                <a:cubicBezTo>
                  <a:pt x="336" y="24"/>
                  <a:pt x="336" y="24"/>
                  <a:pt x="240" y="218"/>
                </a:cubicBezTo>
                <a:cubicBezTo>
                  <a:pt x="240" y="218"/>
                  <a:pt x="240" y="218"/>
                  <a:pt x="24" y="242"/>
                </a:cubicBezTo>
                <a:cubicBezTo>
                  <a:pt x="16" y="242"/>
                  <a:pt x="8" y="250"/>
                  <a:pt x="0" y="266"/>
                </a:cubicBezTo>
                <a:cubicBezTo>
                  <a:pt x="0" y="274"/>
                  <a:pt x="0" y="290"/>
                  <a:pt x="8" y="290"/>
                </a:cubicBezTo>
                <a:cubicBezTo>
                  <a:pt x="8" y="290"/>
                  <a:pt x="8" y="290"/>
                  <a:pt x="168" y="451"/>
                </a:cubicBezTo>
                <a:cubicBezTo>
                  <a:pt x="168" y="451"/>
                  <a:pt x="168" y="451"/>
                  <a:pt x="128" y="661"/>
                </a:cubicBezTo>
                <a:cubicBezTo>
                  <a:pt x="128" y="677"/>
                  <a:pt x="136" y="685"/>
                  <a:pt x="144" y="693"/>
                </a:cubicBezTo>
                <a:cubicBezTo>
                  <a:pt x="160" y="701"/>
                  <a:pt x="168" y="701"/>
                  <a:pt x="176" y="701"/>
                </a:cubicBezTo>
                <a:cubicBezTo>
                  <a:pt x="176" y="701"/>
                  <a:pt x="176" y="701"/>
                  <a:pt x="360" y="597"/>
                </a:cubicBezTo>
                <a:cubicBezTo>
                  <a:pt x="360" y="597"/>
                  <a:pt x="360" y="597"/>
                  <a:pt x="552" y="709"/>
                </a:cubicBezTo>
                <a:cubicBezTo>
                  <a:pt x="560" y="709"/>
                  <a:pt x="560" y="709"/>
                  <a:pt x="568" y="709"/>
                </a:cubicBezTo>
                <a:cubicBezTo>
                  <a:pt x="576" y="709"/>
                  <a:pt x="584" y="709"/>
                  <a:pt x="584" y="709"/>
                </a:cubicBezTo>
                <a:cubicBezTo>
                  <a:pt x="600" y="701"/>
                  <a:pt x="600" y="685"/>
                  <a:pt x="600" y="677"/>
                </a:cubicBezTo>
                <a:cubicBezTo>
                  <a:pt x="600" y="677"/>
                  <a:pt x="600" y="677"/>
                  <a:pt x="568" y="451"/>
                </a:cubicBezTo>
                <a:cubicBezTo>
                  <a:pt x="568" y="451"/>
                  <a:pt x="568" y="451"/>
                  <a:pt x="720" y="306"/>
                </a:cubicBezTo>
                <a:cubicBezTo>
                  <a:pt x="728" y="298"/>
                  <a:pt x="736" y="290"/>
                  <a:pt x="728" y="274"/>
                </a:cubicBezTo>
                <a:cubicBezTo>
                  <a:pt x="728" y="266"/>
                  <a:pt x="712" y="250"/>
                  <a:pt x="704" y="250"/>
                </a:cubicBezTo>
                <a:close/>
                <a:moveTo>
                  <a:pt x="512" y="419"/>
                </a:moveTo>
                <a:cubicBezTo>
                  <a:pt x="504" y="419"/>
                  <a:pt x="504" y="435"/>
                  <a:pt x="504" y="443"/>
                </a:cubicBezTo>
                <a:cubicBezTo>
                  <a:pt x="504" y="443"/>
                  <a:pt x="504" y="443"/>
                  <a:pt x="528" y="621"/>
                </a:cubicBezTo>
                <a:cubicBezTo>
                  <a:pt x="528" y="621"/>
                  <a:pt x="528" y="621"/>
                  <a:pt x="384" y="532"/>
                </a:cubicBezTo>
                <a:cubicBezTo>
                  <a:pt x="376" y="532"/>
                  <a:pt x="376" y="532"/>
                  <a:pt x="360" y="532"/>
                </a:cubicBezTo>
                <a:cubicBezTo>
                  <a:pt x="352" y="532"/>
                  <a:pt x="352" y="532"/>
                  <a:pt x="352" y="532"/>
                </a:cubicBezTo>
                <a:cubicBezTo>
                  <a:pt x="352" y="532"/>
                  <a:pt x="352" y="532"/>
                  <a:pt x="208" y="613"/>
                </a:cubicBezTo>
                <a:cubicBezTo>
                  <a:pt x="208" y="613"/>
                  <a:pt x="208" y="613"/>
                  <a:pt x="232" y="443"/>
                </a:cubicBezTo>
                <a:cubicBezTo>
                  <a:pt x="232" y="435"/>
                  <a:pt x="224" y="419"/>
                  <a:pt x="224" y="419"/>
                </a:cubicBezTo>
                <a:cubicBezTo>
                  <a:pt x="224" y="419"/>
                  <a:pt x="224" y="419"/>
                  <a:pt x="104" y="298"/>
                </a:cubicBezTo>
                <a:cubicBezTo>
                  <a:pt x="104" y="298"/>
                  <a:pt x="104" y="298"/>
                  <a:pt x="264" y="282"/>
                </a:cubicBezTo>
                <a:cubicBezTo>
                  <a:pt x="272" y="282"/>
                  <a:pt x="280" y="274"/>
                  <a:pt x="288" y="266"/>
                </a:cubicBezTo>
                <a:cubicBezTo>
                  <a:pt x="288" y="266"/>
                  <a:pt x="288" y="266"/>
                  <a:pt x="360" y="105"/>
                </a:cubicBezTo>
                <a:cubicBezTo>
                  <a:pt x="360" y="105"/>
                  <a:pt x="360" y="105"/>
                  <a:pt x="440" y="266"/>
                </a:cubicBezTo>
                <a:cubicBezTo>
                  <a:pt x="448" y="274"/>
                  <a:pt x="456" y="282"/>
                  <a:pt x="464" y="282"/>
                </a:cubicBezTo>
                <a:cubicBezTo>
                  <a:pt x="464" y="282"/>
                  <a:pt x="464" y="282"/>
                  <a:pt x="632" y="306"/>
                </a:cubicBezTo>
                <a:cubicBezTo>
                  <a:pt x="632" y="306"/>
                  <a:pt x="632" y="306"/>
                  <a:pt x="512" y="419"/>
                </a:cubicBezTo>
                <a:close/>
              </a:path>
            </a:pathLst>
          </a:custGeom>
          <a:solidFill>
            <a:schemeClr val="bg1"/>
          </a:solidFill>
          <a:ln>
            <a:noFill/>
          </a:ln>
        </p:spPr>
        <p:txBody>
          <a:bodyPr vert="horz" wrap="square" lIns="64008" tIns="32004" rIns="64008" bIns="32004" numCol="1" anchor="t" anchorCtr="0" compatLnSpc="1">
            <a:prstTxWarp prst="textNoShape">
              <a:avLst/>
            </a:prstTxWarp>
          </a:bodyPr>
          <a:lstStyle/>
          <a:p>
            <a:endParaRPr lang="en-US" dirty="0">
              <a:solidFill>
                <a:schemeClr val="bg1"/>
              </a:solidFill>
            </a:endParaRPr>
          </a:p>
        </p:txBody>
      </p:sp>
      <p:grpSp>
        <p:nvGrpSpPr>
          <p:cNvPr id="3" name="グループ化 2"/>
          <p:cNvGrpSpPr/>
          <p:nvPr/>
        </p:nvGrpSpPr>
        <p:grpSpPr>
          <a:xfrm>
            <a:off x="2173654" y="6354742"/>
            <a:ext cx="1625540" cy="314849"/>
            <a:chOff x="2573518" y="6378714"/>
            <a:chExt cx="1625540" cy="314849"/>
          </a:xfrm>
        </p:grpSpPr>
        <p:sp>
          <p:nvSpPr>
            <p:cNvPr id="2" name="ひし形 1"/>
            <p:cNvSpPr/>
            <p:nvPr/>
          </p:nvSpPr>
          <p:spPr>
            <a:xfrm>
              <a:off x="2573518" y="6435468"/>
              <a:ext cx="180000" cy="180000"/>
            </a:xfrm>
            <a:prstGeom prst="diamond">
              <a:avLst/>
            </a:prstGeom>
            <a:solidFill>
              <a:schemeClr val="tx2"/>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40" name="Rectangle 86">
              <a:extLst>
                <a:ext uri="{FF2B5EF4-FFF2-40B4-BE49-F238E27FC236}">
                  <a16:creationId xmlns:a16="http://schemas.microsoft.com/office/drawing/2014/main" id="{E9DB531E-0653-49FD-B061-49718235ED82}"/>
                </a:ext>
              </a:extLst>
            </p:cNvPr>
            <p:cNvSpPr/>
            <p:nvPr/>
          </p:nvSpPr>
          <p:spPr>
            <a:xfrm>
              <a:off x="2600954" y="6378714"/>
              <a:ext cx="1598104" cy="314849"/>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C9E7CA"/>
                  </a:solidFill>
                </a14:hiddenFill>
              </a:ex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200" dirty="0">
                  <a:solidFill>
                    <a:schemeClr val="tx1"/>
                  </a:solidFill>
                  <a:latin typeface="Trebuchet MS" panose="020B0603020202020204" pitchFamily="34" charset="0"/>
                  <a:ea typeface="Meiryo UI" panose="020B0604030504040204" pitchFamily="50" charset="-128"/>
                </a:rPr>
                <a:t>中小・ベンチャー企業</a:t>
              </a:r>
              <a:endParaRPr kumimoji="1" lang="en-US" sz="1200" dirty="0">
                <a:solidFill>
                  <a:schemeClr val="tx1"/>
                </a:solidFill>
                <a:latin typeface="Trebuchet MS" panose="020B0603020202020204" pitchFamily="34" charset="0"/>
                <a:ea typeface="Meiryo UI" panose="020B0604030504040204" pitchFamily="50" charset="-128"/>
              </a:endParaRPr>
            </a:p>
          </p:txBody>
        </p:sp>
      </p:grpSp>
      <p:sp>
        <p:nvSpPr>
          <p:cNvPr id="41" name="ひし形 40"/>
          <p:cNvSpPr/>
          <p:nvPr/>
        </p:nvSpPr>
        <p:spPr>
          <a:xfrm>
            <a:off x="205709" y="5476768"/>
            <a:ext cx="180000" cy="180000"/>
          </a:xfrm>
          <a:prstGeom prst="diamond">
            <a:avLst/>
          </a:prstGeom>
          <a:solidFill>
            <a:schemeClr val="tx2"/>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49" name="Rectangle 86">
            <a:extLst>
              <a:ext uri="{FF2B5EF4-FFF2-40B4-BE49-F238E27FC236}">
                <a16:creationId xmlns:a16="http://schemas.microsoft.com/office/drawing/2014/main" id="{E9DB531E-0653-49FD-B061-49718235ED82}"/>
              </a:ext>
            </a:extLst>
          </p:cNvPr>
          <p:cNvSpPr/>
          <p:nvPr/>
        </p:nvSpPr>
        <p:spPr>
          <a:xfrm>
            <a:off x="1830183" y="2554359"/>
            <a:ext cx="2477866" cy="314849"/>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C9E7CA"/>
                </a:solidFill>
              </a14:hiddenFill>
            </a:ex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rgbClr val="575757"/>
                </a:solidFill>
                <a:latin typeface="Trebuchet MS" panose="020B0603020202020204" pitchFamily="34" charset="0"/>
                <a:ea typeface="Meiryo UI" panose="020B0604030504040204" pitchFamily="50" charset="-128"/>
              </a:rPr>
              <a:t>※</a:t>
            </a:r>
            <a:r>
              <a:rPr kumimoji="1" lang="ja-JP" altLang="en-US" sz="1200" dirty="0">
                <a:solidFill>
                  <a:srgbClr val="575757"/>
                </a:solidFill>
                <a:latin typeface="Trebuchet MS" panose="020B0603020202020204" pitchFamily="34" charset="0"/>
                <a:ea typeface="Meiryo UI" panose="020B0604030504040204" pitchFamily="50" charset="-128"/>
              </a:rPr>
              <a:t>金額は、総事業費</a:t>
            </a:r>
            <a:r>
              <a:rPr kumimoji="1" lang="en-US" altLang="ja-JP" sz="1200" dirty="0">
                <a:solidFill>
                  <a:srgbClr val="575757"/>
                </a:solidFill>
                <a:latin typeface="Trebuchet MS" panose="020B0603020202020204" pitchFamily="34" charset="0"/>
                <a:ea typeface="Meiryo UI" panose="020B0604030504040204" pitchFamily="50" charset="-128"/>
              </a:rPr>
              <a:t>/</a:t>
            </a:r>
            <a:r>
              <a:rPr kumimoji="1" lang="ja-JP" altLang="en-US" sz="1200" dirty="0">
                <a:solidFill>
                  <a:srgbClr val="575757"/>
                </a:solidFill>
                <a:latin typeface="Trebuchet MS" panose="020B0603020202020204" pitchFamily="34" charset="0"/>
                <a:ea typeface="Meiryo UI" panose="020B0604030504040204" pitchFamily="50" charset="-128"/>
              </a:rPr>
              <a:t>国費負担額</a:t>
            </a:r>
            <a:endParaRPr kumimoji="1" lang="en-US" sz="1200" dirty="0">
              <a:solidFill>
                <a:srgbClr val="575757"/>
              </a:solidFill>
              <a:latin typeface="Trebuchet MS" panose="020B0603020202020204" pitchFamily="34" charset="0"/>
              <a:ea typeface="Meiryo UI" panose="020B0604030504040204" pitchFamily="50" charset="-128"/>
            </a:endParaRPr>
          </a:p>
        </p:txBody>
      </p:sp>
      <p:sp>
        <p:nvSpPr>
          <p:cNvPr id="36" name="ひし形 35"/>
          <p:cNvSpPr/>
          <p:nvPr/>
        </p:nvSpPr>
        <p:spPr>
          <a:xfrm>
            <a:off x="3036770" y="4299757"/>
            <a:ext cx="180000" cy="180000"/>
          </a:xfrm>
          <a:prstGeom prst="diamond">
            <a:avLst/>
          </a:prstGeom>
          <a:solidFill>
            <a:schemeClr val="accent1">
              <a:lumMod val="5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9470804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60000"/>
                <a:lumOff val="40000"/>
              </a:schemeClr>
            </a:gs>
            <a:gs pos="100000">
              <a:schemeClr val="tx2">
                <a:lumMod val="60000"/>
                <a:lumOff val="40000"/>
              </a:schemeClr>
            </a:gs>
          </a:gsLst>
          <a:lin ang="8100000" scaled="1"/>
        </a:gra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4317DD1-E762-45B1-9691-5A674889553C}"/>
              </a:ext>
            </a:extLst>
          </p:cNvPr>
          <p:cNvSpPr/>
          <p:nvPr>
            <p:custDataLst>
              <p:tags r:id="rId2"/>
            </p:custDataLst>
          </p:nvPr>
        </p:nvSpPr>
        <p:spPr>
          <a:xfrm>
            <a:off x="1054498" y="735211"/>
            <a:ext cx="3448081" cy="348910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52000" rIns="0" bIns="0" numCol="1" spcCol="0" rtlCol="0" fromWordArt="0" anchor="t" anchorCtr="0" forceAA="0" compatLnSpc="1">
            <a:prstTxWarp prst="textNoShape">
              <a:avLst/>
            </a:prstTxWarp>
            <a:noAutofit/>
          </a:bodyPr>
          <a:lstStyle/>
          <a:p>
            <a:pPr>
              <a:spcBef>
                <a:spcPct val="0"/>
              </a:spcBef>
              <a:spcAft>
                <a:spcPct val="0"/>
              </a:spcAft>
            </a:pPr>
            <a:r>
              <a:rPr kumimoji="1" lang="ja-JP" altLang="en-US" sz="4000" dirty="0">
                <a:solidFill>
                  <a:srgbClr val="FFFFFF"/>
                </a:solidFill>
                <a:latin typeface="Trebuchet MS" panose="020B0603020202020204" pitchFamily="34" charset="0"/>
                <a:ea typeface="Meiryo UI" panose="020B0604030504040204" pitchFamily="50" charset="-128"/>
              </a:rPr>
              <a:t> 目次</a:t>
            </a:r>
            <a:endParaRPr kumimoji="1" lang="en-US" sz="4000" dirty="0">
              <a:solidFill>
                <a:srgbClr val="FFFFFF"/>
              </a:solidFill>
              <a:latin typeface="Trebuchet MS" panose="020B0603020202020204" pitchFamily="34" charset="0"/>
              <a:ea typeface="Meiryo UI" panose="020B0604030504040204" pitchFamily="50" charset="-128"/>
            </a:endParaRPr>
          </a:p>
        </p:txBody>
      </p:sp>
      <p:sp>
        <p:nvSpPr>
          <p:cNvPr id="24" name="Rectangle 23">
            <a:extLst>
              <a:ext uri="{FF2B5EF4-FFF2-40B4-BE49-F238E27FC236}">
                <a16:creationId xmlns:a16="http://schemas.microsoft.com/office/drawing/2014/main" id="{B8C00903-167C-46E5-9B21-3A4C805FC94F}"/>
              </a:ext>
            </a:extLst>
          </p:cNvPr>
          <p:cNvSpPr/>
          <p:nvPr/>
        </p:nvSpPr>
        <p:spPr>
          <a:xfrm>
            <a:off x="4921026" y="347976"/>
            <a:ext cx="6598528" cy="6284216"/>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36000" rIns="91440" bIns="0" numCol="1" spcCol="0" rtlCol="0" fromWordArt="0" anchor="t" anchorCtr="0" forceAA="0" compatLnSpc="1">
            <a:prstTxWarp prst="textNoShape">
              <a:avLst/>
            </a:prstTxWarp>
            <a:spAutoFit/>
          </a:bodyPr>
          <a:lstStyle/>
          <a:p>
            <a:pPr>
              <a:spcBef>
                <a:spcPts val="600"/>
              </a:spcBef>
            </a:pPr>
            <a:r>
              <a:rPr kumimoji="1" lang="en-US" altLang="ja-JP" sz="1600" dirty="0">
                <a:solidFill>
                  <a:schemeClr val="bg1"/>
                </a:solidFill>
                <a:latin typeface="Meiryo UI" panose="020B0604030504040204" pitchFamily="50" charset="-128"/>
                <a:ea typeface="Meiryo UI" panose="020B0604030504040204" pitchFamily="50" charset="-128"/>
              </a:rPr>
              <a:t>0. </a:t>
            </a:r>
            <a:r>
              <a:rPr kumimoji="1" lang="ja-JP" altLang="en-US" sz="1600" dirty="0">
                <a:solidFill>
                  <a:schemeClr val="bg1"/>
                </a:solidFill>
                <a:latin typeface="Meiryo UI" panose="020B0604030504040204" pitchFamily="50" charset="-128"/>
                <a:ea typeface="Meiryo UI" panose="020B0604030504040204" pitchFamily="50" charset="-128"/>
              </a:rPr>
              <a:t>コンソーシアム内における各主体の役割分担</a:t>
            </a:r>
            <a:endParaRPr kumimoji="1" lang="en-US" altLang="ja-JP" sz="1600" dirty="0">
              <a:solidFill>
                <a:schemeClr val="bg1"/>
              </a:solidFill>
              <a:latin typeface="Meiryo UI" panose="020B0604030504040204" pitchFamily="50" charset="-128"/>
              <a:ea typeface="Meiryo UI" panose="020B0604030504040204" pitchFamily="50" charset="-128"/>
            </a:endParaRPr>
          </a:p>
          <a:p>
            <a:pPr>
              <a:spcBef>
                <a:spcPts val="600"/>
              </a:spcBef>
            </a:pPr>
            <a:r>
              <a:rPr kumimoji="1" lang="en-US" altLang="ja-JP" sz="1600" dirty="0">
                <a:solidFill>
                  <a:schemeClr val="bg1"/>
                </a:solidFill>
                <a:latin typeface="Meiryo UI" panose="020B0604030504040204" pitchFamily="50" charset="-128"/>
                <a:ea typeface="Meiryo UI" panose="020B0604030504040204" pitchFamily="50" charset="-128"/>
              </a:rPr>
              <a:t>1. </a:t>
            </a:r>
            <a:r>
              <a:rPr lang="ja-JP" altLang="ja-JP" sz="1600" dirty="0">
                <a:solidFill>
                  <a:schemeClr val="bg1"/>
                </a:solidFill>
                <a:latin typeface="Meiryo UI" panose="020B0604030504040204" pitchFamily="50" charset="-128"/>
                <a:ea typeface="Meiryo UI" panose="020B0604030504040204" pitchFamily="50" charset="-128"/>
                <a:cs typeface="Mangal" panose="02040503050203030202" pitchFamily="18" charset="0"/>
              </a:rPr>
              <a:t>事業戦略</a:t>
            </a:r>
            <a:r>
              <a:rPr lang="ja-JP" altLang="en-US" sz="1600" dirty="0">
                <a:solidFill>
                  <a:schemeClr val="bg1"/>
                </a:solidFill>
                <a:latin typeface="Meiryo UI" panose="020B0604030504040204" pitchFamily="50" charset="-128"/>
                <a:ea typeface="Meiryo UI" panose="020B0604030504040204" pitchFamily="50" charset="-128"/>
                <a:cs typeface="Mangal" panose="02040503050203030202" pitchFamily="18" charset="0"/>
              </a:rPr>
              <a:t>・事業計画</a:t>
            </a:r>
            <a:endParaRPr lang="en-US" altLang="ja-JP" sz="1600" dirty="0">
              <a:solidFill>
                <a:schemeClr val="bg1"/>
              </a:solidFill>
              <a:latin typeface="Meiryo UI" panose="020B0604030504040204" pitchFamily="50" charset="-128"/>
              <a:ea typeface="Meiryo UI" panose="020B0604030504040204" pitchFamily="50" charset="-128"/>
              <a:cs typeface="Mangal" panose="02040503050203030202" pitchFamily="18" charset="0"/>
            </a:endParaRPr>
          </a:p>
          <a:p>
            <a:pPr marL="266700">
              <a:spcBef>
                <a:spcPts val="600"/>
              </a:spcBef>
            </a:pPr>
            <a:r>
              <a:rPr kumimoji="1" lang="ja-JP" altLang="en-US" sz="1200" dirty="0">
                <a:solidFill>
                  <a:schemeClr val="bg1"/>
                </a:solidFill>
                <a:latin typeface="Meiryo UI" panose="020B0604030504040204" pitchFamily="50" charset="-128"/>
                <a:ea typeface="Meiryo UI" panose="020B0604030504040204" pitchFamily="50" charset="-128"/>
              </a:rPr>
              <a:t>（</a:t>
            </a:r>
            <a:r>
              <a:rPr kumimoji="1" lang="en-US" altLang="ja-JP" sz="1200" dirty="0">
                <a:solidFill>
                  <a:schemeClr val="bg1"/>
                </a:solidFill>
                <a:latin typeface="Meiryo UI" panose="020B0604030504040204" pitchFamily="50" charset="-128"/>
                <a:ea typeface="Meiryo UI" panose="020B0604030504040204" pitchFamily="50" charset="-128"/>
              </a:rPr>
              <a:t>1</a:t>
            </a:r>
            <a:r>
              <a:rPr kumimoji="1" lang="ja-JP" altLang="en-US" sz="1200" dirty="0">
                <a:solidFill>
                  <a:schemeClr val="bg1"/>
                </a:solidFill>
                <a:latin typeface="Meiryo UI" panose="020B0604030504040204" pitchFamily="50" charset="-128"/>
                <a:ea typeface="Meiryo UI" panose="020B0604030504040204" pitchFamily="50" charset="-128"/>
              </a:rPr>
              <a:t>）産業構造変化に対する認識</a:t>
            </a:r>
            <a:endParaRPr kumimoji="1" lang="en-US" altLang="ja-JP" sz="1200" dirty="0">
              <a:solidFill>
                <a:schemeClr val="bg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dirty="0">
                <a:solidFill>
                  <a:schemeClr val="bg1"/>
                </a:solidFill>
                <a:latin typeface="Meiryo UI" panose="020B0604030504040204" pitchFamily="50" charset="-128"/>
                <a:ea typeface="Meiryo UI" panose="020B0604030504040204" pitchFamily="50" charset="-128"/>
              </a:rPr>
              <a:t>（</a:t>
            </a:r>
            <a:r>
              <a:rPr kumimoji="1" lang="en-US" altLang="ja-JP" sz="1200" dirty="0">
                <a:solidFill>
                  <a:schemeClr val="bg1"/>
                </a:solidFill>
                <a:latin typeface="Meiryo UI" panose="020B0604030504040204" pitchFamily="50" charset="-128"/>
                <a:ea typeface="Meiryo UI" panose="020B0604030504040204" pitchFamily="50" charset="-128"/>
              </a:rPr>
              <a:t>2</a:t>
            </a:r>
            <a:r>
              <a:rPr kumimoji="1" lang="ja-JP" altLang="en-US" sz="1200" dirty="0">
                <a:solidFill>
                  <a:schemeClr val="bg1"/>
                </a:solidFill>
                <a:latin typeface="Meiryo UI" panose="020B0604030504040204" pitchFamily="50" charset="-128"/>
                <a:ea typeface="Meiryo UI" panose="020B0604030504040204" pitchFamily="50" charset="-128"/>
              </a:rPr>
              <a:t>）市場のセグメント・ターゲット</a:t>
            </a:r>
            <a:endParaRPr kumimoji="1" lang="en-US" altLang="ja-JP" sz="1200" dirty="0">
              <a:solidFill>
                <a:schemeClr val="bg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dirty="0">
                <a:solidFill>
                  <a:schemeClr val="bg1"/>
                </a:solidFill>
                <a:latin typeface="Meiryo UI" panose="020B0604030504040204" pitchFamily="50" charset="-128"/>
                <a:ea typeface="Meiryo UI" panose="020B0604030504040204" pitchFamily="50" charset="-128"/>
              </a:rPr>
              <a:t>（</a:t>
            </a:r>
            <a:r>
              <a:rPr kumimoji="1" lang="en-US" altLang="ja-JP" sz="1200" dirty="0">
                <a:solidFill>
                  <a:schemeClr val="bg1"/>
                </a:solidFill>
                <a:latin typeface="Meiryo UI" panose="020B0604030504040204" pitchFamily="50" charset="-128"/>
                <a:ea typeface="Meiryo UI" panose="020B0604030504040204" pitchFamily="50" charset="-128"/>
              </a:rPr>
              <a:t>3</a:t>
            </a:r>
            <a:r>
              <a:rPr kumimoji="1" lang="ja-JP" altLang="en-US" sz="1200" dirty="0">
                <a:solidFill>
                  <a:schemeClr val="bg1"/>
                </a:solidFill>
                <a:latin typeface="Meiryo UI" panose="020B0604030504040204" pitchFamily="50" charset="-128"/>
                <a:ea typeface="Meiryo UI" panose="020B0604030504040204" pitchFamily="50" charset="-128"/>
              </a:rPr>
              <a:t>）提供価値・ビジネスモデル</a:t>
            </a:r>
            <a:endParaRPr kumimoji="1" lang="en-US" altLang="ja-JP" sz="1200" dirty="0">
              <a:solidFill>
                <a:schemeClr val="bg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dirty="0">
                <a:solidFill>
                  <a:schemeClr val="bg1"/>
                </a:solidFill>
                <a:latin typeface="Meiryo UI" panose="020B0604030504040204" pitchFamily="50" charset="-128"/>
                <a:ea typeface="Meiryo UI" panose="020B0604030504040204" pitchFamily="50" charset="-128"/>
              </a:rPr>
              <a:t>（</a:t>
            </a:r>
            <a:r>
              <a:rPr kumimoji="1" lang="en-US" altLang="ja-JP" sz="1200" dirty="0">
                <a:solidFill>
                  <a:schemeClr val="bg1"/>
                </a:solidFill>
                <a:latin typeface="Meiryo UI" panose="020B0604030504040204" pitchFamily="50" charset="-128"/>
                <a:ea typeface="Meiryo UI" panose="020B0604030504040204" pitchFamily="50" charset="-128"/>
              </a:rPr>
              <a:t>4</a:t>
            </a:r>
            <a:r>
              <a:rPr kumimoji="1" lang="ja-JP" altLang="en-US" sz="1200" dirty="0">
                <a:solidFill>
                  <a:schemeClr val="bg1"/>
                </a:solidFill>
                <a:latin typeface="Meiryo UI" panose="020B0604030504040204" pitchFamily="50" charset="-128"/>
                <a:ea typeface="Meiryo UI" panose="020B0604030504040204" pitchFamily="50" charset="-128"/>
              </a:rPr>
              <a:t>）経営資源・ポジショニング</a:t>
            </a:r>
            <a:endParaRPr kumimoji="1" lang="en-US" altLang="ja-JP" sz="1200" dirty="0">
              <a:solidFill>
                <a:schemeClr val="bg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dirty="0">
                <a:solidFill>
                  <a:schemeClr val="bg1"/>
                </a:solidFill>
                <a:latin typeface="Meiryo UI" panose="020B0604030504040204" pitchFamily="50" charset="-128"/>
                <a:ea typeface="Meiryo UI" panose="020B0604030504040204" pitchFamily="50" charset="-128"/>
              </a:rPr>
              <a:t>（</a:t>
            </a:r>
            <a:r>
              <a:rPr kumimoji="1" lang="en-US" altLang="ja-JP" sz="1200" dirty="0">
                <a:solidFill>
                  <a:schemeClr val="bg1"/>
                </a:solidFill>
                <a:latin typeface="Meiryo UI" panose="020B0604030504040204" pitchFamily="50" charset="-128"/>
                <a:ea typeface="Meiryo UI" panose="020B0604030504040204" pitchFamily="50" charset="-128"/>
              </a:rPr>
              <a:t>5</a:t>
            </a:r>
            <a:r>
              <a:rPr kumimoji="1" lang="ja-JP" altLang="en-US" sz="1200" dirty="0">
                <a:solidFill>
                  <a:schemeClr val="bg1"/>
                </a:solidFill>
                <a:latin typeface="Meiryo UI" panose="020B0604030504040204" pitchFamily="50" charset="-128"/>
                <a:ea typeface="Meiryo UI" panose="020B0604030504040204" pitchFamily="50" charset="-128"/>
              </a:rPr>
              <a:t>）事業計画の全体像</a:t>
            </a:r>
            <a:endParaRPr kumimoji="1" lang="en-US" altLang="ja-JP" sz="1200" dirty="0">
              <a:solidFill>
                <a:schemeClr val="bg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dirty="0">
                <a:solidFill>
                  <a:schemeClr val="bg1"/>
                </a:solidFill>
                <a:latin typeface="Meiryo UI" panose="020B0604030504040204" pitchFamily="50" charset="-128"/>
                <a:ea typeface="Meiryo UI" panose="020B0604030504040204" pitchFamily="50" charset="-128"/>
              </a:rPr>
              <a:t>（</a:t>
            </a:r>
            <a:r>
              <a:rPr kumimoji="1" lang="en-US" altLang="ja-JP" sz="1200" dirty="0">
                <a:solidFill>
                  <a:schemeClr val="bg1"/>
                </a:solidFill>
                <a:latin typeface="Meiryo UI" panose="020B0604030504040204" pitchFamily="50" charset="-128"/>
                <a:ea typeface="Meiryo UI" panose="020B0604030504040204" pitchFamily="50" charset="-128"/>
              </a:rPr>
              <a:t>6</a:t>
            </a:r>
            <a:r>
              <a:rPr kumimoji="1" lang="ja-JP" altLang="en-US" sz="1200" dirty="0">
                <a:solidFill>
                  <a:schemeClr val="bg1"/>
                </a:solidFill>
                <a:latin typeface="Meiryo UI" panose="020B0604030504040204" pitchFamily="50" charset="-128"/>
                <a:ea typeface="Meiryo UI" panose="020B0604030504040204" pitchFamily="50" charset="-128"/>
              </a:rPr>
              <a:t>）研究開発・設備投資・マーケティング計画</a:t>
            </a:r>
            <a:endParaRPr kumimoji="1" lang="en-US" altLang="ja-JP" sz="1200" dirty="0">
              <a:solidFill>
                <a:schemeClr val="bg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dirty="0">
                <a:solidFill>
                  <a:schemeClr val="bg1"/>
                </a:solidFill>
                <a:latin typeface="Meiryo UI" panose="020B0604030504040204" pitchFamily="50" charset="-128"/>
                <a:ea typeface="Meiryo UI" panose="020B0604030504040204" pitchFamily="50" charset="-128"/>
              </a:rPr>
              <a:t>（</a:t>
            </a:r>
            <a:r>
              <a:rPr kumimoji="1" lang="en-US" altLang="ja-JP" sz="1200" dirty="0">
                <a:solidFill>
                  <a:schemeClr val="bg1"/>
                </a:solidFill>
                <a:latin typeface="Meiryo UI" panose="020B0604030504040204" pitchFamily="50" charset="-128"/>
                <a:ea typeface="Meiryo UI" panose="020B0604030504040204" pitchFamily="50" charset="-128"/>
              </a:rPr>
              <a:t>7</a:t>
            </a:r>
            <a:r>
              <a:rPr kumimoji="1" lang="ja-JP" altLang="en-US" sz="1200" dirty="0">
                <a:solidFill>
                  <a:schemeClr val="bg1"/>
                </a:solidFill>
                <a:latin typeface="Meiryo UI" panose="020B0604030504040204" pitchFamily="50" charset="-128"/>
                <a:ea typeface="Meiryo UI" panose="020B0604030504040204" pitchFamily="50" charset="-128"/>
              </a:rPr>
              <a:t>）資金計画</a:t>
            </a:r>
            <a:endParaRPr kumimoji="1" lang="en-US" altLang="ja-JP" sz="1200" dirty="0">
              <a:solidFill>
                <a:schemeClr val="bg1"/>
              </a:solidFill>
              <a:latin typeface="Meiryo UI" panose="020B0604030504040204" pitchFamily="50" charset="-128"/>
              <a:ea typeface="Meiryo UI" panose="020B0604030504040204" pitchFamily="50" charset="-128"/>
            </a:endParaRPr>
          </a:p>
          <a:p>
            <a:pPr marL="0" lvl="3">
              <a:spcBef>
                <a:spcPts val="600"/>
              </a:spcBef>
            </a:pPr>
            <a:r>
              <a:rPr kumimoji="1" lang="en-US" altLang="ja-JP" sz="1600" dirty="0">
                <a:solidFill>
                  <a:schemeClr val="bg1"/>
                </a:solidFill>
                <a:latin typeface="Meiryo UI" panose="020B0604030504040204" pitchFamily="50" charset="-128"/>
                <a:ea typeface="Meiryo UI" panose="020B0604030504040204" pitchFamily="50" charset="-128"/>
              </a:rPr>
              <a:t>2. </a:t>
            </a:r>
            <a:r>
              <a:rPr lang="ja-JP" altLang="en-US" sz="1600" dirty="0">
                <a:solidFill>
                  <a:schemeClr val="bg1"/>
                </a:solidFill>
                <a:latin typeface="Meiryo UI" panose="020B0604030504040204" pitchFamily="50" charset="-128"/>
                <a:ea typeface="Meiryo UI" panose="020B0604030504040204" pitchFamily="50" charset="-128"/>
                <a:cs typeface="Mangal" panose="02040503050203030202" pitchFamily="18" charset="0"/>
              </a:rPr>
              <a:t>研究開発計画</a:t>
            </a:r>
            <a:endParaRPr kumimoji="1" lang="en-US" altLang="ja-JP" sz="1600" dirty="0">
              <a:solidFill>
                <a:schemeClr val="bg1"/>
              </a:solidFill>
              <a:latin typeface="Meiryo UI" panose="020B0604030504040204" pitchFamily="50" charset="-128"/>
              <a:ea typeface="Meiryo UI" panose="020B0604030504040204" pitchFamily="50" charset="-128"/>
            </a:endParaRPr>
          </a:p>
          <a:p>
            <a:pPr marL="266700" lvl="3">
              <a:spcBef>
                <a:spcPts val="600"/>
              </a:spcBef>
            </a:pPr>
            <a:r>
              <a:rPr kumimoji="1" lang="ja-JP" altLang="en-US" sz="1200" dirty="0">
                <a:solidFill>
                  <a:schemeClr val="bg1"/>
                </a:solidFill>
                <a:latin typeface="Meiryo UI" panose="020B0604030504040204" pitchFamily="50" charset="-128"/>
                <a:ea typeface="Meiryo UI" panose="020B0604030504040204" pitchFamily="50" charset="-128"/>
              </a:rPr>
              <a:t>（</a:t>
            </a:r>
            <a:r>
              <a:rPr kumimoji="1" lang="en-US" altLang="ja-JP" sz="1200" dirty="0">
                <a:solidFill>
                  <a:schemeClr val="bg1"/>
                </a:solidFill>
                <a:latin typeface="Meiryo UI" panose="020B0604030504040204" pitchFamily="50" charset="-128"/>
                <a:ea typeface="Meiryo UI" panose="020B0604030504040204" pitchFamily="50" charset="-128"/>
              </a:rPr>
              <a:t>1</a:t>
            </a:r>
            <a:r>
              <a:rPr kumimoji="1" lang="ja-JP" altLang="en-US" sz="1200" dirty="0">
                <a:solidFill>
                  <a:schemeClr val="bg1"/>
                </a:solidFill>
                <a:latin typeface="Meiryo UI" panose="020B0604030504040204" pitchFamily="50" charset="-128"/>
                <a:ea typeface="Meiryo UI" panose="020B0604030504040204" pitchFamily="50" charset="-128"/>
              </a:rPr>
              <a:t>）</a:t>
            </a:r>
            <a:r>
              <a:rPr lang="ja-JP" altLang="ja-JP" sz="1200" dirty="0">
                <a:solidFill>
                  <a:schemeClr val="bg1"/>
                </a:solidFill>
                <a:latin typeface="Meiryo UI" panose="020B0604030504040204" pitchFamily="50" charset="-128"/>
                <a:ea typeface="Meiryo UI" panose="020B0604030504040204" pitchFamily="50" charset="-128"/>
                <a:cs typeface="Mangal" panose="02040503050203030202" pitchFamily="18" charset="0"/>
              </a:rPr>
              <a:t>研究開発</a:t>
            </a:r>
            <a:r>
              <a:rPr lang="ja-JP" altLang="en-US" sz="1200" dirty="0">
                <a:solidFill>
                  <a:schemeClr val="bg1"/>
                </a:solidFill>
                <a:latin typeface="Meiryo UI" panose="020B0604030504040204" pitchFamily="50" charset="-128"/>
                <a:ea typeface="Meiryo UI" panose="020B0604030504040204" pitchFamily="50" charset="-128"/>
                <a:cs typeface="Mangal" panose="02040503050203030202" pitchFamily="18" charset="0"/>
              </a:rPr>
              <a:t>目標</a:t>
            </a:r>
            <a:endParaRPr lang="en-US" altLang="ja-JP" sz="1200" dirty="0">
              <a:solidFill>
                <a:schemeClr val="bg1"/>
              </a:solidFill>
              <a:latin typeface="Meiryo UI" panose="020B0604030504040204" pitchFamily="50" charset="-128"/>
              <a:ea typeface="Meiryo UI" panose="020B0604030504040204" pitchFamily="50" charset="-128"/>
              <a:cs typeface="Mangal" panose="02040503050203030202" pitchFamily="18" charset="0"/>
            </a:endParaRPr>
          </a:p>
          <a:p>
            <a:pPr marL="266700" lvl="2">
              <a:spcBef>
                <a:spcPts val="600"/>
              </a:spcBef>
              <a:buClr>
                <a:schemeClr val="tx2"/>
              </a:buClr>
              <a:buSzPct val="100000"/>
            </a:pPr>
            <a:r>
              <a:rPr kumimoji="1" lang="ja-JP" altLang="en-US" sz="1200" dirty="0">
                <a:solidFill>
                  <a:schemeClr val="bg1"/>
                </a:solidFill>
                <a:latin typeface="Meiryo UI" panose="020B0604030504040204" pitchFamily="50" charset="-128"/>
                <a:ea typeface="Meiryo UI" panose="020B0604030504040204" pitchFamily="50" charset="-128"/>
              </a:rPr>
              <a:t>（</a:t>
            </a:r>
            <a:r>
              <a:rPr kumimoji="1" lang="en-US" altLang="ja-JP" sz="1200" dirty="0">
                <a:solidFill>
                  <a:schemeClr val="bg1"/>
                </a:solidFill>
                <a:latin typeface="Meiryo UI" panose="020B0604030504040204" pitchFamily="50" charset="-128"/>
                <a:ea typeface="Meiryo UI" panose="020B0604030504040204" pitchFamily="50" charset="-128"/>
              </a:rPr>
              <a:t>2</a:t>
            </a:r>
            <a:r>
              <a:rPr kumimoji="1" lang="ja-JP" altLang="en-US" sz="1200" dirty="0">
                <a:solidFill>
                  <a:schemeClr val="bg1"/>
                </a:solidFill>
                <a:latin typeface="Meiryo UI" panose="020B0604030504040204" pitchFamily="50" charset="-128"/>
                <a:ea typeface="Meiryo UI" panose="020B0604030504040204" pitchFamily="50" charset="-128"/>
              </a:rPr>
              <a:t>）研究開発内容</a:t>
            </a:r>
            <a:endParaRPr lang="en-US" altLang="ja-JP" sz="1200" dirty="0">
              <a:solidFill>
                <a:schemeClr val="bg1"/>
              </a:solidFill>
              <a:latin typeface="Meiryo UI" panose="020B0604030504040204" pitchFamily="50" charset="-128"/>
              <a:ea typeface="Meiryo UI" panose="020B0604030504040204" pitchFamily="50" charset="-128"/>
              <a:cs typeface="Mangal" panose="02040503050203030202" pitchFamily="18" charset="0"/>
            </a:endParaRPr>
          </a:p>
          <a:p>
            <a:pPr marL="266700" lvl="2">
              <a:spcBef>
                <a:spcPts val="600"/>
              </a:spcBef>
              <a:buClr>
                <a:schemeClr val="tx2"/>
              </a:buClr>
              <a:buSzPct val="100000"/>
            </a:pPr>
            <a:r>
              <a:rPr kumimoji="1" lang="ja-JP" altLang="en-US" sz="1200" dirty="0">
                <a:solidFill>
                  <a:schemeClr val="bg1"/>
                </a:solidFill>
                <a:latin typeface="Meiryo UI" panose="020B0604030504040204" pitchFamily="50" charset="-128"/>
                <a:ea typeface="Meiryo UI" panose="020B0604030504040204" pitchFamily="50" charset="-128"/>
              </a:rPr>
              <a:t>（</a:t>
            </a:r>
            <a:r>
              <a:rPr kumimoji="1" lang="en-US" altLang="ja-JP" sz="1200" dirty="0">
                <a:solidFill>
                  <a:schemeClr val="bg1"/>
                </a:solidFill>
                <a:latin typeface="Meiryo UI" panose="020B0604030504040204" pitchFamily="50" charset="-128"/>
                <a:ea typeface="Meiryo UI" panose="020B0604030504040204" pitchFamily="50" charset="-128"/>
              </a:rPr>
              <a:t>3</a:t>
            </a:r>
            <a:r>
              <a:rPr kumimoji="1" lang="ja-JP" altLang="en-US" sz="1200" dirty="0">
                <a:solidFill>
                  <a:schemeClr val="bg1"/>
                </a:solidFill>
                <a:latin typeface="Meiryo UI" panose="020B0604030504040204" pitchFamily="50" charset="-128"/>
                <a:ea typeface="Meiryo UI" panose="020B0604030504040204" pitchFamily="50" charset="-128"/>
              </a:rPr>
              <a:t>）実施スケジュール</a:t>
            </a:r>
            <a:endParaRPr lang="en-US" altLang="ja-JP" sz="1200" dirty="0">
              <a:solidFill>
                <a:schemeClr val="bg1"/>
              </a:solidFill>
              <a:latin typeface="Meiryo UI" panose="020B0604030504040204" pitchFamily="50" charset="-128"/>
              <a:ea typeface="Meiryo UI" panose="020B0604030504040204" pitchFamily="50" charset="-128"/>
              <a:cs typeface="Mangal" panose="02040503050203030202" pitchFamily="18" charset="0"/>
            </a:endParaRPr>
          </a:p>
          <a:p>
            <a:pPr marL="266700" lvl="2">
              <a:spcBef>
                <a:spcPts val="600"/>
              </a:spcBef>
              <a:buClr>
                <a:schemeClr val="tx2"/>
              </a:buClr>
              <a:buSzPct val="100000"/>
            </a:pPr>
            <a:r>
              <a:rPr lang="ja-JP" altLang="en-US" sz="1200" dirty="0">
                <a:solidFill>
                  <a:schemeClr val="bg1"/>
                </a:solidFill>
                <a:latin typeface="Meiryo UI" panose="020B0604030504040204" pitchFamily="50" charset="-128"/>
                <a:ea typeface="Meiryo UI" panose="020B0604030504040204" pitchFamily="50" charset="-128"/>
                <a:cs typeface="Mangal" panose="02040503050203030202" pitchFamily="18" charset="0"/>
              </a:rPr>
              <a:t>（</a:t>
            </a:r>
            <a:r>
              <a:rPr lang="en-US" altLang="ja-JP" sz="1200" dirty="0">
                <a:solidFill>
                  <a:schemeClr val="bg1"/>
                </a:solidFill>
                <a:latin typeface="Meiryo UI" panose="020B0604030504040204" pitchFamily="50" charset="-128"/>
                <a:ea typeface="Meiryo UI" panose="020B0604030504040204" pitchFamily="50" charset="-128"/>
                <a:cs typeface="Mangal" panose="02040503050203030202" pitchFamily="18" charset="0"/>
              </a:rPr>
              <a:t>4</a:t>
            </a:r>
            <a:r>
              <a:rPr lang="ja-JP" altLang="en-US" sz="1200" dirty="0">
                <a:solidFill>
                  <a:schemeClr val="bg1"/>
                </a:solidFill>
                <a:latin typeface="Meiryo UI" panose="020B0604030504040204" pitchFamily="50" charset="-128"/>
                <a:ea typeface="Meiryo UI" panose="020B0604030504040204" pitchFamily="50" charset="-128"/>
                <a:cs typeface="Mangal" panose="02040503050203030202" pitchFamily="18" charset="0"/>
              </a:rPr>
              <a:t>）研究開発体制</a:t>
            </a:r>
            <a:endParaRPr lang="en-US" altLang="ja-JP" sz="1200" dirty="0">
              <a:solidFill>
                <a:schemeClr val="bg1"/>
              </a:solidFill>
              <a:latin typeface="Meiryo UI" panose="020B0604030504040204" pitchFamily="50" charset="-128"/>
              <a:ea typeface="Meiryo UI" panose="020B0604030504040204" pitchFamily="50" charset="-128"/>
              <a:cs typeface="Mangal" panose="02040503050203030202" pitchFamily="18" charset="0"/>
            </a:endParaRPr>
          </a:p>
          <a:p>
            <a:pPr marL="266700" lvl="2">
              <a:spcBef>
                <a:spcPts val="600"/>
              </a:spcBef>
              <a:buClr>
                <a:schemeClr val="tx2"/>
              </a:buClr>
              <a:buSzPct val="100000"/>
            </a:pPr>
            <a:r>
              <a:rPr lang="ja-JP" altLang="en-US" sz="1200" dirty="0">
                <a:solidFill>
                  <a:schemeClr val="bg1"/>
                </a:solidFill>
                <a:latin typeface="Meiryo UI" panose="020B0604030504040204" pitchFamily="50" charset="-128"/>
                <a:ea typeface="Meiryo UI" panose="020B0604030504040204" pitchFamily="50" charset="-128"/>
                <a:cs typeface="Mangal" panose="02040503050203030202" pitchFamily="18" charset="0"/>
              </a:rPr>
              <a:t>（</a:t>
            </a:r>
            <a:r>
              <a:rPr lang="en-US" altLang="ja-JP" sz="1200" dirty="0">
                <a:solidFill>
                  <a:schemeClr val="bg1"/>
                </a:solidFill>
                <a:latin typeface="Meiryo UI" panose="020B0604030504040204" pitchFamily="50" charset="-128"/>
                <a:ea typeface="Meiryo UI" panose="020B0604030504040204" pitchFamily="50" charset="-128"/>
                <a:cs typeface="Mangal" panose="02040503050203030202" pitchFamily="18" charset="0"/>
              </a:rPr>
              <a:t>5</a:t>
            </a:r>
            <a:r>
              <a:rPr lang="ja-JP" altLang="en-US" sz="1200" dirty="0">
                <a:solidFill>
                  <a:schemeClr val="bg1"/>
                </a:solidFill>
                <a:latin typeface="Meiryo UI" panose="020B0604030504040204" pitchFamily="50" charset="-128"/>
                <a:ea typeface="Meiryo UI" panose="020B0604030504040204" pitchFamily="50" charset="-128"/>
                <a:cs typeface="Mangal" panose="02040503050203030202" pitchFamily="18" charset="0"/>
              </a:rPr>
              <a:t>）技術的優位性</a:t>
            </a:r>
            <a:endParaRPr lang="en-US" altLang="ja-JP" sz="1200" dirty="0">
              <a:solidFill>
                <a:schemeClr val="bg1"/>
              </a:solidFill>
              <a:latin typeface="Meiryo UI" panose="020B0604030504040204" pitchFamily="50" charset="-128"/>
              <a:ea typeface="Meiryo UI" panose="020B0604030504040204" pitchFamily="50" charset="-128"/>
              <a:cs typeface="Mangal" panose="02040503050203030202" pitchFamily="18" charset="0"/>
            </a:endParaRPr>
          </a:p>
          <a:p>
            <a:pPr marL="0" lvl="3">
              <a:spcBef>
                <a:spcPts val="600"/>
              </a:spcBef>
            </a:pPr>
            <a:r>
              <a:rPr kumimoji="1" lang="en-US" altLang="ja-JP" sz="1600" dirty="0">
                <a:solidFill>
                  <a:schemeClr val="bg1"/>
                </a:solidFill>
                <a:latin typeface="Meiryo UI" panose="020B0604030504040204" pitchFamily="50" charset="-128"/>
                <a:ea typeface="Meiryo UI" panose="020B0604030504040204" pitchFamily="50" charset="-128"/>
              </a:rPr>
              <a:t>3. </a:t>
            </a:r>
            <a:r>
              <a:rPr kumimoji="1" lang="ja-JP" altLang="en-US" sz="1600" dirty="0">
                <a:solidFill>
                  <a:schemeClr val="bg1"/>
                </a:solidFill>
                <a:latin typeface="Meiryo UI" panose="020B0604030504040204" pitchFamily="50" charset="-128"/>
                <a:ea typeface="Meiryo UI" panose="020B0604030504040204" pitchFamily="50" charset="-128"/>
              </a:rPr>
              <a:t>イノベーション推進体制</a:t>
            </a:r>
            <a:r>
              <a:rPr kumimoji="1" lang="ja-JP" altLang="en-US" sz="1200" dirty="0">
                <a:solidFill>
                  <a:schemeClr val="bg1"/>
                </a:solidFill>
                <a:latin typeface="Meiryo UI" panose="020B0604030504040204" pitchFamily="50" charset="-128"/>
                <a:ea typeface="Meiryo UI" panose="020B0604030504040204" pitchFamily="50" charset="-128"/>
              </a:rPr>
              <a:t>（経営のコミットメントを示すマネジメントシート）</a:t>
            </a:r>
            <a:endParaRPr kumimoji="1" lang="en-US" altLang="ja-JP" sz="1600" dirty="0">
              <a:solidFill>
                <a:schemeClr val="bg1"/>
              </a:solidFill>
              <a:latin typeface="Meiryo UI" panose="020B0604030504040204" pitchFamily="50" charset="-128"/>
              <a:ea typeface="Meiryo UI" panose="020B0604030504040204" pitchFamily="50" charset="-128"/>
            </a:endParaRPr>
          </a:p>
          <a:p>
            <a:pPr marL="266700" lvl="3">
              <a:spcBef>
                <a:spcPts val="600"/>
              </a:spcBef>
            </a:pPr>
            <a:r>
              <a:rPr kumimoji="1" lang="ja-JP" altLang="en-US" sz="1200" dirty="0">
                <a:solidFill>
                  <a:schemeClr val="bg1"/>
                </a:solidFill>
                <a:latin typeface="Meiryo UI" panose="020B0604030504040204" pitchFamily="50" charset="-128"/>
                <a:ea typeface="Meiryo UI" panose="020B0604030504040204" pitchFamily="50" charset="-128"/>
              </a:rPr>
              <a:t>（</a:t>
            </a:r>
            <a:r>
              <a:rPr kumimoji="1" lang="en-US" altLang="ja-JP" sz="1200" dirty="0">
                <a:solidFill>
                  <a:schemeClr val="bg1"/>
                </a:solidFill>
                <a:latin typeface="Meiryo UI" panose="020B0604030504040204" pitchFamily="50" charset="-128"/>
                <a:ea typeface="Meiryo UI" panose="020B0604030504040204" pitchFamily="50" charset="-128"/>
              </a:rPr>
              <a:t>1</a:t>
            </a:r>
            <a:r>
              <a:rPr kumimoji="1" lang="ja-JP" altLang="en-US" sz="1200" dirty="0">
                <a:solidFill>
                  <a:schemeClr val="bg1"/>
                </a:solidFill>
                <a:latin typeface="Meiryo UI" panose="020B0604030504040204" pitchFamily="50" charset="-128"/>
                <a:ea typeface="Meiryo UI" panose="020B0604030504040204" pitchFamily="50" charset="-128"/>
              </a:rPr>
              <a:t>）組織内の事業推進体制</a:t>
            </a:r>
            <a:endParaRPr lang="en-US" altLang="ja-JP" sz="1200" dirty="0">
              <a:solidFill>
                <a:schemeClr val="bg1"/>
              </a:solidFill>
              <a:latin typeface="Meiryo UI" panose="020B0604030504040204" pitchFamily="50" charset="-128"/>
              <a:ea typeface="Meiryo UI" panose="020B0604030504040204" pitchFamily="50" charset="-128"/>
              <a:cs typeface="Mangal" panose="02040503050203030202" pitchFamily="18" charset="0"/>
            </a:endParaRPr>
          </a:p>
          <a:p>
            <a:pPr marL="266700" lvl="2">
              <a:spcBef>
                <a:spcPts val="600"/>
              </a:spcBef>
              <a:buClr>
                <a:schemeClr val="tx2"/>
              </a:buClr>
              <a:buSzPct val="100000"/>
            </a:pPr>
            <a:r>
              <a:rPr kumimoji="1" lang="ja-JP" altLang="en-US" sz="1200" dirty="0">
                <a:solidFill>
                  <a:schemeClr val="bg1"/>
                </a:solidFill>
                <a:latin typeface="Meiryo UI" panose="020B0604030504040204" pitchFamily="50" charset="-128"/>
                <a:ea typeface="Meiryo UI" panose="020B0604030504040204" pitchFamily="50" charset="-128"/>
              </a:rPr>
              <a:t>（</a:t>
            </a:r>
            <a:r>
              <a:rPr kumimoji="1" lang="en-US" altLang="ja-JP" sz="1200" dirty="0">
                <a:solidFill>
                  <a:schemeClr val="bg1"/>
                </a:solidFill>
                <a:latin typeface="Meiryo UI" panose="020B0604030504040204" pitchFamily="50" charset="-128"/>
                <a:ea typeface="Meiryo UI" panose="020B0604030504040204" pitchFamily="50" charset="-128"/>
              </a:rPr>
              <a:t>2</a:t>
            </a:r>
            <a:r>
              <a:rPr kumimoji="1" lang="ja-JP" altLang="en-US" sz="1200" dirty="0">
                <a:solidFill>
                  <a:schemeClr val="bg1"/>
                </a:solidFill>
                <a:latin typeface="Meiryo UI" panose="020B0604030504040204" pitchFamily="50" charset="-128"/>
                <a:ea typeface="Meiryo UI" panose="020B0604030504040204" pitchFamily="50" charset="-128"/>
              </a:rPr>
              <a:t>）マネジメントチェック項目①　経営者等の事業への関与</a:t>
            </a:r>
            <a:endParaRPr lang="en-US" altLang="ja-JP" sz="1200" dirty="0">
              <a:solidFill>
                <a:schemeClr val="bg1"/>
              </a:solidFill>
              <a:latin typeface="Meiryo UI" panose="020B0604030504040204" pitchFamily="50" charset="-128"/>
              <a:ea typeface="Meiryo UI" panose="020B0604030504040204" pitchFamily="50" charset="-128"/>
              <a:cs typeface="Mangal" panose="02040503050203030202" pitchFamily="18" charset="0"/>
            </a:endParaRPr>
          </a:p>
          <a:p>
            <a:pPr marL="266700" lvl="2">
              <a:spcBef>
                <a:spcPts val="600"/>
              </a:spcBef>
              <a:buClr>
                <a:schemeClr val="tx2"/>
              </a:buClr>
              <a:buSzPct val="100000"/>
            </a:pPr>
            <a:r>
              <a:rPr kumimoji="1" lang="ja-JP" altLang="en-US" sz="1200" dirty="0">
                <a:solidFill>
                  <a:schemeClr val="bg1"/>
                </a:solidFill>
                <a:latin typeface="Meiryo UI" panose="020B0604030504040204" pitchFamily="50" charset="-128"/>
                <a:ea typeface="Meiryo UI" panose="020B0604030504040204" pitchFamily="50" charset="-128"/>
              </a:rPr>
              <a:t>（</a:t>
            </a:r>
            <a:r>
              <a:rPr kumimoji="1" lang="en-US" altLang="ja-JP" sz="1200" dirty="0">
                <a:solidFill>
                  <a:schemeClr val="bg1"/>
                </a:solidFill>
                <a:latin typeface="Meiryo UI" panose="020B0604030504040204" pitchFamily="50" charset="-128"/>
                <a:ea typeface="Meiryo UI" panose="020B0604030504040204" pitchFamily="50" charset="-128"/>
              </a:rPr>
              <a:t>3</a:t>
            </a:r>
            <a:r>
              <a:rPr kumimoji="1" lang="ja-JP" altLang="en-US" sz="1200" dirty="0">
                <a:solidFill>
                  <a:schemeClr val="bg1"/>
                </a:solidFill>
                <a:latin typeface="Meiryo UI" panose="020B0604030504040204" pitchFamily="50" charset="-128"/>
                <a:ea typeface="Meiryo UI" panose="020B0604030504040204" pitchFamily="50" charset="-128"/>
              </a:rPr>
              <a:t>）マネジメントチェック項目②　経営戦略における事業の位置づけ　</a:t>
            </a:r>
            <a:endParaRPr lang="en-US" altLang="ja-JP" sz="1200" dirty="0">
              <a:solidFill>
                <a:schemeClr val="bg1"/>
              </a:solidFill>
              <a:latin typeface="Meiryo UI" panose="020B0604030504040204" pitchFamily="50" charset="-128"/>
              <a:ea typeface="Meiryo UI" panose="020B0604030504040204" pitchFamily="50" charset="-128"/>
              <a:cs typeface="Mangal" panose="02040503050203030202" pitchFamily="18" charset="0"/>
            </a:endParaRPr>
          </a:p>
          <a:p>
            <a:pPr marL="266700" lvl="2">
              <a:spcBef>
                <a:spcPts val="600"/>
              </a:spcBef>
              <a:buClr>
                <a:schemeClr val="tx2"/>
              </a:buClr>
              <a:buSzPct val="100000"/>
            </a:pPr>
            <a:r>
              <a:rPr lang="ja-JP" altLang="en-US" sz="1200" dirty="0">
                <a:solidFill>
                  <a:schemeClr val="bg1"/>
                </a:solidFill>
                <a:latin typeface="Meiryo UI" panose="020B0604030504040204" pitchFamily="50" charset="-128"/>
                <a:ea typeface="Meiryo UI" panose="020B0604030504040204" pitchFamily="50" charset="-128"/>
                <a:cs typeface="Mangal" panose="02040503050203030202" pitchFamily="18" charset="0"/>
              </a:rPr>
              <a:t>（</a:t>
            </a:r>
            <a:r>
              <a:rPr lang="en-US" altLang="ja-JP" sz="1200" dirty="0">
                <a:solidFill>
                  <a:schemeClr val="bg1"/>
                </a:solidFill>
                <a:latin typeface="Meiryo UI" panose="020B0604030504040204" pitchFamily="50" charset="-128"/>
                <a:ea typeface="Meiryo UI" panose="020B0604030504040204" pitchFamily="50" charset="-128"/>
                <a:cs typeface="Mangal" panose="02040503050203030202" pitchFamily="18" charset="0"/>
              </a:rPr>
              <a:t>4</a:t>
            </a:r>
            <a:r>
              <a:rPr lang="ja-JP" altLang="en-US" sz="1200" dirty="0">
                <a:solidFill>
                  <a:schemeClr val="bg1"/>
                </a:solidFill>
                <a:latin typeface="Meiryo UI" panose="020B0604030504040204" pitchFamily="50" charset="-128"/>
                <a:ea typeface="Meiryo UI" panose="020B0604030504040204" pitchFamily="50" charset="-128"/>
                <a:cs typeface="Mangal" panose="02040503050203030202" pitchFamily="18" charset="0"/>
              </a:rPr>
              <a:t>）マネジメントチェック項目③　事業推進体制の確保</a:t>
            </a:r>
            <a:endParaRPr lang="en-US" altLang="ja-JP" sz="1200" dirty="0">
              <a:solidFill>
                <a:schemeClr val="bg1"/>
              </a:solidFill>
              <a:latin typeface="Meiryo UI" panose="020B0604030504040204" pitchFamily="50" charset="-128"/>
              <a:ea typeface="Meiryo UI" panose="020B0604030504040204" pitchFamily="50" charset="-128"/>
              <a:cs typeface="Mangal" panose="02040503050203030202" pitchFamily="18" charset="0"/>
            </a:endParaRPr>
          </a:p>
          <a:p>
            <a:pPr marL="0" lvl="3">
              <a:spcBef>
                <a:spcPts val="600"/>
              </a:spcBef>
            </a:pPr>
            <a:r>
              <a:rPr kumimoji="1" lang="en-US" altLang="ja-JP" sz="1600" dirty="0">
                <a:solidFill>
                  <a:schemeClr val="bg1"/>
                </a:solidFill>
                <a:latin typeface="Meiryo UI" panose="020B0604030504040204" pitchFamily="50" charset="-128"/>
                <a:ea typeface="Meiryo UI" panose="020B0604030504040204" pitchFamily="50" charset="-128"/>
              </a:rPr>
              <a:t>4. </a:t>
            </a:r>
            <a:r>
              <a:rPr kumimoji="1" lang="ja-JP" altLang="en-US" sz="1600" dirty="0">
                <a:solidFill>
                  <a:schemeClr val="bg1"/>
                </a:solidFill>
                <a:latin typeface="Meiryo UI" panose="020B0604030504040204" pitchFamily="50" charset="-128"/>
                <a:ea typeface="Meiryo UI" panose="020B0604030504040204" pitchFamily="50" charset="-128"/>
              </a:rPr>
              <a:t>その他</a:t>
            </a:r>
            <a:endParaRPr kumimoji="1" lang="en-US" altLang="ja-JP" sz="1600" dirty="0">
              <a:solidFill>
                <a:schemeClr val="bg1"/>
              </a:solidFill>
              <a:latin typeface="Meiryo UI" panose="020B0604030504040204" pitchFamily="50" charset="-128"/>
              <a:ea typeface="Meiryo UI" panose="020B0604030504040204" pitchFamily="50" charset="-128"/>
            </a:endParaRPr>
          </a:p>
          <a:p>
            <a:pPr marL="266700" lvl="3">
              <a:spcBef>
                <a:spcPts val="600"/>
              </a:spcBef>
            </a:pPr>
            <a:r>
              <a:rPr lang="ja-JP" altLang="en-US" sz="1200" dirty="0">
                <a:solidFill>
                  <a:schemeClr val="bg1"/>
                </a:solidFill>
                <a:latin typeface="Meiryo UI" panose="020B0604030504040204" pitchFamily="50" charset="-128"/>
                <a:ea typeface="Meiryo UI" panose="020B0604030504040204" pitchFamily="50" charset="-128"/>
                <a:cs typeface="Mangal" panose="02040503050203030202" pitchFamily="18" charset="0"/>
              </a:rPr>
              <a:t>　</a:t>
            </a:r>
            <a:r>
              <a:rPr lang="en-US" altLang="ja-JP" sz="1200" dirty="0">
                <a:solidFill>
                  <a:schemeClr val="bg1"/>
                </a:solidFill>
                <a:latin typeface="Meiryo UI" panose="020B0604030504040204" pitchFamily="50" charset="-128"/>
                <a:ea typeface="Meiryo UI" panose="020B0604030504040204" pitchFamily="50" charset="-128"/>
                <a:cs typeface="Mangal" panose="02040503050203030202" pitchFamily="18" charset="0"/>
              </a:rPr>
              <a:t>(1) </a:t>
            </a:r>
            <a:r>
              <a:rPr lang="ja-JP" altLang="en-US" sz="1200" dirty="0">
                <a:solidFill>
                  <a:schemeClr val="bg1"/>
                </a:solidFill>
                <a:latin typeface="Meiryo UI" panose="020B0604030504040204" pitchFamily="50" charset="-128"/>
                <a:ea typeface="Meiryo UI" panose="020B0604030504040204" pitchFamily="50" charset="-128"/>
                <a:cs typeface="Mangal" panose="02040503050203030202" pitchFamily="18" charset="0"/>
              </a:rPr>
              <a:t>想定されるリスク要因と対処方針</a:t>
            </a:r>
            <a:endParaRPr lang="en-US" altLang="ja-JP" sz="1200" dirty="0">
              <a:solidFill>
                <a:schemeClr val="bg1"/>
              </a:solidFill>
              <a:latin typeface="Meiryo UI" panose="020B0604030504040204" pitchFamily="50" charset="-128"/>
              <a:ea typeface="Meiryo UI" panose="020B0604030504040204" pitchFamily="50" charset="-128"/>
              <a:cs typeface="Mangal" panose="02040503050203030202" pitchFamily="18" charset="0"/>
            </a:endParaRPr>
          </a:p>
          <a:p>
            <a:pPr marL="266700" lvl="3">
              <a:spcBef>
                <a:spcPts val="600"/>
              </a:spcBef>
            </a:pPr>
            <a:r>
              <a:rPr lang="ja-JP" altLang="en-US" sz="1200" dirty="0">
                <a:solidFill>
                  <a:schemeClr val="bg1"/>
                </a:solidFill>
                <a:latin typeface="Meiryo UI" panose="020B0604030504040204" pitchFamily="50" charset="-128"/>
                <a:ea typeface="Meiryo UI" panose="020B0604030504040204" pitchFamily="50" charset="-128"/>
                <a:cs typeface="Mangal" panose="02040503050203030202" pitchFamily="18" charset="0"/>
              </a:rPr>
              <a:t>　</a:t>
            </a:r>
            <a:r>
              <a:rPr lang="en-US" altLang="ja-JP" sz="1200" dirty="0">
                <a:solidFill>
                  <a:schemeClr val="bg1"/>
                </a:solidFill>
                <a:latin typeface="Meiryo UI" panose="020B0604030504040204" pitchFamily="50" charset="-128"/>
                <a:ea typeface="Meiryo UI" panose="020B0604030504040204" pitchFamily="50" charset="-128"/>
                <a:cs typeface="Mangal" panose="02040503050203030202" pitchFamily="18" charset="0"/>
              </a:rPr>
              <a:t>(2) </a:t>
            </a:r>
            <a:r>
              <a:rPr lang="ja-JP" altLang="en-US" sz="1200" dirty="0">
                <a:solidFill>
                  <a:schemeClr val="bg1"/>
                </a:solidFill>
                <a:latin typeface="Meiryo UI" panose="020B0604030504040204" pitchFamily="50" charset="-128"/>
                <a:ea typeface="Meiryo UI" panose="020B0604030504040204" pitchFamily="50" charset="-128"/>
                <a:cs typeface="Mangal" panose="02040503050203030202" pitchFamily="18" charset="0"/>
              </a:rPr>
              <a:t>提案者情報</a:t>
            </a:r>
            <a:endParaRPr lang="en-US" altLang="ja-JP" sz="1200" dirty="0">
              <a:solidFill>
                <a:schemeClr val="bg1"/>
              </a:solidFill>
              <a:latin typeface="Meiryo UI" panose="020B0604030504040204" pitchFamily="50" charset="-128"/>
              <a:ea typeface="Meiryo UI" panose="020B0604030504040204" pitchFamily="50" charset="-128"/>
              <a:cs typeface="Mangal" panose="02040503050203030202" pitchFamily="18" charset="0"/>
            </a:endParaRPr>
          </a:p>
        </p:txBody>
      </p:sp>
    </p:spTree>
    <p:custDataLst>
      <p:tags r:id="rId1"/>
    </p:custDataLst>
    <p:extLst>
      <p:ext uri="{BB962C8B-B14F-4D97-AF65-F5344CB8AC3E}">
        <p14:creationId xmlns:p14="http://schemas.microsoft.com/office/powerpoint/2010/main" val="15387825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descr="ｂ">
            <a:extLst>
              <a:ext uri="{FF2B5EF4-FFF2-40B4-BE49-F238E27FC236}">
                <a16:creationId xmlns:a16="http://schemas.microsoft.com/office/drawing/2014/main" id="{E1B27A3D-91A9-4C08-A26B-AB3768D77289}"/>
              </a:ext>
            </a:extLst>
          </p:cNvPr>
          <p:cNvSpPr txBox="1"/>
          <p:nvPr/>
        </p:nvSpPr>
        <p:spPr>
          <a:xfrm>
            <a:off x="701248" y="2218885"/>
            <a:ext cx="1682066"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dirty="0">
                <a:solidFill>
                  <a:schemeClr val="tx2"/>
                </a:solidFill>
                <a:latin typeface="Meiryo UI" panose="020B0604030504040204" pitchFamily="50" charset="-128"/>
                <a:ea typeface="Meiryo UI" panose="020B0604030504040204" pitchFamily="50" charset="-128"/>
              </a:rPr>
              <a:t>研究開発項目</a:t>
            </a:r>
            <a:endParaRPr kumimoji="1" lang="en-US" sz="1400" dirty="0" err="1">
              <a:solidFill>
                <a:schemeClr val="tx2"/>
              </a:solidFill>
              <a:latin typeface="Meiryo UI" panose="020B0604030504040204" pitchFamily="50" charset="-128"/>
              <a:ea typeface="Meiryo UI" panose="020B0604030504040204" pitchFamily="50" charset="-128"/>
            </a:endParaRPr>
          </a:p>
        </p:txBody>
      </p:sp>
      <p:cxnSp>
        <p:nvCxnSpPr>
          <p:cNvPr id="9" name="Straight Connector 8">
            <a:extLst>
              <a:ext uri="{FF2B5EF4-FFF2-40B4-BE49-F238E27FC236}">
                <a16:creationId xmlns:a16="http://schemas.microsoft.com/office/drawing/2014/main" id="{14B3F503-4192-478B-B2E5-B657F73A41E1}"/>
              </a:ext>
            </a:extLst>
          </p:cNvPr>
          <p:cNvCxnSpPr/>
          <p:nvPr/>
        </p:nvCxnSpPr>
        <p:spPr>
          <a:xfrm>
            <a:off x="629999" y="2578885"/>
            <a:ext cx="1682066"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ACE2E91-2E6D-46D8-93FB-9E25897A529D}"/>
              </a:ext>
            </a:extLst>
          </p:cNvPr>
          <p:cNvCxnSpPr>
            <a:cxnSpLocks/>
          </p:cNvCxnSpPr>
          <p:nvPr/>
        </p:nvCxnSpPr>
        <p:spPr>
          <a:xfrm>
            <a:off x="4071820" y="2578885"/>
            <a:ext cx="390811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FC8C280A-61E1-491E-A08A-E5D22A4D001D}"/>
              </a:ext>
            </a:extLst>
          </p:cNvPr>
          <p:cNvSpPr txBox="1"/>
          <p:nvPr/>
        </p:nvSpPr>
        <p:spPr>
          <a:xfrm>
            <a:off x="4019935" y="2229858"/>
            <a:ext cx="3908115" cy="34902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dirty="0">
                <a:solidFill>
                  <a:schemeClr val="tx2"/>
                </a:solidFill>
                <a:latin typeface="Meiryo UI" panose="020B0604030504040204" pitchFamily="50" charset="-128"/>
                <a:ea typeface="Meiryo UI" panose="020B0604030504040204" pitchFamily="50" charset="-128"/>
              </a:rPr>
              <a:t>活用可能な技術等</a:t>
            </a:r>
            <a:endParaRPr kumimoji="1" lang="en-US" sz="1400" dirty="0" err="1">
              <a:solidFill>
                <a:schemeClr val="tx2"/>
              </a:solidFill>
              <a:latin typeface="Meiryo UI" panose="020B0604030504040204" pitchFamily="50" charset="-128"/>
              <a:ea typeface="Meiryo UI" panose="020B0604030504040204" pitchFamily="50" charset="-128"/>
            </a:endParaRPr>
          </a:p>
        </p:txBody>
      </p:sp>
      <p:sp>
        <p:nvSpPr>
          <p:cNvPr id="58" name="Rectangle 57">
            <a:extLst>
              <a:ext uri="{FF2B5EF4-FFF2-40B4-BE49-F238E27FC236}">
                <a16:creationId xmlns:a16="http://schemas.microsoft.com/office/drawing/2014/main" id="{5569C985-2AA5-4164-BFB8-9420D04A039A}"/>
              </a:ext>
            </a:extLst>
          </p:cNvPr>
          <p:cNvSpPr/>
          <p:nvPr/>
        </p:nvSpPr>
        <p:spPr>
          <a:xfrm>
            <a:off x="705416" y="1268406"/>
            <a:ext cx="10800000" cy="814906"/>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9388" indent="-179388"/>
            <a:r>
              <a:rPr lang="ja-JP" altLang="en-US" sz="1400" dirty="0">
                <a:solidFill>
                  <a:schemeClr val="tx1"/>
                </a:solidFill>
                <a:latin typeface="Meiryo UI" panose="020B0604030504040204" pitchFamily="50" charset="-128"/>
                <a:ea typeface="Meiryo UI" panose="020B0604030504040204" pitchFamily="50" charset="-128"/>
              </a:rPr>
              <a:t>・研究開発内容ごとに、実施主体が有する既存の技術等（知的財産、論文、製品・サービス、知見、ノウハウ、経験、設備、人材等）を記載（その際、どの技術等をどの実施主体が有しているか、をエビデンス（出典）とともに明らかにす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79388" indent="-179388"/>
            <a:r>
              <a:rPr lang="ja-JP" altLang="en-US" sz="1400" dirty="0">
                <a:solidFill>
                  <a:schemeClr val="tx1"/>
                </a:solidFill>
                <a:latin typeface="Meiryo UI" panose="020B0604030504040204" pitchFamily="50" charset="-128"/>
                <a:ea typeface="Meiryo UI" panose="020B0604030504040204" pitchFamily="50" charset="-128"/>
              </a:rPr>
              <a:t>・加えて、グローバル視点で競合他社に対する技術的優位性（性能やコスト、実現時期等）・リスク（脅威・弱点等）を整理</a:t>
            </a:r>
            <a:endParaRPr lang="en-US" altLang="ja-JP" sz="1400" dirty="0">
              <a:solidFill>
                <a:schemeClr val="tx1"/>
              </a:solidFill>
              <a:latin typeface="Meiryo UI" panose="020B0604030504040204" pitchFamily="50" charset="-128"/>
              <a:ea typeface="Meiryo UI" panose="020B0604030504040204" pitchFamily="50" charset="-128"/>
            </a:endParaRPr>
          </a:p>
        </p:txBody>
      </p:sp>
      <p:cxnSp>
        <p:nvCxnSpPr>
          <p:cNvPr id="69" name="Straight Connector 68">
            <a:extLst>
              <a:ext uri="{FF2B5EF4-FFF2-40B4-BE49-F238E27FC236}">
                <a16:creationId xmlns:a16="http://schemas.microsoft.com/office/drawing/2014/main" id="{57F26596-5BD7-4908-8F4E-E2C08DD16914}"/>
              </a:ext>
            </a:extLst>
          </p:cNvPr>
          <p:cNvCxnSpPr>
            <a:cxnSpLocks/>
          </p:cNvCxnSpPr>
          <p:nvPr/>
        </p:nvCxnSpPr>
        <p:spPr>
          <a:xfrm>
            <a:off x="8302821" y="2578885"/>
            <a:ext cx="324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B0FE9DC9-D508-4DBD-8A47-5F10CE356EAE}"/>
              </a:ext>
            </a:extLst>
          </p:cNvPr>
          <p:cNvSpPr txBox="1"/>
          <p:nvPr/>
        </p:nvSpPr>
        <p:spPr>
          <a:xfrm>
            <a:off x="8302821" y="2229858"/>
            <a:ext cx="3240000" cy="34902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dirty="0">
                <a:solidFill>
                  <a:schemeClr val="tx2"/>
                </a:solidFill>
                <a:latin typeface="Meiryo UI" panose="020B0604030504040204" pitchFamily="50" charset="-128"/>
                <a:ea typeface="Meiryo UI" panose="020B0604030504040204" pitchFamily="50" charset="-128"/>
              </a:rPr>
              <a:t>競合他社に対する優位性</a:t>
            </a:r>
            <a:r>
              <a:rPr kumimoji="1" lang="ja-JP" altLang="en-US" sz="1400" dirty="0">
                <a:solidFill>
                  <a:schemeClr val="accent1">
                    <a:lumMod val="75000"/>
                  </a:schemeClr>
                </a:solidFill>
                <a:latin typeface="Meiryo UI" panose="020B0604030504040204" pitchFamily="50" charset="-128"/>
                <a:ea typeface="Meiryo UI" panose="020B0604030504040204" pitchFamily="50" charset="-128"/>
              </a:rPr>
              <a:t>・リスク</a:t>
            </a:r>
            <a:endParaRPr kumimoji="1" lang="en-US" sz="1400" dirty="0" err="1">
              <a:solidFill>
                <a:schemeClr val="accent1">
                  <a:lumMod val="75000"/>
                </a:schemeClr>
              </a:solidFill>
              <a:latin typeface="Meiryo UI" panose="020B0604030504040204" pitchFamily="50" charset="-128"/>
              <a:ea typeface="Meiryo UI" panose="020B0604030504040204" pitchFamily="50" charset="-128"/>
            </a:endParaRPr>
          </a:p>
        </p:txBody>
      </p:sp>
      <p:sp>
        <p:nvSpPr>
          <p:cNvPr id="79" name="TextBox 78" descr="ｂ">
            <a:extLst>
              <a:ext uri="{FF2B5EF4-FFF2-40B4-BE49-F238E27FC236}">
                <a16:creationId xmlns:a16="http://schemas.microsoft.com/office/drawing/2014/main" id="{D2DCD2D9-D54C-46B3-868C-024AEFA5D956}"/>
              </a:ext>
            </a:extLst>
          </p:cNvPr>
          <p:cNvSpPr txBox="1"/>
          <p:nvPr/>
        </p:nvSpPr>
        <p:spPr>
          <a:xfrm>
            <a:off x="2457472" y="2218885"/>
            <a:ext cx="1404000"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dirty="0">
                <a:solidFill>
                  <a:schemeClr val="tx2"/>
                </a:solidFill>
                <a:latin typeface="Meiryo UI" panose="020B0604030504040204" pitchFamily="50" charset="-128"/>
                <a:ea typeface="Meiryo UI" panose="020B0604030504040204" pitchFamily="50" charset="-128"/>
              </a:rPr>
              <a:t>研究開発内容</a:t>
            </a:r>
            <a:endParaRPr kumimoji="1" lang="en-US" sz="1400" dirty="0" err="1">
              <a:solidFill>
                <a:schemeClr val="tx2"/>
              </a:solidFill>
              <a:latin typeface="Meiryo UI" panose="020B0604030504040204" pitchFamily="50" charset="-128"/>
              <a:ea typeface="Meiryo UI" panose="020B0604030504040204" pitchFamily="50" charset="-128"/>
            </a:endParaRPr>
          </a:p>
        </p:txBody>
      </p:sp>
      <p:cxnSp>
        <p:nvCxnSpPr>
          <p:cNvPr id="80" name="Straight Connector 79">
            <a:extLst>
              <a:ext uri="{FF2B5EF4-FFF2-40B4-BE49-F238E27FC236}">
                <a16:creationId xmlns:a16="http://schemas.microsoft.com/office/drawing/2014/main" id="{905BBC7B-A42B-407D-ADD7-83FDAFC79360}"/>
              </a:ext>
            </a:extLst>
          </p:cNvPr>
          <p:cNvCxnSpPr/>
          <p:nvPr/>
        </p:nvCxnSpPr>
        <p:spPr>
          <a:xfrm>
            <a:off x="2457472" y="2574012"/>
            <a:ext cx="1404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id="{8B8B2304-DD25-43DF-9C2E-E7310BC9F717}"/>
              </a:ext>
            </a:extLst>
          </p:cNvPr>
          <p:cNvSpPr/>
          <p:nvPr/>
        </p:nvSpPr>
        <p:spPr>
          <a:xfrm>
            <a:off x="3997633" y="2653577"/>
            <a:ext cx="3960000" cy="1276961"/>
          </a:xfrm>
          <a:prstGeom prst="rect">
            <a:avLst/>
          </a:prstGeom>
          <a:ln>
            <a:noFill/>
          </a:ln>
        </p:spPr>
        <p:txBody>
          <a:bodyPr wrap="square">
            <a:noAutofit/>
          </a:bodyPr>
          <a:lstStyle/>
          <a:p>
            <a:pPr marL="324000" lvl="1" indent="-216000">
              <a:spcBef>
                <a:spcPts val="600"/>
              </a:spcBef>
              <a:buClr>
                <a:schemeClr val="tx2"/>
              </a:buClr>
              <a:buSzPct val="100000"/>
              <a:buFont typeface="Trebuchet MS" panose="020B0603020202020204" pitchFamily="34" charset="0"/>
              <a:buChar char="•"/>
            </a:pPr>
            <a:r>
              <a:rPr lang="en-US" altLang="ja-JP" sz="1400" dirty="0">
                <a:latin typeface="Meiryo UI" panose="020B0604030504040204" pitchFamily="50" charset="-128"/>
                <a:ea typeface="Meiryo UI" panose="020B0604030504040204" pitchFamily="50" charset="-128"/>
                <a:cs typeface="Mangal" panose="02040503050203030202" pitchFamily="18" charset="0"/>
              </a:rPr>
              <a:t>XXXX</a:t>
            </a:r>
          </a:p>
          <a:p>
            <a:pPr marL="324000" lvl="1" indent="-216000">
              <a:spcBef>
                <a:spcPts val="600"/>
              </a:spcBef>
              <a:buClr>
                <a:schemeClr val="tx2"/>
              </a:buClr>
              <a:buSzPct val="100000"/>
              <a:buFont typeface="Trebuchet MS" panose="020B0603020202020204" pitchFamily="34" charset="0"/>
              <a:buChar char="•"/>
            </a:pPr>
            <a:r>
              <a:rPr lang="en-US" altLang="ja-JP" sz="1400" dirty="0">
                <a:latin typeface="Meiryo UI" panose="020B0604030504040204" pitchFamily="50" charset="-128"/>
                <a:ea typeface="Meiryo UI" panose="020B0604030504040204" pitchFamily="50" charset="-128"/>
                <a:cs typeface="Mangal" panose="02040503050203030202" pitchFamily="18" charset="0"/>
              </a:rPr>
              <a:t>XXXX</a:t>
            </a:r>
          </a:p>
          <a:p>
            <a:pPr marL="324000" lvl="1" indent="-216000">
              <a:spcBef>
                <a:spcPts val="600"/>
              </a:spcBef>
              <a:buClr>
                <a:schemeClr val="tx2"/>
              </a:buClr>
              <a:buSzPct val="100000"/>
              <a:buFont typeface="Trebuchet MS" panose="020B0603020202020204" pitchFamily="34" charset="0"/>
              <a:buChar char="•"/>
            </a:pPr>
            <a:endParaRPr lang="en-US" altLang="ja-JP" sz="1400" dirty="0">
              <a:latin typeface="Meiryo UI" panose="020B0604030504040204" pitchFamily="50" charset="-128"/>
              <a:ea typeface="Meiryo UI" panose="020B0604030504040204" pitchFamily="50" charset="-128"/>
              <a:cs typeface="Mangal" panose="02040503050203030202" pitchFamily="18" charset="0"/>
            </a:endParaRPr>
          </a:p>
        </p:txBody>
      </p:sp>
      <p:sp>
        <p:nvSpPr>
          <p:cNvPr id="72" name="Rectangle 71">
            <a:extLst>
              <a:ext uri="{FF2B5EF4-FFF2-40B4-BE49-F238E27FC236}">
                <a16:creationId xmlns:a16="http://schemas.microsoft.com/office/drawing/2014/main" id="{D68C6C47-8CE5-4A94-8282-9C053EE6E9FB}"/>
              </a:ext>
            </a:extLst>
          </p:cNvPr>
          <p:cNvSpPr/>
          <p:nvPr/>
        </p:nvSpPr>
        <p:spPr>
          <a:xfrm>
            <a:off x="8302821" y="2653577"/>
            <a:ext cx="3240000" cy="1276961"/>
          </a:xfrm>
          <a:prstGeom prst="rect">
            <a:avLst/>
          </a:prstGeom>
          <a:ln>
            <a:noFill/>
          </a:ln>
        </p:spPr>
        <p:txBody>
          <a:bodyPr wrap="square">
            <a:noAutofit/>
          </a:bodyPr>
          <a:lstStyle/>
          <a:p>
            <a:pPr marL="324000" lvl="1" indent="-216000">
              <a:spcBef>
                <a:spcPts val="600"/>
              </a:spcBef>
              <a:buClr>
                <a:schemeClr val="tx2"/>
              </a:buClr>
              <a:buSzPct val="100000"/>
              <a:buFont typeface="Trebuchet MS" panose="020B0603020202020204" pitchFamily="34" charset="0"/>
              <a:buChar char="•"/>
            </a:pPr>
            <a:r>
              <a:rPr lang="en-US" altLang="ja-JP" sz="1400" dirty="0" err="1">
                <a:latin typeface="Meiryo UI" panose="020B0604030504040204" pitchFamily="50" charset="-128"/>
                <a:ea typeface="Meiryo UI" panose="020B0604030504040204" pitchFamily="50" charset="-128"/>
                <a:cs typeface="Mangal" panose="02040503050203030202" pitchFamily="18" charset="0"/>
              </a:rPr>
              <a:t>XXXX</a:t>
            </a:r>
            <a:endParaRPr lang="en-US" altLang="ja-JP" sz="1400" dirty="0">
              <a:latin typeface="Meiryo UI" panose="020B0604030504040204" pitchFamily="50" charset="-128"/>
              <a:ea typeface="Meiryo UI" panose="020B0604030504040204" pitchFamily="50" charset="-128"/>
              <a:cs typeface="Mangal" panose="02040503050203030202" pitchFamily="18" charset="0"/>
            </a:endParaRPr>
          </a:p>
          <a:p>
            <a:pPr marL="324000" lvl="1" indent="-216000">
              <a:spcBef>
                <a:spcPts val="600"/>
              </a:spcBef>
              <a:buClr>
                <a:schemeClr val="tx2"/>
              </a:buClr>
              <a:buSzPct val="100000"/>
              <a:buFont typeface="Trebuchet MS" panose="020B0603020202020204" pitchFamily="34" charset="0"/>
              <a:buChar char="•"/>
            </a:pPr>
            <a:r>
              <a:rPr lang="en-US" altLang="ja-JP" sz="1400" dirty="0" err="1">
                <a:latin typeface="Meiryo UI" panose="020B0604030504040204" pitchFamily="50" charset="-128"/>
                <a:ea typeface="Meiryo UI" panose="020B0604030504040204" pitchFamily="50" charset="-128"/>
                <a:cs typeface="Mangal" panose="02040503050203030202" pitchFamily="18" charset="0"/>
              </a:rPr>
              <a:t>XXXX</a:t>
            </a:r>
            <a:endParaRPr lang="en-US" altLang="ja-JP" sz="1400" dirty="0">
              <a:latin typeface="Meiryo UI" panose="020B0604030504040204" pitchFamily="50" charset="-128"/>
              <a:ea typeface="Meiryo UI" panose="020B0604030504040204" pitchFamily="50" charset="-128"/>
              <a:cs typeface="Mangal" panose="02040503050203030202" pitchFamily="18" charset="0"/>
            </a:endParaRPr>
          </a:p>
        </p:txBody>
      </p:sp>
      <p:sp>
        <p:nvSpPr>
          <p:cNvPr id="73" name="Rectangle 72">
            <a:extLst>
              <a:ext uri="{FF2B5EF4-FFF2-40B4-BE49-F238E27FC236}">
                <a16:creationId xmlns:a16="http://schemas.microsoft.com/office/drawing/2014/main" id="{A0EACDF0-1319-4EBA-9BF8-A9C9659DABEF}"/>
              </a:ext>
            </a:extLst>
          </p:cNvPr>
          <p:cNvSpPr/>
          <p:nvPr/>
        </p:nvSpPr>
        <p:spPr>
          <a:xfrm>
            <a:off x="2457472" y="2653575"/>
            <a:ext cx="1404000" cy="1469066"/>
          </a:xfrm>
          <a:prstGeom prst="rect">
            <a:avLst/>
          </a:prstGeom>
          <a:ln>
            <a:solidFill>
              <a:schemeClr val="accent5"/>
            </a:solidFill>
          </a:ln>
        </p:spPr>
        <p:txBody>
          <a:bodyPr wrap="square">
            <a:noAutofit/>
          </a:bodyPr>
          <a:lstStyle/>
          <a:p>
            <a:pPr marL="108000" lvl="1">
              <a:buClr>
                <a:schemeClr val="tx2"/>
              </a:buClr>
              <a:buSzPct val="100000"/>
            </a:pPr>
            <a:r>
              <a:rPr lang="en-US" altLang="ja-JP" sz="1400" dirty="0">
                <a:latin typeface="Meiryo UI" panose="020B0604030504040204" pitchFamily="50" charset="-128"/>
                <a:ea typeface="Meiryo UI" panose="020B0604030504040204" pitchFamily="50" charset="-128"/>
              </a:rPr>
              <a:t>XXX</a:t>
            </a:r>
          </a:p>
          <a:p>
            <a:pPr marL="648000" lvl="2" indent="-216000">
              <a:buClr>
                <a:schemeClr val="tx2"/>
              </a:buClr>
              <a:buSzPct val="100000"/>
              <a:buFont typeface="Trebuchet MS" panose="020B0603020202020204" pitchFamily="34" charset="0"/>
              <a:buChar char="–"/>
            </a:pPr>
            <a:endParaRPr lang="ja-JP" altLang="ja-JP" sz="1400" dirty="0">
              <a:latin typeface="Meiryo UI" panose="020B0604030504040204" pitchFamily="50" charset="-128"/>
              <a:ea typeface="Meiryo UI" panose="020B0604030504040204" pitchFamily="50" charset="-128"/>
              <a:cs typeface="Mangal" panose="02040503050203030202" pitchFamily="18" charset="0"/>
            </a:endParaRPr>
          </a:p>
        </p:txBody>
      </p:sp>
      <p:cxnSp>
        <p:nvCxnSpPr>
          <p:cNvPr id="76" name="Straight Connector 75">
            <a:extLst>
              <a:ext uri="{FF2B5EF4-FFF2-40B4-BE49-F238E27FC236}">
                <a16:creationId xmlns:a16="http://schemas.microsoft.com/office/drawing/2014/main" id="{237BAE8A-A31E-4D58-8B4E-D27C6A188B77}"/>
              </a:ext>
            </a:extLst>
          </p:cNvPr>
          <p:cNvCxnSpPr/>
          <p:nvPr/>
        </p:nvCxnSpPr>
        <p:spPr>
          <a:xfrm>
            <a:off x="629999" y="4201356"/>
            <a:ext cx="10872000" cy="0"/>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00F70D29-E9ED-4C31-A0A0-90BEFDFD2289}"/>
              </a:ext>
            </a:extLst>
          </p:cNvPr>
          <p:cNvCxnSpPr/>
          <p:nvPr/>
        </p:nvCxnSpPr>
        <p:spPr>
          <a:xfrm>
            <a:off x="629999" y="5079829"/>
            <a:ext cx="10872000" cy="0"/>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9BE5151F-3329-4248-954D-EAD149FAFA2B}"/>
              </a:ext>
            </a:extLst>
          </p:cNvPr>
          <p:cNvCxnSpPr/>
          <p:nvPr/>
        </p:nvCxnSpPr>
        <p:spPr>
          <a:xfrm>
            <a:off x="7949083" y="2821861"/>
            <a:ext cx="396000" cy="0"/>
          </a:xfrm>
          <a:prstGeom prst="straightConnector1">
            <a:avLst/>
          </a:prstGeom>
          <a:ln w="28575" cap="rnd">
            <a:solidFill>
              <a:schemeClr val="tx1">
                <a:lumMod val="60000"/>
                <a:lumOff val="40000"/>
              </a:schemeClr>
            </a:solidFill>
            <a:prstDash val="solid"/>
            <a:round/>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868D6CD0-05E3-4455-B1BC-612C38401569}"/>
              </a:ext>
            </a:extLst>
          </p:cNvPr>
          <p:cNvCxnSpPr/>
          <p:nvPr/>
        </p:nvCxnSpPr>
        <p:spPr>
          <a:xfrm>
            <a:off x="7949083" y="3130044"/>
            <a:ext cx="396000" cy="0"/>
          </a:xfrm>
          <a:prstGeom prst="straightConnector1">
            <a:avLst/>
          </a:prstGeom>
          <a:ln w="28575" cap="rnd">
            <a:solidFill>
              <a:schemeClr val="tx1">
                <a:lumMod val="60000"/>
                <a:lumOff val="40000"/>
              </a:schemeClr>
            </a:solidFill>
            <a:prstDash val="solid"/>
            <a:round/>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D59E90B8-1893-4D18-8D9E-2978CF3D92E7}"/>
              </a:ext>
            </a:extLst>
          </p:cNvPr>
          <p:cNvCxnSpPr/>
          <p:nvPr/>
        </p:nvCxnSpPr>
        <p:spPr>
          <a:xfrm>
            <a:off x="629999" y="5944720"/>
            <a:ext cx="10872000" cy="0"/>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CD6CD82E-4D82-436F-B688-996C6B272C72}"/>
              </a:ext>
            </a:extLst>
          </p:cNvPr>
          <p:cNvSpPr/>
          <p:nvPr/>
        </p:nvSpPr>
        <p:spPr>
          <a:xfrm>
            <a:off x="629999" y="2694354"/>
            <a:ext cx="1710576" cy="4050914"/>
          </a:xfrm>
          <a:prstGeom prst="rect">
            <a:avLst/>
          </a:prstGeom>
          <a:solidFill>
            <a:schemeClr val="bg1"/>
          </a:solidFill>
          <a:ln w="6350">
            <a:solidFill>
              <a:schemeClr val="tx1"/>
            </a:solidFill>
          </a:ln>
        </p:spPr>
        <p:txBody>
          <a:bodyPr wrap="square">
            <a:noAutofit/>
          </a:bodyPr>
          <a:lstStyle/>
          <a:p>
            <a:pPr marL="273050" lvl="2" indent="-228600"/>
            <a:r>
              <a:rPr lang="ja-JP" altLang="en-US" sz="1400" kern="100" dirty="0">
                <a:latin typeface="Meiryo UI" panose="020B0604030504040204" pitchFamily="50" charset="-128"/>
                <a:ea typeface="Meiryo UI" panose="020B0604030504040204" pitchFamily="50" charset="-128"/>
                <a:cs typeface="Mangal" panose="02040503050203030202" pitchFamily="18" charset="0"/>
              </a:rPr>
              <a:t>１</a:t>
            </a:r>
            <a:r>
              <a:rPr lang="en-US" altLang="ja-JP" sz="1400" kern="100" dirty="0">
                <a:latin typeface="Meiryo UI" panose="020B0604030504040204" pitchFamily="50" charset="-128"/>
                <a:ea typeface="Meiryo UI" panose="020B0604030504040204" pitchFamily="50" charset="-128"/>
                <a:cs typeface="Mangal" panose="02040503050203030202" pitchFamily="18" charset="0"/>
              </a:rPr>
              <a:t>. XXX</a:t>
            </a:r>
            <a:endParaRPr lang="ja-JP" altLang="ja-JP" sz="1400" kern="100" dirty="0">
              <a:latin typeface="Meiryo UI" panose="020B0604030504040204" pitchFamily="50" charset="-128"/>
              <a:ea typeface="Meiryo UI" panose="020B0604030504040204" pitchFamily="50" charset="-128"/>
              <a:cs typeface="Mangal" panose="02040503050203030202" pitchFamily="18" charset="0"/>
            </a:endParaRPr>
          </a:p>
        </p:txBody>
      </p:sp>
      <p:sp>
        <p:nvSpPr>
          <p:cNvPr id="74" name="Rectangle 73">
            <a:extLst>
              <a:ext uri="{FF2B5EF4-FFF2-40B4-BE49-F238E27FC236}">
                <a16:creationId xmlns:a16="http://schemas.microsoft.com/office/drawing/2014/main" id="{602219D7-D32D-4805-8C24-17B198D403C4}"/>
              </a:ext>
            </a:extLst>
          </p:cNvPr>
          <p:cNvSpPr/>
          <p:nvPr/>
        </p:nvSpPr>
        <p:spPr>
          <a:xfrm>
            <a:off x="2457472" y="4273566"/>
            <a:ext cx="1404000" cy="753281"/>
          </a:xfrm>
          <a:prstGeom prst="rect">
            <a:avLst/>
          </a:prstGeom>
          <a:ln>
            <a:solidFill>
              <a:schemeClr val="accent5"/>
            </a:solidFill>
          </a:ln>
        </p:spPr>
        <p:txBody>
          <a:bodyPr wrap="square">
            <a:noAutofit/>
          </a:bodyPr>
          <a:lstStyle/>
          <a:p>
            <a:pPr marL="108000" lvl="1">
              <a:buClr>
                <a:schemeClr val="tx2"/>
              </a:buClr>
              <a:buSzPct val="100000"/>
            </a:pPr>
            <a:r>
              <a:rPr lang="en-US" altLang="ja-JP" sz="1400" dirty="0">
                <a:latin typeface="Meiryo UI" panose="020B0604030504040204" pitchFamily="50" charset="-128"/>
                <a:ea typeface="Meiryo UI" panose="020B0604030504040204" pitchFamily="50" charset="-128"/>
              </a:rPr>
              <a:t>XXX</a:t>
            </a:r>
            <a:endParaRPr lang="ja-JP" altLang="ja-JP" sz="1400" dirty="0">
              <a:latin typeface="Meiryo UI" panose="020B0604030504040204" pitchFamily="50" charset="-128"/>
              <a:ea typeface="Meiryo UI" panose="020B0604030504040204" pitchFamily="50" charset="-128"/>
              <a:cs typeface="Mangal" panose="02040503050203030202" pitchFamily="18" charset="0"/>
            </a:endParaRPr>
          </a:p>
        </p:txBody>
      </p:sp>
      <p:sp>
        <p:nvSpPr>
          <p:cNvPr id="75" name="Rectangle 74">
            <a:extLst>
              <a:ext uri="{FF2B5EF4-FFF2-40B4-BE49-F238E27FC236}">
                <a16:creationId xmlns:a16="http://schemas.microsoft.com/office/drawing/2014/main" id="{49731F56-F9E2-4AEB-AD6B-8388C1F468BC}"/>
              </a:ext>
            </a:extLst>
          </p:cNvPr>
          <p:cNvSpPr/>
          <p:nvPr/>
        </p:nvSpPr>
        <p:spPr>
          <a:xfrm>
            <a:off x="2457472" y="5145269"/>
            <a:ext cx="1404000" cy="740787"/>
          </a:xfrm>
          <a:prstGeom prst="rect">
            <a:avLst/>
          </a:prstGeom>
          <a:ln>
            <a:solidFill>
              <a:schemeClr val="accent5"/>
            </a:solidFill>
          </a:ln>
        </p:spPr>
        <p:txBody>
          <a:bodyPr wrap="square">
            <a:noAutofit/>
          </a:bodyPr>
          <a:lstStyle/>
          <a:p>
            <a:pPr marL="108000" lvl="1">
              <a:buClr>
                <a:schemeClr val="tx2"/>
              </a:buClr>
              <a:buSzPct val="100000"/>
            </a:pPr>
            <a:r>
              <a:rPr lang="en-US" altLang="ja-JP" sz="1400" dirty="0">
                <a:latin typeface="Meiryo UI" panose="020B0604030504040204" pitchFamily="50" charset="-128"/>
                <a:ea typeface="Meiryo UI" panose="020B0604030504040204" pitchFamily="50" charset="-128"/>
              </a:rPr>
              <a:t>XXX</a:t>
            </a:r>
            <a:endParaRPr lang="ja-JP" altLang="ja-JP" sz="1400" dirty="0">
              <a:latin typeface="Meiryo UI" panose="020B0604030504040204" pitchFamily="50" charset="-128"/>
              <a:ea typeface="Meiryo UI" panose="020B0604030504040204" pitchFamily="50" charset="-128"/>
            </a:endParaRPr>
          </a:p>
        </p:txBody>
      </p:sp>
      <p:sp>
        <p:nvSpPr>
          <p:cNvPr id="78" name="Rectangle 77">
            <a:extLst>
              <a:ext uri="{FF2B5EF4-FFF2-40B4-BE49-F238E27FC236}">
                <a16:creationId xmlns:a16="http://schemas.microsoft.com/office/drawing/2014/main" id="{4E64FD0E-71F3-4203-B139-5D67B9FDE8FD}"/>
              </a:ext>
            </a:extLst>
          </p:cNvPr>
          <p:cNvSpPr/>
          <p:nvPr/>
        </p:nvSpPr>
        <p:spPr>
          <a:xfrm>
            <a:off x="3997634" y="4284682"/>
            <a:ext cx="3982302" cy="742165"/>
          </a:xfrm>
          <a:prstGeom prst="rect">
            <a:avLst/>
          </a:prstGeom>
          <a:ln>
            <a:noFill/>
          </a:ln>
        </p:spPr>
        <p:txBody>
          <a:bodyPr wrap="square">
            <a:noAutofit/>
          </a:bodyPr>
          <a:lstStyle/>
          <a:p>
            <a:pPr marL="324000" lvl="1" indent="-216000">
              <a:spcBef>
                <a:spcPts val="600"/>
              </a:spcBef>
              <a:buClr>
                <a:schemeClr val="tx2"/>
              </a:buClr>
              <a:buSzPct val="100000"/>
              <a:buFont typeface="Trebuchet MS" panose="020B0603020202020204" pitchFamily="34" charset="0"/>
              <a:buChar char="•"/>
            </a:pPr>
            <a:r>
              <a:rPr lang="en-US" altLang="ja-JP" sz="1400" dirty="0">
                <a:latin typeface="Meiryo UI" panose="020B0604030504040204" pitchFamily="50" charset="-128"/>
                <a:ea typeface="Meiryo UI" panose="020B0604030504040204" pitchFamily="50" charset="-128"/>
                <a:cs typeface="Mangal" panose="02040503050203030202" pitchFamily="18" charset="0"/>
              </a:rPr>
              <a:t>XXXX</a:t>
            </a:r>
          </a:p>
          <a:p>
            <a:pPr marL="324000" lvl="1" indent="-216000">
              <a:spcBef>
                <a:spcPts val="600"/>
              </a:spcBef>
              <a:buClr>
                <a:schemeClr val="tx2"/>
              </a:buClr>
              <a:buSzPct val="100000"/>
              <a:buFont typeface="Trebuchet MS" panose="020B0603020202020204" pitchFamily="34" charset="0"/>
              <a:buChar char="•"/>
            </a:pPr>
            <a:r>
              <a:rPr lang="en-US" altLang="ja-JP" sz="1400" dirty="0">
                <a:latin typeface="Meiryo UI" panose="020B0604030504040204" pitchFamily="50" charset="-128"/>
                <a:ea typeface="Meiryo UI" panose="020B0604030504040204" pitchFamily="50" charset="-128"/>
                <a:cs typeface="Mangal" panose="02040503050203030202" pitchFamily="18" charset="0"/>
              </a:rPr>
              <a:t>XXXX</a:t>
            </a:r>
          </a:p>
        </p:txBody>
      </p:sp>
      <p:sp>
        <p:nvSpPr>
          <p:cNvPr id="82" name="Rectangle 81">
            <a:extLst>
              <a:ext uri="{FF2B5EF4-FFF2-40B4-BE49-F238E27FC236}">
                <a16:creationId xmlns:a16="http://schemas.microsoft.com/office/drawing/2014/main" id="{3FE210E5-D637-4B5F-A0F5-3ED758134AC6}"/>
              </a:ext>
            </a:extLst>
          </p:cNvPr>
          <p:cNvSpPr/>
          <p:nvPr/>
        </p:nvSpPr>
        <p:spPr>
          <a:xfrm>
            <a:off x="3997634" y="5145269"/>
            <a:ext cx="3982302" cy="742165"/>
          </a:xfrm>
          <a:prstGeom prst="rect">
            <a:avLst/>
          </a:prstGeom>
          <a:ln>
            <a:noFill/>
          </a:ln>
        </p:spPr>
        <p:txBody>
          <a:bodyPr wrap="square">
            <a:noAutofit/>
          </a:bodyPr>
          <a:lstStyle/>
          <a:p>
            <a:pPr marL="324000" lvl="1" indent="-216000">
              <a:spcBef>
                <a:spcPts val="600"/>
              </a:spcBef>
              <a:buClr>
                <a:schemeClr val="tx2"/>
              </a:buClr>
              <a:buSzPct val="100000"/>
              <a:buFont typeface="Trebuchet MS" panose="020B0603020202020204" pitchFamily="34" charset="0"/>
              <a:buChar char="•"/>
            </a:pPr>
            <a:r>
              <a:rPr lang="en-US" altLang="ja-JP" sz="1400" dirty="0">
                <a:latin typeface="Meiryo UI" panose="020B0604030504040204" pitchFamily="50" charset="-128"/>
                <a:ea typeface="Meiryo UI" panose="020B0604030504040204" pitchFamily="50" charset="-128"/>
                <a:cs typeface="Mangal" panose="02040503050203030202" pitchFamily="18" charset="0"/>
              </a:rPr>
              <a:t>XXXX</a:t>
            </a:r>
          </a:p>
          <a:p>
            <a:pPr marL="324000" lvl="1" indent="-216000">
              <a:spcBef>
                <a:spcPts val="600"/>
              </a:spcBef>
              <a:buClr>
                <a:schemeClr val="tx2"/>
              </a:buClr>
              <a:buSzPct val="100000"/>
              <a:buFont typeface="Trebuchet MS" panose="020B0603020202020204" pitchFamily="34" charset="0"/>
              <a:buChar char="•"/>
            </a:pPr>
            <a:r>
              <a:rPr lang="en-US" altLang="ja-JP" sz="1400" dirty="0">
                <a:latin typeface="Meiryo UI" panose="020B0604030504040204" pitchFamily="50" charset="-128"/>
                <a:ea typeface="Meiryo UI" panose="020B0604030504040204" pitchFamily="50" charset="-128"/>
                <a:cs typeface="Mangal" panose="02040503050203030202" pitchFamily="18" charset="0"/>
              </a:rPr>
              <a:t>XXXX</a:t>
            </a:r>
          </a:p>
        </p:txBody>
      </p:sp>
      <p:sp>
        <p:nvSpPr>
          <p:cNvPr id="88" name="Rectangle 87">
            <a:extLst>
              <a:ext uri="{FF2B5EF4-FFF2-40B4-BE49-F238E27FC236}">
                <a16:creationId xmlns:a16="http://schemas.microsoft.com/office/drawing/2014/main" id="{C041071D-FB12-4E69-9A98-1A422DB2367E}"/>
              </a:ext>
            </a:extLst>
          </p:cNvPr>
          <p:cNvSpPr/>
          <p:nvPr/>
        </p:nvSpPr>
        <p:spPr>
          <a:xfrm>
            <a:off x="2457472" y="6004480"/>
            <a:ext cx="1404000" cy="740787"/>
          </a:xfrm>
          <a:prstGeom prst="rect">
            <a:avLst/>
          </a:prstGeom>
          <a:ln>
            <a:solidFill>
              <a:schemeClr val="accent5"/>
            </a:solidFill>
          </a:ln>
        </p:spPr>
        <p:txBody>
          <a:bodyPr wrap="square">
            <a:noAutofit/>
          </a:bodyPr>
          <a:lstStyle/>
          <a:p>
            <a:pPr marL="108000" lvl="1">
              <a:buClr>
                <a:schemeClr val="tx2"/>
              </a:buClr>
              <a:buSzPct val="100000"/>
            </a:pPr>
            <a:r>
              <a:rPr lang="en-US" altLang="ja-JP" sz="1400" dirty="0">
                <a:latin typeface="Meiryo UI" panose="020B0604030504040204" pitchFamily="50" charset="-128"/>
                <a:ea typeface="Meiryo UI" panose="020B0604030504040204" pitchFamily="50" charset="-128"/>
              </a:rPr>
              <a:t>XXX</a:t>
            </a:r>
            <a:endParaRPr lang="ja-JP" altLang="en-US" sz="1400" dirty="0">
              <a:latin typeface="Meiryo UI" panose="020B0604030504040204" pitchFamily="50" charset="-128"/>
              <a:ea typeface="Meiryo UI" panose="020B0604030504040204" pitchFamily="50" charset="-128"/>
            </a:endParaRPr>
          </a:p>
        </p:txBody>
      </p:sp>
      <p:sp>
        <p:nvSpPr>
          <p:cNvPr id="91" name="Rectangle 90">
            <a:extLst>
              <a:ext uri="{FF2B5EF4-FFF2-40B4-BE49-F238E27FC236}">
                <a16:creationId xmlns:a16="http://schemas.microsoft.com/office/drawing/2014/main" id="{006C9025-803C-4E96-92BE-1BC6AAB22418}"/>
              </a:ext>
            </a:extLst>
          </p:cNvPr>
          <p:cNvSpPr/>
          <p:nvPr/>
        </p:nvSpPr>
        <p:spPr>
          <a:xfrm>
            <a:off x="3997634" y="6003102"/>
            <a:ext cx="3982302" cy="742165"/>
          </a:xfrm>
          <a:prstGeom prst="rect">
            <a:avLst/>
          </a:prstGeom>
          <a:ln>
            <a:noFill/>
          </a:ln>
        </p:spPr>
        <p:txBody>
          <a:bodyPr wrap="square">
            <a:noAutofit/>
          </a:bodyPr>
          <a:lstStyle/>
          <a:p>
            <a:pPr marL="324000" lvl="1" indent="-216000">
              <a:spcBef>
                <a:spcPts val="600"/>
              </a:spcBef>
              <a:buClr>
                <a:schemeClr val="tx2"/>
              </a:buClr>
              <a:buSzPct val="100000"/>
              <a:buFont typeface="Trebuchet MS" panose="020B0603020202020204" pitchFamily="34" charset="0"/>
              <a:buChar char="•"/>
            </a:pPr>
            <a:r>
              <a:rPr lang="en-US" altLang="ja-JP" sz="1400" dirty="0">
                <a:latin typeface="Meiryo UI" panose="020B0604030504040204" pitchFamily="50" charset="-128"/>
                <a:ea typeface="Meiryo UI" panose="020B0604030504040204" pitchFamily="50" charset="-128"/>
                <a:cs typeface="Mangal" panose="02040503050203030202" pitchFamily="18" charset="0"/>
              </a:rPr>
              <a:t>XXXX</a:t>
            </a:r>
          </a:p>
          <a:p>
            <a:pPr marL="324000" lvl="1" indent="-216000">
              <a:spcBef>
                <a:spcPts val="600"/>
              </a:spcBef>
              <a:buClr>
                <a:schemeClr val="tx2"/>
              </a:buClr>
              <a:buSzPct val="100000"/>
              <a:buFont typeface="Trebuchet MS" panose="020B0603020202020204" pitchFamily="34" charset="0"/>
              <a:buChar char="•"/>
            </a:pPr>
            <a:r>
              <a:rPr lang="en-US" altLang="ja-JP" sz="1400" dirty="0">
                <a:latin typeface="Meiryo UI" panose="020B0604030504040204" pitchFamily="50" charset="-128"/>
                <a:ea typeface="Meiryo UI" panose="020B0604030504040204" pitchFamily="50" charset="-128"/>
                <a:cs typeface="Mangal" panose="02040503050203030202" pitchFamily="18" charset="0"/>
              </a:rPr>
              <a:t>XXXX</a:t>
            </a:r>
          </a:p>
        </p:txBody>
      </p:sp>
      <p:sp>
        <p:nvSpPr>
          <p:cNvPr id="92" name="Rectangle 91">
            <a:extLst>
              <a:ext uri="{FF2B5EF4-FFF2-40B4-BE49-F238E27FC236}">
                <a16:creationId xmlns:a16="http://schemas.microsoft.com/office/drawing/2014/main" id="{D48B4E12-2575-4912-8335-91700CEA8EC6}"/>
              </a:ext>
            </a:extLst>
          </p:cNvPr>
          <p:cNvSpPr/>
          <p:nvPr/>
        </p:nvSpPr>
        <p:spPr>
          <a:xfrm>
            <a:off x="8302821" y="4284682"/>
            <a:ext cx="3240000" cy="742165"/>
          </a:xfrm>
          <a:prstGeom prst="rect">
            <a:avLst/>
          </a:prstGeom>
          <a:ln>
            <a:noFill/>
          </a:ln>
        </p:spPr>
        <p:txBody>
          <a:bodyPr wrap="square">
            <a:noAutofit/>
          </a:bodyPr>
          <a:lstStyle/>
          <a:p>
            <a:pPr marL="324000" lvl="1" indent="-216000">
              <a:spcBef>
                <a:spcPts val="600"/>
              </a:spcBef>
              <a:buClr>
                <a:schemeClr val="tx2"/>
              </a:buClr>
              <a:buSzPct val="100000"/>
              <a:buFont typeface="Trebuchet MS" panose="020B0603020202020204" pitchFamily="34" charset="0"/>
              <a:buChar char="•"/>
            </a:pPr>
            <a:r>
              <a:rPr lang="en-US" altLang="ja-JP" sz="1400" dirty="0">
                <a:latin typeface="Meiryo UI" panose="020B0604030504040204" pitchFamily="50" charset="-128"/>
                <a:ea typeface="Meiryo UI" panose="020B0604030504040204" pitchFamily="50" charset="-128"/>
                <a:cs typeface="Mangal" panose="02040503050203030202" pitchFamily="18" charset="0"/>
              </a:rPr>
              <a:t>XXXX</a:t>
            </a:r>
          </a:p>
          <a:p>
            <a:pPr marL="324000" lvl="1" indent="-216000">
              <a:spcBef>
                <a:spcPts val="600"/>
              </a:spcBef>
              <a:buClr>
                <a:schemeClr val="tx2"/>
              </a:buClr>
              <a:buSzPct val="100000"/>
              <a:buFont typeface="Trebuchet MS" panose="020B0603020202020204" pitchFamily="34" charset="0"/>
              <a:buChar char="•"/>
            </a:pPr>
            <a:r>
              <a:rPr lang="en-US" altLang="ja-JP" sz="1400" dirty="0">
                <a:latin typeface="Meiryo UI" panose="020B0604030504040204" pitchFamily="50" charset="-128"/>
                <a:ea typeface="Meiryo UI" panose="020B0604030504040204" pitchFamily="50" charset="-128"/>
                <a:cs typeface="Mangal" panose="02040503050203030202" pitchFamily="18" charset="0"/>
              </a:rPr>
              <a:t>XXXX</a:t>
            </a:r>
          </a:p>
        </p:txBody>
      </p:sp>
      <p:sp>
        <p:nvSpPr>
          <p:cNvPr id="93" name="Rectangle 92">
            <a:extLst>
              <a:ext uri="{FF2B5EF4-FFF2-40B4-BE49-F238E27FC236}">
                <a16:creationId xmlns:a16="http://schemas.microsoft.com/office/drawing/2014/main" id="{B88711C1-D677-4281-8C3D-1878CB524205}"/>
              </a:ext>
            </a:extLst>
          </p:cNvPr>
          <p:cNvSpPr/>
          <p:nvPr/>
        </p:nvSpPr>
        <p:spPr>
          <a:xfrm>
            <a:off x="8302821" y="5145269"/>
            <a:ext cx="3240000" cy="742165"/>
          </a:xfrm>
          <a:prstGeom prst="rect">
            <a:avLst/>
          </a:prstGeom>
          <a:ln>
            <a:noFill/>
          </a:ln>
        </p:spPr>
        <p:txBody>
          <a:bodyPr wrap="square">
            <a:noAutofit/>
          </a:bodyPr>
          <a:lstStyle/>
          <a:p>
            <a:pPr marL="324000" lvl="1" indent="-216000">
              <a:spcBef>
                <a:spcPts val="600"/>
              </a:spcBef>
              <a:buClr>
                <a:schemeClr val="tx2"/>
              </a:buClr>
              <a:buSzPct val="100000"/>
              <a:buFont typeface="Trebuchet MS" panose="020B0603020202020204" pitchFamily="34" charset="0"/>
              <a:buChar char="•"/>
            </a:pPr>
            <a:r>
              <a:rPr lang="en-US" altLang="ja-JP" sz="1400" dirty="0">
                <a:latin typeface="Meiryo UI" panose="020B0604030504040204" pitchFamily="50" charset="-128"/>
                <a:ea typeface="Meiryo UI" panose="020B0604030504040204" pitchFamily="50" charset="-128"/>
                <a:cs typeface="Mangal" panose="02040503050203030202" pitchFamily="18" charset="0"/>
              </a:rPr>
              <a:t>XXXX</a:t>
            </a:r>
          </a:p>
          <a:p>
            <a:pPr marL="324000" lvl="1" indent="-216000">
              <a:spcBef>
                <a:spcPts val="600"/>
              </a:spcBef>
              <a:buClr>
                <a:schemeClr val="tx2"/>
              </a:buClr>
              <a:buSzPct val="100000"/>
              <a:buFont typeface="Trebuchet MS" panose="020B0603020202020204" pitchFamily="34" charset="0"/>
              <a:buChar char="•"/>
            </a:pPr>
            <a:r>
              <a:rPr lang="en-US" altLang="ja-JP" sz="1400" dirty="0">
                <a:latin typeface="Meiryo UI" panose="020B0604030504040204" pitchFamily="50" charset="-128"/>
                <a:ea typeface="Meiryo UI" panose="020B0604030504040204" pitchFamily="50" charset="-128"/>
                <a:cs typeface="Mangal" panose="02040503050203030202" pitchFamily="18" charset="0"/>
              </a:rPr>
              <a:t>XXXX</a:t>
            </a:r>
          </a:p>
        </p:txBody>
      </p:sp>
      <p:sp>
        <p:nvSpPr>
          <p:cNvPr id="94" name="Rectangle 93">
            <a:extLst>
              <a:ext uri="{FF2B5EF4-FFF2-40B4-BE49-F238E27FC236}">
                <a16:creationId xmlns:a16="http://schemas.microsoft.com/office/drawing/2014/main" id="{8F729FDE-D597-4489-88F7-DE1716418FF1}"/>
              </a:ext>
            </a:extLst>
          </p:cNvPr>
          <p:cNvSpPr/>
          <p:nvPr/>
        </p:nvSpPr>
        <p:spPr>
          <a:xfrm>
            <a:off x="8302821" y="6003102"/>
            <a:ext cx="3240000" cy="742165"/>
          </a:xfrm>
          <a:prstGeom prst="rect">
            <a:avLst/>
          </a:prstGeom>
          <a:ln>
            <a:noFill/>
          </a:ln>
        </p:spPr>
        <p:txBody>
          <a:bodyPr wrap="square">
            <a:noAutofit/>
          </a:bodyPr>
          <a:lstStyle/>
          <a:p>
            <a:pPr marL="324000" lvl="1" indent="-216000">
              <a:spcBef>
                <a:spcPts val="600"/>
              </a:spcBef>
              <a:buClr>
                <a:schemeClr val="tx2"/>
              </a:buClr>
              <a:buSzPct val="100000"/>
              <a:buFont typeface="Trebuchet MS" panose="020B0603020202020204" pitchFamily="34" charset="0"/>
              <a:buChar char="•"/>
            </a:pPr>
            <a:r>
              <a:rPr lang="en-US" altLang="ja-JP" sz="1400" dirty="0">
                <a:latin typeface="Meiryo UI" panose="020B0604030504040204" pitchFamily="50" charset="-128"/>
                <a:ea typeface="Meiryo UI" panose="020B0604030504040204" pitchFamily="50" charset="-128"/>
                <a:cs typeface="Mangal" panose="02040503050203030202" pitchFamily="18" charset="0"/>
              </a:rPr>
              <a:t>XXXX</a:t>
            </a:r>
          </a:p>
          <a:p>
            <a:pPr marL="324000" lvl="1" indent="-216000">
              <a:spcBef>
                <a:spcPts val="600"/>
              </a:spcBef>
              <a:buClr>
                <a:schemeClr val="tx2"/>
              </a:buClr>
              <a:buSzPct val="100000"/>
              <a:buFont typeface="Trebuchet MS" panose="020B0603020202020204" pitchFamily="34" charset="0"/>
              <a:buChar char="•"/>
            </a:pPr>
            <a:r>
              <a:rPr lang="en-US" altLang="ja-JP" sz="1400" dirty="0">
                <a:latin typeface="Meiryo UI" panose="020B0604030504040204" pitchFamily="50" charset="-128"/>
                <a:ea typeface="Meiryo UI" panose="020B0604030504040204" pitchFamily="50" charset="-128"/>
                <a:cs typeface="Mangal" panose="02040503050203030202" pitchFamily="18" charset="0"/>
              </a:rPr>
              <a:t>XXXX</a:t>
            </a:r>
          </a:p>
        </p:txBody>
      </p:sp>
      <p:cxnSp>
        <p:nvCxnSpPr>
          <p:cNvPr id="95" name="Straight Arrow Connector 94">
            <a:extLst>
              <a:ext uri="{FF2B5EF4-FFF2-40B4-BE49-F238E27FC236}">
                <a16:creationId xmlns:a16="http://schemas.microsoft.com/office/drawing/2014/main" id="{E6340155-D071-4C06-BFA8-7A8F73A20E3F}"/>
              </a:ext>
            </a:extLst>
          </p:cNvPr>
          <p:cNvCxnSpPr/>
          <p:nvPr/>
        </p:nvCxnSpPr>
        <p:spPr>
          <a:xfrm>
            <a:off x="7949083" y="4440885"/>
            <a:ext cx="396000" cy="0"/>
          </a:xfrm>
          <a:prstGeom prst="straightConnector1">
            <a:avLst/>
          </a:prstGeom>
          <a:ln w="28575" cap="rnd">
            <a:solidFill>
              <a:schemeClr val="tx1">
                <a:lumMod val="60000"/>
                <a:lumOff val="40000"/>
              </a:schemeClr>
            </a:solidFill>
            <a:prstDash val="solid"/>
            <a:round/>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6" name="Straight Arrow Connector 95">
            <a:extLst>
              <a:ext uri="{FF2B5EF4-FFF2-40B4-BE49-F238E27FC236}">
                <a16:creationId xmlns:a16="http://schemas.microsoft.com/office/drawing/2014/main" id="{60DBBFED-5866-4890-84A6-80ED4B73DAF1}"/>
              </a:ext>
            </a:extLst>
          </p:cNvPr>
          <p:cNvCxnSpPr/>
          <p:nvPr/>
        </p:nvCxnSpPr>
        <p:spPr>
          <a:xfrm>
            <a:off x="7949083" y="4763827"/>
            <a:ext cx="396000" cy="0"/>
          </a:xfrm>
          <a:prstGeom prst="straightConnector1">
            <a:avLst/>
          </a:prstGeom>
          <a:ln w="28575" cap="rnd">
            <a:solidFill>
              <a:schemeClr val="tx1">
                <a:lumMod val="60000"/>
                <a:lumOff val="40000"/>
              </a:schemeClr>
            </a:solidFill>
            <a:prstDash val="solid"/>
            <a:round/>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7" name="Straight Arrow Connector 96">
            <a:extLst>
              <a:ext uri="{FF2B5EF4-FFF2-40B4-BE49-F238E27FC236}">
                <a16:creationId xmlns:a16="http://schemas.microsoft.com/office/drawing/2014/main" id="{3DC3BFFE-7449-4A0F-A1E7-11699C467DF9}"/>
              </a:ext>
            </a:extLst>
          </p:cNvPr>
          <p:cNvCxnSpPr/>
          <p:nvPr/>
        </p:nvCxnSpPr>
        <p:spPr>
          <a:xfrm>
            <a:off x="7949083" y="5315232"/>
            <a:ext cx="396000" cy="0"/>
          </a:xfrm>
          <a:prstGeom prst="straightConnector1">
            <a:avLst/>
          </a:prstGeom>
          <a:ln w="28575" cap="rnd">
            <a:solidFill>
              <a:schemeClr val="tx1">
                <a:lumMod val="60000"/>
                <a:lumOff val="40000"/>
              </a:schemeClr>
            </a:solidFill>
            <a:prstDash val="solid"/>
            <a:round/>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E3142156-C75B-4E1A-ACBE-765D8F07FCAA}"/>
              </a:ext>
            </a:extLst>
          </p:cNvPr>
          <p:cNvCxnSpPr/>
          <p:nvPr/>
        </p:nvCxnSpPr>
        <p:spPr>
          <a:xfrm>
            <a:off x="7949083" y="5630149"/>
            <a:ext cx="396000" cy="0"/>
          </a:xfrm>
          <a:prstGeom prst="straightConnector1">
            <a:avLst/>
          </a:prstGeom>
          <a:ln w="28575" cap="rnd">
            <a:solidFill>
              <a:schemeClr val="tx1">
                <a:lumMod val="60000"/>
                <a:lumOff val="40000"/>
              </a:schemeClr>
            </a:solidFill>
            <a:prstDash val="solid"/>
            <a:round/>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9" name="Straight Arrow Connector 98">
            <a:extLst>
              <a:ext uri="{FF2B5EF4-FFF2-40B4-BE49-F238E27FC236}">
                <a16:creationId xmlns:a16="http://schemas.microsoft.com/office/drawing/2014/main" id="{1F7E027E-CFCA-4A5B-BA0F-8E74742FBA85}"/>
              </a:ext>
            </a:extLst>
          </p:cNvPr>
          <p:cNvCxnSpPr/>
          <p:nvPr/>
        </p:nvCxnSpPr>
        <p:spPr>
          <a:xfrm>
            <a:off x="7949083" y="6199409"/>
            <a:ext cx="396000" cy="0"/>
          </a:xfrm>
          <a:prstGeom prst="straightConnector1">
            <a:avLst/>
          </a:prstGeom>
          <a:ln w="28575" cap="rnd">
            <a:solidFill>
              <a:schemeClr val="tx1">
                <a:lumMod val="60000"/>
                <a:lumOff val="40000"/>
              </a:schemeClr>
            </a:solidFill>
            <a:prstDash val="solid"/>
            <a:roun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84" name="Oval 83">
            <a:extLst>
              <a:ext uri="{FF2B5EF4-FFF2-40B4-BE49-F238E27FC236}">
                <a16:creationId xmlns:a16="http://schemas.microsoft.com/office/drawing/2014/main" id="{5FE99260-CB16-4ECF-88AA-B62CC61EE28E}"/>
              </a:ext>
            </a:extLst>
          </p:cNvPr>
          <p:cNvSpPr/>
          <p:nvPr/>
        </p:nvSpPr>
        <p:spPr>
          <a:xfrm>
            <a:off x="2353030" y="2595277"/>
            <a:ext cx="288000" cy="288000"/>
          </a:xfrm>
          <a:prstGeom prst="ellipse">
            <a:avLst/>
          </a:prstGeom>
          <a:solidFill>
            <a:schemeClr val="accent5"/>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kumimoji="1" lang="en-US" altLang="ja-JP" sz="900" dirty="0">
                <a:solidFill>
                  <a:srgbClr val="FFFFFF"/>
                </a:solidFill>
                <a:latin typeface="Meiryo UI" panose="020B0604030504040204" pitchFamily="50" charset="-128"/>
                <a:ea typeface="Meiryo UI" panose="020B0604030504040204" pitchFamily="50" charset="-128"/>
              </a:rPr>
              <a:t>1</a:t>
            </a:r>
            <a:endParaRPr kumimoji="1" lang="en-US" sz="900" dirty="0">
              <a:solidFill>
                <a:srgbClr val="FFFFFF"/>
              </a:solidFill>
              <a:latin typeface="Meiryo UI" panose="020B0604030504040204" pitchFamily="50" charset="-128"/>
              <a:ea typeface="Meiryo UI" panose="020B0604030504040204" pitchFamily="50" charset="-128"/>
            </a:endParaRPr>
          </a:p>
        </p:txBody>
      </p:sp>
      <p:sp>
        <p:nvSpPr>
          <p:cNvPr id="85" name="Oval 84">
            <a:extLst>
              <a:ext uri="{FF2B5EF4-FFF2-40B4-BE49-F238E27FC236}">
                <a16:creationId xmlns:a16="http://schemas.microsoft.com/office/drawing/2014/main" id="{3E5B42EB-3E2A-404A-ABA7-73EABCB54C32}"/>
              </a:ext>
            </a:extLst>
          </p:cNvPr>
          <p:cNvSpPr/>
          <p:nvPr/>
        </p:nvSpPr>
        <p:spPr>
          <a:xfrm>
            <a:off x="2353030" y="4181305"/>
            <a:ext cx="288000" cy="288000"/>
          </a:xfrm>
          <a:prstGeom prst="ellipse">
            <a:avLst/>
          </a:prstGeom>
          <a:solidFill>
            <a:schemeClr val="accent5"/>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kumimoji="1" lang="en-US" altLang="ja-JP" sz="900" dirty="0">
                <a:solidFill>
                  <a:srgbClr val="FFFFFF"/>
                </a:solidFill>
                <a:latin typeface="Meiryo UI" panose="020B0604030504040204" pitchFamily="50" charset="-128"/>
                <a:ea typeface="Meiryo UI" panose="020B0604030504040204" pitchFamily="50" charset="-128"/>
              </a:rPr>
              <a:t>2</a:t>
            </a:r>
            <a:endParaRPr kumimoji="1" lang="en-US" sz="900" dirty="0">
              <a:solidFill>
                <a:srgbClr val="FFFFFF"/>
              </a:solidFill>
              <a:latin typeface="Meiryo UI" panose="020B0604030504040204" pitchFamily="50" charset="-128"/>
              <a:ea typeface="Meiryo UI" panose="020B0604030504040204" pitchFamily="50" charset="-128"/>
            </a:endParaRPr>
          </a:p>
        </p:txBody>
      </p:sp>
      <p:sp>
        <p:nvSpPr>
          <p:cNvPr id="86" name="Oval 85">
            <a:extLst>
              <a:ext uri="{FF2B5EF4-FFF2-40B4-BE49-F238E27FC236}">
                <a16:creationId xmlns:a16="http://schemas.microsoft.com/office/drawing/2014/main" id="{1D6ED9B3-0CCA-4D05-910A-65373D653A66}"/>
              </a:ext>
            </a:extLst>
          </p:cNvPr>
          <p:cNvSpPr/>
          <p:nvPr/>
        </p:nvSpPr>
        <p:spPr>
          <a:xfrm>
            <a:off x="2353030" y="5079075"/>
            <a:ext cx="288000" cy="288000"/>
          </a:xfrm>
          <a:prstGeom prst="ellipse">
            <a:avLst/>
          </a:prstGeom>
          <a:solidFill>
            <a:schemeClr val="accent5"/>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kumimoji="1" lang="en-US" sz="900" dirty="0">
                <a:solidFill>
                  <a:srgbClr val="FFFFFF"/>
                </a:solidFill>
                <a:latin typeface="Meiryo UI" panose="020B0604030504040204" pitchFamily="50" charset="-128"/>
                <a:ea typeface="Meiryo UI" panose="020B0604030504040204" pitchFamily="50" charset="-128"/>
              </a:rPr>
              <a:t>3</a:t>
            </a:r>
          </a:p>
        </p:txBody>
      </p:sp>
      <p:sp>
        <p:nvSpPr>
          <p:cNvPr id="89" name="Oval 88">
            <a:extLst>
              <a:ext uri="{FF2B5EF4-FFF2-40B4-BE49-F238E27FC236}">
                <a16:creationId xmlns:a16="http://schemas.microsoft.com/office/drawing/2014/main" id="{594C2C93-3396-43E4-BC43-93AAD56E07BA}"/>
              </a:ext>
            </a:extLst>
          </p:cNvPr>
          <p:cNvSpPr/>
          <p:nvPr/>
        </p:nvSpPr>
        <p:spPr>
          <a:xfrm>
            <a:off x="2343198" y="5947347"/>
            <a:ext cx="288000" cy="288000"/>
          </a:xfrm>
          <a:prstGeom prst="ellipse">
            <a:avLst/>
          </a:prstGeom>
          <a:solidFill>
            <a:schemeClr val="accent5"/>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kumimoji="1" lang="en-US" sz="900" dirty="0">
                <a:solidFill>
                  <a:srgbClr val="FFFFFF"/>
                </a:solidFill>
                <a:latin typeface="Meiryo UI" panose="020B0604030504040204" pitchFamily="50" charset="-128"/>
                <a:ea typeface="Meiryo UI" panose="020B0604030504040204" pitchFamily="50" charset="-128"/>
              </a:rPr>
              <a:t>4</a:t>
            </a:r>
          </a:p>
        </p:txBody>
      </p:sp>
      <p:cxnSp>
        <p:nvCxnSpPr>
          <p:cNvPr id="53" name="Straight Arrow Connector 52">
            <a:extLst>
              <a:ext uri="{FF2B5EF4-FFF2-40B4-BE49-F238E27FC236}">
                <a16:creationId xmlns:a16="http://schemas.microsoft.com/office/drawing/2014/main" id="{72FB002E-58E7-4B53-8F7C-6456BBAD89BF}"/>
              </a:ext>
            </a:extLst>
          </p:cNvPr>
          <p:cNvCxnSpPr/>
          <p:nvPr/>
        </p:nvCxnSpPr>
        <p:spPr>
          <a:xfrm>
            <a:off x="7949083" y="6479628"/>
            <a:ext cx="396000" cy="0"/>
          </a:xfrm>
          <a:prstGeom prst="straightConnector1">
            <a:avLst/>
          </a:prstGeom>
          <a:ln w="28575" cap="rnd">
            <a:solidFill>
              <a:schemeClr val="tx1">
                <a:lumMod val="60000"/>
                <a:lumOff val="40000"/>
              </a:schemeClr>
            </a:solidFill>
            <a:prstDash val="solid"/>
            <a:roun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1" name="Title 1">
            <a:extLst>
              <a:ext uri="{FF2B5EF4-FFF2-40B4-BE49-F238E27FC236}">
                <a16:creationId xmlns:a16="http://schemas.microsoft.com/office/drawing/2014/main" id="{509117B9-4B43-48AD-A363-F339D13B6EA7}"/>
              </a:ext>
            </a:extLst>
          </p:cNvPr>
          <p:cNvSpPr txBox="1">
            <a:spLocks/>
          </p:cNvSpPr>
          <p:nvPr/>
        </p:nvSpPr>
        <p:spPr>
          <a:xfrm>
            <a:off x="148857" y="17145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2. </a:t>
            </a:r>
            <a:r>
              <a:rPr lang="ja-JP" altLang="en-US" sz="2000" dirty="0"/>
              <a:t>研究開発計画／</a:t>
            </a:r>
            <a:r>
              <a:rPr kumimoji="1" lang="ja-JP" altLang="en-US" sz="2000" dirty="0"/>
              <a:t>（</a:t>
            </a:r>
            <a:r>
              <a:rPr kumimoji="1" lang="en-US" altLang="ja-JP" sz="2000" dirty="0"/>
              <a:t>5</a:t>
            </a:r>
            <a:r>
              <a:rPr kumimoji="1" lang="ja-JP" altLang="en-US" sz="2000" dirty="0"/>
              <a:t>）技術的優位性</a:t>
            </a:r>
            <a:endParaRPr kumimoji="1" lang="en-US" sz="2000" dirty="0"/>
          </a:p>
        </p:txBody>
      </p:sp>
      <p:sp>
        <p:nvSpPr>
          <p:cNvPr id="42" name="Title 1">
            <a:extLst>
              <a:ext uri="{FF2B5EF4-FFF2-40B4-BE49-F238E27FC236}">
                <a16:creationId xmlns:a16="http://schemas.microsoft.com/office/drawing/2014/main" id="{26E65524-1FDA-4E23-9021-8525483CDB0A}"/>
              </a:ext>
            </a:extLst>
          </p:cNvPr>
          <p:cNvSpPr txBox="1">
            <a:spLocks/>
          </p:cNvSpPr>
          <p:nvPr/>
        </p:nvSpPr>
        <p:spPr>
          <a:xfrm>
            <a:off x="328302" y="624524"/>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国際的な競争の中においても技術等における優位性を保有</a:t>
            </a:r>
            <a:endParaRPr kumimoji="1" lang="en-US" altLang="ja-JP" dirty="0">
              <a:solidFill>
                <a:schemeClr val="tx1"/>
              </a:solidFill>
            </a:endParaRPr>
          </a:p>
        </p:txBody>
      </p:sp>
      <p:cxnSp>
        <p:nvCxnSpPr>
          <p:cNvPr id="43" name="直線コネクタ 42">
            <a:extLst>
              <a:ext uri="{FF2B5EF4-FFF2-40B4-BE49-F238E27FC236}">
                <a16:creationId xmlns:a16="http://schemas.microsoft.com/office/drawing/2014/main" id="{E433152B-1102-4B02-A309-E6B936DCEFC1}"/>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43930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1289AF5-5D89-40F9-B96D-6A9BD894A3F6}"/>
              </a:ext>
            </a:extLst>
          </p:cNvPr>
          <p:cNvSpPr/>
          <p:nvPr/>
        </p:nvSpPr>
        <p:spPr>
          <a:xfrm>
            <a:off x="1127747" y="1827160"/>
            <a:ext cx="10103798"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dirty="0">
                <a:solidFill>
                  <a:srgbClr val="FFFFFF"/>
                </a:solidFill>
                <a:latin typeface="Trebuchet MS" panose="020B0603020202020204" pitchFamily="34" charset="0"/>
                <a:ea typeface="Meiryo UI" panose="020B0604030504040204" pitchFamily="50" charset="-128"/>
              </a:rPr>
              <a:t>３．イノベーション推進体制</a:t>
            </a:r>
            <a:endParaRPr kumimoji="1" lang="en-US" altLang="ja-JP" sz="5400" dirty="0">
              <a:solidFill>
                <a:srgbClr val="FFFFFF"/>
              </a:solidFill>
              <a:latin typeface="Trebuchet MS" panose="020B0603020202020204" pitchFamily="34" charset="0"/>
              <a:ea typeface="Meiryo UI" panose="020B0604030504040204" pitchFamily="50" charset="-128"/>
            </a:endParaRPr>
          </a:p>
          <a:p>
            <a:pPr algn="ctr">
              <a:lnSpc>
                <a:spcPts val="6000"/>
              </a:lnSpc>
            </a:pPr>
            <a:r>
              <a:rPr kumimoji="1" lang="ja-JP" altLang="en-US" sz="3600" dirty="0">
                <a:solidFill>
                  <a:srgbClr val="FFFFFF"/>
                </a:solidFill>
                <a:latin typeface="Trebuchet MS" panose="020B0603020202020204" pitchFamily="34" charset="0"/>
                <a:ea typeface="Meiryo UI" panose="020B0604030504040204" pitchFamily="50" charset="-128"/>
              </a:rPr>
              <a:t>（経営のコミットメントを示すマネジメントシート）</a:t>
            </a:r>
            <a:endParaRPr kumimoji="1" lang="en-US" altLang="ja-JP" sz="3600" dirty="0">
              <a:solidFill>
                <a:srgbClr val="FFFFFF"/>
              </a:solidFill>
              <a:latin typeface="Trebuchet MS" panose="020B0603020202020204" pitchFamily="34" charset="0"/>
              <a:ea typeface="Meiryo UI" panose="020B0604030504040204" pitchFamily="50" charset="-128"/>
            </a:endParaRPr>
          </a:p>
        </p:txBody>
      </p:sp>
      <p:sp>
        <p:nvSpPr>
          <p:cNvPr id="3" name="吹き出し: 四角形 48">
            <a:extLst>
              <a:ext uri="{FF2B5EF4-FFF2-40B4-BE49-F238E27FC236}">
                <a16:creationId xmlns:a16="http://schemas.microsoft.com/office/drawing/2014/main" id="{F4485706-CECA-484A-AB3B-73D0D5490736}"/>
              </a:ext>
            </a:extLst>
          </p:cNvPr>
          <p:cNvSpPr/>
          <p:nvPr/>
        </p:nvSpPr>
        <p:spPr>
          <a:xfrm flipH="1">
            <a:off x="8653804" y="94269"/>
            <a:ext cx="3434499" cy="754144"/>
          </a:xfrm>
          <a:prstGeom prst="wedgeRectCallout">
            <a:avLst>
              <a:gd name="adj1" fmla="val 49946"/>
              <a:gd name="adj2" fmla="val -20"/>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dirty="0">
                <a:solidFill>
                  <a:schemeClr val="tx1"/>
                </a:solidFill>
                <a:latin typeface="Meiryo UI" panose="020B0604030504040204" pitchFamily="50" charset="-128"/>
                <a:ea typeface="Meiryo UI" panose="020B0604030504040204" pitchFamily="50" charset="-128"/>
              </a:rPr>
              <a:t>※</a:t>
            </a:r>
            <a:r>
              <a:rPr kumimoji="1" lang="ja-JP" altLang="en-US" sz="1600" dirty="0">
                <a:solidFill>
                  <a:schemeClr val="tx1"/>
                </a:solidFill>
                <a:latin typeface="Meiryo UI" panose="020B0604030504040204" pitchFamily="50" charset="-128"/>
                <a:ea typeface="Meiryo UI" panose="020B0604030504040204" pitchFamily="50" charset="-128"/>
              </a:rPr>
              <a:t>実施主体ごとに提出</a:t>
            </a:r>
            <a:endParaRPr kumimoji="1" lang="en-US" altLang="ja-JP" sz="1600" dirty="0">
              <a:solidFill>
                <a:schemeClr val="tx1"/>
              </a:solidFill>
              <a:latin typeface="Meiryo UI" panose="020B0604030504040204" pitchFamily="50" charset="-128"/>
              <a:ea typeface="Meiryo UI" panose="020B0604030504040204" pitchFamily="50" charset="-128"/>
            </a:endParaRPr>
          </a:p>
          <a:p>
            <a:pPr algn="ctr"/>
            <a:r>
              <a:rPr kumimoji="1" lang="ja-JP" altLang="en-US" sz="1200" dirty="0">
                <a:solidFill>
                  <a:schemeClr val="tx1"/>
                </a:solidFill>
                <a:latin typeface="Meiryo UI" panose="020B0604030504040204" pitchFamily="50" charset="-128"/>
                <a:ea typeface="Meiryo UI" panose="020B0604030504040204" pitchFamily="50" charset="-128"/>
              </a:rPr>
              <a:t>（ただし、コンソーシアムで提案する場合には、</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r>
              <a:rPr kumimoji="1" lang="ja-JP" altLang="en-US" sz="1200" dirty="0">
                <a:solidFill>
                  <a:schemeClr val="tx1"/>
                </a:solidFill>
                <a:latin typeface="Meiryo UI" panose="020B0604030504040204" pitchFamily="50" charset="-128"/>
                <a:ea typeface="Meiryo UI" panose="020B0604030504040204" pitchFamily="50" charset="-128"/>
              </a:rPr>
              <a:t>各計画に整合性を図ること）</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3713852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1">
            <a:extLst>
              <a:ext uri="{FF2B5EF4-FFF2-40B4-BE49-F238E27FC236}">
                <a16:creationId xmlns:a16="http://schemas.microsoft.com/office/drawing/2014/main" id="{E99CD67E-AA34-4CAA-81FD-2D35C392D20A}"/>
              </a:ext>
            </a:extLst>
          </p:cNvPr>
          <p:cNvSpPr txBox="1">
            <a:spLocks/>
          </p:cNvSpPr>
          <p:nvPr/>
        </p:nvSpPr>
        <p:spPr>
          <a:xfrm>
            <a:off x="148857" y="17145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3. </a:t>
            </a:r>
            <a:r>
              <a:rPr lang="ja-JP" altLang="en-US" sz="2000" dirty="0"/>
              <a:t>イノベーション推進体制／</a:t>
            </a:r>
            <a:r>
              <a:rPr kumimoji="1" lang="ja-JP" altLang="en-US" sz="2000" dirty="0"/>
              <a:t>（</a:t>
            </a:r>
            <a:r>
              <a:rPr kumimoji="1" lang="en-US" altLang="ja-JP" sz="2000" dirty="0"/>
              <a:t>1</a:t>
            </a:r>
            <a:r>
              <a:rPr kumimoji="1" lang="ja-JP" altLang="en-US" sz="2000" dirty="0"/>
              <a:t>）</a:t>
            </a:r>
            <a:r>
              <a:rPr kumimoji="1" lang="ja-JP" altLang="en-US" sz="2000" dirty="0">
                <a:latin typeface="Meiryo UI" panose="020B0604030504040204" pitchFamily="50" charset="-128"/>
                <a:ea typeface="Meiryo UI" panose="020B0604030504040204" pitchFamily="50" charset="-128"/>
              </a:rPr>
              <a:t>組織内の事業推進体制</a:t>
            </a:r>
            <a:endParaRPr kumimoji="1" lang="en-US" sz="2000" dirty="0"/>
          </a:p>
        </p:txBody>
      </p:sp>
      <p:sp>
        <p:nvSpPr>
          <p:cNvPr id="30" name="Title 1">
            <a:extLst>
              <a:ext uri="{FF2B5EF4-FFF2-40B4-BE49-F238E27FC236}">
                <a16:creationId xmlns:a16="http://schemas.microsoft.com/office/drawing/2014/main" id="{365F5800-6BBF-449C-9D58-AA88EDB30370}"/>
              </a:ext>
            </a:extLst>
          </p:cNvPr>
          <p:cNvSpPr txBox="1">
            <a:spLocks/>
          </p:cNvSpPr>
          <p:nvPr/>
        </p:nvSpPr>
        <p:spPr>
          <a:xfrm>
            <a:off x="328302" y="60567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経営者のコミットメントの下、専門部署に複数チームを設置</a:t>
            </a:r>
            <a:endParaRPr kumimoji="1" lang="en-US" dirty="0">
              <a:solidFill>
                <a:schemeClr val="tx1"/>
              </a:solidFill>
            </a:endParaRPr>
          </a:p>
        </p:txBody>
      </p:sp>
      <p:cxnSp>
        <p:nvCxnSpPr>
          <p:cNvPr id="31" name="直線コネクタ 30">
            <a:extLst>
              <a:ext uri="{FF2B5EF4-FFF2-40B4-BE49-F238E27FC236}">
                <a16:creationId xmlns:a16="http://schemas.microsoft.com/office/drawing/2014/main" id="{985F8D22-A12B-48BF-8829-DDABD694020E}"/>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pSp>
        <p:nvGrpSpPr>
          <p:cNvPr id="3" name="Group 81">
            <a:extLst>
              <a:ext uri="{FF2B5EF4-FFF2-40B4-BE49-F238E27FC236}">
                <a16:creationId xmlns:a16="http://schemas.microsoft.com/office/drawing/2014/main" id="{5ED7152C-01AC-3D91-F793-9CD70DA8FA58}"/>
              </a:ext>
            </a:extLst>
          </p:cNvPr>
          <p:cNvGrpSpPr/>
          <p:nvPr/>
        </p:nvGrpSpPr>
        <p:grpSpPr>
          <a:xfrm>
            <a:off x="637126" y="2336990"/>
            <a:ext cx="4513075" cy="288894"/>
            <a:chOff x="627321" y="2086253"/>
            <a:chExt cx="3125941" cy="759600"/>
          </a:xfrm>
        </p:grpSpPr>
        <p:sp>
          <p:nvSpPr>
            <p:cNvPr id="4" name="ee4pHeader1">
              <a:extLst>
                <a:ext uri="{FF2B5EF4-FFF2-40B4-BE49-F238E27FC236}">
                  <a16:creationId xmlns:a16="http://schemas.microsoft.com/office/drawing/2014/main" id="{12D835ED-A084-CF71-4DA2-D88CBC331B08}"/>
                </a:ext>
              </a:extLst>
            </p:cNvPr>
            <p:cNvSpPr txBox="1"/>
            <p:nvPr/>
          </p:nvSpPr>
          <p:spPr>
            <a:xfrm>
              <a:off x="629400" y="2086253"/>
              <a:ext cx="3123862" cy="759600"/>
            </a:xfrm>
            <a:prstGeom prst="rect">
              <a:avLst/>
            </a:prstGeom>
            <a:noFill/>
            <a:ln cap="rnd">
              <a:noFill/>
            </a:ln>
          </p:spPr>
          <p:txBody>
            <a:bodyPr wrap="square" lIns="0" tIns="0" rIns="0" bIns="0" rtlCol="0" anchor="b" anchorCtr="0">
              <a:noAutofit/>
            </a:bodyPr>
            <a:lstStyle/>
            <a:p>
              <a:pPr marL="0" lvl="3"/>
              <a:r>
                <a:rPr lang="ja-JP" altLang="en-US" sz="1600" dirty="0">
                  <a:solidFill>
                    <a:schemeClr val="tx2"/>
                  </a:solidFill>
                  <a:latin typeface="Trebuchet MS" panose="020B0603020202020204" pitchFamily="34" charset="0"/>
                  <a:ea typeface="Meiryo UI" panose="020B0604030504040204" pitchFamily="50" charset="-128"/>
                </a:rPr>
                <a:t>組織内体制図</a:t>
              </a:r>
              <a:endParaRPr lang="en-US" sz="1600" dirty="0">
                <a:solidFill>
                  <a:schemeClr val="tx2"/>
                </a:solidFill>
                <a:latin typeface="Trebuchet MS" panose="020B0603020202020204" pitchFamily="34" charset="0"/>
                <a:ea typeface="Meiryo UI" panose="020B0604030504040204" pitchFamily="50" charset="-128"/>
              </a:endParaRPr>
            </a:p>
          </p:txBody>
        </p:sp>
        <p:cxnSp>
          <p:nvCxnSpPr>
            <p:cNvPr id="6" name="Straight Connector 83">
              <a:extLst>
                <a:ext uri="{FF2B5EF4-FFF2-40B4-BE49-F238E27FC236}">
                  <a16:creationId xmlns:a16="http://schemas.microsoft.com/office/drawing/2014/main" id="{3C9587F5-6B8E-4EC9-C712-89CE46B6C28E}"/>
                </a:ext>
              </a:extLst>
            </p:cNvPr>
            <p:cNvCxnSpPr/>
            <p:nvPr/>
          </p:nvCxnSpPr>
          <p:spPr>
            <a:xfrm>
              <a:off x="627321" y="2840761"/>
              <a:ext cx="3125941"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7" name="Rectangle 56">
            <a:extLst>
              <a:ext uri="{FF2B5EF4-FFF2-40B4-BE49-F238E27FC236}">
                <a16:creationId xmlns:a16="http://schemas.microsoft.com/office/drawing/2014/main" id="{9F02879D-BA9B-E24D-8B0C-E55E65FB3296}"/>
              </a:ext>
            </a:extLst>
          </p:cNvPr>
          <p:cNvSpPr/>
          <p:nvPr/>
        </p:nvSpPr>
        <p:spPr>
          <a:xfrm>
            <a:off x="1606653" y="5383576"/>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dirty="0">
                <a:solidFill>
                  <a:schemeClr val="tx1"/>
                </a:solidFill>
                <a:latin typeface="Trebuchet MS" panose="020B0603020202020204" pitchFamily="34" charset="0"/>
                <a:ea typeface="Meiryo UI" panose="020B0604030504040204" pitchFamily="50" charset="-128"/>
                <a:cs typeface="Arial" panose="020B0604020202020204" pitchFamily="34" charset="0"/>
              </a:rPr>
              <a:t>チーム</a:t>
            </a:r>
            <a:r>
              <a:rPr lang="en-US" altLang="ja-JP" sz="1400" dirty="0">
                <a:solidFill>
                  <a:schemeClr val="tx1"/>
                </a:solidFill>
                <a:latin typeface="Trebuchet MS" panose="020B0603020202020204" pitchFamily="34" charset="0"/>
                <a:ea typeface="Meiryo UI" panose="020B0604030504040204" pitchFamily="50" charset="-128"/>
                <a:cs typeface="Arial" panose="020B0604020202020204" pitchFamily="34" charset="0"/>
              </a:rPr>
              <a:t>A</a:t>
            </a:r>
          </a:p>
          <a:p>
            <a:pPr algn="ctr"/>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①</a:t>
            </a:r>
            <a:r>
              <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XXX</a:t>
            </a:r>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を担当</a:t>
            </a:r>
            <a:endPar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endParaRPr>
          </a:p>
          <a:p>
            <a:pPr algn="ctr"/>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チームリーダー</a:t>
            </a:r>
            <a:r>
              <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G</a:t>
            </a:r>
          </a:p>
        </p:txBody>
      </p:sp>
      <p:sp>
        <p:nvSpPr>
          <p:cNvPr id="8" name="Rectangle 57">
            <a:extLst>
              <a:ext uri="{FF2B5EF4-FFF2-40B4-BE49-F238E27FC236}">
                <a16:creationId xmlns:a16="http://schemas.microsoft.com/office/drawing/2014/main" id="{6D011718-8A3B-4442-3C58-B625BE482FD9}"/>
              </a:ext>
            </a:extLst>
          </p:cNvPr>
          <p:cNvSpPr/>
          <p:nvPr/>
        </p:nvSpPr>
        <p:spPr>
          <a:xfrm>
            <a:off x="2797458" y="5383576"/>
            <a:ext cx="1146357" cy="1347308"/>
          </a:xfrm>
          <a:prstGeom prst="rect">
            <a:avLst/>
          </a:prstGeom>
          <a:noFill/>
          <a:ln w="6350"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dirty="0">
                <a:solidFill>
                  <a:schemeClr val="tx1"/>
                </a:solidFill>
                <a:latin typeface="Trebuchet MS" panose="020B0603020202020204" pitchFamily="34" charset="0"/>
                <a:ea typeface="Meiryo UI" panose="020B0604030504040204" pitchFamily="50" charset="-128"/>
                <a:cs typeface="Arial" panose="020B0604020202020204" pitchFamily="34" charset="0"/>
              </a:rPr>
              <a:t>チーム</a:t>
            </a:r>
            <a:r>
              <a:rPr lang="en-US" altLang="ja-JP" sz="1400" dirty="0">
                <a:solidFill>
                  <a:schemeClr val="tx1"/>
                </a:solidFill>
                <a:latin typeface="Trebuchet MS" panose="020B0603020202020204" pitchFamily="34" charset="0"/>
                <a:ea typeface="Meiryo UI" panose="020B0604030504040204" pitchFamily="50" charset="-128"/>
                <a:cs typeface="Arial" panose="020B0604020202020204" pitchFamily="34" charset="0"/>
              </a:rPr>
              <a:t>B</a:t>
            </a:r>
          </a:p>
          <a:p>
            <a:pPr algn="ctr"/>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②</a:t>
            </a:r>
            <a:r>
              <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XXX</a:t>
            </a:r>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を担当</a:t>
            </a:r>
            <a:endPar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endParaRPr>
          </a:p>
          <a:p>
            <a:pPr algn="ctr"/>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チームリーダー</a:t>
            </a:r>
            <a:r>
              <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H</a:t>
            </a:r>
          </a:p>
        </p:txBody>
      </p:sp>
      <p:sp>
        <p:nvSpPr>
          <p:cNvPr id="9" name="Rectangle 58">
            <a:extLst>
              <a:ext uri="{FF2B5EF4-FFF2-40B4-BE49-F238E27FC236}">
                <a16:creationId xmlns:a16="http://schemas.microsoft.com/office/drawing/2014/main" id="{BF9ACD51-E515-37D8-F986-5838FEBD943C}"/>
              </a:ext>
            </a:extLst>
          </p:cNvPr>
          <p:cNvSpPr/>
          <p:nvPr/>
        </p:nvSpPr>
        <p:spPr>
          <a:xfrm>
            <a:off x="3988262" y="5383576"/>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dirty="0">
                <a:solidFill>
                  <a:schemeClr val="tx1"/>
                </a:solidFill>
                <a:latin typeface="Trebuchet MS" panose="020B0603020202020204" pitchFamily="34" charset="0"/>
                <a:ea typeface="Meiryo UI" panose="020B0604030504040204" pitchFamily="50" charset="-128"/>
                <a:cs typeface="Arial" panose="020B0604020202020204" pitchFamily="34" charset="0"/>
              </a:rPr>
              <a:t>チーム</a:t>
            </a:r>
            <a:r>
              <a:rPr lang="en-US" altLang="ja-JP" sz="1400" dirty="0">
                <a:solidFill>
                  <a:schemeClr val="tx1"/>
                </a:solidFill>
                <a:latin typeface="Trebuchet MS" panose="020B0603020202020204" pitchFamily="34" charset="0"/>
                <a:ea typeface="Meiryo UI" panose="020B0604030504040204" pitchFamily="50" charset="-128"/>
                <a:cs typeface="Arial" panose="020B0604020202020204" pitchFamily="34" charset="0"/>
              </a:rPr>
              <a:t>C</a:t>
            </a:r>
          </a:p>
          <a:p>
            <a:pPr algn="ctr"/>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③</a:t>
            </a:r>
            <a:r>
              <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XXX</a:t>
            </a:r>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を担当</a:t>
            </a:r>
            <a:endPar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endParaRPr>
          </a:p>
          <a:p>
            <a:pPr algn="ctr"/>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チームリーダー</a:t>
            </a:r>
            <a:r>
              <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I</a:t>
            </a:r>
          </a:p>
        </p:txBody>
      </p:sp>
      <p:cxnSp>
        <p:nvCxnSpPr>
          <p:cNvPr id="10" name="Connector: Elbow 59">
            <a:extLst>
              <a:ext uri="{FF2B5EF4-FFF2-40B4-BE49-F238E27FC236}">
                <a16:creationId xmlns:a16="http://schemas.microsoft.com/office/drawing/2014/main" id="{8A095D13-29C2-3526-2DAA-AF0DCD48361C}"/>
              </a:ext>
            </a:extLst>
          </p:cNvPr>
          <p:cNvCxnSpPr>
            <a:cxnSpLocks/>
            <a:endCxn id="14" idx="0"/>
          </p:cNvCxnSpPr>
          <p:nvPr/>
        </p:nvCxnSpPr>
        <p:spPr>
          <a:xfrm rot="10800000" flipV="1">
            <a:off x="947451" y="3679274"/>
            <a:ext cx="2421746" cy="221397"/>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1" name="ee4pContent3">
            <a:extLst>
              <a:ext uri="{FF2B5EF4-FFF2-40B4-BE49-F238E27FC236}">
                <a16:creationId xmlns:a16="http://schemas.microsoft.com/office/drawing/2014/main" id="{ACBF2249-78E7-966A-5C76-E423DF3243BD}"/>
              </a:ext>
            </a:extLst>
          </p:cNvPr>
          <p:cNvSpPr txBox="1"/>
          <p:nvPr/>
        </p:nvSpPr>
        <p:spPr>
          <a:xfrm>
            <a:off x="6189205" y="2774777"/>
            <a:ext cx="5906485" cy="405987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108000" lvl="1" indent="0">
              <a:buSzPct val="100000"/>
              <a:buNone/>
            </a:pPr>
            <a:r>
              <a:rPr lang="ja-JP" altLang="en-US" sz="1400" dirty="0">
                <a:solidFill>
                  <a:srgbClr val="295E7E"/>
                </a:solidFill>
                <a:ea typeface="Meiryo UI" panose="020B0604030504040204" pitchFamily="50" charset="-128"/>
              </a:rPr>
              <a:t>研究開発責任者と担当部署</a:t>
            </a:r>
            <a:endParaRPr lang="en-US" altLang="ja-JP" sz="1400" dirty="0">
              <a:solidFill>
                <a:srgbClr val="295E7E"/>
              </a:solidFill>
              <a:ea typeface="Meiryo UI" panose="020B0604030504040204" pitchFamily="50" charset="-128"/>
            </a:endParaRPr>
          </a:p>
          <a:p>
            <a:pPr lvl="1">
              <a:buSzPct val="100000"/>
            </a:pPr>
            <a:r>
              <a:rPr lang="ja-JP" altLang="en-US" sz="1400" dirty="0">
                <a:ea typeface="Meiryo UI" panose="020B0604030504040204" pitchFamily="50" charset="-128"/>
              </a:rPr>
              <a:t>研究開発責任者</a:t>
            </a:r>
            <a:endParaRPr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E</a:t>
            </a:r>
            <a:r>
              <a:rPr kumimoji="1" lang="ja-JP" altLang="en-US" sz="1400" dirty="0">
                <a:ea typeface="Meiryo UI" panose="020B0604030504040204" pitchFamily="50" charset="-128"/>
              </a:rPr>
              <a:t>本部長：</a:t>
            </a:r>
            <a:r>
              <a:rPr kumimoji="1" lang="en-US" altLang="ja-JP" sz="1400" dirty="0">
                <a:ea typeface="Meiryo UI" panose="020B0604030504040204" pitchFamily="50" charset="-128"/>
              </a:rPr>
              <a:t>XXX</a:t>
            </a:r>
            <a:r>
              <a:rPr kumimoji="1" lang="ja-JP" altLang="en-US" sz="1400" dirty="0">
                <a:ea typeface="Meiryo UI" panose="020B0604030504040204" pitchFamily="50" charset="-128"/>
              </a:rPr>
              <a:t>を担当</a:t>
            </a:r>
            <a:endParaRPr kumimoji="1" lang="en-US" altLang="ja-JP" sz="1400" dirty="0">
              <a:ea typeface="Meiryo UI" panose="020B0604030504040204" pitchFamily="50" charset="-128"/>
            </a:endParaRPr>
          </a:p>
          <a:p>
            <a:pPr lvl="1">
              <a:buSzPct val="100000"/>
            </a:pPr>
            <a:r>
              <a:rPr kumimoji="1" lang="ja-JP" altLang="en-US" sz="1400" dirty="0">
                <a:ea typeface="Meiryo UI" panose="020B0604030504040204" pitchFamily="50" charset="-128"/>
              </a:rPr>
              <a:t>担当チーム</a:t>
            </a:r>
            <a:endParaRPr kumimoji="1" lang="en-US" altLang="ja-JP" sz="1400" dirty="0">
              <a:ea typeface="Meiryo UI" panose="020B0604030504040204" pitchFamily="50" charset="-128"/>
            </a:endParaRPr>
          </a:p>
          <a:p>
            <a:pPr lvl="2">
              <a:buSzPct val="100000"/>
              <a:buFont typeface="Trebuchet MS" panose="020B0603020202020204" pitchFamily="34" charset="0"/>
              <a:buChar char="–"/>
            </a:pPr>
            <a:r>
              <a:rPr kumimoji="1" lang="ja-JP" altLang="en-US" sz="1400" dirty="0">
                <a:ea typeface="Meiryo UI" panose="020B0604030504040204" pitchFamily="50" charset="-128"/>
              </a:rPr>
              <a:t>チーム</a:t>
            </a:r>
            <a:r>
              <a:rPr kumimoji="1" lang="en-US" altLang="ja-JP" sz="1400" dirty="0">
                <a:ea typeface="Meiryo UI" panose="020B0604030504040204" pitchFamily="50" charset="-128"/>
              </a:rPr>
              <a:t>A</a:t>
            </a:r>
            <a:r>
              <a:rPr kumimoji="1" lang="ja-JP" altLang="en-US" sz="1400" dirty="0">
                <a:ea typeface="Meiryo UI" panose="020B0604030504040204" pitchFamily="50" charset="-128"/>
              </a:rPr>
              <a:t>：①</a:t>
            </a:r>
            <a:r>
              <a:rPr kumimoji="1" lang="en-US" altLang="ja-JP" sz="1400" dirty="0">
                <a:ea typeface="Meiryo UI" panose="020B0604030504040204" pitchFamily="50" charset="-128"/>
              </a:rPr>
              <a:t>XXX</a:t>
            </a:r>
            <a:r>
              <a:rPr kumimoji="1" lang="ja-JP" altLang="en-US" sz="1400" dirty="0">
                <a:ea typeface="Meiryo UI" panose="020B0604030504040204" pitchFamily="50" charset="-128"/>
              </a:rPr>
              <a:t>を担当（専任○人、併任○人規模）</a:t>
            </a:r>
            <a:endParaRPr lang="en-US" altLang="ja-JP" sz="1400" dirty="0">
              <a:ea typeface="Meiryo UI" panose="020B0604030504040204" pitchFamily="50" charset="-128"/>
            </a:endParaRPr>
          </a:p>
          <a:p>
            <a:pPr lvl="2">
              <a:buSzPct val="100000"/>
            </a:pPr>
            <a:r>
              <a:rPr lang="ja-JP" altLang="en-US" sz="1400" dirty="0">
                <a:ea typeface="Meiryo UI" panose="020B0604030504040204" pitchFamily="50" charset="-128"/>
              </a:rPr>
              <a:t>チーム</a:t>
            </a:r>
            <a:r>
              <a:rPr lang="en-US" altLang="ja-JP" sz="1400" dirty="0">
                <a:ea typeface="Meiryo UI" panose="020B0604030504040204" pitchFamily="50" charset="-128"/>
              </a:rPr>
              <a:t>B</a:t>
            </a:r>
            <a:r>
              <a:rPr lang="ja-JP" altLang="en-US" sz="1400" dirty="0">
                <a:ea typeface="Meiryo UI" panose="020B0604030504040204" pitchFamily="50" charset="-128"/>
              </a:rPr>
              <a:t>：③</a:t>
            </a:r>
            <a:r>
              <a:rPr lang="en-US" altLang="ja-JP" sz="1400" dirty="0">
                <a:ea typeface="Meiryo UI" panose="020B0604030504040204" pitchFamily="50" charset="-128"/>
              </a:rPr>
              <a:t>XXX</a:t>
            </a:r>
            <a:r>
              <a:rPr lang="ja-JP" altLang="en-US" sz="1400" dirty="0">
                <a:ea typeface="Meiryo UI" panose="020B0604030504040204" pitchFamily="50" charset="-128"/>
              </a:rPr>
              <a:t>を担当（専任○人、併任○人規模）</a:t>
            </a:r>
            <a:endParaRPr lang="en-US" altLang="ja-JP" sz="1400" dirty="0">
              <a:ea typeface="Meiryo UI" panose="020B0604030504040204" pitchFamily="50" charset="-128"/>
            </a:endParaRPr>
          </a:p>
          <a:p>
            <a:pPr lvl="2">
              <a:buSzPct val="100000"/>
            </a:pPr>
            <a:r>
              <a:rPr lang="ja-JP" altLang="en-US" sz="1400" dirty="0">
                <a:ea typeface="Meiryo UI" panose="020B0604030504040204" pitchFamily="50" charset="-128"/>
              </a:rPr>
              <a:t>チーム</a:t>
            </a:r>
            <a:r>
              <a:rPr lang="en-US" altLang="ja-JP" sz="1400" dirty="0">
                <a:ea typeface="Meiryo UI" panose="020B0604030504040204" pitchFamily="50" charset="-128"/>
              </a:rPr>
              <a:t>C</a:t>
            </a:r>
            <a:r>
              <a:rPr lang="ja-JP" altLang="en-US" sz="1400" dirty="0">
                <a:ea typeface="Meiryo UI" panose="020B0604030504040204" pitchFamily="50" charset="-128"/>
              </a:rPr>
              <a:t>：④</a:t>
            </a:r>
            <a:r>
              <a:rPr lang="en-US" altLang="ja-JP" sz="1400" dirty="0">
                <a:ea typeface="Meiryo UI" panose="020B0604030504040204" pitchFamily="50" charset="-128"/>
              </a:rPr>
              <a:t>XXX</a:t>
            </a:r>
            <a:r>
              <a:rPr lang="ja-JP" altLang="en-US" sz="1400" dirty="0">
                <a:ea typeface="Meiryo UI" panose="020B0604030504040204" pitchFamily="50" charset="-128"/>
              </a:rPr>
              <a:t>を担当（専任○人、併任○人規模）</a:t>
            </a:r>
            <a:endParaRPr lang="en-US" altLang="ja-JP" sz="1400" dirty="0">
              <a:ea typeface="Meiryo UI" panose="020B0604030504040204" pitchFamily="50" charset="-128"/>
            </a:endParaRPr>
          </a:p>
          <a:p>
            <a:pPr lvl="2">
              <a:buSzPct val="100000"/>
            </a:pPr>
            <a:r>
              <a:rPr lang="en-US" altLang="ja-JP" sz="1400" dirty="0">
                <a:ea typeface="Meiryo UI" panose="020B0604030504040204" pitchFamily="50" charset="-128"/>
              </a:rPr>
              <a:t>D</a:t>
            </a:r>
            <a:r>
              <a:rPr lang="ja-JP" altLang="en-US" sz="1400" dirty="0">
                <a:ea typeface="Meiryo UI" panose="020B0604030504040204" pitchFamily="50" charset="-128"/>
              </a:rPr>
              <a:t>部（</a:t>
            </a:r>
            <a:r>
              <a:rPr lang="en-US" altLang="ja-JP" sz="1400" dirty="0">
                <a:ea typeface="Meiryo UI" panose="020B0604030504040204" pitchFamily="50" charset="-128"/>
              </a:rPr>
              <a:t>F</a:t>
            </a:r>
            <a:r>
              <a:rPr lang="ja-JP" altLang="en-US" sz="1400" dirty="0">
                <a:ea typeface="Meiryo UI" panose="020B0604030504040204" pitchFamily="50" charset="-128"/>
              </a:rPr>
              <a:t>部長）：</a:t>
            </a:r>
            <a:r>
              <a:rPr lang="en-US" altLang="ja-JP" sz="1400" dirty="0">
                <a:ea typeface="Meiryo UI" panose="020B0604030504040204" pitchFamily="50" charset="-128"/>
              </a:rPr>
              <a:t>XXX</a:t>
            </a:r>
            <a:r>
              <a:rPr lang="ja-JP" altLang="en-US" sz="1400" dirty="0">
                <a:ea typeface="Meiryo UI" panose="020B0604030504040204" pitchFamily="50" charset="-128"/>
              </a:rPr>
              <a:t>を担当（専任○人、併任○人規模）</a:t>
            </a:r>
            <a:endParaRPr lang="en-US" altLang="ja-JP" sz="1400" dirty="0">
              <a:ea typeface="Meiryo UI" panose="020B0604030504040204" pitchFamily="50" charset="-128"/>
            </a:endParaRPr>
          </a:p>
          <a:p>
            <a:pPr marL="358775" lvl="2" indent="-274638">
              <a:buSzPct val="100000"/>
              <a:buFont typeface="Arial" panose="020B0604020202020204" pitchFamily="34" charset="0"/>
              <a:buChar char="•"/>
            </a:pPr>
            <a:r>
              <a:rPr kumimoji="1" lang="ja-JP" altLang="en-US" sz="1400" dirty="0">
                <a:ea typeface="Meiryo UI" panose="020B0604030504040204" pitchFamily="50" charset="-128"/>
              </a:rPr>
              <a:t>チームリーダー</a:t>
            </a:r>
            <a:endParaRPr kumimoji="1" lang="en-US" altLang="ja-JP" sz="1400" dirty="0">
              <a:ea typeface="Meiryo UI" panose="020B0604030504040204" pitchFamily="50" charset="-128"/>
            </a:endParaRPr>
          </a:p>
          <a:p>
            <a:pPr lvl="2">
              <a:buSzPct val="100000"/>
            </a:pPr>
            <a:r>
              <a:rPr kumimoji="1" lang="ja-JP" altLang="en-US" sz="1400" dirty="0">
                <a:ea typeface="Meiryo UI" panose="020B0604030504040204" pitchFamily="50" charset="-128"/>
              </a:rPr>
              <a:t>チームリーダー</a:t>
            </a:r>
            <a:r>
              <a:rPr kumimoji="1" lang="en-US" altLang="ja-JP" sz="1400" dirty="0">
                <a:ea typeface="Meiryo UI" panose="020B0604030504040204" pitchFamily="50" charset="-128"/>
              </a:rPr>
              <a:t>G</a:t>
            </a:r>
            <a:r>
              <a:rPr kumimoji="1" lang="ja-JP" altLang="en-US" sz="1400" dirty="0">
                <a:ea typeface="Meiryo UI" panose="020B0604030504040204" pitchFamily="50" charset="-128"/>
              </a:rPr>
              <a:t>：</a:t>
            </a:r>
            <a:r>
              <a:rPr kumimoji="1" lang="en-US" altLang="ja-JP" sz="1400" dirty="0">
                <a:ea typeface="Meiryo UI" panose="020B0604030504040204" pitchFamily="50" charset="-128"/>
              </a:rPr>
              <a:t>XXX</a:t>
            </a:r>
            <a:r>
              <a:rPr kumimoji="1" lang="ja-JP" altLang="en-US" sz="1400" dirty="0">
                <a:ea typeface="Meiryo UI" panose="020B0604030504040204" pitchFamily="50" charset="-128"/>
              </a:rPr>
              <a:t>等の実績</a:t>
            </a:r>
            <a:endParaRPr lang="en-US" altLang="ja-JP" sz="1400" dirty="0">
              <a:ea typeface="Meiryo UI" panose="020B0604030504040204" pitchFamily="50" charset="-128"/>
            </a:endParaRPr>
          </a:p>
          <a:p>
            <a:pPr lvl="2">
              <a:buSzPct val="100000"/>
            </a:pPr>
            <a:r>
              <a:rPr lang="ja-JP" altLang="en-US" sz="1400" dirty="0">
                <a:ea typeface="Meiryo UI" panose="020B0604030504040204" pitchFamily="50" charset="-128"/>
              </a:rPr>
              <a:t>チームリーダー</a:t>
            </a:r>
            <a:r>
              <a:rPr lang="en-US" altLang="ja-JP" sz="1400" dirty="0">
                <a:ea typeface="Meiryo UI" panose="020B0604030504040204" pitchFamily="50" charset="-128"/>
              </a:rPr>
              <a:t>H</a:t>
            </a:r>
            <a:r>
              <a:rPr lang="ja-JP" altLang="en-US" sz="1400" dirty="0">
                <a:ea typeface="Meiryo UI" panose="020B0604030504040204" pitchFamily="50" charset="-128"/>
              </a:rPr>
              <a:t>：</a:t>
            </a:r>
            <a:r>
              <a:rPr lang="en-US" altLang="ja-JP" sz="1400" dirty="0">
                <a:ea typeface="Meiryo UI" panose="020B0604030504040204" pitchFamily="50" charset="-128"/>
              </a:rPr>
              <a:t>XXX</a:t>
            </a:r>
            <a:r>
              <a:rPr lang="ja-JP" altLang="en-US" sz="1400" dirty="0">
                <a:ea typeface="Meiryo UI" panose="020B0604030504040204" pitchFamily="50" charset="-128"/>
              </a:rPr>
              <a:t>等の実績</a:t>
            </a:r>
            <a:endParaRPr lang="en-US" altLang="ja-JP" sz="1400" dirty="0">
              <a:ea typeface="Meiryo UI" panose="020B0604030504040204" pitchFamily="50" charset="-128"/>
            </a:endParaRPr>
          </a:p>
          <a:p>
            <a:pPr lvl="2">
              <a:buSzPct val="100000"/>
            </a:pPr>
            <a:r>
              <a:rPr lang="ja-JP" altLang="en-US" sz="1400" dirty="0">
                <a:ea typeface="Meiryo UI" panose="020B0604030504040204" pitchFamily="50" charset="-128"/>
              </a:rPr>
              <a:t>チームリーダー</a:t>
            </a:r>
            <a:r>
              <a:rPr lang="en-US" altLang="ja-JP" sz="1400" dirty="0">
                <a:ea typeface="Meiryo UI" panose="020B0604030504040204" pitchFamily="50" charset="-128"/>
              </a:rPr>
              <a:t>I</a:t>
            </a:r>
            <a:r>
              <a:rPr lang="ja-JP" altLang="en-US" sz="1400" dirty="0">
                <a:ea typeface="Meiryo UI" panose="020B0604030504040204" pitchFamily="50" charset="-128"/>
              </a:rPr>
              <a:t>：</a:t>
            </a:r>
            <a:r>
              <a:rPr lang="en-US" altLang="ja-JP" sz="1400" dirty="0">
                <a:ea typeface="Meiryo UI" panose="020B0604030504040204" pitchFamily="50" charset="-128"/>
              </a:rPr>
              <a:t>XXX</a:t>
            </a:r>
            <a:r>
              <a:rPr lang="ja-JP" altLang="en-US" sz="1400" dirty="0">
                <a:ea typeface="Meiryo UI" panose="020B0604030504040204" pitchFamily="50" charset="-128"/>
              </a:rPr>
              <a:t>等の実績</a:t>
            </a:r>
            <a:endParaRPr lang="en-US" altLang="ja-JP" sz="1400" dirty="0">
              <a:ea typeface="Meiryo UI" panose="020B0604030504040204" pitchFamily="50" charset="-128"/>
            </a:endParaRPr>
          </a:p>
          <a:p>
            <a:pPr lvl="1">
              <a:buSzPct val="100000"/>
            </a:pPr>
            <a:r>
              <a:rPr lang="ja-JP" altLang="en-US" sz="1400" dirty="0">
                <a:ea typeface="Meiryo UI" panose="020B0604030504040204" pitchFamily="50" charset="-128"/>
              </a:rPr>
              <a:t>標準化戦略担当　</a:t>
            </a:r>
            <a:endParaRPr lang="en-US" altLang="ja-JP" sz="1400" dirty="0">
              <a:ea typeface="Meiryo UI" panose="020B0604030504040204" pitchFamily="50" charset="-128"/>
            </a:endParaRPr>
          </a:p>
          <a:p>
            <a:pPr marL="108000" lvl="1" indent="0">
              <a:buSzPct val="100000"/>
              <a:buNone/>
            </a:pPr>
            <a:r>
              <a:rPr lang="ja-JP" altLang="en-US" sz="1400" dirty="0">
                <a:latin typeface="Meiryo UI" panose="020B0604030504040204" pitchFamily="50" charset="-128"/>
                <a:ea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例えば</a:t>
            </a:r>
            <a:r>
              <a:rPr lang="en-US" altLang="ja-JP" sz="1100" dirty="0">
                <a:latin typeface="Meiryo UI" panose="020B0604030504040204" pitchFamily="50" charset="-128"/>
                <a:ea typeface="Meiryo UI" panose="020B0604030504040204" pitchFamily="50" charset="-128"/>
              </a:rPr>
              <a:t>CSO</a:t>
            </a:r>
            <a:r>
              <a:rPr lang="ja-JP" altLang="en-US" sz="1100" dirty="0">
                <a:latin typeface="Meiryo UI" panose="020B0604030504040204" pitchFamily="50" charset="-128"/>
                <a:ea typeface="Meiryo UI" panose="020B0604030504040204" pitchFamily="50" charset="-128"/>
              </a:rPr>
              <a:t>（</a:t>
            </a:r>
            <a:r>
              <a:rPr lang="ja-JP" altLang="ja-JP" sz="1100" dirty="0">
                <a:effectLst/>
                <a:latin typeface="Meiryo UI" panose="020B0604030504040204" pitchFamily="50" charset="-128"/>
                <a:ea typeface="Meiryo UI" panose="020B0604030504040204" pitchFamily="50" charset="-128"/>
                <a:cs typeface="Times New Roman" panose="02020603050405020304" pitchFamily="18" charset="0"/>
              </a:rPr>
              <a:t>最高標準化責任者</a:t>
            </a:r>
            <a:r>
              <a:rPr lang="ja-JP" altLang="en-US" sz="1100" dirty="0">
                <a:latin typeface="Meiryo UI" panose="020B0604030504040204" pitchFamily="50" charset="-128"/>
                <a:ea typeface="Meiryo UI" panose="020B0604030504040204" pitchFamily="50" charset="-128"/>
              </a:rPr>
              <a:t>）設置企業の場合は</a:t>
            </a:r>
            <a:r>
              <a:rPr lang="en-US" altLang="ja-JP" sz="1100" dirty="0">
                <a:latin typeface="Meiryo UI" panose="020B0604030504040204" pitchFamily="50" charset="-128"/>
                <a:ea typeface="Meiryo UI" panose="020B0604030504040204" pitchFamily="50" charset="-128"/>
              </a:rPr>
              <a:t>CSO</a:t>
            </a:r>
            <a:r>
              <a:rPr lang="ja-JP" altLang="en-US" sz="1100" dirty="0">
                <a:latin typeface="Meiryo UI" panose="020B0604030504040204" pitchFamily="50" charset="-128"/>
                <a:ea typeface="Meiryo UI" panose="020B0604030504040204" pitchFamily="50" charset="-128"/>
              </a:rPr>
              <a:t>との連携を表記</a:t>
            </a:r>
            <a:endParaRPr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S</a:t>
            </a:r>
            <a:r>
              <a:rPr kumimoji="1" lang="ja-JP" altLang="en-US" sz="1400" dirty="0">
                <a:ea typeface="Meiryo UI" panose="020B0604030504040204" pitchFamily="50" charset="-128"/>
              </a:rPr>
              <a:t>部長（併任○人規模）　</a:t>
            </a:r>
            <a:br>
              <a:rPr kumimoji="1" lang="en-US" altLang="ja-JP" sz="1400" dirty="0">
                <a:ea typeface="Meiryo UI" panose="020B0604030504040204" pitchFamily="50" charset="-128"/>
              </a:rPr>
            </a:br>
            <a:endParaRPr lang="en-US" altLang="ja-JP" sz="1400" dirty="0">
              <a:ea typeface="Meiryo UI" panose="020B0604030504040204" pitchFamily="50" charset="-128"/>
            </a:endParaRPr>
          </a:p>
          <a:p>
            <a:pPr marL="108000" lvl="1" indent="0">
              <a:buSzPct val="100000"/>
              <a:buNone/>
            </a:pPr>
            <a:r>
              <a:rPr lang="ja-JP" altLang="en-US" sz="1400" dirty="0">
                <a:solidFill>
                  <a:srgbClr val="295E7E"/>
                </a:solidFill>
                <a:ea typeface="Meiryo UI" panose="020B0604030504040204" pitchFamily="50" charset="-128"/>
              </a:rPr>
              <a:t>部門間の連携方法</a:t>
            </a:r>
            <a:endParaRPr lang="en-US" altLang="ja-JP" sz="1400" dirty="0">
              <a:solidFill>
                <a:srgbClr val="295E7E"/>
              </a:solidFill>
              <a:ea typeface="Meiryo UI" panose="020B0604030504040204" pitchFamily="50" charset="-128"/>
            </a:endParaRPr>
          </a:p>
          <a:p>
            <a:pPr lvl="1">
              <a:buSzPct val="100000"/>
            </a:pPr>
            <a:r>
              <a:rPr lang="en-US" altLang="ja-JP" sz="1400" dirty="0">
                <a:ea typeface="Meiryo UI" panose="020B0604030504040204" pitchFamily="50" charset="-128"/>
              </a:rPr>
              <a:t>XXX</a:t>
            </a:r>
          </a:p>
          <a:p>
            <a:pPr lvl="1">
              <a:buSzPct val="100000"/>
            </a:pPr>
            <a:r>
              <a:rPr lang="en-US" altLang="ja-JP" sz="1400" dirty="0">
                <a:ea typeface="Meiryo UI" panose="020B0604030504040204" pitchFamily="50" charset="-128"/>
              </a:rPr>
              <a:t>XXX</a:t>
            </a:r>
          </a:p>
          <a:p>
            <a:pPr lvl="1">
              <a:buSzPct val="100000"/>
            </a:pPr>
            <a:endParaRPr lang="en-US" altLang="ja-JP" sz="1400" dirty="0">
              <a:ea typeface="Meiryo UI" panose="020B0604030504040204" pitchFamily="50" charset="-128"/>
            </a:endParaRPr>
          </a:p>
          <a:p>
            <a:pPr marL="108000" lvl="1" indent="0">
              <a:buSzPct val="100000"/>
              <a:buNone/>
            </a:pP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12" name="Rectangle 62">
            <a:extLst>
              <a:ext uri="{FF2B5EF4-FFF2-40B4-BE49-F238E27FC236}">
                <a16:creationId xmlns:a16="http://schemas.microsoft.com/office/drawing/2014/main" id="{3C9F1EC1-8B91-5D6D-C90F-B7C220D202CE}"/>
              </a:ext>
            </a:extLst>
          </p:cNvPr>
          <p:cNvSpPr>
            <a:spLocks noChangeArrowheads="1"/>
          </p:cNvSpPr>
          <p:nvPr/>
        </p:nvSpPr>
        <p:spPr bwMode="gray">
          <a:xfrm>
            <a:off x="1349512" y="2794447"/>
            <a:ext cx="3256466" cy="641438"/>
          </a:xfrm>
          <a:prstGeom prst="rect">
            <a:avLst/>
          </a:prstGeom>
          <a:noFill/>
          <a:ln w="28575"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Lst>
        </p:spPr>
        <p:txBody>
          <a:bodyPr tIns="91440" bIns="9144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ja-JP" altLang="en-US" sz="1400" dirty="0">
                <a:latin typeface="Trebuchet MS" panose="020B0603020202020204" pitchFamily="34" charset="0"/>
                <a:ea typeface="Meiryo UI" panose="020B0604030504040204" pitchFamily="50" charset="-128"/>
              </a:rPr>
              <a:t>代表取締役社長</a:t>
            </a:r>
            <a:r>
              <a:rPr lang="en-US" altLang="ja-JP" sz="1400" dirty="0">
                <a:latin typeface="Trebuchet MS" panose="020B0603020202020204" pitchFamily="34" charset="0"/>
                <a:ea typeface="Meiryo UI" panose="020B0604030504040204" pitchFamily="50" charset="-128"/>
              </a:rPr>
              <a:t> aa aa</a:t>
            </a:r>
          </a:p>
          <a:p>
            <a:pPr algn="ctr"/>
            <a:r>
              <a:rPr lang="ja-JP" altLang="en-US" sz="1050" dirty="0">
                <a:latin typeface="Trebuchet MS" panose="020B0603020202020204" pitchFamily="34" charset="0"/>
                <a:ea typeface="Meiryo UI" panose="020B0604030504040204" pitchFamily="50" charset="-128"/>
              </a:rPr>
              <a:t>（事業にコミットする経営者）</a:t>
            </a:r>
            <a:endParaRPr lang="en-US" altLang="ja-JP" sz="1050" dirty="0">
              <a:latin typeface="Trebuchet MS" panose="020B0603020202020204" pitchFamily="34" charset="0"/>
              <a:ea typeface="Meiryo UI" panose="020B0604030504040204" pitchFamily="50" charset="-128"/>
            </a:endParaRPr>
          </a:p>
        </p:txBody>
      </p:sp>
      <p:sp>
        <p:nvSpPr>
          <p:cNvPr id="13" name="Rectangle 63">
            <a:extLst>
              <a:ext uri="{FF2B5EF4-FFF2-40B4-BE49-F238E27FC236}">
                <a16:creationId xmlns:a16="http://schemas.microsoft.com/office/drawing/2014/main" id="{5CDE4825-0668-F6E2-BE1E-211EB723BE20}"/>
              </a:ext>
            </a:extLst>
          </p:cNvPr>
          <p:cNvSpPr>
            <a:spLocks noChangeArrowheads="1"/>
          </p:cNvSpPr>
          <p:nvPr/>
        </p:nvSpPr>
        <p:spPr bwMode="gray">
          <a:xfrm>
            <a:off x="2599481" y="3900672"/>
            <a:ext cx="1539432" cy="641438"/>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lc="http://schemas.openxmlformats.org/drawingml/2006/lockedCanvas" xmlns="" xmlns:a14="http://schemas.microsoft.com/office/drawing/2010/main" xmlns:p159="http://schemas.microsoft.com/office/powerpoint/2015/09/main" xmlns:p15="http://schemas.microsoft.com/office/powerpoint/2012/main" xmlns:p14="http://schemas.microsoft.com/office/powerpoint/2010/main"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dirty="0">
                <a:latin typeface="Trebuchet MS" panose="020B0603020202020204" pitchFamily="34" charset="0"/>
                <a:ea typeface="Meiryo UI" panose="020B0604030504040204" pitchFamily="50" charset="-128"/>
              </a:rPr>
              <a:t>XX</a:t>
            </a:r>
            <a:r>
              <a:rPr lang="ja-JP" altLang="en-US" sz="1400" dirty="0">
                <a:latin typeface="Trebuchet MS" panose="020B0603020202020204" pitchFamily="34" charset="0"/>
                <a:ea typeface="Meiryo UI" panose="020B0604030504040204" pitchFamily="50" charset="-128"/>
              </a:rPr>
              <a:t>本部</a:t>
            </a:r>
            <a:endParaRPr lang="en-US" altLang="ja-JP" sz="1400" dirty="0">
              <a:latin typeface="Trebuchet MS" panose="020B0603020202020204" pitchFamily="34" charset="0"/>
              <a:ea typeface="Meiryo UI" panose="020B0604030504040204" pitchFamily="50" charset="-128"/>
            </a:endParaRPr>
          </a:p>
          <a:p>
            <a:pPr algn="ctr"/>
            <a:r>
              <a:rPr lang="en-US" altLang="ja-JP" sz="1400" dirty="0">
                <a:latin typeface="Trebuchet MS" panose="020B0603020202020204" pitchFamily="34" charset="0"/>
                <a:ea typeface="Meiryo UI" panose="020B0604030504040204" pitchFamily="50" charset="-128"/>
              </a:rPr>
              <a:t>E</a:t>
            </a:r>
            <a:r>
              <a:rPr lang="ja-JP" altLang="en-US" sz="1400" dirty="0">
                <a:latin typeface="Trebuchet MS" panose="020B0603020202020204" pitchFamily="34" charset="0"/>
                <a:ea typeface="Meiryo UI" panose="020B0604030504040204" pitchFamily="50" charset="-128"/>
              </a:rPr>
              <a:t>本部長</a:t>
            </a:r>
            <a:endParaRPr lang="en-US" altLang="ja-JP" sz="1400" dirty="0">
              <a:latin typeface="Trebuchet MS" panose="020B0603020202020204" pitchFamily="34" charset="0"/>
              <a:ea typeface="Meiryo UI" panose="020B0604030504040204" pitchFamily="50" charset="-128"/>
            </a:endParaRPr>
          </a:p>
          <a:p>
            <a:pPr algn="ctr"/>
            <a:r>
              <a:rPr lang="ja-JP" altLang="en-US" sz="1050" dirty="0">
                <a:latin typeface="Trebuchet MS" panose="020B0603020202020204" pitchFamily="34" charset="0"/>
                <a:ea typeface="Meiryo UI" panose="020B0604030504040204" pitchFamily="50" charset="-128"/>
              </a:rPr>
              <a:t>（研究開発責任者）</a:t>
            </a:r>
            <a:endParaRPr lang="en-US" altLang="ja-JP" sz="1050" dirty="0">
              <a:latin typeface="Trebuchet MS" panose="020B0603020202020204" pitchFamily="34" charset="0"/>
              <a:ea typeface="Meiryo UI" panose="020B0604030504040204" pitchFamily="50" charset="-128"/>
            </a:endParaRPr>
          </a:p>
        </p:txBody>
      </p:sp>
      <p:sp>
        <p:nvSpPr>
          <p:cNvPr id="14" name="Rectangle 64">
            <a:extLst>
              <a:ext uri="{FF2B5EF4-FFF2-40B4-BE49-F238E27FC236}">
                <a16:creationId xmlns:a16="http://schemas.microsoft.com/office/drawing/2014/main" id="{D7C63D03-6A10-AC0F-A193-17814721BB6D}"/>
              </a:ext>
            </a:extLst>
          </p:cNvPr>
          <p:cNvSpPr>
            <a:spLocks noChangeArrowheads="1"/>
          </p:cNvSpPr>
          <p:nvPr/>
        </p:nvSpPr>
        <p:spPr bwMode="gray">
          <a:xfrm>
            <a:off x="356405" y="3900672"/>
            <a:ext cx="1182092" cy="641438"/>
          </a:xfrm>
          <a:prstGeom prst="rect">
            <a:avLst/>
          </a:prstGeom>
          <a:noFill/>
          <a:ln w="9525"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lc="http://schemas.openxmlformats.org/drawingml/2006/lockedCanvas" xmlns="" xmlns:a14="http://schemas.microsoft.com/office/drawing/2010/main" xmlns:p159="http://schemas.microsoft.com/office/powerpoint/2015/09/main" xmlns:p15="http://schemas.microsoft.com/office/powerpoint/2012/main" xmlns:p14="http://schemas.microsoft.com/office/powerpoint/2010/main"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dirty="0">
                <a:latin typeface="Trebuchet MS" panose="020B0603020202020204" pitchFamily="34" charset="0"/>
                <a:ea typeface="Meiryo UI" panose="020B0604030504040204" pitchFamily="50" charset="-128"/>
              </a:rPr>
              <a:t>XX</a:t>
            </a:r>
            <a:r>
              <a:rPr lang="ja-JP" altLang="en-US" sz="1400" dirty="0">
                <a:latin typeface="Trebuchet MS" panose="020B0603020202020204" pitchFamily="34" charset="0"/>
                <a:ea typeface="Meiryo UI" panose="020B0604030504040204" pitchFamily="50" charset="-128"/>
              </a:rPr>
              <a:t>部</a:t>
            </a:r>
            <a:br>
              <a:rPr lang="en-US" altLang="ja-JP" sz="1400" dirty="0">
                <a:latin typeface="Trebuchet MS" panose="020B0603020202020204" pitchFamily="34" charset="0"/>
                <a:ea typeface="Meiryo UI" panose="020B0604030504040204" pitchFamily="50" charset="-128"/>
              </a:rPr>
            </a:br>
            <a:r>
              <a:rPr lang="en-US" altLang="ja-JP" sz="1400" dirty="0">
                <a:latin typeface="Trebuchet MS" panose="020B0603020202020204" pitchFamily="34" charset="0"/>
                <a:ea typeface="Meiryo UI" panose="020B0604030504040204" pitchFamily="50" charset="-128"/>
              </a:rPr>
              <a:t>F</a:t>
            </a:r>
            <a:r>
              <a:rPr lang="ja-JP" altLang="en-US" sz="1400" dirty="0">
                <a:latin typeface="Trebuchet MS" panose="020B0603020202020204" pitchFamily="34" charset="0"/>
                <a:ea typeface="Meiryo UI" panose="020B0604030504040204" pitchFamily="50" charset="-128"/>
              </a:rPr>
              <a:t>部長</a:t>
            </a:r>
            <a:endParaRPr lang="en-US" altLang="ja-JP" sz="1400" dirty="0">
              <a:latin typeface="Trebuchet MS" panose="020B0603020202020204" pitchFamily="34" charset="0"/>
              <a:ea typeface="Meiryo UI" panose="020B0604030504040204" pitchFamily="50" charset="-128"/>
            </a:endParaRPr>
          </a:p>
        </p:txBody>
      </p:sp>
      <p:cxnSp>
        <p:nvCxnSpPr>
          <p:cNvPr id="15" name="Connector: Elbow 66">
            <a:extLst>
              <a:ext uri="{FF2B5EF4-FFF2-40B4-BE49-F238E27FC236}">
                <a16:creationId xmlns:a16="http://schemas.microsoft.com/office/drawing/2014/main" id="{A07B4D23-ADDC-30D1-C62D-DD35F770DAFD}"/>
              </a:ext>
            </a:extLst>
          </p:cNvPr>
          <p:cNvCxnSpPr>
            <a:cxnSpLocks/>
            <a:endCxn id="13" idx="0"/>
          </p:cNvCxnSpPr>
          <p:nvPr/>
        </p:nvCxnSpPr>
        <p:spPr>
          <a:xfrm rot="5400000">
            <a:off x="3147803" y="3679274"/>
            <a:ext cx="442793" cy="3"/>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6" name="Straight Arrow Connector 67">
            <a:extLst>
              <a:ext uri="{FF2B5EF4-FFF2-40B4-BE49-F238E27FC236}">
                <a16:creationId xmlns:a16="http://schemas.microsoft.com/office/drawing/2014/main" id="{11100A03-4D30-22B3-2E3F-B2697D0B2148}"/>
              </a:ext>
            </a:extLst>
          </p:cNvPr>
          <p:cNvCxnSpPr>
            <a:cxnSpLocks/>
          </p:cNvCxnSpPr>
          <p:nvPr/>
        </p:nvCxnSpPr>
        <p:spPr>
          <a:xfrm>
            <a:off x="1650455" y="4210234"/>
            <a:ext cx="844697" cy="3319"/>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17" name="Straight Connector 71">
            <a:extLst>
              <a:ext uri="{FF2B5EF4-FFF2-40B4-BE49-F238E27FC236}">
                <a16:creationId xmlns:a16="http://schemas.microsoft.com/office/drawing/2014/main" id="{23B6984B-623F-6D24-FDD2-043A5FB410B9}"/>
              </a:ext>
            </a:extLst>
          </p:cNvPr>
          <p:cNvCxnSpPr>
            <a:cxnSpLocks/>
            <a:endCxn id="8" idx="0"/>
          </p:cNvCxnSpPr>
          <p:nvPr/>
        </p:nvCxnSpPr>
        <p:spPr>
          <a:xfrm>
            <a:off x="3370637" y="4545429"/>
            <a:ext cx="0" cy="83814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8" name="Straight Connector 73">
            <a:extLst>
              <a:ext uri="{FF2B5EF4-FFF2-40B4-BE49-F238E27FC236}">
                <a16:creationId xmlns:a16="http://schemas.microsoft.com/office/drawing/2014/main" id="{A71F7A58-DF97-D08E-473A-36A740F3964B}"/>
              </a:ext>
            </a:extLst>
          </p:cNvPr>
          <p:cNvCxnSpPr>
            <a:cxnSpLocks/>
            <a:endCxn id="8" idx="0"/>
          </p:cNvCxnSpPr>
          <p:nvPr/>
        </p:nvCxnSpPr>
        <p:spPr>
          <a:xfrm>
            <a:off x="3370637" y="5104740"/>
            <a:ext cx="0" cy="278836"/>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9" name="Connector: Elbow 76">
            <a:extLst>
              <a:ext uri="{FF2B5EF4-FFF2-40B4-BE49-F238E27FC236}">
                <a16:creationId xmlns:a16="http://schemas.microsoft.com/office/drawing/2014/main" id="{543FD8CE-2312-52D1-2B06-3D4EEE0C1971}"/>
              </a:ext>
            </a:extLst>
          </p:cNvPr>
          <p:cNvCxnSpPr>
            <a:cxnSpLocks/>
            <a:stCxn id="7" idx="0"/>
          </p:cNvCxnSpPr>
          <p:nvPr/>
        </p:nvCxnSpPr>
        <p:spPr>
          <a:xfrm rot="5400000" flipH="1" flipV="1">
            <a:off x="2635816" y="4648756"/>
            <a:ext cx="278836" cy="1190805"/>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0" name="Connector: Elbow 77">
            <a:extLst>
              <a:ext uri="{FF2B5EF4-FFF2-40B4-BE49-F238E27FC236}">
                <a16:creationId xmlns:a16="http://schemas.microsoft.com/office/drawing/2014/main" id="{F96F3D39-98FC-D4A8-B298-E39FCFA73DCE}"/>
              </a:ext>
            </a:extLst>
          </p:cNvPr>
          <p:cNvCxnSpPr>
            <a:cxnSpLocks/>
            <a:stCxn id="9" idx="0"/>
          </p:cNvCxnSpPr>
          <p:nvPr/>
        </p:nvCxnSpPr>
        <p:spPr>
          <a:xfrm rot="16200000" flipV="1">
            <a:off x="3826621" y="4648756"/>
            <a:ext cx="278836" cy="1190804"/>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F8FF9D50-F66B-5FDD-1B8B-63A5DAA7C029}"/>
              </a:ext>
            </a:extLst>
          </p:cNvPr>
          <p:cNvSpPr txBox="1"/>
          <p:nvPr/>
        </p:nvSpPr>
        <p:spPr>
          <a:xfrm>
            <a:off x="1787811" y="4019234"/>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rPr>
              <a:t>連携</a:t>
            </a:r>
          </a:p>
        </p:txBody>
      </p:sp>
      <p:sp>
        <p:nvSpPr>
          <p:cNvPr id="22" name="Rectangle 56">
            <a:extLst>
              <a:ext uri="{FF2B5EF4-FFF2-40B4-BE49-F238E27FC236}">
                <a16:creationId xmlns:a16="http://schemas.microsoft.com/office/drawing/2014/main" id="{FADD0C82-B477-29A5-E651-6281FD185595}"/>
              </a:ext>
            </a:extLst>
          </p:cNvPr>
          <p:cNvSpPr/>
          <p:nvPr/>
        </p:nvSpPr>
        <p:spPr>
          <a:xfrm>
            <a:off x="354089" y="5383576"/>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ltLang="ja-JP" sz="1400" dirty="0">
                <a:solidFill>
                  <a:schemeClr val="tx1"/>
                </a:solidFill>
                <a:latin typeface="Trebuchet MS" panose="020B0603020202020204" pitchFamily="34" charset="0"/>
                <a:ea typeface="Meiryo UI" panose="020B0604030504040204" pitchFamily="50" charset="-128"/>
                <a:cs typeface="Arial" panose="020B0604020202020204" pitchFamily="34" charset="0"/>
              </a:rPr>
              <a:t>D</a:t>
            </a:r>
            <a:r>
              <a:rPr lang="ja-JP" altLang="en-US" sz="1400" dirty="0">
                <a:solidFill>
                  <a:schemeClr val="tx1"/>
                </a:solidFill>
                <a:latin typeface="Trebuchet MS" panose="020B0603020202020204" pitchFamily="34" charset="0"/>
                <a:ea typeface="Meiryo UI" panose="020B0604030504040204" pitchFamily="50" charset="-128"/>
                <a:cs typeface="Arial" panose="020B0604020202020204" pitchFamily="34" charset="0"/>
              </a:rPr>
              <a:t>部</a:t>
            </a:r>
            <a:endParaRPr lang="en-US" altLang="ja-JP" sz="1400" dirty="0">
              <a:solidFill>
                <a:schemeClr val="tx1"/>
              </a:solidFill>
              <a:latin typeface="Trebuchet MS" panose="020B0603020202020204" pitchFamily="34" charset="0"/>
              <a:ea typeface="Meiryo UI" panose="020B0604030504040204" pitchFamily="50" charset="-128"/>
              <a:cs typeface="Arial" panose="020B0604020202020204" pitchFamily="34" charset="0"/>
            </a:endParaRPr>
          </a:p>
          <a:p>
            <a:pPr algn="ctr"/>
            <a:r>
              <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XXX</a:t>
            </a:r>
            <a:r>
              <a:rPr lang="ja-JP" altLang="en-US" sz="1200" dirty="0">
                <a:solidFill>
                  <a:schemeClr val="tx1"/>
                </a:solidFill>
                <a:latin typeface="Trebuchet MS" panose="020B0603020202020204" pitchFamily="34" charset="0"/>
                <a:ea typeface="Meiryo UI" panose="020B0604030504040204" pitchFamily="50" charset="-128"/>
                <a:cs typeface="Arial" panose="020B0604020202020204" pitchFamily="34" charset="0"/>
              </a:rPr>
              <a:t>を担当</a:t>
            </a:r>
            <a:endParaRPr lang="en-US" altLang="ja-JP" sz="1200" dirty="0">
              <a:solidFill>
                <a:schemeClr val="tx1"/>
              </a:solidFill>
              <a:latin typeface="Trebuchet MS" panose="020B0603020202020204" pitchFamily="34" charset="0"/>
              <a:ea typeface="Meiryo UI" panose="020B0604030504040204" pitchFamily="50" charset="-128"/>
              <a:cs typeface="Arial" panose="020B0604020202020204" pitchFamily="34" charset="0"/>
            </a:endParaRPr>
          </a:p>
        </p:txBody>
      </p:sp>
      <p:cxnSp>
        <p:nvCxnSpPr>
          <p:cNvPr id="23" name="直線コネクタ 22">
            <a:extLst>
              <a:ext uri="{FF2B5EF4-FFF2-40B4-BE49-F238E27FC236}">
                <a16:creationId xmlns:a16="http://schemas.microsoft.com/office/drawing/2014/main" id="{B8562AAD-3695-2881-98C1-2DEF36C82B6F}"/>
              </a:ext>
            </a:extLst>
          </p:cNvPr>
          <p:cNvCxnSpPr>
            <a:cxnSpLocks/>
            <a:endCxn id="22" idx="0"/>
          </p:cNvCxnSpPr>
          <p:nvPr/>
        </p:nvCxnSpPr>
        <p:spPr>
          <a:xfrm flipH="1">
            <a:off x="927268" y="4542110"/>
            <a:ext cx="0" cy="841466"/>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4" name="Straight Arrow Connector 67">
            <a:extLst>
              <a:ext uri="{FF2B5EF4-FFF2-40B4-BE49-F238E27FC236}">
                <a16:creationId xmlns:a16="http://schemas.microsoft.com/office/drawing/2014/main" id="{BE962D5F-E2D0-2565-5993-4EC17841E9AD}"/>
              </a:ext>
            </a:extLst>
          </p:cNvPr>
          <p:cNvCxnSpPr>
            <a:cxnSpLocks/>
          </p:cNvCxnSpPr>
          <p:nvPr/>
        </p:nvCxnSpPr>
        <p:spPr>
          <a:xfrm>
            <a:off x="1930537" y="6542443"/>
            <a:ext cx="2675441" cy="0"/>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25" name="テキスト ボックス 24">
            <a:extLst>
              <a:ext uri="{FF2B5EF4-FFF2-40B4-BE49-F238E27FC236}">
                <a16:creationId xmlns:a16="http://schemas.microsoft.com/office/drawing/2014/main" id="{E80DA8F0-7ACF-C14C-3C1E-619C3A33F9EE}"/>
              </a:ext>
            </a:extLst>
          </p:cNvPr>
          <p:cNvSpPr txBox="1"/>
          <p:nvPr/>
        </p:nvSpPr>
        <p:spPr>
          <a:xfrm>
            <a:off x="3067876" y="6359840"/>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rPr>
              <a:t>連携</a:t>
            </a:r>
          </a:p>
        </p:txBody>
      </p:sp>
      <p:grpSp>
        <p:nvGrpSpPr>
          <p:cNvPr id="26" name="Group 81">
            <a:extLst>
              <a:ext uri="{FF2B5EF4-FFF2-40B4-BE49-F238E27FC236}">
                <a16:creationId xmlns:a16="http://schemas.microsoft.com/office/drawing/2014/main" id="{DC771635-2F96-F8A0-B2AC-FE1C28A6DE59}"/>
              </a:ext>
            </a:extLst>
          </p:cNvPr>
          <p:cNvGrpSpPr/>
          <p:nvPr/>
        </p:nvGrpSpPr>
        <p:grpSpPr>
          <a:xfrm>
            <a:off x="6219365" y="2344480"/>
            <a:ext cx="4513075" cy="288894"/>
            <a:chOff x="627321" y="2086253"/>
            <a:chExt cx="3125941" cy="759600"/>
          </a:xfrm>
        </p:grpSpPr>
        <p:sp>
          <p:nvSpPr>
            <p:cNvPr id="27" name="ee4pHeader1">
              <a:extLst>
                <a:ext uri="{FF2B5EF4-FFF2-40B4-BE49-F238E27FC236}">
                  <a16:creationId xmlns:a16="http://schemas.microsoft.com/office/drawing/2014/main" id="{E8012D0F-DF50-91FC-2D0A-CF74E07A9451}"/>
                </a:ext>
              </a:extLst>
            </p:cNvPr>
            <p:cNvSpPr txBox="1"/>
            <p:nvPr/>
          </p:nvSpPr>
          <p:spPr>
            <a:xfrm>
              <a:off x="629400" y="2086253"/>
              <a:ext cx="3123862" cy="759600"/>
            </a:xfrm>
            <a:prstGeom prst="rect">
              <a:avLst/>
            </a:prstGeom>
            <a:noFill/>
            <a:ln cap="rnd">
              <a:noFill/>
            </a:ln>
          </p:spPr>
          <p:txBody>
            <a:bodyPr wrap="square" lIns="0" tIns="0" rIns="0" bIns="0" rtlCol="0" anchor="b" anchorCtr="0">
              <a:noAutofit/>
            </a:bodyPr>
            <a:lstStyle/>
            <a:p>
              <a:pPr marL="0" lvl="3"/>
              <a:r>
                <a:rPr lang="ja-JP" altLang="en-US" sz="1600" dirty="0">
                  <a:solidFill>
                    <a:schemeClr val="tx2"/>
                  </a:solidFill>
                  <a:latin typeface="Trebuchet MS" panose="020B0603020202020204" pitchFamily="34" charset="0"/>
                  <a:ea typeface="Meiryo UI" panose="020B0604030504040204" pitchFamily="50" charset="-128"/>
                </a:rPr>
                <a:t>組織内の役割分担</a:t>
              </a:r>
              <a:endParaRPr lang="en-US" sz="1600" dirty="0">
                <a:solidFill>
                  <a:schemeClr val="tx2"/>
                </a:solidFill>
                <a:latin typeface="Trebuchet MS" panose="020B0603020202020204" pitchFamily="34" charset="0"/>
                <a:ea typeface="Meiryo UI" panose="020B0604030504040204" pitchFamily="50" charset="-128"/>
              </a:endParaRPr>
            </a:p>
          </p:txBody>
        </p:sp>
        <p:cxnSp>
          <p:nvCxnSpPr>
            <p:cNvPr id="28" name="Straight Connector 83">
              <a:extLst>
                <a:ext uri="{FF2B5EF4-FFF2-40B4-BE49-F238E27FC236}">
                  <a16:creationId xmlns:a16="http://schemas.microsoft.com/office/drawing/2014/main" id="{49A16B19-A2D4-6801-A7DA-5CD46E86E4E2}"/>
                </a:ext>
              </a:extLst>
            </p:cNvPr>
            <p:cNvCxnSpPr/>
            <p:nvPr/>
          </p:nvCxnSpPr>
          <p:spPr>
            <a:xfrm>
              <a:off x="627321" y="2840761"/>
              <a:ext cx="3125941"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2" name="Rectangle 63">
            <a:extLst>
              <a:ext uri="{FF2B5EF4-FFF2-40B4-BE49-F238E27FC236}">
                <a16:creationId xmlns:a16="http://schemas.microsoft.com/office/drawing/2014/main" id="{B72C311D-1667-2181-CE01-DC1A1AA0968D}"/>
              </a:ext>
            </a:extLst>
          </p:cNvPr>
          <p:cNvSpPr>
            <a:spLocks noChangeArrowheads="1"/>
          </p:cNvSpPr>
          <p:nvPr/>
        </p:nvSpPr>
        <p:spPr bwMode="gray">
          <a:xfrm>
            <a:off x="4617240" y="3903991"/>
            <a:ext cx="1440000" cy="641438"/>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lc="http://schemas.openxmlformats.org/drawingml/2006/lockedCanvas" xmlns="" xmlns:a14="http://schemas.microsoft.com/office/drawing/2010/main" xmlns:p159="http://schemas.microsoft.com/office/powerpoint/2015/09/main" xmlns:p15="http://schemas.microsoft.com/office/powerpoint/2012/main" xmlns:p14="http://schemas.microsoft.com/office/powerpoint/2010/main"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dirty="0">
                <a:latin typeface="Trebuchet MS" panose="020B0603020202020204" pitchFamily="34" charset="0"/>
                <a:ea typeface="Meiryo UI" panose="020B0604030504040204" pitchFamily="50" charset="-128"/>
              </a:rPr>
              <a:t>XX</a:t>
            </a:r>
            <a:r>
              <a:rPr lang="ja-JP" altLang="en-US" sz="1400" dirty="0">
                <a:latin typeface="Trebuchet MS" panose="020B0603020202020204" pitchFamily="34" charset="0"/>
                <a:ea typeface="Meiryo UI" panose="020B0604030504040204" pitchFamily="50" charset="-128"/>
              </a:rPr>
              <a:t>部</a:t>
            </a:r>
            <a:endParaRPr lang="en-US" altLang="ja-JP" sz="1400" dirty="0">
              <a:latin typeface="Trebuchet MS" panose="020B0603020202020204" pitchFamily="34" charset="0"/>
              <a:ea typeface="Meiryo UI" panose="020B0604030504040204" pitchFamily="50" charset="-128"/>
            </a:endParaRPr>
          </a:p>
          <a:p>
            <a:pPr algn="ctr"/>
            <a:r>
              <a:rPr lang="en-US" altLang="ja-JP" sz="1400" dirty="0">
                <a:latin typeface="Trebuchet MS" panose="020B0603020202020204" pitchFamily="34" charset="0"/>
                <a:ea typeface="Meiryo UI" panose="020B0604030504040204" pitchFamily="50" charset="-128"/>
              </a:rPr>
              <a:t>S</a:t>
            </a:r>
            <a:r>
              <a:rPr lang="ja-JP" altLang="en-US" sz="1400" dirty="0">
                <a:latin typeface="Trebuchet MS" panose="020B0603020202020204" pitchFamily="34" charset="0"/>
                <a:ea typeface="Meiryo UI" panose="020B0604030504040204" pitchFamily="50" charset="-128"/>
              </a:rPr>
              <a:t>部長</a:t>
            </a:r>
            <a:endParaRPr lang="en-US" altLang="ja-JP" sz="1400" dirty="0">
              <a:latin typeface="Trebuchet MS" panose="020B0603020202020204" pitchFamily="34" charset="0"/>
              <a:ea typeface="Meiryo UI" panose="020B0604030504040204" pitchFamily="50" charset="-128"/>
            </a:endParaRPr>
          </a:p>
          <a:p>
            <a:pPr algn="ctr"/>
            <a:r>
              <a:rPr lang="ja-JP" altLang="en-US" sz="1050" dirty="0">
                <a:latin typeface="Trebuchet MS" panose="020B0603020202020204" pitchFamily="34" charset="0"/>
                <a:ea typeface="Meiryo UI" panose="020B0604030504040204" pitchFamily="50" charset="-128"/>
              </a:rPr>
              <a:t>（標準化戦略担当）</a:t>
            </a:r>
            <a:endParaRPr lang="en-US" altLang="ja-JP" sz="1050" dirty="0">
              <a:latin typeface="Trebuchet MS" panose="020B0603020202020204" pitchFamily="34" charset="0"/>
              <a:ea typeface="Meiryo UI" panose="020B0604030504040204" pitchFamily="50" charset="-128"/>
            </a:endParaRPr>
          </a:p>
        </p:txBody>
      </p:sp>
      <p:cxnSp>
        <p:nvCxnSpPr>
          <p:cNvPr id="33" name="Connector: Elbow 66">
            <a:extLst>
              <a:ext uri="{FF2B5EF4-FFF2-40B4-BE49-F238E27FC236}">
                <a16:creationId xmlns:a16="http://schemas.microsoft.com/office/drawing/2014/main" id="{E3ADE091-6CC1-E78A-B93C-C22813A5F331}"/>
              </a:ext>
            </a:extLst>
          </p:cNvPr>
          <p:cNvCxnSpPr>
            <a:cxnSpLocks/>
            <a:endCxn id="32" idx="0"/>
          </p:cNvCxnSpPr>
          <p:nvPr/>
        </p:nvCxnSpPr>
        <p:spPr>
          <a:xfrm>
            <a:off x="3380459" y="3677615"/>
            <a:ext cx="1956781" cy="226376"/>
          </a:xfrm>
          <a:prstGeom prst="bentConnector2">
            <a:avLst/>
          </a:prstGeom>
          <a:ln w="9525" cap="rnd">
            <a:solidFill>
              <a:schemeClr val="tx1">
                <a:lumMod val="60000"/>
                <a:lumOff val="40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35" name="Straight Arrow Connector 67">
            <a:extLst>
              <a:ext uri="{FF2B5EF4-FFF2-40B4-BE49-F238E27FC236}">
                <a16:creationId xmlns:a16="http://schemas.microsoft.com/office/drawing/2014/main" id="{FF3B3F85-5CE8-E9BC-6AFC-7AE30302B047}"/>
              </a:ext>
            </a:extLst>
          </p:cNvPr>
          <p:cNvCxnSpPr>
            <a:cxnSpLocks/>
          </p:cNvCxnSpPr>
          <p:nvPr/>
        </p:nvCxnSpPr>
        <p:spPr>
          <a:xfrm>
            <a:off x="4167475" y="4213706"/>
            <a:ext cx="438503" cy="2687"/>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36" name="テキスト ボックス 35">
            <a:extLst>
              <a:ext uri="{FF2B5EF4-FFF2-40B4-BE49-F238E27FC236}">
                <a16:creationId xmlns:a16="http://schemas.microsoft.com/office/drawing/2014/main" id="{21ADA602-490A-3763-C03E-34AE0736C052}"/>
              </a:ext>
            </a:extLst>
          </p:cNvPr>
          <p:cNvSpPr txBox="1"/>
          <p:nvPr/>
        </p:nvSpPr>
        <p:spPr>
          <a:xfrm>
            <a:off x="4075317" y="3993982"/>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rPr>
              <a:t>連携</a:t>
            </a:r>
          </a:p>
        </p:txBody>
      </p:sp>
      <p:sp>
        <p:nvSpPr>
          <p:cNvPr id="127" name="ee4pContent1">
            <a:extLst>
              <a:ext uri="{FF2B5EF4-FFF2-40B4-BE49-F238E27FC236}">
                <a16:creationId xmlns:a16="http://schemas.microsoft.com/office/drawing/2014/main" id="{7BB4AF45-C4F3-481A-BF92-60B81B1F05D7}"/>
              </a:ext>
            </a:extLst>
          </p:cNvPr>
          <p:cNvSpPr txBox="1"/>
          <p:nvPr/>
        </p:nvSpPr>
        <p:spPr>
          <a:xfrm>
            <a:off x="587065" y="1147243"/>
            <a:ext cx="11022158" cy="1115732"/>
          </a:xfrm>
          <a:prstGeom prst="rect">
            <a:avLst/>
          </a:prstGeom>
          <a:solidFill>
            <a:schemeClr val="tx2">
              <a:lumMod val="40000"/>
              <a:lumOff val="60000"/>
            </a:schemeClr>
          </a:solidFill>
          <a:ln w="9525" cap="rnd" cmpd="sng" algn="ctr">
            <a:noFill/>
            <a:prstDash val="solid"/>
            <a:round/>
            <a:headEnd type="none" w="med" len="med"/>
            <a:tailEnd type="none" w="med" len="med"/>
          </a:ln>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108000" lvl="1" indent="0">
              <a:buSzPct val="100000"/>
              <a:buNone/>
            </a:pPr>
            <a:r>
              <a:rPr lang="ja-JP" altLang="en-US" sz="1200" dirty="0">
                <a:latin typeface="Meiryo UI" panose="020B0604030504040204" pitchFamily="50" charset="-128"/>
                <a:ea typeface="Meiryo UI" panose="020B0604030504040204" pitchFamily="50" charset="-128"/>
                <a:cs typeface="ＭＳ 明朝" panose="02020609040205080304" pitchFamily="17" charset="-128"/>
              </a:rPr>
              <a:t>・前述の事業計画・研究開発計画を進めるための組織内の経営者以下の体制と役割分担を網羅的に記載（研究開発を担う部門だけでなく、事業化に関与する部門も明記し、関与する専任・併任の人員規模の想定を記載）</a:t>
            </a:r>
            <a:endParaRPr lang="en-US" altLang="ja-JP" sz="1200" dirty="0">
              <a:latin typeface="Meiryo UI" panose="020B0604030504040204" pitchFamily="50" charset="-128"/>
              <a:ea typeface="Meiryo UI" panose="020B0604030504040204" pitchFamily="50" charset="-128"/>
              <a:cs typeface="ＭＳ 明朝" panose="02020609040205080304" pitchFamily="17" charset="-128"/>
            </a:endParaRPr>
          </a:p>
          <a:p>
            <a:pPr marL="108000" lvl="1" indent="0">
              <a:buSzPct val="100000"/>
              <a:buNone/>
            </a:pPr>
            <a:r>
              <a:rPr kumimoji="0"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・確実な社会実装を実現する上で、事業化戦略（標準化戦略）を研究開発段階から見据えて取り組むことが求められるため、事業化（標準化）担当部門と連携した実施体制を構築し、体制図</a:t>
            </a:r>
            <a:r>
              <a:rPr lang="ja-JP" altLang="en-US" sz="1200">
                <a:latin typeface="Meiryo UI" panose="020B0604030504040204" pitchFamily="50" charset="-128"/>
                <a:ea typeface="Meiryo UI" panose="020B0604030504040204" pitchFamily="50" charset="-128"/>
              </a:rPr>
              <a:t>に</a:t>
            </a:r>
            <a:r>
              <a:rPr kumimoji="0" lang="ja-JP" altLang="en-US"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cs typeface="+mn-cs"/>
              </a:rPr>
              <a:t>記載</a:t>
            </a:r>
            <a:endParaRPr lang="en-US" altLang="ja-JP" sz="1200" dirty="0">
              <a:latin typeface="Meiryo UI" panose="020B0604030504040204" pitchFamily="50" charset="-128"/>
              <a:ea typeface="Meiryo UI" panose="020B0604030504040204" pitchFamily="50" charset="-128"/>
              <a:cs typeface="ＭＳ 明朝" panose="02020609040205080304" pitchFamily="17" charset="-128"/>
            </a:endParaRPr>
          </a:p>
          <a:p>
            <a:pPr marL="108000" lvl="1" indent="0">
              <a:buSzPct val="100000"/>
              <a:buNone/>
            </a:pPr>
            <a:r>
              <a:rPr lang="ja-JP" altLang="en-US" sz="1200" dirty="0">
                <a:latin typeface="Meiryo UI" panose="020B0604030504040204" pitchFamily="50" charset="-128"/>
                <a:ea typeface="Meiryo UI" panose="020B0604030504040204" pitchFamily="50" charset="-128"/>
                <a:cs typeface="ＭＳ 明朝" panose="02020609040205080304" pitchFamily="17" charset="-128"/>
              </a:rPr>
              <a:t>・このうち、研究開発責任者とチームリーダーについては、別途、研究開発プロジェクト参画や新規事業立ち上げ等の実績を含む履歴書を提出すること</a:t>
            </a:r>
            <a:endParaRPr lang="en-US" altLang="ja-JP" sz="1200" dirty="0">
              <a:latin typeface="Meiryo UI" panose="020B0604030504040204" pitchFamily="50" charset="-128"/>
              <a:ea typeface="Meiryo UI" panose="020B0604030504040204" pitchFamily="50" charset="-128"/>
              <a:cs typeface="ＭＳ 明朝" panose="02020609040205080304" pitchFamily="17" charset="-128"/>
            </a:endParaRPr>
          </a:p>
          <a:p>
            <a:pPr marL="108000" lvl="1" indent="0">
              <a:buSzPct val="100000"/>
              <a:buNone/>
            </a:pPr>
            <a:r>
              <a:rPr lang="ja-JP" altLang="en-US" sz="1200" dirty="0">
                <a:latin typeface="Meiryo UI" panose="020B0604030504040204" pitchFamily="50" charset="-128"/>
                <a:ea typeface="Meiryo UI" panose="020B0604030504040204" pitchFamily="50" charset="-128"/>
                <a:cs typeface="ＭＳ 明朝" panose="02020609040205080304" pitchFamily="17" charset="-128"/>
              </a:rPr>
              <a:t>・部門間の連携を図るための具体的な方策（定期的に部長レベルで相互の進捗報告を行う、経営者直轄の専門組織を設置する等）を記載</a:t>
            </a:r>
          </a:p>
        </p:txBody>
      </p:sp>
    </p:spTree>
    <p:extLst>
      <p:ext uri="{BB962C8B-B14F-4D97-AF65-F5344CB8AC3E}">
        <p14:creationId xmlns:p14="http://schemas.microsoft.com/office/powerpoint/2010/main" val="36865802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2" name="Group 81">
            <a:extLst>
              <a:ext uri="{FF2B5EF4-FFF2-40B4-BE49-F238E27FC236}">
                <a16:creationId xmlns:a16="http://schemas.microsoft.com/office/drawing/2014/main" id="{30F33F95-6DE3-450C-AF5B-9C7A17672695}"/>
              </a:ext>
            </a:extLst>
          </p:cNvPr>
          <p:cNvGrpSpPr/>
          <p:nvPr/>
        </p:nvGrpSpPr>
        <p:grpSpPr>
          <a:xfrm>
            <a:off x="320663" y="1805039"/>
            <a:ext cx="4513075" cy="288894"/>
            <a:chOff x="627321" y="2086253"/>
            <a:chExt cx="3125941" cy="759600"/>
          </a:xfrm>
        </p:grpSpPr>
        <p:sp>
          <p:nvSpPr>
            <p:cNvPr id="83" name="ee4pHeader1">
              <a:extLst>
                <a:ext uri="{FF2B5EF4-FFF2-40B4-BE49-F238E27FC236}">
                  <a16:creationId xmlns:a16="http://schemas.microsoft.com/office/drawing/2014/main" id="{48B89FDA-E844-4A84-8624-9AA518243AC0}"/>
                </a:ext>
              </a:extLst>
            </p:cNvPr>
            <p:cNvSpPr txBox="1"/>
            <p:nvPr/>
          </p:nvSpPr>
          <p:spPr>
            <a:xfrm>
              <a:off x="629400" y="2086253"/>
              <a:ext cx="3123862" cy="759600"/>
            </a:xfrm>
            <a:prstGeom prst="rect">
              <a:avLst/>
            </a:prstGeom>
            <a:noFill/>
            <a:ln cap="rnd">
              <a:noFill/>
            </a:ln>
          </p:spPr>
          <p:txBody>
            <a:bodyPr wrap="square" lIns="0" tIns="0" rIns="0" bIns="0" rtlCol="0" anchor="b" anchorCtr="0">
              <a:noAutofit/>
            </a:bodyPr>
            <a:lstStyle/>
            <a:p>
              <a:pPr marL="0" lvl="3"/>
              <a:r>
                <a:rPr lang="ja-JP" altLang="en-US" sz="1600" dirty="0">
                  <a:solidFill>
                    <a:schemeClr val="tx2"/>
                  </a:solidFill>
                  <a:latin typeface="Trebuchet MS" panose="020B0603020202020204" pitchFamily="34" charset="0"/>
                  <a:ea typeface="Meiryo UI" panose="020B0604030504040204" pitchFamily="50" charset="-128"/>
                </a:rPr>
                <a:t>（例１）経営者等による具体的な</a:t>
              </a:r>
              <a:r>
                <a:rPr lang="ja-JP" altLang="en-US" sz="1600" dirty="0">
                  <a:solidFill>
                    <a:schemeClr val="accent1">
                      <a:lumMod val="50000"/>
                    </a:schemeClr>
                  </a:solidFill>
                  <a:latin typeface="Trebuchet MS" panose="020B0603020202020204" pitchFamily="34" charset="0"/>
                  <a:ea typeface="Meiryo UI" panose="020B0604030504040204" pitchFamily="50" charset="-128"/>
                </a:rPr>
                <a:t>施策・</a:t>
              </a:r>
              <a:r>
                <a:rPr lang="ja-JP" altLang="en-US" sz="1600" dirty="0">
                  <a:solidFill>
                    <a:schemeClr val="tx2"/>
                  </a:solidFill>
                  <a:latin typeface="Trebuchet MS" panose="020B0603020202020204" pitchFamily="34" charset="0"/>
                  <a:ea typeface="Meiryo UI" panose="020B0604030504040204" pitchFamily="50" charset="-128"/>
                </a:rPr>
                <a:t>活動方針</a:t>
              </a:r>
              <a:endParaRPr lang="en-US" sz="1600" dirty="0">
                <a:solidFill>
                  <a:schemeClr val="tx2"/>
                </a:solidFill>
                <a:latin typeface="Trebuchet MS" panose="020B0603020202020204" pitchFamily="34" charset="0"/>
                <a:ea typeface="Meiryo UI" panose="020B0604030504040204" pitchFamily="50" charset="-128"/>
              </a:endParaRPr>
            </a:p>
          </p:txBody>
        </p:sp>
        <p:cxnSp>
          <p:nvCxnSpPr>
            <p:cNvPr id="84" name="Straight Connector 83">
              <a:extLst>
                <a:ext uri="{FF2B5EF4-FFF2-40B4-BE49-F238E27FC236}">
                  <a16:creationId xmlns:a16="http://schemas.microsoft.com/office/drawing/2014/main" id="{A8023DAF-5AFC-4CFE-BA7D-0A6AFFC6F7B5}"/>
                </a:ext>
              </a:extLst>
            </p:cNvPr>
            <p:cNvCxnSpPr/>
            <p:nvPr/>
          </p:nvCxnSpPr>
          <p:spPr>
            <a:xfrm>
              <a:off x="627321" y="2840761"/>
              <a:ext cx="3125941"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85" name="Group 84">
            <a:extLst>
              <a:ext uri="{FF2B5EF4-FFF2-40B4-BE49-F238E27FC236}">
                <a16:creationId xmlns:a16="http://schemas.microsoft.com/office/drawing/2014/main" id="{0806E68A-0CDB-4744-95E9-FD76B5E44764}"/>
              </a:ext>
            </a:extLst>
          </p:cNvPr>
          <p:cNvGrpSpPr/>
          <p:nvPr/>
        </p:nvGrpSpPr>
        <p:grpSpPr>
          <a:xfrm>
            <a:off x="6257127" y="1799023"/>
            <a:ext cx="5588130" cy="288894"/>
            <a:chOff x="627321" y="2086253"/>
            <a:chExt cx="3125941" cy="759600"/>
          </a:xfrm>
        </p:grpSpPr>
        <p:sp>
          <p:nvSpPr>
            <p:cNvPr id="86" name="ee4pHeader1">
              <a:extLst>
                <a:ext uri="{FF2B5EF4-FFF2-40B4-BE49-F238E27FC236}">
                  <a16:creationId xmlns:a16="http://schemas.microsoft.com/office/drawing/2014/main" id="{492DA79C-E077-48C0-B5E8-74C165B4B38C}"/>
                </a:ext>
              </a:extLst>
            </p:cNvPr>
            <p:cNvSpPr txBox="1"/>
            <p:nvPr/>
          </p:nvSpPr>
          <p:spPr>
            <a:xfrm>
              <a:off x="629400" y="2086253"/>
              <a:ext cx="3123862" cy="759600"/>
            </a:xfrm>
            <a:prstGeom prst="rect">
              <a:avLst/>
            </a:prstGeom>
            <a:noFill/>
            <a:ln cap="rnd">
              <a:noFill/>
            </a:ln>
          </p:spPr>
          <p:txBody>
            <a:bodyPr wrap="square" lIns="0" tIns="0" rIns="0" bIns="0" rtlCol="0" anchor="b" anchorCtr="0">
              <a:noAutofit/>
            </a:bodyPr>
            <a:lstStyle/>
            <a:p>
              <a:pPr marL="0" lvl="3"/>
              <a:r>
                <a:rPr lang="ja-JP" altLang="en-US" sz="1600" dirty="0">
                  <a:solidFill>
                    <a:schemeClr val="tx2"/>
                  </a:solidFill>
                  <a:latin typeface="Trebuchet MS" panose="020B0603020202020204" pitchFamily="34" charset="0"/>
                  <a:ea typeface="Meiryo UI" panose="020B0604030504040204" pitchFamily="50" charset="-128"/>
                </a:rPr>
                <a:t>（例２）経営者等の評価・報酬への反映</a:t>
              </a:r>
              <a:endParaRPr lang="en-US" sz="1600" dirty="0">
                <a:solidFill>
                  <a:schemeClr val="tx2"/>
                </a:solidFill>
                <a:latin typeface="Trebuchet MS" panose="020B0603020202020204" pitchFamily="34" charset="0"/>
                <a:ea typeface="Meiryo UI" panose="020B0604030504040204" pitchFamily="50" charset="-128"/>
              </a:endParaRPr>
            </a:p>
          </p:txBody>
        </p:sp>
        <p:cxnSp>
          <p:nvCxnSpPr>
            <p:cNvPr id="87" name="Straight Connector 86">
              <a:extLst>
                <a:ext uri="{FF2B5EF4-FFF2-40B4-BE49-F238E27FC236}">
                  <a16:creationId xmlns:a16="http://schemas.microsoft.com/office/drawing/2014/main" id="{173D6ACB-E6F0-4140-922C-D4D6CBE94691}"/>
                </a:ext>
              </a:extLst>
            </p:cNvPr>
            <p:cNvCxnSpPr/>
            <p:nvPr/>
          </p:nvCxnSpPr>
          <p:spPr>
            <a:xfrm>
              <a:off x="627321" y="2840761"/>
              <a:ext cx="3125941"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60" name="ee4pContent3">
            <a:extLst>
              <a:ext uri="{FF2B5EF4-FFF2-40B4-BE49-F238E27FC236}">
                <a16:creationId xmlns:a16="http://schemas.microsoft.com/office/drawing/2014/main" id="{3D8FEA42-F236-4785-AEA3-877E079652FC}"/>
              </a:ext>
            </a:extLst>
          </p:cNvPr>
          <p:cNvSpPr txBox="1"/>
          <p:nvPr/>
        </p:nvSpPr>
        <p:spPr>
          <a:xfrm>
            <a:off x="6210225" y="2168094"/>
            <a:ext cx="5658054" cy="824488"/>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en-US" altLang="ja-JP" sz="1400" dirty="0">
                <a:ea typeface="Meiryo UI" panose="020B0604030504040204" pitchFamily="50" charset="-128"/>
              </a:rPr>
              <a:t>XXX</a:t>
            </a:r>
          </a:p>
          <a:p>
            <a:pPr marL="108000" lvl="1" indent="0">
              <a:buSzPct val="100000"/>
              <a:buNone/>
            </a:pPr>
            <a:r>
              <a:rPr lang="ja-JP" altLang="en-US" sz="1400" dirty="0">
                <a:ea typeface="Meiryo UI" panose="020B0604030504040204" pitchFamily="50" charset="-128"/>
              </a:rPr>
              <a:t>（事業の進捗状況が、経営者や担当役員・担当管理職等の評価や報酬の一部に反映されるか）</a:t>
            </a:r>
            <a:endParaRPr lang="en-US" altLang="ja-JP" sz="1400" dirty="0">
              <a:ea typeface="Meiryo UI" panose="020B0604030504040204" pitchFamily="50" charset="-128"/>
            </a:endParaRPr>
          </a:p>
        </p:txBody>
      </p:sp>
      <p:sp>
        <p:nvSpPr>
          <p:cNvPr id="41" name="Title 1">
            <a:extLst>
              <a:ext uri="{FF2B5EF4-FFF2-40B4-BE49-F238E27FC236}">
                <a16:creationId xmlns:a16="http://schemas.microsoft.com/office/drawing/2014/main" id="{B499A355-902C-42CC-9705-CDF33A20FC22}"/>
              </a:ext>
            </a:extLst>
          </p:cNvPr>
          <p:cNvSpPr txBox="1">
            <a:spLocks/>
          </p:cNvSpPr>
          <p:nvPr/>
        </p:nvSpPr>
        <p:spPr>
          <a:xfrm>
            <a:off x="328302" y="60567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経営者等による○○事業への関与の方針</a:t>
            </a:r>
            <a:endParaRPr kumimoji="1" lang="en-US" dirty="0">
              <a:solidFill>
                <a:schemeClr val="tx1"/>
              </a:solidFill>
            </a:endParaRPr>
          </a:p>
        </p:txBody>
      </p:sp>
      <p:cxnSp>
        <p:nvCxnSpPr>
          <p:cNvPr id="42" name="直線コネクタ 41">
            <a:extLst>
              <a:ext uri="{FF2B5EF4-FFF2-40B4-BE49-F238E27FC236}">
                <a16:creationId xmlns:a16="http://schemas.microsoft.com/office/drawing/2014/main" id="{D2B5DF14-435D-4A00-A631-45459121AA24}"/>
              </a:ext>
            </a:extLst>
          </p:cNvPr>
          <p:cNvCxnSpPr>
            <a:cxnSpLocks/>
          </p:cNvCxnSpPr>
          <p:nvPr/>
        </p:nvCxnSpPr>
        <p:spPr>
          <a:xfrm flipV="1">
            <a:off x="156000" y="1031748"/>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43" name="ee4pContent1">
            <a:extLst>
              <a:ext uri="{FF2B5EF4-FFF2-40B4-BE49-F238E27FC236}">
                <a16:creationId xmlns:a16="http://schemas.microsoft.com/office/drawing/2014/main" id="{1AC60B41-6D7C-43C2-B5AE-DF313F8C2BD2}"/>
              </a:ext>
            </a:extLst>
          </p:cNvPr>
          <p:cNvSpPr txBox="1"/>
          <p:nvPr/>
        </p:nvSpPr>
        <p:spPr>
          <a:xfrm>
            <a:off x="551628" y="1095290"/>
            <a:ext cx="10800000" cy="653427"/>
          </a:xfrm>
          <a:prstGeom prst="rect">
            <a:avLst/>
          </a:prstGeom>
          <a:solidFill>
            <a:schemeClr val="tx2">
              <a:lumMod val="40000"/>
              <a:lumOff val="60000"/>
            </a:schemeClr>
          </a:solidFill>
          <a:ln w="9525" cap="rnd" cmpd="sng" algn="ctr">
            <a:noFill/>
            <a:prstDash val="solid"/>
            <a:round/>
            <a:headEnd type="none" w="med" len="med"/>
            <a:tailEnd type="none" w="med" len="med"/>
          </a:ln>
        </p:spPr>
        <p:txBody>
          <a:bodyPr vert="horz" wrap="square" lIns="0" tIns="0" rIns="0" bIns="0" rtlCol="0" anchor="ctr">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108000" lvl="1" indent="0">
              <a:buSzPct val="100000"/>
              <a:buNone/>
            </a:pPr>
            <a:r>
              <a:rPr lang="ja-JP" altLang="en-US" sz="1400" dirty="0">
                <a:ea typeface="Meiryo UI" panose="020B0604030504040204" pitchFamily="50" charset="-128"/>
                <a:cs typeface="ＭＳ 明朝" panose="02020609040205080304" pitchFamily="17" charset="-128"/>
              </a:rPr>
              <a:t>経営者を含めた経営層の事業への関与の程度を示すため、具体的取組内容を記載してください。</a:t>
            </a:r>
            <a:endParaRPr lang="en-US" altLang="ja-JP" sz="1400" dirty="0">
              <a:ea typeface="Meiryo UI" panose="020B0604030504040204" pitchFamily="50" charset="-128"/>
              <a:cs typeface="ＭＳ 明朝" panose="02020609040205080304" pitchFamily="17" charset="-128"/>
            </a:endParaRPr>
          </a:p>
          <a:p>
            <a:pPr marL="108000" lvl="1" indent="0">
              <a:buSzPct val="100000"/>
              <a:buNone/>
            </a:pPr>
            <a:r>
              <a:rPr lang="ja-JP" altLang="en-US" sz="1400" dirty="0">
                <a:ea typeface="Meiryo UI" panose="020B0604030504040204" pitchFamily="50" charset="-128"/>
                <a:cs typeface="ＭＳ 明朝" panose="02020609040205080304" pitchFamily="17" charset="-128"/>
              </a:rPr>
              <a:t>　</a:t>
            </a:r>
            <a:r>
              <a:rPr lang="en-US" altLang="ja-JP" sz="1400" dirty="0">
                <a:ea typeface="Meiryo UI" panose="020B0604030504040204" pitchFamily="50" charset="-128"/>
                <a:cs typeface="ＭＳ 明朝" panose="02020609040205080304" pitchFamily="17" charset="-128"/>
              </a:rPr>
              <a:t>※</a:t>
            </a:r>
            <a:r>
              <a:rPr lang="ja-JP" altLang="en-US" sz="1400" dirty="0">
                <a:ea typeface="Meiryo UI" panose="020B0604030504040204" pitchFamily="50" charset="-128"/>
                <a:cs typeface="ＭＳ 明朝" panose="02020609040205080304" pitchFamily="17" charset="-128"/>
              </a:rPr>
              <a:t>採択された場合、分野別ワーキンググループの事業モニタリングの場において、記載内容に基づき、取組状況をご報告いただきます。</a:t>
            </a:r>
            <a:endParaRPr lang="en-US" altLang="ja-JP" sz="1400" dirty="0">
              <a:ea typeface="Meiryo UI" panose="020B0604030504040204" pitchFamily="50" charset="-128"/>
              <a:cs typeface="ＭＳ 明朝" panose="02020609040205080304" pitchFamily="17" charset="-128"/>
            </a:endParaRPr>
          </a:p>
          <a:p>
            <a:pPr marL="108000" lvl="1" indent="0">
              <a:buSzPct val="100000"/>
              <a:buNone/>
            </a:pPr>
            <a:r>
              <a:rPr lang="ja-JP" altLang="en-US" sz="1400" dirty="0">
                <a:ea typeface="Meiryo UI" panose="020B0604030504040204" pitchFamily="50" charset="-128"/>
                <a:cs typeface="ＭＳ 明朝" panose="02020609040205080304" pitchFamily="17" charset="-128"/>
              </a:rPr>
              <a:t>　</a:t>
            </a:r>
            <a:r>
              <a:rPr lang="en-US" altLang="ja-JP" sz="1400" dirty="0">
                <a:ea typeface="Meiryo UI" panose="020B0604030504040204" pitchFamily="50" charset="-128"/>
                <a:cs typeface="ＭＳ 明朝" panose="02020609040205080304" pitchFamily="17" charset="-128"/>
              </a:rPr>
              <a:t>※</a:t>
            </a:r>
            <a:r>
              <a:rPr lang="ja-JP" altLang="en-US" sz="1400" dirty="0">
                <a:ea typeface="Meiryo UI" panose="020B0604030504040204" pitchFamily="50" charset="-128"/>
                <a:cs typeface="ＭＳ 明朝" panose="02020609040205080304" pitchFamily="17" charset="-128"/>
              </a:rPr>
              <a:t>以下に示した項目はあくまで例示であり、個社の事情に即して、記載内容を整理してください。</a:t>
            </a: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48856" y="17145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3. </a:t>
            </a:r>
            <a:r>
              <a:rPr lang="ja-JP" altLang="en-US" sz="2000" dirty="0"/>
              <a:t>イノベーション推進体制／</a:t>
            </a:r>
            <a:r>
              <a:rPr kumimoji="1" lang="ja-JP" altLang="en-US" sz="2000" dirty="0"/>
              <a:t>（</a:t>
            </a:r>
            <a:r>
              <a:rPr kumimoji="1" lang="en-US" altLang="ja-JP" sz="2000" dirty="0"/>
              <a:t>2</a:t>
            </a:r>
            <a:r>
              <a:rPr kumimoji="1" lang="ja-JP" altLang="en-US" sz="2000" dirty="0"/>
              <a:t>）マネジメントチェック項目①　経営者等の事業への関与</a:t>
            </a:r>
            <a:endParaRPr kumimoji="1" lang="en-US" sz="2000" dirty="0"/>
          </a:p>
        </p:txBody>
      </p:sp>
      <p:sp>
        <p:nvSpPr>
          <p:cNvPr id="38" name="ee4pContent3">
            <a:extLst>
              <a:ext uri="{FF2B5EF4-FFF2-40B4-BE49-F238E27FC236}">
                <a16:creationId xmlns:a16="http://schemas.microsoft.com/office/drawing/2014/main" id="{3D8FEA42-F236-4785-AEA3-877E079652FC}"/>
              </a:ext>
            </a:extLst>
          </p:cNvPr>
          <p:cNvSpPr txBox="1"/>
          <p:nvPr/>
        </p:nvSpPr>
        <p:spPr>
          <a:xfrm>
            <a:off x="70275" y="2180216"/>
            <a:ext cx="5940000" cy="4677784"/>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dirty="0">
                <a:ea typeface="Meiryo UI" panose="020B0604030504040204" pitchFamily="50" charset="-128"/>
              </a:rPr>
              <a:t>経営者のリーダーシップ</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（カーボンニュートラルに関わる産業構造変革の仮説や自社の事業構造転換の方針を社内外に示し、その中に当該事業を位置づけるか）</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（経営者が、社内外の幅広いステークホルダーに対して、当該事業の重要性をメッセージとして発信するか）</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（経営層が、ガバナンスイノベーションやイノベーションマネジメントシステム</a:t>
            </a:r>
            <a:r>
              <a:rPr kumimoji="1" lang="en-US" altLang="ja-JP" sz="1400" baseline="30000" dirty="0">
                <a:ea typeface="Meiryo UI" panose="020B0604030504040204" pitchFamily="50" charset="-128"/>
              </a:rPr>
              <a:t>※</a:t>
            </a:r>
            <a:r>
              <a:rPr kumimoji="1" lang="ja-JP" altLang="en-US" sz="1400" dirty="0">
                <a:ea typeface="Meiryo UI" panose="020B0604030504040204" pitchFamily="50" charset="-128"/>
              </a:rPr>
              <a:t>を理解し、非線形な試行錯誤を奨励する組織制度・組織文化を醸成するか）</a:t>
            </a:r>
            <a:endParaRPr kumimoji="1" lang="en-US" altLang="ja-JP" sz="1400" dirty="0">
              <a:ea typeface="Meiryo UI" panose="020B0604030504040204" pitchFamily="50" charset="-128"/>
            </a:endParaRPr>
          </a:p>
          <a:p>
            <a:pPr marL="432000" lvl="2" indent="0">
              <a:buSzPct val="100000"/>
              <a:buNone/>
            </a:pPr>
            <a:endParaRPr kumimoji="1" lang="en-US" altLang="ja-JP" sz="1400" dirty="0">
              <a:ea typeface="Meiryo UI" panose="020B0604030504040204" pitchFamily="50" charset="-128"/>
            </a:endParaRPr>
          </a:p>
          <a:p>
            <a:pPr marL="358775" lvl="2" indent="-179388">
              <a:buSzPct val="100000"/>
              <a:buFont typeface="Arial" panose="020B0604020202020204" pitchFamily="34" charset="0"/>
              <a:buChar char="•"/>
            </a:pPr>
            <a:r>
              <a:rPr kumimoji="1" lang="ja-JP" altLang="en-US" sz="1400" dirty="0">
                <a:ea typeface="Meiryo UI" panose="020B0604030504040204" pitchFamily="50" charset="-128"/>
              </a:rPr>
              <a:t>事業のモニタリング・管理</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（経営層が定期的に事業進捗を把握するための仕組みを構築しているか、経営層の時間の内どの程度を当該業務に充当するか）</a:t>
            </a:r>
            <a:endParaRPr lang="en-US" altLang="ja-JP" sz="16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（経営層が、事業の進め方・内容に対して適切なタイミングで指示を出すか）</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（事業の進捗を判断するにあたり、社内外から幅広い意見を取り入れるか）</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（事業化を判断するために、どのような</a:t>
            </a:r>
            <a:r>
              <a:rPr kumimoji="1" lang="en-US" altLang="ja-JP" sz="1400" dirty="0" err="1">
                <a:ea typeface="Meiryo UI" panose="020B0604030504040204" pitchFamily="50" charset="-128"/>
              </a:rPr>
              <a:t>KPI</a:t>
            </a:r>
            <a:r>
              <a:rPr kumimoji="1" lang="ja-JP" altLang="en-US" sz="1400" dirty="0">
                <a:ea typeface="Meiryo UI" panose="020B0604030504040204" pitchFamily="50" charset="-128"/>
              </a:rPr>
              <a:t>・条件を予め設定しておくか）</a:t>
            </a:r>
            <a:endParaRPr kumimoji="1" lang="en-US" altLang="ja-JP" sz="1400" dirty="0">
              <a:ea typeface="Meiryo UI" panose="020B0604030504040204" pitchFamily="50" charset="-128"/>
            </a:endParaRPr>
          </a:p>
        </p:txBody>
      </p:sp>
      <p:grpSp>
        <p:nvGrpSpPr>
          <p:cNvPr id="17" name="Group 84">
            <a:extLst>
              <a:ext uri="{FF2B5EF4-FFF2-40B4-BE49-F238E27FC236}">
                <a16:creationId xmlns:a16="http://schemas.microsoft.com/office/drawing/2014/main" id="{0806E68A-0CDB-4744-95E9-FD76B5E44764}"/>
              </a:ext>
            </a:extLst>
          </p:cNvPr>
          <p:cNvGrpSpPr/>
          <p:nvPr/>
        </p:nvGrpSpPr>
        <p:grpSpPr>
          <a:xfrm>
            <a:off x="6304029" y="3686704"/>
            <a:ext cx="5588130" cy="288894"/>
            <a:chOff x="627321" y="2086253"/>
            <a:chExt cx="3125941" cy="759600"/>
          </a:xfrm>
        </p:grpSpPr>
        <p:sp>
          <p:nvSpPr>
            <p:cNvPr id="18" name="ee4pHeader1">
              <a:extLst>
                <a:ext uri="{FF2B5EF4-FFF2-40B4-BE49-F238E27FC236}">
                  <a16:creationId xmlns:a16="http://schemas.microsoft.com/office/drawing/2014/main" id="{492DA79C-E077-48C0-B5E8-74C165B4B38C}"/>
                </a:ext>
              </a:extLst>
            </p:cNvPr>
            <p:cNvSpPr txBox="1"/>
            <p:nvPr/>
          </p:nvSpPr>
          <p:spPr>
            <a:xfrm>
              <a:off x="629400" y="2086253"/>
              <a:ext cx="3123862" cy="759600"/>
            </a:xfrm>
            <a:prstGeom prst="rect">
              <a:avLst/>
            </a:prstGeom>
            <a:noFill/>
            <a:ln cap="rnd">
              <a:noFill/>
            </a:ln>
          </p:spPr>
          <p:txBody>
            <a:bodyPr wrap="square" lIns="0" tIns="0" rIns="0" bIns="0" rtlCol="0" anchor="b" anchorCtr="0">
              <a:noAutofit/>
            </a:bodyPr>
            <a:lstStyle/>
            <a:p>
              <a:pPr marL="0" lvl="3"/>
              <a:r>
                <a:rPr lang="ja-JP" altLang="en-US" sz="1600" dirty="0">
                  <a:solidFill>
                    <a:schemeClr val="tx2"/>
                  </a:solidFill>
                  <a:latin typeface="Trebuchet MS" panose="020B0603020202020204" pitchFamily="34" charset="0"/>
                  <a:ea typeface="Meiryo UI" panose="020B0604030504040204" pitchFamily="50" charset="-128"/>
                </a:rPr>
                <a:t>（例３）事業の継続性確保の取組</a:t>
              </a:r>
              <a:endParaRPr lang="en-US" sz="1600" dirty="0">
                <a:solidFill>
                  <a:schemeClr val="tx2"/>
                </a:solidFill>
                <a:latin typeface="Trebuchet MS" panose="020B0603020202020204" pitchFamily="34" charset="0"/>
                <a:ea typeface="Meiryo UI" panose="020B0604030504040204" pitchFamily="50" charset="-128"/>
              </a:endParaRPr>
            </a:p>
          </p:txBody>
        </p:sp>
        <p:cxnSp>
          <p:nvCxnSpPr>
            <p:cNvPr id="19" name="Straight Connector 86">
              <a:extLst>
                <a:ext uri="{FF2B5EF4-FFF2-40B4-BE49-F238E27FC236}">
                  <a16:creationId xmlns:a16="http://schemas.microsoft.com/office/drawing/2014/main" id="{173D6ACB-E6F0-4140-922C-D4D6CBE94691}"/>
                </a:ext>
              </a:extLst>
            </p:cNvPr>
            <p:cNvCxnSpPr/>
            <p:nvPr/>
          </p:nvCxnSpPr>
          <p:spPr>
            <a:xfrm>
              <a:off x="627321" y="2840761"/>
              <a:ext cx="3125941"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20" name="ee4pContent3">
            <a:extLst>
              <a:ext uri="{FF2B5EF4-FFF2-40B4-BE49-F238E27FC236}">
                <a16:creationId xmlns:a16="http://schemas.microsoft.com/office/drawing/2014/main" id="{3D8FEA42-F236-4785-AEA3-877E079652FC}"/>
              </a:ext>
            </a:extLst>
          </p:cNvPr>
          <p:cNvSpPr txBox="1"/>
          <p:nvPr/>
        </p:nvSpPr>
        <p:spPr>
          <a:xfrm>
            <a:off x="6257127" y="4055775"/>
            <a:ext cx="5658054" cy="824488"/>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en-US" altLang="ja-JP" sz="1400" dirty="0">
                <a:ea typeface="Meiryo UI" panose="020B0604030504040204" pitchFamily="50" charset="-128"/>
              </a:rPr>
              <a:t>XXX</a:t>
            </a:r>
          </a:p>
          <a:p>
            <a:pPr marL="108000" lvl="1" indent="0">
              <a:buSzPct val="100000"/>
              <a:buNone/>
            </a:pPr>
            <a:r>
              <a:rPr lang="ja-JP" altLang="en-US" sz="1400" dirty="0">
                <a:ea typeface="Meiryo UI" panose="020B0604030504040204" pitchFamily="50" charset="-128"/>
              </a:rPr>
              <a:t>（経営層が交代する場合にも事業が継続して実施されるよう、後継者の育成・選別等の際に当該事業を関連づける等、着実な引き継ぎを行うか）</a:t>
            </a:r>
            <a:endParaRPr lang="en-US" altLang="ja-JP" sz="1400" dirty="0">
              <a:ea typeface="Meiryo UI" panose="020B0604030504040204" pitchFamily="50" charset="-128"/>
            </a:endParaRPr>
          </a:p>
        </p:txBody>
      </p:sp>
      <p:sp>
        <p:nvSpPr>
          <p:cNvPr id="2" name="テキスト ボックス 1">
            <a:extLst>
              <a:ext uri="{FF2B5EF4-FFF2-40B4-BE49-F238E27FC236}">
                <a16:creationId xmlns:a16="http://schemas.microsoft.com/office/drawing/2014/main" id="{9C6287A5-5817-A34D-9B82-AF4C391ED5AC}"/>
              </a:ext>
            </a:extLst>
          </p:cNvPr>
          <p:cNvSpPr txBox="1"/>
          <p:nvPr/>
        </p:nvSpPr>
        <p:spPr>
          <a:xfrm>
            <a:off x="6257127" y="5749747"/>
            <a:ext cx="5611152" cy="863193"/>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87313" indent="-87313"/>
            <a:r>
              <a:rPr kumimoji="1" lang="en-US" altLang="ja-JP" sz="900" dirty="0">
                <a:solidFill>
                  <a:schemeClr val="tx1"/>
                </a:solidFill>
                <a:latin typeface="Meiryo UI" panose="020B0604030504040204" pitchFamily="50" charset="-128"/>
                <a:ea typeface="Meiryo UI" panose="020B0604030504040204" pitchFamily="50" charset="-128"/>
              </a:rPr>
              <a:t>※</a:t>
            </a:r>
            <a:r>
              <a:rPr kumimoji="1" lang="en-US" altLang="ja-JP" sz="900" dirty="0" err="1">
                <a:solidFill>
                  <a:schemeClr val="tx1"/>
                </a:solidFill>
                <a:latin typeface="Meiryo UI" panose="020B0604030504040204" pitchFamily="50" charset="-128"/>
                <a:ea typeface="Meiryo UI" panose="020B0604030504040204" pitchFamily="50" charset="-128"/>
              </a:rPr>
              <a:t>ISO56002</a:t>
            </a:r>
            <a:r>
              <a:rPr kumimoji="1" lang="ja-JP" altLang="en-US" sz="900" dirty="0" err="1">
                <a:solidFill>
                  <a:schemeClr val="tx1"/>
                </a:solidFill>
                <a:latin typeface="Meiryo UI" panose="020B0604030504040204" pitchFamily="50" charset="-128"/>
                <a:ea typeface="Meiryo UI" panose="020B0604030504040204" pitchFamily="50" charset="-128"/>
              </a:rPr>
              <a:t>、</a:t>
            </a:r>
            <a:r>
              <a:rPr kumimoji="1" lang="en-US" altLang="ja-JP" sz="900" dirty="0" err="1">
                <a:solidFill>
                  <a:schemeClr val="tx1"/>
                </a:solidFill>
                <a:latin typeface="Meiryo UI" panose="020B0604030504040204" pitchFamily="50" charset="-128"/>
                <a:ea typeface="Meiryo UI" panose="020B0604030504040204" pitchFamily="50" charset="-128"/>
              </a:rPr>
              <a:t>IEC62853</a:t>
            </a:r>
            <a:r>
              <a:rPr kumimoji="1" lang="ja-JP" altLang="en-US" sz="900" dirty="0">
                <a:solidFill>
                  <a:schemeClr val="tx1"/>
                </a:solidFill>
                <a:latin typeface="Meiryo UI" panose="020B0604030504040204" pitchFamily="50" charset="-128"/>
                <a:ea typeface="Meiryo UI" panose="020B0604030504040204" pitchFamily="50" charset="-128"/>
              </a:rPr>
              <a:t>等の国際標準、経済産業省による「</a:t>
            </a:r>
            <a:r>
              <a:rPr kumimoji="1" lang="ja-JP" altLang="en-US" sz="900" dirty="0">
                <a:solidFill>
                  <a:schemeClr val="tx1"/>
                </a:solidFill>
                <a:latin typeface="Meiryo UI" panose="020B0604030504040204" pitchFamily="50" charset="-128"/>
                <a:ea typeface="Meiryo UI" panose="020B0604030504040204" pitchFamily="50" charset="-128"/>
                <a:hlinkClick r:id="rId2"/>
              </a:rPr>
              <a:t>ガバナンスイノベーション</a:t>
            </a:r>
            <a:r>
              <a:rPr kumimoji="1" lang="ja-JP" altLang="en-US"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hlinkClick r:id="rId3"/>
              </a:rPr>
              <a:t>ガバナンスイノベーション</a:t>
            </a:r>
            <a:r>
              <a:rPr kumimoji="1" lang="en-US" altLang="ja-JP" sz="900" dirty="0" err="1">
                <a:solidFill>
                  <a:schemeClr val="tx1"/>
                </a:solidFill>
                <a:latin typeface="Meiryo UI" panose="020B0604030504040204" pitchFamily="50" charset="-128"/>
                <a:ea typeface="Meiryo UI" panose="020B0604030504040204" pitchFamily="50" charset="-128"/>
                <a:hlinkClick r:id="rId3"/>
              </a:rPr>
              <a:t>Ver2</a:t>
            </a:r>
            <a:r>
              <a:rPr kumimoji="1" lang="ja-JP" altLang="en-US"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hlinkClick r:id="rId4"/>
              </a:rPr>
              <a:t>日本企業における価値創造マネジメントに関する行動指針</a:t>
            </a:r>
            <a:r>
              <a:rPr kumimoji="1" lang="ja-JP" altLang="en-US" sz="900" dirty="0">
                <a:solidFill>
                  <a:schemeClr val="tx1"/>
                </a:solidFill>
                <a:latin typeface="Meiryo UI" panose="020B0604030504040204" pitchFamily="50" charset="-128"/>
                <a:ea typeface="Meiryo UI" panose="020B0604030504040204" pitchFamily="50" charset="-128"/>
              </a:rPr>
              <a:t>」等が参考になる。</a:t>
            </a:r>
          </a:p>
        </p:txBody>
      </p:sp>
    </p:spTree>
    <p:extLst>
      <p:ext uri="{BB962C8B-B14F-4D97-AF65-F5344CB8AC3E}">
        <p14:creationId xmlns:p14="http://schemas.microsoft.com/office/powerpoint/2010/main" val="151554730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2" name="Group 81">
            <a:extLst>
              <a:ext uri="{FF2B5EF4-FFF2-40B4-BE49-F238E27FC236}">
                <a16:creationId xmlns:a16="http://schemas.microsoft.com/office/drawing/2014/main" id="{30F33F95-6DE3-450C-AF5B-9C7A17672695}"/>
              </a:ext>
            </a:extLst>
          </p:cNvPr>
          <p:cNvGrpSpPr/>
          <p:nvPr/>
        </p:nvGrpSpPr>
        <p:grpSpPr>
          <a:xfrm>
            <a:off x="320663" y="1813665"/>
            <a:ext cx="4513075" cy="288894"/>
            <a:chOff x="627321" y="2086253"/>
            <a:chExt cx="3125941" cy="759600"/>
          </a:xfrm>
        </p:grpSpPr>
        <p:sp>
          <p:nvSpPr>
            <p:cNvPr id="83" name="ee4pHeader1">
              <a:extLst>
                <a:ext uri="{FF2B5EF4-FFF2-40B4-BE49-F238E27FC236}">
                  <a16:creationId xmlns:a16="http://schemas.microsoft.com/office/drawing/2014/main" id="{48B89FDA-E844-4A84-8624-9AA518243AC0}"/>
                </a:ext>
              </a:extLst>
            </p:cNvPr>
            <p:cNvSpPr txBox="1"/>
            <p:nvPr/>
          </p:nvSpPr>
          <p:spPr>
            <a:xfrm>
              <a:off x="629400" y="2086253"/>
              <a:ext cx="3123862" cy="759600"/>
            </a:xfrm>
            <a:prstGeom prst="rect">
              <a:avLst/>
            </a:prstGeom>
            <a:noFill/>
            <a:ln cap="rnd">
              <a:noFill/>
            </a:ln>
          </p:spPr>
          <p:txBody>
            <a:bodyPr wrap="square" lIns="0" tIns="0" rIns="0" bIns="0" rtlCol="0" anchor="b" anchorCtr="0">
              <a:noAutofit/>
            </a:bodyPr>
            <a:lstStyle/>
            <a:p>
              <a:pPr marL="0" lvl="3"/>
              <a:r>
                <a:rPr lang="ja-JP" altLang="en-US" sz="1600" dirty="0">
                  <a:solidFill>
                    <a:schemeClr val="tx2"/>
                  </a:solidFill>
                  <a:latin typeface="Trebuchet MS" panose="020B0603020202020204" pitchFamily="34" charset="0"/>
                  <a:ea typeface="Meiryo UI" panose="020B0604030504040204" pitchFamily="50" charset="-128"/>
                </a:rPr>
                <a:t>（例１）取締役会等コーポレート・ガバナンスとの関係</a:t>
              </a:r>
              <a:endParaRPr lang="en-US" sz="1600" dirty="0">
                <a:solidFill>
                  <a:schemeClr val="tx2"/>
                </a:solidFill>
                <a:latin typeface="Trebuchet MS" panose="020B0603020202020204" pitchFamily="34" charset="0"/>
                <a:ea typeface="Meiryo UI" panose="020B0604030504040204" pitchFamily="50" charset="-128"/>
              </a:endParaRPr>
            </a:p>
          </p:txBody>
        </p:sp>
        <p:cxnSp>
          <p:nvCxnSpPr>
            <p:cNvPr id="84" name="Straight Connector 83">
              <a:extLst>
                <a:ext uri="{FF2B5EF4-FFF2-40B4-BE49-F238E27FC236}">
                  <a16:creationId xmlns:a16="http://schemas.microsoft.com/office/drawing/2014/main" id="{A8023DAF-5AFC-4CFE-BA7D-0A6AFFC6F7B5}"/>
                </a:ext>
              </a:extLst>
            </p:cNvPr>
            <p:cNvCxnSpPr/>
            <p:nvPr/>
          </p:nvCxnSpPr>
          <p:spPr>
            <a:xfrm>
              <a:off x="627321" y="2840761"/>
              <a:ext cx="3125941"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85" name="Group 84">
            <a:extLst>
              <a:ext uri="{FF2B5EF4-FFF2-40B4-BE49-F238E27FC236}">
                <a16:creationId xmlns:a16="http://schemas.microsoft.com/office/drawing/2014/main" id="{0806E68A-0CDB-4744-95E9-FD76B5E44764}"/>
              </a:ext>
            </a:extLst>
          </p:cNvPr>
          <p:cNvGrpSpPr/>
          <p:nvPr/>
        </p:nvGrpSpPr>
        <p:grpSpPr>
          <a:xfrm>
            <a:off x="6257126" y="1807649"/>
            <a:ext cx="5588131" cy="288894"/>
            <a:chOff x="627321" y="2086256"/>
            <a:chExt cx="3125942" cy="759601"/>
          </a:xfrm>
        </p:grpSpPr>
        <p:sp>
          <p:nvSpPr>
            <p:cNvPr id="86" name="ee4pHeader1">
              <a:extLst>
                <a:ext uri="{FF2B5EF4-FFF2-40B4-BE49-F238E27FC236}">
                  <a16:creationId xmlns:a16="http://schemas.microsoft.com/office/drawing/2014/main" id="{492DA79C-E077-48C0-B5E8-74C165B4B38C}"/>
                </a:ext>
              </a:extLst>
            </p:cNvPr>
            <p:cNvSpPr txBox="1"/>
            <p:nvPr/>
          </p:nvSpPr>
          <p:spPr>
            <a:xfrm>
              <a:off x="629401" y="2086256"/>
              <a:ext cx="3123862" cy="759601"/>
            </a:xfrm>
            <a:prstGeom prst="rect">
              <a:avLst/>
            </a:prstGeom>
            <a:noFill/>
            <a:ln cap="rnd">
              <a:noFill/>
            </a:ln>
          </p:spPr>
          <p:txBody>
            <a:bodyPr wrap="square" lIns="0" tIns="0" rIns="0" bIns="0" rtlCol="0" anchor="b" anchorCtr="0">
              <a:noAutofit/>
            </a:bodyPr>
            <a:lstStyle/>
            <a:p>
              <a:pPr marL="0" lvl="3"/>
              <a:r>
                <a:rPr lang="ja-JP" altLang="en-US" sz="1600" dirty="0">
                  <a:solidFill>
                    <a:schemeClr val="tx2"/>
                  </a:solidFill>
                  <a:latin typeface="Trebuchet MS" panose="020B0603020202020204" pitchFamily="34" charset="0"/>
                  <a:ea typeface="Meiryo UI" panose="020B0604030504040204" pitchFamily="50" charset="-128"/>
                </a:rPr>
                <a:t>（例２）</a:t>
              </a:r>
              <a:r>
                <a:rPr lang="ja-JP" altLang="en-US" sz="1600" dirty="0">
                  <a:solidFill>
                    <a:schemeClr val="accent1">
                      <a:lumMod val="50000"/>
                    </a:schemeClr>
                  </a:solidFill>
                  <a:latin typeface="Trebuchet MS" panose="020B0603020202020204" pitchFamily="34" charset="0"/>
                  <a:ea typeface="Meiryo UI" panose="020B0604030504040204" pitchFamily="50" charset="-128"/>
                </a:rPr>
                <a:t>ステークホルダーとの対話、情報開示</a:t>
              </a:r>
              <a:endParaRPr lang="en-US" sz="1600" dirty="0">
                <a:solidFill>
                  <a:schemeClr val="accent1">
                    <a:lumMod val="50000"/>
                  </a:schemeClr>
                </a:solidFill>
                <a:latin typeface="Trebuchet MS" panose="020B0603020202020204" pitchFamily="34" charset="0"/>
                <a:ea typeface="Meiryo UI" panose="020B0604030504040204" pitchFamily="50" charset="-128"/>
              </a:endParaRPr>
            </a:p>
          </p:txBody>
        </p:sp>
        <p:cxnSp>
          <p:nvCxnSpPr>
            <p:cNvPr id="87" name="Straight Connector 86">
              <a:extLst>
                <a:ext uri="{FF2B5EF4-FFF2-40B4-BE49-F238E27FC236}">
                  <a16:creationId xmlns:a16="http://schemas.microsoft.com/office/drawing/2014/main" id="{173D6ACB-E6F0-4140-922C-D4D6CBE94691}"/>
                </a:ext>
              </a:extLst>
            </p:cNvPr>
            <p:cNvCxnSpPr/>
            <p:nvPr/>
          </p:nvCxnSpPr>
          <p:spPr>
            <a:xfrm>
              <a:off x="627321" y="2840761"/>
              <a:ext cx="3125941"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60" name="ee4pContent3">
            <a:extLst>
              <a:ext uri="{FF2B5EF4-FFF2-40B4-BE49-F238E27FC236}">
                <a16:creationId xmlns:a16="http://schemas.microsoft.com/office/drawing/2014/main" id="{3D8FEA42-F236-4785-AEA3-877E079652FC}"/>
              </a:ext>
            </a:extLst>
          </p:cNvPr>
          <p:cNvSpPr txBox="1"/>
          <p:nvPr/>
        </p:nvSpPr>
        <p:spPr>
          <a:xfrm>
            <a:off x="6187202" y="2128448"/>
            <a:ext cx="5658054" cy="4624962"/>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dirty="0">
                <a:ea typeface="Meiryo UI" panose="020B0604030504040204" pitchFamily="50" charset="-128"/>
              </a:rPr>
              <a:t>中長期的な企業価値向上に関する情報開示</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（全社的な経営戦略を示す株主・投資家に</a:t>
            </a:r>
            <a:r>
              <a:rPr lang="ja-JP" altLang="en-US" sz="1400" dirty="0">
                <a:ea typeface="Meiryo UI" panose="020B0604030504040204" pitchFamily="50" charset="-128"/>
              </a:rPr>
              <a:t>統合報告書等において、どのように事業戦略・計画を明示的に位置づけるか</a:t>
            </a:r>
            <a:r>
              <a:rPr kumimoji="1" lang="en-US" altLang="ja-JP" sz="1400" baseline="30000" dirty="0">
                <a:ea typeface="Meiryo UI" panose="020B0604030504040204" pitchFamily="50" charset="-128"/>
              </a:rPr>
              <a:t>※1 </a:t>
            </a:r>
            <a:r>
              <a:rPr lang="ja-JP" altLang="en-US" sz="1400" dirty="0">
                <a:ea typeface="Meiryo UI" panose="020B0604030504040204" pitchFamily="50" charset="-128"/>
              </a:rPr>
              <a:t>。</a:t>
            </a:r>
            <a:r>
              <a:rPr kumimoji="1" lang="ja-JP" altLang="en-US" sz="1400" dirty="0">
                <a:ea typeface="Meiryo UI" panose="020B0604030504040204" pitchFamily="50" charset="-128"/>
              </a:rPr>
              <a:t>）</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a:t>
            </a:r>
            <a:r>
              <a:rPr lang="ja-JP" altLang="en-US" sz="1400" dirty="0">
                <a:ea typeface="Meiryo UI" panose="020B0604030504040204" pitchFamily="50" charset="-128"/>
              </a:rPr>
              <a:t>採択された場合、研究開発の概要や事業の効果（社会的価値等）をリリースや</a:t>
            </a:r>
            <a:r>
              <a:rPr lang="en-US" altLang="ja-JP" sz="1400" dirty="0">
                <a:ea typeface="Meiryo UI" panose="020B0604030504040204" pitchFamily="50" charset="-128"/>
              </a:rPr>
              <a:t>IR</a:t>
            </a:r>
            <a:r>
              <a:rPr lang="ja-JP" altLang="en-US" sz="1400" dirty="0">
                <a:ea typeface="Meiryo UI" panose="020B0604030504040204" pitchFamily="50" charset="-128"/>
              </a:rPr>
              <a:t>等でどのように幅広く継続的に発信するか）</a:t>
            </a:r>
            <a:endParaRPr lang="en-US" altLang="ja-JP" sz="1400" dirty="0">
              <a:ea typeface="Meiryo UI" panose="020B0604030504040204" pitchFamily="50" charset="-128"/>
            </a:endParaRPr>
          </a:p>
          <a:p>
            <a:pPr marL="432000" lvl="2" indent="0">
              <a:buSzPct val="100000"/>
              <a:buNone/>
            </a:pPr>
            <a:endParaRPr kumimoji="1" lang="en-US" altLang="ja-JP" sz="400" dirty="0">
              <a:ea typeface="Meiryo UI" panose="020B0604030504040204" pitchFamily="50" charset="-128"/>
            </a:endParaRPr>
          </a:p>
          <a:p>
            <a:pPr lvl="1">
              <a:buSzPct val="100000"/>
            </a:pPr>
            <a:r>
              <a:rPr kumimoji="1" lang="ja-JP" altLang="en-US" sz="1400" dirty="0">
                <a:ea typeface="Meiryo UI" panose="020B0604030504040204" pitchFamily="50" charset="-128"/>
              </a:rPr>
              <a:t>企業価値向上とステークホルダーとの対話</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（事業戦略・計画を経営戦略に位置づけ、どのように持続的な企業価値向上につなげていくか、株主・投資家にどのような財務指標（例えば、</a:t>
            </a:r>
            <a:r>
              <a:rPr kumimoji="1" lang="en-US" altLang="ja-JP" sz="1400" dirty="0">
                <a:ea typeface="Meiryo UI" panose="020B0604030504040204" pitchFamily="50" charset="-128"/>
              </a:rPr>
              <a:t>PBR</a:t>
            </a:r>
            <a:r>
              <a:rPr kumimoji="1" lang="en-US" altLang="ja-JP" sz="1400" b="0" i="0" strike="noStrike" kern="1200" cap="none" spc="0" normalizeH="0" baseline="30000" noProof="0" dirty="0">
                <a:ln>
                  <a:noFill/>
                </a:ln>
                <a:effectLst/>
                <a:uLnTx/>
                <a:uFillTx/>
                <a:latin typeface="Arial" panose="020B0604020202020204"/>
                <a:ea typeface="Meiryo UI" panose="020B0604030504040204" pitchFamily="50" charset="-128"/>
                <a:cs typeface="+mn-cs"/>
              </a:rPr>
              <a:t> ※2</a:t>
            </a:r>
            <a:r>
              <a:rPr kumimoji="1" lang="ja-JP" altLang="en-US" sz="1400" dirty="0">
                <a:ea typeface="Meiryo UI" panose="020B0604030504040204" pitchFamily="50" charset="-128"/>
              </a:rPr>
              <a:t>、</a:t>
            </a:r>
            <a:r>
              <a:rPr kumimoji="1" lang="en-US" altLang="ja-JP" sz="1400" dirty="0">
                <a:ea typeface="Meiryo UI" panose="020B0604030504040204" pitchFamily="50" charset="-128"/>
              </a:rPr>
              <a:t>ROE</a:t>
            </a:r>
            <a:r>
              <a:rPr kumimoji="1" lang="ja-JP" altLang="en-US" sz="1400" dirty="0">
                <a:ea typeface="Meiryo UI" panose="020B0604030504040204" pitchFamily="50" charset="-128"/>
              </a:rPr>
              <a:t>、</a:t>
            </a:r>
            <a:r>
              <a:rPr kumimoji="1" lang="en-US" altLang="ja-JP" sz="1400" dirty="0">
                <a:ea typeface="Meiryo UI" panose="020B0604030504040204" pitchFamily="50" charset="-128"/>
              </a:rPr>
              <a:t>PER</a:t>
            </a:r>
            <a:r>
              <a:rPr kumimoji="1" lang="ja-JP" altLang="en-US" sz="1400" dirty="0">
                <a:ea typeface="Meiryo UI" panose="020B0604030504040204" pitchFamily="50" charset="-128"/>
              </a:rPr>
              <a:t>等）を重視し、目標として位置づけているか。当該財務指標の向上が必要と思われる場合、投資家の期待値を上げ、改善するためにどのような方策をとるのか）</a:t>
            </a:r>
            <a:endParaRPr kumimoji="1" lang="en-US" altLang="ja-JP" sz="1400" dirty="0">
              <a:ea typeface="Meiryo UI" panose="020B0604030504040204" pitchFamily="50" charset="-128"/>
            </a:endParaRPr>
          </a:p>
          <a:p>
            <a:pPr marL="432000" lvl="2" indent="0">
              <a:buSzPct val="100000"/>
              <a:buNone/>
            </a:pPr>
            <a:r>
              <a:rPr lang="ja-JP" altLang="en-US" sz="1400" dirty="0">
                <a:ea typeface="Meiryo UI" panose="020B0604030504040204" pitchFamily="50" charset="-128"/>
              </a:rPr>
              <a:t>（事業の見通しや中長期的な企業価値への貢献、リスク等について、株主・投資家や金融機関、取引先、従業員等のステークホルダーとどのように対話するか）</a:t>
            </a:r>
            <a:endParaRPr lang="en-US" altLang="ja-JP" sz="1400" dirty="0">
              <a:ea typeface="Meiryo UI" panose="020B0604030504040204" pitchFamily="50" charset="-128"/>
            </a:endParaRPr>
          </a:p>
          <a:p>
            <a:pPr marL="432000" lvl="2" indent="0">
              <a:buSzPct val="100000"/>
              <a:buNone/>
            </a:pPr>
            <a:endParaRPr lang="en-US" altLang="ja-JP" sz="1400" dirty="0">
              <a:ea typeface="Meiryo UI" panose="020B0604030504040204" pitchFamily="50" charset="-128"/>
            </a:endParaRPr>
          </a:p>
          <a:p>
            <a:pPr marL="444500" marR="0" lvl="0" indent="-4445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r>
              <a:rPr kumimoji="1" lang="ja-JP" altLang="en-US" sz="900" b="0" i="0"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r>
              <a:rPr kumimoji="1" lang="en-US" altLang="ja-JP" sz="900" b="0" i="0"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※1 </a:t>
            </a:r>
            <a:r>
              <a:rPr kumimoji="1" lang="ja-JP" altLang="en-US" sz="900" b="0" i="0"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その際、価値協創ガイダンス（経済産業省「</a:t>
            </a:r>
            <a:r>
              <a:rPr kumimoji="1" lang="ja-JP" altLang="en-US" sz="900" dirty="0">
                <a:latin typeface="Meiryo UI" panose="020B0604030504040204" pitchFamily="50" charset="-128"/>
                <a:ea typeface="Meiryo UI" panose="020B0604030504040204" pitchFamily="50" charset="-128"/>
              </a:rPr>
              <a:t>価値協創のための統合的開示・対話ガイダンス</a:t>
            </a:r>
            <a:r>
              <a:rPr kumimoji="1" lang="en-US" altLang="ja-JP" sz="900" dirty="0">
                <a:latin typeface="Meiryo UI" panose="020B0604030504040204" pitchFamily="50" charset="-128"/>
                <a:ea typeface="Meiryo UI" panose="020B0604030504040204" pitchFamily="50" charset="-128"/>
              </a:rPr>
              <a:t>2.0</a:t>
            </a:r>
            <a:r>
              <a:rPr kumimoji="1" lang="ja-JP" altLang="en-US" sz="900" b="0" i="0"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（価値協創ガイダンス</a:t>
            </a:r>
            <a:r>
              <a:rPr kumimoji="1" lang="en-US" altLang="ja-JP" sz="900" b="0" i="0"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2.0</a:t>
            </a:r>
            <a:r>
              <a:rPr kumimoji="1" lang="ja-JP" altLang="en-US" sz="900" b="0" i="0"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r>
              <a:rPr kumimoji="1" lang="ja-JP" altLang="en-US" sz="900" dirty="0">
                <a:latin typeface="Meiryo UI" panose="020B0604030504040204" pitchFamily="50" charset="-128"/>
                <a:ea typeface="Meiryo UI" panose="020B0604030504040204" pitchFamily="50" charset="-128"/>
              </a:rPr>
              <a:t>」）や</a:t>
            </a:r>
            <a:r>
              <a:rPr kumimoji="1" lang="en-US" altLang="ja-JP" sz="900" dirty="0">
                <a:latin typeface="Meiryo UI" panose="020B0604030504040204" pitchFamily="50" charset="-128"/>
                <a:ea typeface="Meiryo UI" panose="020B0604030504040204" pitchFamily="50" charset="-128"/>
              </a:rPr>
              <a:t>TCFD</a:t>
            </a:r>
            <a:r>
              <a:rPr kumimoji="1" lang="ja-JP" altLang="en-US" sz="900" dirty="0">
                <a:latin typeface="Meiryo UI" panose="020B0604030504040204" pitchFamily="50" charset="-128"/>
                <a:ea typeface="Meiryo UI" panose="020B0604030504040204" pitchFamily="50" charset="-128"/>
              </a:rPr>
              <a:t>等のフレームワークを参考にすることも考えられる</a:t>
            </a:r>
            <a:endParaRPr kumimoji="1" lang="en-US" altLang="ja-JP" sz="900" dirty="0">
              <a:latin typeface="Meiryo UI" panose="020B0604030504040204" pitchFamily="50" charset="-128"/>
              <a:ea typeface="Meiryo UI" panose="020B0604030504040204" pitchFamily="50" charset="-128"/>
            </a:endParaRPr>
          </a:p>
          <a:p>
            <a:pPr marL="447675" indent="-447675">
              <a:buNone/>
              <a:defRPr/>
            </a:pPr>
            <a:r>
              <a:rPr kumimoji="1" lang="ja-JP" altLang="en-US"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r>
              <a:rPr kumimoji="1" lang="en-US" altLang="ja-JP"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※2 </a:t>
            </a:r>
            <a:r>
              <a:rPr kumimoji="1" lang="ja-JP" altLang="en-US"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資本市場からの評価・信頼を表す指標の一つとしての参照。グローバルに</a:t>
            </a:r>
            <a:r>
              <a:rPr kumimoji="1" lang="en-US" altLang="ja-JP"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PBR</a:t>
            </a:r>
            <a:r>
              <a:rPr kumimoji="1" lang="ja-JP" altLang="en-US"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が</a:t>
            </a:r>
            <a:r>
              <a:rPr kumimoji="1" lang="en-US" altLang="ja-JP"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1</a:t>
            </a:r>
            <a:r>
              <a:rPr kumimoji="1" lang="ja-JP" altLang="en-US"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倍に満たない業種</a:t>
            </a:r>
            <a:r>
              <a:rPr lang="ja-JP" altLang="en-US" sz="900" dirty="0">
                <a:latin typeface="Meiryo UI" panose="020B0604030504040204" pitchFamily="50" charset="-128"/>
                <a:ea typeface="Meiryo UI" panose="020B0604030504040204" pitchFamily="50" charset="-128"/>
              </a:rPr>
              <a:t>等も存在するが</a:t>
            </a:r>
            <a:r>
              <a:rPr kumimoji="1" lang="ja-JP" altLang="en-US"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、基本的には、企業価値が解散価値を下回る</a:t>
            </a:r>
            <a:r>
              <a:rPr kumimoji="1" lang="en-US" altLang="ja-JP"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1</a:t>
            </a:r>
            <a:r>
              <a:rPr kumimoji="1" lang="ja-JP" altLang="en-US"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倍以下の企業は、将来的に</a:t>
            </a:r>
            <a:r>
              <a:rPr kumimoji="1" lang="en-US" altLang="ja-JP"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1</a:t>
            </a:r>
            <a:r>
              <a:rPr kumimoji="1" lang="ja-JP" altLang="en-US"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倍を超える努力が期待される。ただし、グローバルに</a:t>
            </a:r>
            <a:r>
              <a:rPr kumimoji="1" lang="en-US" altLang="ja-JP"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PBR</a:t>
            </a:r>
            <a:r>
              <a:rPr kumimoji="1" lang="ja-JP" altLang="en-US"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が</a:t>
            </a:r>
            <a:r>
              <a:rPr kumimoji="1" lang="en-US" altLang="ja-JP"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1</a:t>
            </a:r>
            <a:r>
              <a:rPr kumimoji="1" lang="ja-JP" altLang="en-US"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倍に満たない業種</a:t>
            </a:r>
            <a:r>
              <a:rPr lang="ja-JP" altLang="en-US" sz="900" dirty="0">
                <a:latin typeface="Meiryo UI" panose="020B0604030504040204" pitchFamily="50" charset="-128"/>
                <a:ea typeface="Meiryo UI" panose="020B0604030504040204" pitchFamily="50" charset="-128"/>
              </a:rPr>
              <a:t>等</a:t>
            </a:r>
            <a:r>
              <a:rPr kumimoji="1" lang="ja-JP" altLang="en-US"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では、競合企業平均を目安にすることも考えられる。</a:t>
            </a:r>
            <a:endParaRPr kumimoji="1" lang="en-US" altLang="ja-JP"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sp>
        <p:nvSpPr>
          <p:cNvPr id="41" name="Title 1">
            <a:extLst>
              <a:ext uri="{FF2B5EF4-FFF2-40B4-BE49-F238E27FC236}">
                <a16:creationId xmlns:a16="http://schemas.microsoft.com/office/drawing/2014/main" id="{B499A355-902C-42CC-9705-CDF33A20FC22}"/>
              </a:ext>
            </a:extLst>
          </p:cNvPr>
          <p:cNvSpPr txBox="1">
            <a:spLocks/>
          </p:cNvSpPr>
          <p:nvPr/>
        </p:nvSpPr>
        <p:spPr>
          <a:xfrm>
            <a:off x="328301" y="605670"/>
            <a:ext cx="11516955"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経営戦略の中核に○○事業を位置づけ、企業価値向上とステークホルダーとの対話を推進</a:t>
            </a:r>
            <a:endParaRPr kumimoji="1" lang="en-US" dirty="0">
              <a:solidFill>
                <a:schemeClr val="tx1"/>
              </a:solidFill>
            </a:endParaRPr>
          </a:p>
        </p:txBody>
      </p:sp>
      <p:cxnSp>
        <p:nvCxnSpPr>
          <p:cNvPr id="42" name="直線コネクタ 41">
            <a:extLst>
              <a:ext uri="{FF2B5EF4-FFF2-40B4-BE49-F238E27FC236}">
                <a16:creationId xmlns:a16="http://schemas.microsoft.com/office/drawing/2014/main" id="{D2B5DF14-435D-4A00-A631-45459121AA24}"/>
              </a:ext>
            </a:extLst>
          </p:cNvPr>
          <p:cNvCxnSpPr>
            <a:cxnSpLocks/>
          </p:cNvCxnSpPr>
          <p:nvPr/>
        </p:nvCxnSpPr>
        <p:spPr>
          <a:xfrm flipV="1">
            <a:off x="156000" y="96774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43" name="ee4pContent1">
            <a:extLst>
              <a:ext uri="{FF2B5EF4-FFF2-40B4-BE49-F238E27FC236}">
                <a16:creationId xmlns:a16="http://schemas.microsoft.com/office/drawing/2014/main" id="{1AC60B41-6D7C-43C2-B5AE-DF313F8C2BD2}"/>
              </a:ext>
            </a:extLst>
          </p:cNvPr>
          <p:cNvSpPr txBox="1"/>
          <p:nvPr/>
        </p:nvSpPr>
        <p:spPr>
          <a:xfrm>
            <a:off x="551628" y="1015700"/>
            <a:ext cx="10800000" cy="751305"/>
          </a:xfrm>
          <a:prstGeom prst="rect">
            <a:avLst/>
          </a:prstGeom>
          <a:solidFill>
            <a:schemeClr val="tx2">
              <a:lumMod val="40000"/>
              <a:lumOff val="60000"/>
            </a:schemeClr>
          </a:solidFill>
          <a:ln w="9525" cap="rnd" cmpd="sng" algn="ctr">
            <a:noFill/>
            <a:prstDash val="solid"/>
            <a:round/>
            <a:headEnd type="none" w="med" len="med"/>
            <a:tailEnd type="none" w="med" len="med"/>
          </a:ln>
        </p:spPr>
        <p:txBody>
          <a:bodyPr vert="horz" wrap="square" lIns="0" tIns="0" rIns="0" bIns="0" rtlCol="0" anchor="ctr">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108000" lvl="1" indent="0">
              <a:buSzPct val="100000"/>
              <a:buNone/>
            </a:pPr>
            <a:r>
              <a:rPr lang="ja-JP" altLang="en-US" sz="1400" dirty="0">
                <a:ea typeface="Meiryo UI" panose="020B0604030504040204" pitchFamily="50" charset="-128"/>
                <a:cs typeface="ＭＳ 明朝" panose="02020609040205080304" pitchFamily="17" charset="-128"/>
              </a:rPr>
              <a:t>事業の経営課題としての優先度と中長期的な企業価値向上に向けた取組を示すため、具体的取組内容を記載してください。</a:t>
            </a:r>
            <a:endParaRPr lang="en-US" altLang="ja-JP" sz="1400" dirty="0">
              <a:ea typeface="Meiryo UI" panose="020B0604030504040204" pitchFamily="50" charset="-128"/>
              <a:cs typeface="ＭＳ 明朝" panose="02020609040205080304" pitchFamily="17" charset="-128"/>
            </a:endParaRPr>
          </a:p>
          <a:p>
            <a:pPr marL="108000" lvl="1" indent="0">
              <a:buSzPct val="100000"/>
              <a:buNone/>
            </a:pPr>
            <a:r>
              <a:rPr lang="ja-JP" altLang="en-US" sz="1400" dirty="0">
                <a:ea typeface="Meiryo UI" panose="020B0604030504040204" pitchFamily="50" charset="-128"/>
                <a:cs typeface="ＭＳ 明朝" panose="02020609040205080304" pitchFamily="17" charset="-128"/>
              </a:rPr>
              <a:t>　</a:t>
            </a:r>
            <a:r>
              <a:rPr lang="en-US" altLang="ja-JP" sz="1400" dirty="0">
                <a:ea typeface="Meiryo UI" panose="020B0604030504040204" pitchFamily="50" charset="-128"/>
                <a:cs typeface="ＭＳ 明朝" panose="02020609040205080304" pitchFamily="17" charset="-128"/>
              </a:rPr>
              <a:t>※</a:t>
            </a:r>
            <a:r>
              <a:rPr lang="ja-JP" altLang="en-US" sz="1400" dirty="0">
                <a:ea typeface="Meiryo UI" panose="020B0604030504040204" pitchFamily="50" charset="-128"/>
                <a:cs typeface="ＭＳ 明朝" panose="02020609040205080304" pitchFamily="17" charset="-128"/>
              </a:rPr>
              <a:t>採択された場合、分野別ワーキンググループの事業モニタリングの場において、記載内容に基づき、取組状況をご報告いただきます。</a:t>
            </a:r>
            <a:endParaRPr lang="en-US" altLang="ja-JP" sz="1400" dirty="0">
              <a:ea typeface="Meiryo UI" panose="020B0604030504040204" pitchFamily="50" charset="-128"/>
              <a:cs typeface="ＭＳ 明朝" panose="02020609040205080304" pitchFamily="17" charset="-128"/>
            </a:endParaRPr>
          </a:p>
          <a:p>
            <a:pPr marL="108000" lvl="1" indent="0">
              <a:buSzPct val="100000"/>
              <a:buNone/>
            </a:pPr>
            <a:r>
              <a:rPr lang="ja-JP" altLang="en-US" sz="1400" dirty="0">
                <a:ea typeface="Meiryo UI" panose="020B0604030504040204" pitchFamily="50" charset="-128"/>
                <a:cs typeface="ＭＳ 明朝" panose="02020609040205080304" pitchFamily="17" charset="-128"/>
              </a:rPr>
              <a:t>　</a:t>
            </a:r>
            <a:r>
              <a:rPr lang="en-US" altLang="ja-JP" sz="1400" dirty="0">
                <a:ea typeface="Meiryo UI" panose="020B0604030504040204" pitchFamily="50" charset="-128"/>
                <a:cs typeface="ＭＳ 明朝" panose="02020609040205080304" pitchFamily="17" charset="-128"/>
              </a:rPr>
              <a:t>※</a:t>
            </a:r>
            <a:r>
              <a:rPr lang="ja-JP" altLang="en-US" sz="1400" dirty="0">
                <a:ea typeface="Meiryo UI" panose="020B0604030504040204" pitchFamily="50" charset="-128"/>
                <a:cs typeface="ＭＳ 明朝" panose="02020609040205080304" pitchFamily="17" charset="-128"/>
              </a:rPr>
              <a:t>以下に示した項目はあくまで例示であり、個社の事情に即して、記載内容を整理してください。</a:t>
            </a: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48856" y="17145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3. </a:t>
            </a:r>
            <a:r>
              <a:rPr lang="ja-JP" altLang="en-US" sz="2000" dirty="0"/>
              <a:t>イノベーション推進体制／</a:t>
            </a:r>
            <a:r>
              <a:rPr kumimoji="1" lang="ja-JP" altLang="en-US" sz="2000" dirty="0"/>
              <a:t>（</a:t>
            </a:r>
            <a:r>
              <a:rPr kumimoji="1" lang="en-US" altLang="ja-JP" sz="2000" dirty="0"/>
              <a:t>3</a:t>
            </a:r>
            <a:r>
              <a:rPr kumimoji="1" lang="ja-JP" altLang="en-US" sz="2000" dirty="0"/>
              <a:t>）マネジメントチェック項目②　経営戦略における事業の位置づけ</a:t>
            </a:r>
            <a:endParaRPr kumimoji="1" lang="en-US" sz="2000" dirty="0"/>
          </a:p>
        </p:txBody>
      </p:sp>
      <p:sp>
        <p:nvSpPr>
          <p:cNvPr id="38" name="ee4pContent3">
            <a:extLst>
              <a:ext uri="{FF2B5EF4-FFF2-40B4-BE49-F238E27FC236}">
                <a16:creationId xmlns:a16="http://schemas.microsoft.com/office/drawing/2014/main" id="{3D8FEA42-F236-4785-AEA3-877E079652FC}"/>
              </a:ext>
            </a:extLst>
          </p:cNvPr>
          <p:cNvSpPr txBox="1"/>
          <p:nvPr/>
        </p:nvSpPr>
        <p:spPr>
          <a:xfrm>
            <a:off x="259940" y="2119740"/>
            <a:ext cx="5509264"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dirty="0">
                <a:ea typeface="Meiryo UI" panose="020B0604030504040204" pitchFamily="50" charset="-128"/>
              </a:rPr>
              <a:t>カーボンニュートラルに向けた全社戦略</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（当該分野の範囲を超えたカーボンニュートラルに向けた取組又はイノベーション推進体制整備等について全社戦略を策定しているか）</a:t>
            </a:r>
            <a:endParaRPr kumimoji="1" lang="en-US" altLang="ja-JP" sz="1400" dirty="0">
              <a:ea typeface="Meiryo UI" panose="020B0604030504040204" pitchFamily="50" charset="-128"/>
            </a:endParaRPr>
          </a:p>
          <a:p>
            <a:pPr marL="108000" lvl="1" indent="0">
              <a:buSzPct val="100000"/>
              <a:buNone/>
            </a:pPr>
            <a:endParaRPr kumimoji="1" lang="en-US" altLang="ja-JP" sz="1400" dirty="0">
              <a:ea typeface="Meiryo UI" panose="020B0604030504040204" pitchFamily="50" charset="-128"/>
            </a:endParaRPr>
          </a:p>
          <a:p>
            <a:pPr lvl="1">
              <a:buSzPct val="100000"/>
            </a:pPr>
            <a:r>
              <a:rPr kumimoji="1" lang="ja-JP" altLang="en-US" sz="1400" dirty="0">
                <a:ea typeface="Meiryo UI" panose="020B0604030504040204" pitchFamily="50" charset="-128"/>
              </a:rPr>
              <a:t>経営戦略への位置づけ、事業戦略・事業計画の決議・変更</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a:t>
            </a:r>
            <a:r>
              <a:rPr kumimoji="1" lang="en-US" altLang="ja-JP" sz="1400" dirty="0">
                <a:ea typeface="Meiryo UI" panose="020B0604030504040204" pitchFamily="50" charset="-128"/>
              </a:rPr>
              <a:t>2050</a:t>
            </a:r>
            <a:r>
              <a:rPr kumimoji="1" lang="ja-JP" altLang="en-US" sz="1400" dirty="0">
                <a:ea typeface="Meiryo UI" panose="020B0604030504040204" pitchFamily="50" charset="-128"/>
              </a:rPr>
              <a:t>年カーボンニュートラルの実現に向けて、研究開発計画に関連する事業戦略又は計画を明確に経営戦略に位置づけ、取締役会で意思決定しているか。その内容を社内の関連部署に広く周知するか）</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（事業の進捗状況や課題を取締役会等でモニタリングし、事業環境の変化等に応じて見直しを行うか）</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（上記で決議された事業戦略・計画において、研究開発計画が不可欠な要素として、優先度高く位置づけられるか）</a:t>
            </a:r>
            <a:endParaRPr kumimoji="1" lang="en-US" altLang="ja-JP" sz="1400" dirty="0">
              <a:ea typeface="Meiryo UI" panose="020B0604030504040204" pitchFamily="50" charset="-128"/>
            </a:endParaRPr>
          </a:p>
          <a:p>
            <a:pPr marL="432000" lvl="2" indent="0">
              <a:buSzPct val="100000"/>
              <a:buNone/>
            </a:pPr>
            <a:endParaRPr lang="en-US" altLang="ja-JP" sz="1600" dirty="0">
              <a:ea typeface="Meiryo UI" panose="020B0604030504040204" pitchFamily="50" charset="-128"/>
            </a:endParaRPr>
          </a:p>
          <a:p>
            <a:pPr lvl="1">
              <a:buSzPct val="100000"/>
            </a:pPr>
            <a:r>
              <a:rPr kumimoji="1" lang="ja-JP" altLang="en-US" sz="1400" dirty="0">
                <a:ea typeface="Meiryo UI" panose="020B0604030504040204" pitchFamily="50" charset="-128"/>
              </a:rPr>
              <a:t>コーポレートガバナンスとの関連付け</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（上記の経営戦略や事業戦略・計画が目指す成果を取締役の選任、評価、報酬等に反映させる仕組みがあるか）</a:t>
            </a:r>
            <a:endParaRPr kumimoji="1" lang="en-US" altLang="ja-JP" sz="1400" dirty="0">
              <a:ea typeface="Meiryo UI" panose="020B0604030504040204" pitchFamily="50" charset="-128"/>
            </a:endParaRPr>
          </a:p>
        </p:txBody>
      </p:sp>
    </p:spTree>
    <p:extLst>
      <p:ext uri="{BB962C8B-B14F-4D97-AF65-F5344CB8AC3E}">
        <p14:creationId xmlns:p14="http://schemas.microsoft.com/office/powerpoint/2010/main" val="231001893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2" name="Group 81">
            <a:extLst>
              <a:ext uri="{FF2B5EF4-FFF2-40B4-BE49-F238E27FC236}">
                <a16:creationId xmlns:a16="http://schemas.microsoft.com/office/drawing/2014/main" id="{30F33F95-6DE3-450C-AF5B-9C7A17672695}"/>
              </a:ext>
            </a:extLst>
          </p:cNvPr>
          <p:cNvGrpSpPr/>
          <p:nvPr/>
        </p:nvGrpSpPr>
        <p:grpSpPr>
          <a:xfrm>
            <a:off x="320663" y="1805039"/>
            <a:ext cx="4513075" cy="288894"/>
            <a:chOff x="627321" y="2086253"/>
            <a:chExt cx="3125941" cy="759600"/>
          </a:xfrm>
        </p:grpSpPr>
        <p:sp>
          <p:nvSpPr>
            <p:cNvPr id="83" name="ee4pHeader1">
              <a:extLst>
                <a:ext uri="{FF2B5EF4-FFF2-40B4-BE49-F238E27FC236}">
                  <a16:creationId xmlns:a16="http://schemas.microsoft.com/office/drawing/2014/main" id="{48B89FDA-E844-4A84-8624-9AA518243AC0}"/>
                </a:ext>
              </a:extLst>
            </p:cNvPr>
            <p:cNvSpPr txBox="1"/>
            <p:nvPr/>
          </p:nvSpPr>
          <p:spPr>
            <a:xfrm>
              <a:off x="629400" y="2086253"/>
              <a:ext cx="3123862" cy="759600"/>
            </a:xfrm>
            <a:prstGeom prst="rect">
              <a:avLst/>
            </a:prstGeom>
            <a:noFill/>
            <a:ln cap="rnd">
              <a:noFill/>
            </a:ln>
          </p:spPr>
          <p:txBody>
            <a:bodyPr wrap="square" lIns="0" tIns="0" rIns="0" bIns="0" rtlCol="0" anchor="b" anchorCtr="0">
              <a:noAutofit/>
            </a:bodyPr>
            <a:lstStyle/>
            <a:p>
              <a:pPr marL="0" lvl="3"/>
              <a:r>
                <a:rPr lang="ja-JP" altLang="en-US" sz="1600" dirty="0">
                  <a:solidFill>
                    <a:schemeClr val="tx2"/>
                  </a:solidFill>
                  <a:latin typeface="Trebuchet MS" panose="020B0603020202020204" pitchFamily="34" charset="0"/>
                  <a:ea typeface="Meiryo UI" panose="020B0604030504040204" pitchFamily="50" charset="-128"/>
                </a:rPr>
                <a:t>（例１）経営資源の投入方針</a:t>
              </a:r>
              <a:endParaRPr lang="en-US" sz="1600" dirty="0">
                <a:solidFill>
                  <a:schemeClr val="tx2"/>
                </a:solidFill>
                <a:latin typeface="Trebuchet MS" panose="020B0603020202020204" pitchFamily="34" charset="0"/>
                <a:ea typeface="Meiryo UI" panose="020B0604030504040204" pitchFamily="50" charset="-128"/>
              </a:endParaRPr>
            </a:p>
          </p:txBody>
        </p:sp>
        <p:cxnSp>
          <p:nvCxnSpPr>
            <p:cNvPr id="84" name="Straight Connector 83">
              <a:extLst>
                <a:ext uri="{FF2B5EF4-FFF2-40B4-BE49-F238E27FC236}">
                  <a16:creationId xmlns:a16="http://schemas.microsoft.com/office/drawing/2014/main" id="{A8023DAF-5AFC-4CFE-BA7D-0A6AFFC6F7B5}"/>
                </a:ext>
              </a:extLst>
            </p:cNvPr>
            <p:cNvCxnSpPr/>
            <p:nvPr/>
          </p:nvCxnSpPr>
          <p:spPr>
            <a:xfrm>
              <a:off x="627321" y="2840761"/>
              <a:ext cx="3125941"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85" name="Group 84">
            <a:extLst>
              <a:ext uri="{FF2B5EF4-FFF2-40B4-BE49-F238E27FC236}">
                <a16:creationId xmlns:a16="http://schemas.microsoft.com/office/drawing/2014/main" id="{0806E68A-0CDB-4744-95E9-FD76B5E44764}"/>
              </a:ext>
            </a:extLst>
          </p:cNvPr>
          <p:cNvGrpSpPr/>
          <p:nvPr/>
        </p:nvGrpSpPr>
        <p:grpSpPr>
          <a:xfrm>
            <a:off x="6257127" y="1799023"/>
            <a:ext cx="5588130" cy="288894"/>
            <a:chOff x="627321" y="2086253"/>
            <a:chExt cx="3125941" cy="759600"/>
          </a:xfrm>
        </p:grpSpPr>
        <p:sp>
          <p:nvSpPr>
            <p:cNvPr id="86" name="ee4pHeader1">
              <a:extLst>
                <a:ext uri="{FF2B5EF4-FFF2-40B4-BE49-F238E27FC236}">
                  <a16:creationId xmlns:a16="http://schemas.microsoft.com/office/drawing/2014/main" id="{492DA79C-E077-48C0-B5E8-74C165B4B38C}"/>
                </a:ext>
              </a:extLst>
            </p:cNvPr>
            <p:cNvSpPr txBox="1"/>
            <p:nvPr/>
          </p:nvSpPr>
          <p:spPr>
            <a:xfrm>
              <a:off x="629400" y="2086253"/>
              <a:ext cx="3123862" cy="759600"/>
            </a:xfrm>
            <a:prstGeom prst="rect">
              <a:avLst/>
            </a:prstGeom>
            <a:noFill/>
            <a:ln cap="rnd">
              <a:noFill/>
            </a:ln>
          </p:spPr>
          <p:txBody>
            <a:bodyPr wrap="square" lIns="0" tIns="0" rIns="0" bIns="0" rtlCol="0" anchor="b" anchorCtr="0">
              <a:noAutofit/>
            </a:bodyPr>
            <a:lstStyle/>
            <a:p>
              <a:pPr marL="0" lvl="3"/>
              <a:r>
                <a:rPr lang="ja-JP" altLang="en-US" sz="1600" dirty="0">
                  <a:solidFill>
                    <a:schemeClr val="tx2"/>
                  </a:solidFill>
                  <a:latin typeface="Trebuchet MS" panose="020B0603020202020204" pitchFamily="34" charset="0"/>
                  <a:ea typeface="Meiryo UI" panose="020B0604030504040204" pitchFamily="50" charset="-128"/>
                </a:rPr>
                <a:t>（例２）専門部署の</a:t>
              </a:r>
              <a:r>
                <a:rPr lang="ja-JP" altLang="en-US" sz="1600" dirty="0">
                  <a:solidFill>
                    <a:schemeClr val="accent1">
                      <a:lumMod val="50000"/>
                    </a:schemeClr>
                  </a:solidFill>
                  <a:latin typeface="Trebuchet MS" panose="020B0603020202020204" pitchFamily="34" charset="0"/>
                  <a:ea typeface="Meiryo UI" panose="020B0604030504040204" pitchFamily="50" charset="-128"/>
                </a:rPr>
                <a:t>設置と人材育成</a:t>
              </a:r>
              <a:endParaRPr lang="en-US" sz="1600" dirty="0">
                <a:solidFill>
                  <a:schemeClr val="accent1">
                    <a:lumMod val="50000"/>
                  </a:schemeClr>
                </a:solidFill>
                <a:latin typeface="Trebuchet MS" panose="020B0603020202020204" pitchFamily="34" charset="0"/>
                <a:ea typeface="Meiryo UI" panose="020B0604030504040204" pitchFamily="50" charset="-128"/>
              </a:endParaRPr>
            </a:p>
          </p:txBody>
        </p:sp>
        <p:cxnSp>
          <p:nvCxnSpPr>
            <p:cNvPr id="87" name="Straight Connector 86">
              <a:extLst>
                <a:ext uri="{FF2B5EF4-FFF2-40B4-BE49-F238E27FC236}">
                  <a16:creationId xmlns:a16="http://schemas.microsoft.com/office/drawing/2014/main" id="{173D6ACB-E6F0-4140-922C-D4D6CBE94691}"/>
                </a:ext>
              </a:extLst>
            </p:cNvPr>
            <p:cNvCxnSpPr/>
            <p:nvPr/>
          </p:nvCxnSpPr>
          <p:spPr>
            <a:xfrm>
              <a:off x="627321" y="2840761"/>
              <a:ext cx="3125941"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60" name="ee4pContent3">
            <a:extLst>
              <a:ext uri="{FF2B5EF4-FFF2-40B4-BE49-F238E27FC236}">
                <a16:creationId xmlns:a16="http://schemas.microsoft.com/office/drawing/2014/main" id="{3D8FEA42-F236-4785-AEA3-877E079652FC}"/>
              </a:ext>
            </a:extLst>
          </p:cNvPr>
          <p:cNvSpPr txBox="1"/>
          <p:nvPr/>
        </p:nvSpPr>
        <p:spPr>
          <a:xfrm>
            <a:off x="6210225" y="2261613"/>
            <a:ext cx="5658054" cy="4596387"/>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dirty="0">
                <a:ea typeface="Meiryo UI" panose="020B0604030504040204" pitchFamily="50" charset="-128"/>
              </a:rPr>
              <a:t>専門部署の設置</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（機動的な意思決定を可能とする組織構造・権限設定を行っているか、例えば、経営者直轄の専門部署を設置するか）</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（事業環境の変化に合わせて、産業アーキテクチャや自社のビジネスモデルを不断に検証する体制を構築しているか）</a:t>
            </a:r>
            <a:endParaRPr kumimoji="1" lang="en-US" altLang="ja-JP" sz="1400" dirty="0">
              <a:ea typeface="Meiryo UI" panose="020B0604030504040204" pitchFamily="50" charset="-128"/>
            </a:endParaRPr>
          </a:p>
          <a:p>
            <a:pPr marL="108000" lvl="1" indent="0">
              <a:buSzPct val="100000"/>
              <a:buNone/>
            </a:pPr>
            <a:endParaRPr lang="en-US" altLang="ja-JP" sz="1400" dirty="0">
              <a:ea typeface="Meiryo UI" panose="020B0604030504040204" pitchFamily="50" charset="-128"/>
            </a:endParaRPr>
          </a:p>
          <a:p>
            <a:pPr lvl="1">
              <a:buSzPct val="100000"/>
            </a:pPr>
            <a:r>
              <a:rPr kumimoji="1" lang="ja-JP" altLang="en-US" sz="1400" dirty="0">
                <a:ea typeface="Meiryo UI" panose="020B0604030504040204" pitchFamily="50" charset="-128"/>
              </a:rPr>
              <a:t>人材育成</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lang="ja-JP" altLang="en-US" sz="1400" dirty="0">
                <a:ea typeface="Meiryo UI" panose="020B0604030504040204" pitchFamily="50" charset="-128"/>
              </a:rPr>
              <a:t>（将来のエネルギー・産業構造転換を見据え、当該産業分野を中長期的に担う若手人材に対して育成機会を提供するか）</a:t>
            </a:r>
            <a:endParaRPr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lang="ja-JP" altLang="en-US" sz="1400" dirty="0">
                <a:ea typeface="Meiryo UI" panose="020B0604030504040204" pitchFamily="50" charset="-128"/>
              </a:rPr>
              <a:t>（学会やアクセラレーションプログラム等の機会を通じて、アカデミアの若手研究者やスタートアップ企業との共同研究を推進するか）</a:t>
            </a:r>
            <a:endParaRPr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lang="ja-JP" altLang="en-US" sz="1400" dirty="0">
                <a:ea typeface="Meiryo UI" panose="020B0604030504040204" pitchFamily="50" charset="-128"/>
              </a:rPr>
              <a:t>（本事業を通した人材確保や育成をどのように中長期的な企業価値向上に</a:t>
            </a:r>
            <a:r>
              <a:rPr lang="ja-JP" altLang="en-US" sz="1400" u="sng" dirty="0">
                <a:ea typeface="Meiryo UI" panose="020B0604030504040204" pitchFamily="50" charset="-128"/>
              </a:rPr>
              <a:t>つなげていくのか</a:t>
            </a:r>
            <a:r>
              <a:rPr kumimoji="1" lang="en-US" altLang="ja-JP" sz="1400" b="0" i="0" u="none" strike="noStrike" kern="1200" cap="none" spc="0" normalizeH="0" baseline="30000" noProof="0" dirty="0">
                <a:ln>
                  <a:noFill/>
                </a:ln>
                <a:effectLst/>
                <a:uLnTx/>
                <a:uFillTx/>
                <a:latin typeface="Arial" panose="020B0604020202020204"/>
                <a:ea typeface="Meiryo UI" panose="020B0604030504040204" pitchFamily="50" charset="-128"/>
                <a:cs typeface="+mn-cs"/>
              </a:rPr>
              <a:t>※</a:t>
            </a:r>
            <a:r>
              <a:rPr kumimoji="1" lang="en-US" altLang="ja-JP" sz="1400" b="0" i="0" u="none" kern="1200" cap="none" spc="0" normalizeH="0" baseline="30000" noProof="0" dirty="0">
                <a:ln>
                  <a:noFill/>
                </a:ln>
                <a:effectLst/>
                <a:uLnTx/>
                <a:uFillTx/>
                <a:latin typeface="Arial" panose="020B0604020202020204"/>
                <a:ea typeface="Meiryo UI" panose="020B0604030504040204" pitchFamily="50" charset="-128"/>
                <a:cs typeface="+mn-cs"/>
              </a:rPr>
              <a:t>1</a:t>
            </a:r>
            <a:r>
              <a:rPr lang="ja-JP" altLang="en-US" sz="1400" dirty="0">
                <a:ea typeface="Meiryo UI" panose="020B0604030504040204" pitchFamily="50" charset="-128"/>
              </a:rPr>
              <a:t>）</a:t>
            </a:r>
            <a:endParaRPr lang="en-US" altLang="ja-JP" sz="1400" dirty="0">
              <a:ea typeface="Meiryo UI" panose="020B0604030504040204" pitchFamily="50" charset="-128"/>
            </a:endParaRPr>
          </a:p>
          <a:p>
            <a:pPr marL="432000" lvl="2" indent="0">
              <a:buSzPct val="100000"/>
              <a:buNone/>
            </a:pPr>
            <a:r>
              <a:rPr kumimoji="1" lang="en-US" altLang="ja-JP" sz="900" b="0" i="0" u="sng"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※1</a:t>
            </a:r>
            <a:r>
              <a:rPr kumimoji="1" lang="ja-JP" altLang="en-US" sz="900" u="sng" dirty="0">
                <a:latin typeface="Meiryo UI" panose="020B0604030504040204" pitchFamily="50" charset="-128"/>
                <a:ea typeface="Meiryo UI" panose="020B0604030504040204" pitchFamily="50" charset="-128"/>
              </a:rPr>
              <a:t> </a:t>
            </a:r>
            <a:r>
              <a:rPr kumimoji="1" lang="ja-JP" altLang="en-US" sz="900" b="0" i="0" u="sng"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経済産業省「人的資本経営の実現に向けた検討会 報告書（人材版伊藤レポート</a:t>
            </a:r>
            <a:r>
              <a:rPr kumimoji="1" lang="en-US" altLang="ja-JP" sz="900" b="0" i="0" u="sng"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2.0</a:t>
            </a:r>
            <a:r>
              <a:rPr kumimoji="1" lang="ja-JP" altLang="en-US" sz="900" b="0" i="0" u="sng"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kumimoji="1" lang="ja-JP" altLang="en-US" sz="900" u="sng" dirty="0">
                <a:latin typeface="Meiryo UI" panose="020B0604030504040204" pitchFamily="50" charset="-128"/>
                <a:ea typeface="Meiryo UI" panose="020B0604030504040204" pitchFamily="50" charset="-128"/>
              </a:rPr>
              <a:t>」や、</a:t>
            </a:r>
            <a:r>
              <a:rPr kumimoji="1" lang="ja-JP" altLang="en-US" sz="900" b="0" i="0" u="sng"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経済産業省「価値協創のための統合的開示・対話ガイダンス</a:t>
            </a:r>
            <a:r>
              <a:rPr kumimoji="1" lang="en-US" altLang="ja-JP" sz="900" b="0" i="0" u="sng"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2.0</a:t>
            </a:r>
            <a:r>
              <a:rPr kumimoji="1" lang="ja-JP" altLang="en-US" sz="900" b="0" i="0" u="sng"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（価値協創ガイダンス</a:t>
            </a:r>
            <a:r>
              <a:rPr kumimoji="1" lang="en-US" altLang="ja-JP" sz="900" b="0" i="0" u="sng"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2.0</a:t>
            </a:r>
            <a:r>
              <a:rPr kumimoji="1" lang="ja-JP" altLang="en-US" sz="900" b="0" i="0" u="sng"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kumimoji="1" lang="ja-JP" altLang="en-US" sz="900" u="sng" dirty="0">
                <a:latin typeface="Meiryo UI" panose="020B0604030504040204" pitchFamily="50" charset="-128"/>
                <a:ea typeface="Meiryo UI" panose="020B0604030504040204" pitchFamily="50" charset="-128"/>
              </a:rPr>
              <a:t>等のフレームワークを参考にすることも考えられる</a:t>
            </a:r>
            <a:endParaRPr kumimoji="1" lang="en-US" altLang="ja-JP" sz="900" b="0" i="0" u="sng"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432000" lvl="2" indent="0">
              <a:buSzPct val="100000"/>
              <a:buNone/>
            </a:pPr>
            <a:endParaRPr lang="en-US" altLang="ja-JP" sz="1400" dirty="0">
              <a:ea typeface="Meiryo UI" panose="020B0604030504040204" pitchFamily="50" charset="-128"/>
            </a:endParaRPr>
          </a:p>
        </p:txBody>
      </p:sp>
      <p:sp>
        <p:nvSpPr>
          <p:cNvPr id="41" name="Title 1">
            <a:extLst>
              <a:ext uri="{FF2B5EF4-FFF2-40B4-BE49-F238E27FC236}">
                <a16:creationId xmlns:a16="http://schemas.microsoft.com/office/drawing/2014/main" id="{B499A355-902C-42CC-9705-CDF33A20FC22}"/>
              </a:ext>
            </a:extLst>
          </p:cNvPr>
          <p:cNvSpPr txBox="1">
            <a:spLocks/>
          </p:cNvSpPr>
          <p:nvPr/>
        </p:nvSpPr>
        <p:spPr>
          <a:xfrm>
            <a:off x="328302" y="60567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機動的に経営資源を投入し、社会実装、企業価値向上に繋ぐ組織体制を整備</a:t>
            </a:r>
            <a:endParaRPr kumimoji="1" lang="en-US" strike="sngStrike" dirty="0">
              <a:solidFill>
                <a:srgbClr val="FF0000"/>
              </a:solidFill>
            </a:endParaRPr>
          </a:p>
        </p:txBody>
      </p:sp>
      <p:cxnSp>
        <p:nvCxnSpPr>
          <p:cNvPr id="42" name="直線コネクタ 41">
            <a:extLst>
              <a:ext uri="{FF2B5EF4-FFF2-40B4-BE49-F238E27FC236}">
                <a16:creationId xmlns:a16="http://schemas.microsoft.com/office/drawing/2014/main" id="{D2B5DF14-435D-4A00-A631-45459121AA24}"/>
              </a:ext>
            </a:extLst>
          </p:cNvPr>
          <p:cNvCxnSpPr>
            <a:cxnSpLocks/>
          </p:cNvCxnSpPr>
          <p:nvPr/>
        </p:nvCxnSpPr>
        <p:spPr>
          <a:xfrm flipV="1">
            <a:off x="156000" y="1004316"/>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43" name="ee4pContent1">
            <a:extLst>
              <a:ext uri="{FF2B5EF4-FFF2-40B4-BE49-F238E27FC236}">
                <a16:creationId xmlns:a16="http://schemas.microsoft.com/office/drawing/2014/main" id="{1AC60B41-6D7C-43C2-B5AE-DF313F8C2BD2}"/>
              </a:ext>
            </a:extLst>
          </p:cNvPr>
          <p:cNvSpPr txBox="1"/>
          <p:nvPr/>
        </p:nvSpPr>
        <p:spPr>
          <a:xfrm>
            <a:off x="645898" y="1068087"/>
            <a:ext cx="10800000" cy="680630"/>
          </a:xfrm>
          <a:prstGeom prst="rect">
            <a:avLst/>
          </a:prstGeom>
          <a:solidFill>
            <a:schemeClr val="tx2">
              <a:lumMod val="40000"/>
              <a:lumOff val="60000"/>
            </a:schemeClr>
          </a:solidFill>
          <a:ln w="9525" cap="rnd" cmpd="sng" algn="ctr">
            <a:noFill/>
            <a:prstDash val="solid"/>
            <a:round/>
            <a:headEnd type="none" w="med" len="med"/>
            <a:tailEnd type="none" w="med" len="med"/>
          </a:ln>
        </p:spPr>
        <p:txBody>
          <a:bodyPr vert="horz" wrap="square" lIns="0" tIns="0" rIns="0" bIns="0" rtlCol="0" anchor="ctr">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108000" lvl="1" indent="0">
              <a:buSzPct val="100000"/>
              <a:buNone/>
            </a:pPr>
            <a:r>
              <a:rPr lang="ja-JP" altLang="en-US" sz="1400" dirty="0">
                <a:ea typeface="Meiryo UI" panose="020B0604030504040204" pitchFamily="50" charset="-128"/>
                <a:cs typeface="ＭＳ 明朝" panose="02020609040205080304" pitchFamily="17" charset="-128"/>
              </a:rPr>
              <a:t>目標達成に必要な事業推進体制を整備するため、具体的取組内容を記載してください。</a:t>
            </a:r>
            <a:endParaRPr lang="en-US" altLang="ja-JP" sz="1400" dirty="0">
              <a:ea typeface="Meiryo UI" panose="020B0604030504040204" pitchFamily="50" charset="-128"/>
              <a:cs typeface="ＭＳ 明朝" panose="02020609040205080304" pitchFamily="17" charset="-128"/>
            </a:endParaRPr>
          </a:p>
          <a:p>
            <a:pPr marL="108000" lvl="1" indent="0">
              <a:buSzPct val="100000"/>
              <a:buNone/>
            </a:pPr>
            <a:r>
              <a:rPr lang="ja-JP" altLang="en-US" sz="1400" dirty="0">
                <a:ea typeface="Meiryo UI" panose="020B0604030504040204" pitchFamily="50" charset="-128"/>
                <a:cs typeface="ＭＳ 明朝" panose="02020609040205080304" pitchFamily="17" charset="-128"/>
              </a:rPr>
              <a:t>　</a:t>
            </a:r>
            <a:r>
              <a:rPr lang="en-US" altLang="ja-JP" sz="1400" dirty="0">
                <a:ea typeface="Meiryo UI" panose="020B0604030504040204" pitchFamily="50" charset="-128"/>
                <a:cs typeface="ＭＳ 明朝" panose="02020609040205080304" pitchFamily="17" charset="-128"/>
              </a:rPr>
              <a:t>※</a:t>
            </a:r>
            <a:r>
              <a:rPr lang="ja-JP" altLang="en-US" sz="1400" dirty="0">
                <a:ea typeface="Meiryo UI" panose="020B0604030504040204" pitchFamily="50" charset="-128"/>
                <a:cs typeface="ＭＳ 明朝" panose="02020609040205080304" pitchFamily="17" charset="-128"/>
              </a:rPr>
              <a:t>採択された場合、分野別ワーキンググループの事業モニタリングの場において、記載内容に基づき、取組状況をご報告いただきます。</a:t>
            </a:r>
            <a:endParaRPr lang="en-US" altLang="ja-JP" sz="1400" dirty="0">
              <a:ea typeface="Meiryo UI" panose="020B0604030504040204" pitchFamily="50" charset="-128"/>
              <a:cs typeface="ＭＳ 明朝" panose="02020609040205080304" pitchFamily="17" charset="-128"/>
            </a:endParaRPr>
          </a:p>
          <a:p>
            <a:pPr marL="108000" lvl="1" indent="0">
              <a:buSzPct val="100000"/>
              <a:buNone/>
            </a:pPr>
            <a:r>
              <a:rPr lang="ja-JP" altLang="en-US" sz="1400" dirty="0">
                <a:ea typeface="Meiryo UI" panose="020B0604030504040204" pitchFamily="50" charset="-128"/>
                <a:cs typeface="ＭＳ 明朝" panose="02020609040205080304" pitchFamily="17" charset="-128"/>
              </a:rPr>
              <a:t>　</a:t>
            </a:r>
            <a:r>
              <a:rPr lang="en-US" altLang="ja-JP" sz="1400" dirty="0">
                <a:ea typeface="Meiryo UI" panose="020B0604030504040204" pitchFamily="50" charset="-128"/>
                <a:cs typeface="ＭＳ 明朝" panose="02020609040205080304" pitchFamily="17" charset="-128"/>
              </a:rPr>
              <a:t>※</a:t>
            </a:r>
            <a:r>
              <a:rPr lang="ja-JP" altLang="en-US" sz="1400" dirty="0">
                <a:ea typeface="Meiryo UI" panose="020B0604030504040204" pitchFamily="50" charset="-128"/>
                <a:cs typeface="ＭＳ 明朝" panose="02020609040205080304" pitchFamily="17" charset="-128"/>
              </a:rPr>
              <a:t>以下に示した項目はあくまで例示であり、個社の事情に即して、記載内容を整理してください。</a:t>
            </a: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48856" y="17145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3. </a:t>
            </a:r>
            <a:r>
              <a:rPr lang="ja-JP" altLang="en-US" sz="2000" dirty="0"/>
              <a:t>イノベーション推進体制／</a:t>
            </a:r>
            <a:r>
              <a:rPr kumimoji="1" lang="ja-JP" altLang="en-US" sz="2000" dirty="0"/>
              <a:t>（</a:t>
            </a:r>
            <a:r>
              <a:rPr kumimoji="1" lang="en-US" altLang="ja-JP" sz="2000" dirty="0"/>
              <a:t>4</a:t>
            </a:r>
            <a:r>
              <a:rPr kumimoji="1" lang="ja-JP" altLang="en-US" sz="2000" dirty="0"/>
              <a:t>）マネジメントチェック項目③ 事業推進体制の確保</a:t>
            </a:r>
            <a:endParaRPr kumimoji="1" lang="en-US" sz="2000" dirty="0"/>
          </a:p>
        </p:txBody>
      </p:sp>
      <p:sp>
        <p:nvSpPr>
          <p:cNvPr id="38" name="ee4pContent3">
            <a:extLst>
              <a:ext uri="{FF2B5EF4-FFF2-40B4-BE49-F238E27FC236}">
                <a16:creationId xmlns:a16="http://schemas.microsoft.com/office/drawing/2014/main" id="{3D8FEA42-F236-4785-AEA3-877E079652FC}"/>
              </a:ext>
            </a:extLst>
          </p:cNvPr>
          <p:cNvSpPr txBox="1"/>
          <p:nvPr/>
        </p:nvSpPr>
        <p:spPr>
          <a:xfrm>
            <a:off x="250415" y="2093933"/>
            <a:ext cx="5588410"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358775" lvl="2" indent="-179388">
              <a:buSzPct val="100000"/>
              <a:buFont typeface="Arial" panose="020B0604020202020204" pitchFamily="34" charset="0"/>
              <a:buChar char="•"/>
            </a:pPr>
            <a:endParaRPr kumimoji="1" lang="en-US" altLang="ja-JP" sz="1400" dirty="0">
              <a:ea typeface="Meiryo UI" panose="020B0604030504040204" pitchFamily="50" charset="-128"/>
            </a:endParaRPr>
          </a:p>
          <a:p>
            <a:pPr lvl="1">
              <a:buSzPct val="100000"/>
            </a:pPr>
            <a:r>
              <a:rPr kumimoji="1" lang="ja-JP" altLang="en-US" sz="1400" dirty="0">
                <a:ea typeface="Meiryo UI" panose="020B0604030504040204" pitchFamily="50" charset="-128"/>
              </a:rPr>
              <a:t>全社事業ポートフォリオにおける本事業への人材・設備・資金の投入方針</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（中長期的な企業価値向上に向けた事業ポートフォリオの中で、本事業への経営資源配分をどのように位置づけ、統合報告等で示しているか）</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（どのような人材を採用または配置転換により何名程度確保するか）</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（既存・新規の設備・土地をどのように確保・活用するか）</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（国費負担以外で、何に対してどの程度の資金を投じる予定か）</a:t>
            </a:r>
            <a:endParaRPr kumimoji="1" lang="en-US" altLang="ja-JP" sz="1400" dirty="0">
              <a:ea typeface="Meiryo UI" panose="020B0604030504040204" pitchFamily="50" charset="-128"/>
            </a:endParaRPr>
          </a:p>
          <a:p>
            <a:pPr lvl="2">
              <a:buSzPct val="100000"/>
            </a:pPr>
            <a:endParaRPr kumimoji="1" lang="en-US" altLang="ja-JP" sz="1400" dirty="0">
              <a:ea typeface="Meiryo UI" panose="020B0604030504040204" pitchFamily="50" charset="-128"/>
            </a:endParaRPr>
          </a:p>
          <a:p>
            <a:pPr lvl="1">
              <a:buSzPct val="100000"/>
            </a:pPr>
            <a:r>
              <a:rPr kumimoji="1" lang="ja-JP" altLang="en-US" sz="1400" dirty="0">
                <a:ea typeface="Meiryo UI" panose="020B0604030504040204" pitchFamily="50" charset="-128"/>
              </a:rPr>
              <a:t>機動的な経営資源投入、実施体制の柔軟性確保</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（事業の進捗や環境変化を踏まえ、開発体制や手法等の見直し、追加的な資源投入等を行う準備・体制（現場への権限委譲等）があるか）</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（社内や部門内の経営資源に拘らず、目標達成に必要であれば、躊躇なく外部リソースを活用する用意があるか）</a:t>
            </a:r>
            <a:endParaRPr kumimoji="1" lang="en-US" altLang="ja-JP" sz="1400" dirty="0">
              <a:ea typeface="Meiryo UI" panose="020B0604030504040204" pitchFamily="50" charset="-128"/>
            </a:endParaRPr>
          </a:p>
          <a:p>
            <a:pPr lvl="2">
              <a:buSzPct val="100000"/>
            </a:pPr>
            <a:r>
              <a:rPr kumimoji="1" lang="en-US" altLang="ja-JP" sz="1400" dirty="0">
                <a:ea typeface="Meiryo UI" panose="020B0604030504040204" pitchFamily="50" charset="-128"/>
              </a:rPr>
              <a:t>XXX</a:t>
            </a:r>
          </a:p>
          <a:p>
            <a:pPr marL="432000" lvl="2" indent="0">
              <a:buSzPct val="100000"/>
              <a:buNone/>
            </a:pPr>
            <a:r>
              <a:rPr kumimoji="1" lang="ja-JP" altLang="en-US" sz="1400" dirty="0">
                <a:ea typeface="Meiryo UI" panose="020B0604030504040204" pitchFamily="50" charset="-128"/>
              </a:rPr>
              <a:t>（プロトタイプを潜在顧客に提供することでフィードバックを得て、アジャイルに方針を見直す計画があるか）</a:t>
            </a:r>
            <a:endParaRPr kumimoji="1" lang="en-US" altLang="ja-JP" sz="1400" dirty="0">
              <a:ea typeface="Meiryo UI" panose="020B0604030504040204" pitchFamily="50" charset="-128"/>
            </a:endParaRPr>
          </a:p>
          <a:p>
            <a:pPr marL="432000" lvl="2" indent="0">
              <a:buSzPct val="100000"/>
              <a:buNone/>
            </a:pPr>
            <a:endParaRPr kumimoji="1" lang="en-US" altLang="ja-JP" sz="1400" dirty="0">
              <a:ea typeface="Meiryo UI" panose="020B0604030504040204" pitchFamily="50" charset="-128"/>
            </a:endParaRPr>
          </a:p>
        </p:txBody>
      </p:sp>
    </p:spTree>
    <p:extLst>
      <p:ext uri="{BB962C8B-B14F-4D97-AF65-F5344CB8AC3E}">
        <p14:creationId xmlns:p14="http://schemas.microsoft.com/office/powerpoint/2010/main" val="153253953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1289AF5-5D89-40F9-B96D-6A9BD894A3F6}"/>
              </a:ext>
            </a:extLst>
          </p:cNvPr>
          <p:cNvSpPr/>
          <p:nvPr/>
        </p:nvSpPr>
        <p:spPr>
          <a:xfrm>
            <a:off x="1709675" y="1827160"/>
            <a:ext cx="8772650"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en-US" altLang="ja-JP" sz="5400" dirty="0">
                <a:solidFill>
                  <a:srgbClr val="FFFFFF"/>
                </a:solidFill>
                <a:latin typeface="Trebuchet MS" panose="020B0603020202020204" pitchFamily="34" charset="0"/>
                <a:ea typeface="Meiryo UI" panose="020B0604030504040204" pitchFamily="50" charset="-128"/>
              </a:rPr>
              <a:t>4. </a:t>
            </a:r>
            <a:r>
              <a:rPr kumimoji="1" lang="ja-JP" altLang="en-US" sz="5400" dirty="0">
                <a:solidFill>
                  <a:srgbClr val="FFFFFF"/>
                </a:solidFill>
                <a:latin typeface="Trebuchet MS" panose="020B0603020202020204" pitchFamily="34" charset="0"/>
                <a:ea typeface="Meiryo UI" panose="020B0604030504040204" pitchFamily="50" charset="-128"/>
              </a:rPr>
              <a:t>その他</a:t>
            </a:r>
            <a:endParaRPr kumimoji="1" lang="en-US" sz="5400" dirty="0">
              <a:solidFill>
                <a:srgbClr val="FFFFFF"/>
              </a:solidFill>
              <a:latin typeface="Trebuchet MS" panose="020B0603020202020204" pitchFamily="34" charset="0"/>
              <a:ea typeface="Meiryo UI" panose="020B0604030504040204" pitchFamily="50" charset="-128"/>
            </a:endParaRPr>
          </a:p>
        </p:txBody>
      </p:sp>
    </p:spTree>
    <p:extLst>
      <p:ext uri="{BB962C8B-B14F-4D97-AF65-F5344CB8AC3E}">
        <p14:creationId xmlns:p14="http://schemas.microsoft.com/office/powerpoint/2010/main" val="284059450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0881A0E1-14B5-4D9C-BBBF-29E074D2C905}"/>
              </a:ext>
            </a:extLst>
          </p:cNvPr>
          <p:cNvSpPr txBox="1">
            <a:spLocks/>
          </p:cNvSpPr>
          <p:nvPr/>
        </p:nvSpPr>
        <p:spPr>
          <a:xfrm>
            <a:off x="148857" y="17145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solidFill>
                  <a:schemeClr val="accent1">
                    <a:lumMod val="50000"/>
                  </a:schemeClr>
                </a:solidFill>
              </a:rPr>
              <a:t>4. </a:t>
            </a:r>
            <a:r>
              <a:rPr lang="ja-JP" altLang="en-US" sz="2000" dirty="0">
                <a:solidFill>
                  <a:schemeClr val="accent1">
                    <a:lumMod val="50000"/>
                  </a:schemeClr>
                </a:solidFill>
              </a:rPr>
              <a:t>その他</a:t>
            </a:r>
            <a:r>
              <a:rPr lang="ja-JP" altLang="en-US" sz="2000" dirty="0"/>
              <a:t>／</a:t>
            </a:r>
            <a:r>
              <a:rPr kumimoji="1" lang="ja-JP" altLang="en-US" sz="2000" dirty="0"/>
              <a:t>（</a:t>
            </a:r>
            <a:r>
              <a:rPr kumimoji="1" lang="en-US" altLang="ja-JP" sz="2000" dirty="0"/>
              <a:t>1</a:t>
            </a:r>
            <a:r>
              <a:rPr kumimoji="1" lang="ja-JP" altLang="en-US" sz="2000" dirty="0"/>
              <a:t>）想定されるリスク要因と対処方針　</a:t>
            </a:r>
            <a:r>
              <a:rPr kumimoji="1" lang="ja-JP" altLang="en-US" sz="2000" dirty="0">
                <a:solidFill>
                  <a:srgbClr val="FF0000"/>
                </a:solidFill>
              </a:rPr>
              <a:t>　</a:t>
            </a:r>
            <a:endParaRPr kumimoji="1" lang="en-US" sz="2000" dirty="0">
              <a:solidFill>
                <a:srgbClr val="FF0000"/>
              </a:solidFill>
            </a:endParaRPr>
          </a:p>
        </p:txBody>
      </p:sp>
      <p:sp>
        <p:nvSpPr>
          <p:cNvPr id="9" name="Title 1">
            <a:extLst>
              <a:ext uri="{FF2B5EF4-FFF2-40B4-BE49-F238E27FC236}">
                <a16:creationId xmlns:a16="http://schemas.microsoft.com/office/drawing/2014/main" id="{A97C579C-91F5-46B1-B49B-E09ECE3E2F2A}"/>
              </a:ext>
            </a:extLst>
          </p:cNvPr>
          <p:cNvSpPr txBox="1">
            <a:spLocks/>
          </p:cNvSpPr>
          <p:nvPr/>
        </p:nvSpPr>
        <p:spPr>
          <a:xfrm>
            <a:off x="328302" y="577389"/>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リスクに対して十分な対策を講じるが、○○等の事態に陥った場合には事業中止も検討</a:t>
            </a:r>
            <a:endParaRPr kumimoji="1" lang="en-US" dirty="0">
              <a:solidFill>
                <a:schemeClr val="tx1"/>
              </a:solidFill>
            </a:endParaRPr>
          </a:p>
        </p:txBody>
      </p:sp>
      <p:cxnSp>
        <p:nvCxnSpPr>
          <p:cNvPr id="10" name="直線コネクタ 9">
            <a:extLst>
              <a:ext uri="{FF2B5EF4-FFF2-40B4-BE49-F238E27FC236}">
                <a16:creationId xmlns:a16="http://schemas.microsoft.com/office/drawing/2014/main" id="{5FD6C540-0B85-4599-907B-897145D820EE}"/>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3" name="ee4pContent1">
            <a:extLst>
              <a:ext uri="{FF2B5EF4-FFF2-40B4-BE49-F238E27FC236}">
                <a16:creationId xmlns:a16="http://schemas.microsoft.com/office/drawing/2014/main" id="{1AC60B41-6D7C-43C2-B5AE-DF313F8C2BD2}"/>
              </a:ext>
            </a:extLst>
          </p:cNvPr>
          <p:cNvSpPr txBox="1"/>
          <p:nvPr/>
        </p:nvSpPr>
        <p:spPr>
          <a:xfrm>
            <a:off x="645898" y="1180142"/>
            <a:ext cx="10800000" cy="1087016"/>
          </a:xfrm>
          <a:prstGeom prst="rect">
            <a:avLst/>
          </a:prstGeom>
          <a:solidFill>
            <a:schemeClr val="tx2">
              <a:lumMod val="40000"/>
              <a:lumOff val="60000"/>
            </a:schemeClr>
          </a:solidFill>
          <a:ln w="9525" cap="rnd" cmpd="sng" algn="ctr">
            <a:noFill/>
            <a:prstDash val="solid"/>
            <a:round/>
            <a:headEnd type="none" w="med" len="med"/>
            <a:tailEnd type="none" w="med" len="med"/>
          </a:ln>
        </p:spPr>
        <p:txBody>
          <a:bodyPr vert="horz" wrap="square" lIns="0" tIns="0" rIns="0" bIns="0" rtlCol="0" anchor="ctr">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buFont typeface="Arial" panose="020B0604020202020204" pitchFamily="34" charset="0"/>
              <a:buChar char="•"/>
            </a:pPr>
            <a:r>
              <a:rPr lang="ja-JP" altLang="en-US" sz="1400" dirty="0">
                <a:ea typeface="Meiryo UI" panose="020B0604030504040204" pitchFamily="50" charset="-128"/>
                <a:cs typeface="ＭＳ 明朝" panose="02020609040205080304" pitchFamily="17" charset="-128"/>
              </a:rPr>
              <a:t>提案にかかる事業について、実施技術・経済・社会等の面において、どのような事業化リスクが存在するかを記載（失敗した状況を仮定し、その要因を探る議論等を社内で実践いただくことは、事業の成功確率を高め、万一の場合の損失を最小化する上で効果的です）</a:t>
            </a:r>
            <a:endParaRPr lang="en-US" altLang="ja-JP" sz="1400" dirty="0">
              <a:ea typeface="Meiryo UI" panose="020B0604030504040204" pitchFamily="50" charset="-128"/>
              <a:cs typeface="ＭＳ 明朝" panose="02020609040205080304" pitchFamily="17" charset="-128"/>
            </a:endParaRPr>
          </a:p>
          <a:p>
            <a:pPr lvl="1">
              <a:buSzPct val="100000"/>
              <a:buFont typeface="Arial" panose="020B0604020202020204" pitchFamily="34" charset="0"/>
              <a:buChar char="•"/>
            </a:pPr>
            <a:r>
              <a:rPr lang="ja-JP" altLang="en-US" sz="1400" dirty="0">
                <a:ea typeface="Meiryo UI" panose="020B0604030504040204" pitchFamily="50" charset="-128"/>
                <a:cs typeface="ＭＳ 明朝" panose="02020609040205080304" pitchFamily="17" charset="-128"/>
              </a:rPr>
              <a:t>さらに、それらへの対応策を十分に講じることを前提としつつ、どのような事態になった場合に事業を中止するかの判断基準について</a:t>
            </a:r>
            <a:r>
              <a:rPr lang="ja-JP" altLang="en-US" sz="1400">
                <a:ea typeface="Meiryo UI" panose="020B0604030504040204" pitchFamily="50" charset="-128"/>
                <a:cs typeface="ＭＳ 明朝" panose="02020609040205080304" pitchFamily="17" charset="-128"/>
              </a:rPr>
              <a:t>も記載</a:t>
            </a:r>
            <a:endParaRPr lang="en-US" altLang="ja-JP" sz="1400" dirty="0">
              <a:ea typeface="Meiryo UI" panose="020B0604030504040204" pitchFamily="50" charset="-128"/>
              <a:cs typeface="ＭＳ 明朝" panose="02020609040205080304" pitchFamily="17" charset="-128"/>
            </a:endParaRPr>
          </a:p>
        </p:txBody>
      </p:sp>
      <p:grpSp>
        <p:nvGrpSpPr>
          <p:cNvPr id="2" name="グループ化 1"/>
          <p:cNvGrpSpPr/>
          <p:nvPr/>
        </p:nvGrpSpPr>
        <p:grpSpPr>
          <a:xfrm>
            <a:off x="320663" y="2338439"/>
            <a:ext cx="3746512" cy="800378"/>
            <a:chOff x="320663" y="1957439"/>
            <a:chExt cx="3600000" cy="800378"/>
          </a:xfrm>
        </p:grpSpPr>
        <p:sp>
          <p:nvSpPr>
            <p:cNvPr id="12" name="ee4pHeader1">
              <a:extLst>
                <a:ext uri="{FF2B5EF4-FFF2-40B4-BE49-F238E27FC236}">
                  <a16:creationId xmlns:a16="http://schemas.microsoft.com/office/drawing/2014/main" id="{48B89FDA-E844-4A84-8624-9AA518243AC0}"/>
                </a:ext>
              </a:extLst>
            </p:cNvPr>
            <p:cNvSpPr txBox="1"/>
            <p:nvPr/>
          </p:nvSpPr>
          <p:spPr>
            <a:xfrm>
              <a:off x="323665" y="1957439"/>
              <a:ext cx="3581585" cy="276982"/>
            </a:xfrm>
            <a:prstGeom prst="rect">
              <a:avLst/>
            </a:prstGeom>
            <a:noFill/>
            <a:ln cap="rnd">
              <a:noFill/>
            </a:ln>
          </p:spPr>
          <p:txBody>
            <a:bodyPr wrap="square" lIns="0" tIns="0" rIns="0" bIns="0" rtlCol="0" anchor="b" anchorCtr="0">
              <a:noAutofit/>
            </a:bodyPr>
            <a:lstStyle/>
            <a:p>
              <a:pPr marL="0" lvl="3"/>
              <a:r>
                <a:rPr lang="ja-JP" altLang="en-US" sz="1600" dirty="0">
                  <a:solidFill>
                    <a:schemeClr val="tx2"/>
                  </a:solidFill>
                  <a:latin typeface="Trebuchet MS" panose="020B0603020202020204" pitchFamily="34" charset="0"/>
                  <a:ea typeface="Meiryo UI" panose="020B0604030504040204" pitchFamily="50" charset="-128"/>
                </a:rPr>
                <a:t>研究開発（技術）におけるリスクと対応</a:t>
              </a:r>
              <a:endParaRPr lang="en-US" sz="1600" dirty="0">
                <a:solidFill>
                  <a:schemeClr val="tx2"/>
                </a:solidFill>
                <a:latin typeface="Trebuchet MS" panose="020B0603020202020204" pitchFamily="34" charset="0"/>
                <a:ea typeface="Meiryo UI" panose="020B0604030504040204" pitchFamily="50" charset="-128"/>
              </a:endParaRPr>
            </a:p>
          </p:txBody>
        </p:sp>
        <p:cxnSp>
          <p:nvCxnSpPr>
            <p:cNvPr id="14" name="Straight Connector 83">
              <a:extLst>
                <a:ext uri="{FF2B5EF4-FFF2-40B4-BE49-F238E27FC236}">
                  <a16:creationId xmlns:a16="http://schemas.microsoft.com/office/drawing/2014/main" id="{A8023DAF-5AFC-4CFE-BA7D-0A6AFFC6F7B5}"/>
                </a:ext>
              </a:extLst>
            </p:cNvPr>
            <p:cNvCxnSpPr/>
            <p:nvPr/>
          </p:nvCxnSpPr>
          <p:spPr>
            <a:xfrm>
              <a:off x="320663" y="2272971"/>
              <a:ext cx="360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6" name="ee4pContent3">
              <a:extLst>
                <a:ext uri="{FF2B5EF4-FFF2-40B4-BE49-F238E27FC236}">
                  <a16:creationId xmlns:a16="http://schemas.microsoft.com/office/drawing/2014/main" id="{3D8FEA42-F236-4785-AEA3-877E079652FC}"/>
                </a:ext>
              </a:extLst>
            </p:cNvPr>
            <p:cNvSpPr txBox="1"/>
            <p:nvPr/>
          </p:nvSpPr>
          <p:spPr>
            <a:xfrm>
              <a:off x="320663" y="2466665"/>
              <a:ext cx="3600000" cy="291152"/>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en-US" altLang="ja-JP" sz="1400" dirty="0">
                  <a:ea typeface="Meiryo UI" panose="020B0604030504040204" pitchFamily="50" charset="-128"/>
                </a:rPr>
                <a:t>XXX</a:t>
              </a:r>
              <a:r>
                <a:rPr kumimoji="1" lang="ja-JP" altLang="en-US" sz="1400" dirty="0">
                  <a:ea typeface="Meiryo UI" panose="020B0604030504040204" pitchFamily="50" charset="-128"/>
                </a:rPr>
                <a:t>によるリスク</a:t>
              </a:r>
              <a:endParaRPr kumimoji="1" lang="en-US" altLang="ja-JP" sz="1400" dirty="0">
                <a:ea typeface="Meiryo UI" panose="020B0604030504040204" pitchFamily="50" charset="-128"/>
              </a:endParaRPr>
            </a:p>
            <a:p>
              <a:pPr marL="108000" lvl="1" indent="0">
                <a:buSzPct val="100000"/>
                <a:buNone/>
              </a:pPr>
              <a:r>
                <a:rPr kumimoji="1" lang="ja-JP" altLang="en-US" sz="1400" dirty="0">
                  <a:ea typeface="Meiryo UI" panose="020B0604030504040204" pitchFamily="50" charset="-128"/>
                </a:rPr>
                <a:t>→　</a:t>
              </a:r>
              <a:r>
                <a:rPr kumimoji="1" lang="en-US" altLang="ja-JP" sz="1400" dirty="0">
                  <a:ea typeface="Meiryo UI" panose="020B0604030504040204" pitchFamily="50" charset="-128"/>
                </a:rPr>
                <a:t>XXX</a:t>
              </a:r>
              <a:r>
                <a:rPr kumimoji="1" lang="ja-JP" altLang="en-US" sz="1400" dirty="0">
                  <a:ea typeface="Meiryo UI" panose="020B0604030504040204" pitchFamily="50" charset="-128"/>
                </a:rPr>
                <a:t>等を実施</a:t>
              </a:r>
              <a:endParaRPr kumimoji="1" lang="en-US" altLang="ja-JP" sz="1400" dirty="0">
                <a:ea typeface="Meiryo UI" panose="020B0604030504040204" pitchFamily="50" charset="-128"/>
              </a:endParaRPr>
            </a:p>
          </p:txBody>
        </p:sp>
      </p:grpSp>
      <p:grpSp>
        <p:nvGrpSpPr>
          <p:cNvPr id="17" name="グループ化 16"/>
          <p:cNvGrpSpPr/>
          <p:nvPr/>
        </p:nvGrpSpPr>
        <p:grpSpPr>
          <a:xfrm>
            <a:off x="4311637" y="2338439"/>
            <a:ext cx="3794137" cy="800378"/>
            <a:chOff x="320663" y="1957439"/>
            <a:chExt cx="3600000" cy="800378"/>
          </a:xfrm>
        </p:grpSpPr>
        <p:sp>
          <p:nvSpPr>
            <p:cNvPr id="18" name="ee4pHeader1">
              <a:extLst>
                <a:ext uri="{FF2B5EF4-FFF2-40B4-BE49-F238E27FC236}">
                  <a16:creationId xmlns:a16="http://schemas.microsoft.com/office/drawing/2014/main" id="{48B89FDA-E844-4A84-8624-9AA518243AC0}"/>
                </a:ext>
              </a:extLst>
            </p:cNvPr>
            <p:cNvSpPr txBox="1"/>
            <p:nvPr/>
          </p:nvSpPr>
          <p:spPr>
            <a:xfrm>
              <a:off x="323665" y="1957439"/>
              <a:ext cx="3581585" cy="276982"/>
            </a:xfrm>
            <a:prstGeom prst="rect">
              <a:avLst/>
            </a:prstGeom>
            <a:noFill/>
            <a:ln cap="rnd">
              <a:noFill/>
            </a:ln>
          </p:spPr>
          <p:txBody>
            <a:bodyPr wrap="square" lIns="0" tIns="0" rIns="0" bIns="0" rtlCol="0" anchor="b" anchorCtr="0">
              <a:noAutofit/>
            </a:bodyPr>
            <a:lstStyle/>
            <a:p>
              <a:pPr marL="0" lvl="3"/>
              <a:r>
                <a:rPr lang="ja-JP" altLang="en-US" sz="1600" dirty="0">
                  <a:solidFill>
                    <a:schemeClr val="tx2"/>
                  </a:solidFill>
                  <a:latin typeface="Trebuchet MS" panose="020B0603020202020204" pitchFamily="34" charset="0"/>
                  <a:ea typeface="Meiryo UI" panose="020B0604030504040204" pitchFamily="50" charset="-128"/>
                </a:rPr>
                <a:t>社会実装（経済社会）におけるリスクと対応</a:t>
              </a:r>
              <a:endParaRPr lang="en-US" sz="1600" dirty="0">
                <a:solidFill>
                  <a:schemeClr val="tx2"/>
                </a:solidFill>
                <a:latin typeface="Trebuchet MS" panose="020B0603020202020204" pitchFamily="34" charset="0"/>
                <a:ea typeface="Meiryo UI" panose="020B0604030504040204" pitchFamily="50" charset="-128"/>
              </a:endParaRPr>
            </a:p>
          </p:txBody>
        </p:sp>
        <p:cxnSp>
          <p:nvCxnSpPr>
            <p:cNvPr id="19" name="Straight Connector 83">
              <a:extLst>
                <a:ext uri="{FF2B5EF4-FFF2-40B4-BE49-F238E27FC236}">
                  <a16:creationId xmlns:a16="http://schemas.microsoft.com/office/drawing/2014/main" id="{A8023DAF-5AFC-4CFE-BA7D-0A6AFFC6F7B5}"/>
                </a:ext>
              </a:extLst>
            </p:cNvPr>
            <p:cNvCxnSpPr/>
            <p:nvPr/>
          </p:nvCxnSpPr>
          <p:spPr>
            <a:xfrm>
              <a:off x="320663" y="2272971"/>
              <a:ext cx="360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0" name="ee4pContent3">
              <a:extLst>
                <a:ext uri="{FF2B5EF4-FFF2-40B4-BE49-F238E27FC236}">
                  <a16:creationId xmlns:a16="http://schemas.microsoft.com/office/drawing/2014/main" id="{3D8FEA42-F236-4785-AEA3-877E079652FC}"/>
                </a:ext>
              </a:extLst>
            </p:cNvPr>
            <p:cNvSpPr txBox="1"/>
            <p:nvPr/>
          </p:nvSpPr>
          <p:spPr>
            <a:xfrm>
              <a:off x="320663" y="2466665"/>
              <a:ext cx="3600000" cy="291152"/>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en-US" altLang="ja-JP" sz="1400" dirty="0">
                  <a:ea typeface="Meiryo UI" panose="020B0604030504040204" pitchFamily="50" charset="-128"/>
                </a:rPr>
                <a:t>XXX</a:t>
              </a:r>
              <a:r>
                <a:rPr kumimoji="1" lang="ja-JP" altLang="en-US" sz="1400" dirty="0">
                  <a:ea typeface="Meiryo UI" panose="020B0604030504040204" pitchFamily="50" charset="-128"/>
                </a:rPr>
                <a:t>によるリスク</a:t>
              </a:r>
              <a:endParaRPr kumimoji="1" lang="en-US" altLang="ja-JP" sz="1400" dirty="0">
                <a:ea typeface="Meiryo UI" panose="020B0604030504040204" pitchFamily="50" charset="-128"/>
              </a:endParaRPr>
            </a:p>
            <a:p>
              <a:pPr marL="108000" lvl="1" indent="0">
                <a:buSzPct val="100000"/>
                <a:buNone/>
              </a:pPr>
              <a:r>
                <a:rPr kumimoji="1" lang="ja-JP" altLang="en-US" sz="1400" dirty="0">
                  <a:ea typeface="Meiryo UI" panose="020B0604030504040204" pitchFamily="50" charset="-128"/>
                </a:rPr>
                <a:t>→　</a:t>
              </a:r>
              <a:r>
                <a:rPr kumimoji="1" lang="en-US" altLang="ja-JP" sz="1400" dirty="0">
                  <a:ea typeface="Meiryo UI" panose="020B0604030504040204" pitchFamily="50" charset="-128"/>
                </a:rPr>
                <a:t>XXX</a:t>
              </a:r>
              <a:r>
                <a:rPr kumimoji="1" lang="ja-JP" altLang="en-US" sz="1400" dirty="0">
                  <a:ea typeface="Meiryo UI" panose="020B0604030504040204" pitchFamily="50" charset="-128"/>
                </a:rPr>
                <a:t>等を実施</a:t>
              </a:r>
              <a:endParaRPr kumimoji="1" lang="en-US" altLang="ja-JP" sz="1400" dirty="0">
                <a:ea typeface="Meiryo UI" panose="020B0604030504040204" pitchFamily="50" charset="-128"/>
              </a:endParaRPr>
            </a:p>
          </p:txBody>
        </p:sp>
      </p:grpSp>
      <p:grpSp>
        <p:nvGrpSpPr>
          <p:cNvPr id="21" name="グループ化 20"/>
          <p:cNvGrpSpPr/>
          <p:nvPr/>
        </p:nvGrpSpPr>
        <p:grpSpPr>
          <a:xfrm>
            <a:off x="8321028" y="2338439"/>
            <a:ext cx="3714972" cy="800378"/>
            <a:chOff x="320663" y="1957439"/>
            <a:chExt cx="3600000" cy="800378"/>
          </a:xfrm>
        </p:grpSpPr>
        <p:sp>
          <p:nvSpPr>
            <p:cNvPr id="22" name="ee4pHeader1">
              <a:extLst>
                <a:ext uri="{FF2B5EF4-FFF2-40B4-BE49-F238E27FC236}">
                  <a16:creationId xmlns:a16="http://schemas.microsoft.com/office/drawing/2014/main" id="{48B89FDA-E844-4A84-8624-9AA518243AC0}"/>
                </a:ext>
              </a:extLst>
            </p:cNvPr>
            <p:cNvSpPr txBox="1"/>
            <p:nvPr/>
          </p:nvSpPr>
          <p:spPr>
            <a:xfrm>
              <a:off x="323665" y="1957439"/>
              <a:ext cx="3581585" cy="276982"/>
            </a:xfrm>
            <a:prstGeom prst="rect">
              <a:avLst/>
            </a:prstGeom>
            <a:noFill/>
            <a:ln cap="rnd">
              <a:noFill/>
            </a:ln>
          </p:spPr>
          <p:txBody>
            <a:bodyPr wrap="square" lIns="0" tIns="0" rIns="0" bIns="0" rtlCol="0" anchor="b" anchorCtr="0">
              <a:noAutofit/>
            </a:bodyPr>
            <a:lstStyle/>
            <a:p>
              <a:pPr marL="0" lvl="3"/>
              <a:r>
                <a:rPr lang="ja-JP" altLang="en-US" sz="1600" dirty="0">
                  <a:solidFill>
                    <a:schemeClr val="tx2"/>
                  </a:solidFill>
                  <a:latin typeface="Trebuchet MS" panose="020B0603020202020204" pitchFamily="34" charset="0"/>
                  <a:ea typeface="Meiryo UI" panose="020B0604030504040204" pitchFamily="50" charset="-128"/>
                </a:rPr>
                <a:t>その他（自然災害等）のリスクと対応</a:t>
              </a:r>
              <a:endParaRPr lang="en-US" sz="1600" dirty="0">
                <a:solidFill>
                  <a:schemeClr val="tx2"/>
                </a:solidFill>
                <a:latin typeface="Trebuchet MS" panose="020B0603020202020204" pitchFamily="34" charset="0"/>
                <a:ea typeface="Meiryo UI" panose="020B0604030504040204" pitchFamily="50" charset="-128"/>
              </a:endParaRPr>
            </a:p>
          </p:txBody>
        </p:sp>
        <p:cxnSp>
          <p:nvCxnSpPr>
            <p:cNvPr id="23" name="Straight Connector 83">
              <a:extLst>
                <a:ext uri="{FF2B5EF4-FFF2-40B4-BE49-F238E27FC236}">
                  <a16:creationId xmlns:a16="http://schemas.microsoft.com/office/drawing/2014/main" id="{A8023DAF-5AFC-4CFE-BA7D-0A6AFFC6F7B5}"/>
                </a:ext>
              </a:extLst>
            </p:cNvPr>
            <p:cNvCxnSpPr/>
            <p:nvPr/>
          </p:nvCxnSpPr>
          <p:spPr>
            <a:xfrm>
              <a:off x="320663" y="2272971"/>
              <a:ext cx="360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4" name="ee4pContent3">
              <a:extLst>
                <a:ext uri="{FF2B5EF4-FFF2-40B4-BE49-F238E27FC236}">
                  <a16:creationId xmlns:a16="http://schemas.microsoft.com/office/drawing/2014/main" id="{3D8FEA42-F236-4785-AEA3-877E079652FC}"/>
                </a:ext>
              </a:extLst>
            </p:cNvPr>
            <p:cNvSpPr txBox="1"/>
            <p:nvPr/>
          </p:nvSpPr>
          <p:spPr>
            <a:xfrm>
              <a:off x="320663" y="2466665"/>
              <a:ext cx="3600000" cy="291152"/>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en-US" altLang="ja-JP" sz="1400" dirty="0">
                  <a:ea typeface="Meiryo UI" panose="020B0604030504040204" pitchFamily="50" charset="-128"/>
                </a:rPr>
                <a:t>XXX</a:t>
              </a:r>
              <a:r>
                <a:rPr kumimoji="1" lang="ja-JP" altLang="en-US" sz="1400" dirty="0">
                  <a:ea typeface="Meiryo UI" panose="020B0604030504040204" pitchFamily="50" charset="-128"/>
                </a:rPr>
                <a:t>によるリスク</a:t>
              </a:r>
              <a:endParaRPr kumimoji="1" lang="en-US" altLang="ja-JP" sz="1400" dirty="0">
                <a:ea typeface="Meiryo UI" panose="020B0604030504040204" pitchFamily="50" charset="-128"/>
              </a:endParaRPr>
            </a:p>
            <a:p>
              <a:pPr marL="108000" lvl="1" indent="0">
                <a:buSzPct val="100000"/>
                <a:buNone/>
              </a:pPr>
              <a:r>
                <a:rPr kumimoji="1" lang="ja-JP" altLang="en-US" sz="1400" dirty="0">
                  <a:ea typeface="Meiryo UI" panose="020B0604030504040204" pitchFamily="50" charset="-128"/>
                </a:rPr>
                <a:t>→　</a:t>
              </a:r>
              <a:r>
                <a:rPr kumimoji="1" lang="en-US" altLang="ja-JP" sz="1400" dirty="0">
                  <a:ea typeface="Meiryo UI" panose="020B0604030504040204" pitchFamily="50" charset="-128"/>
                </a:rPr>
                <a:t>XXX</a:t>
              </a:r>
              <a:r>
                <a:rPr kumimoji="1" lang="ja-JP" altLang="en-US" sz="1400" dirty="0">
                  <a:ea typeface="Meiryo UI" panose="020B0604030504040204" pitchFamily="50" charset="-128"/>
                </a:rPr>
                <a:t>等を実施</a:t>
              </a:r>
              <a:endParaRPr kumimoji="1" lang="en-US" altLang="ja-JP" sz="1400" dirty="0">
                <a:ea typeface="Meiryo UI" panose="020B0604030504040204" pitchFamily="50" charset="-128"/>
              </a:endParaRPr>
            </a:p>
          </p:txBody>
        </p:sp>
      </p:grpSp>
      <p:cxnSp>
        <p:nvCxnSpPr>
          <p:cNvPr id="25" name="Straight Connector 40">
            <a:extLst>
              <a:ext uri="{FF2B5EF4-FFF2-40B4-BE49-F238E27FC236}">
                <a16:creationId xmlns:a16="http://schemas.microsoft.com/office/drawing/2014/main" id="{2334EE2D-2D28-44C6-AD4B-1E81EB3CDEFB}"/>
              </a:ext>
            </a:extLst>
          </p:cNvPr>
          <p:cNvCxnSpPr>
            <a:cxnSpLocks/>
          </p:cNvCxnSpPr>
          <p:nvPr/>
        </p:nvCxnSpPr>
        <p:spPr>
          <a:xfrm flipH="1" flipV="1">
            <a:off x="796926" y="5373625"/>
            <a:ext cx="10484826" cy="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26" name="Group 41">
            <a:extLst>
              <a:ext uri="{FF2B5EF4-FFF2-40B4-BE49-F238E27FC236}">
                <a16:creationId xmlns:a16="http://schemas.microsoft.com/office/drawing/2014/main" id="{DF7962CA-965E-4862-8112-03C9EBF6F44F}"/>
              </a:ext>
            </a:extLst>
          </p:cNvPr>
          <p:cNvGrpSpPr/>
          <p:nvPr/>
        </p:nvGrpSpPr>
        <p:grpSpPr>
          <a:xfrm rot="16200000" flipH="1">
            <a:off x="5816074" y="5277930"/>
            <a:ext cx="216000" cy="216000"/>
            <a:chOff x="5937564" y="3833745"/>
            <a:chExt cx="306171" cy="306910"/>
          </a:xfrm>
        </p:grpSpPr>
        <p:sp>
          <p:nvSpPr>
            <p:cNvPr id="27" name="Freeform 94">
              <a:extLst>
                <a:ext uri="{FF2B5EF4-FFF2-40B4-BE49-F238E27FC236}">
                  <a16:creationId xmlns:a16="http://schemas.microsoft.com/office/drawing/2014/main" id="{CD612635-1617-4DCD-81C1-BE454C73C7ED}"/>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28" name="Freeform 95">
              <a:extLst>
                <a:ext uri="{FF2B5EF4-FFF2-40B4-BE49-F238E27FC236}">
                  <a16:creationId xmlns:a16="http://schemas.microsoft.com/office/drawing/2014/main" id="{C17CB3F0-87E6-442A-92FA-716AFBC0983A}"/>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sp>
        <p:nvSpPr>
          <p:cNvPr id="29" name="Rectangle 43">
            <a:extLst>
              <a:ext uri="{FF2B5EF4-FFF2-40B4-BE49-F238E27FC236}">
                <a16:creationId xmlns:a16="http://schemas.microsoft.com/office/drawing/2014/main" id="{21E1FCBA-91BA-4C86-B005-F67049A83054}"/>
              </a:ext>
            </a:extLst>
          </p:cNvPr>
          <p:cNvSpPr/>
          <p:nvPr/>
        </p:nvSpPr>
        <p:spPr>
          <a:xfrm>
            <a:off x="796926" y="5492114"/>
            <a:ext cx="10484826" cy="994411"/>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pPr marL="285750" indent="-285750">
              <a:buFont typeface="Wingdings" panose="05000000000000000000" pitchFamily="2" charset="2"/>
              <a:buChar char="l"/>
            </a:pPr>
            <a:r>
              <a:rPr lang="ja-JP" altLang="en-US" sz="1400" dirty="0">
                <a:solidFill>
                  <a:schemeClr val="tx1"/>
                </a:solidFill>
                <a:latin typeface="Meiryo UI" panose="020B0604030504040204" pitchFamily="50" charset="-128"/>
                <a:ea typeface="Meiryo UI" panose="020B0604030504040204" pitchFamily="50" charset="-128"/>
              </a:rPr>
              <a:t>事業中止の判断基準：　</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4983117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0881A0E1-14B5-4D9C-BBBF-29E074D2C905}"/>
              </a:ext>
            </a:extLst>
          </p:cNvPr>
          <p:cNvSpPr txBox="1">
            <a:spLocks/>
          </p:cNvSpPr>
          <p:nvPr/>
        </p:nvSpPr>
        <p:spPr>
          <a:xfrm>
            <a:off x="148857" y="17145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4. </a:t>
            </a:r>
            <a:r>
              <a:rPr lang="ja-JP" altLang="en-US" sz="2000" dirty="0"/>
              <a:t>その他／（２）提案者情報</a:t>
            </a:r>
            <a:endParaRPr kumimoji="1" lang="en-US" sz="2000" dirty="0">
              <a:solidFill>
                <a:srgbClr val="FF0000"/>
              </a:solidFill>
            </a:endParaRPr>
          </a:p>
        </p:txBody>
      </p:sp>
      <p:sp>
        <p:nvSpPr>
          <p:cNvPr id="9" name="Title 1">
            <a:extLst>
              <a:ext uri="{FF2B5EF4-FFF2-40B4-BE49-F238E27FC236}">
                <a16:creationId xmlns:a16="http://schemas.microsoft.com/office/drawing/2014/main" id="{A97C579C-91F5-46B1-B49B-E09ECE3E2F2A}"/>
              </a:ext>
            </a:extLst>
          </p:cNvPr>
          <p:cNvSpPr txBox="1">
            <a:spLocks/>
          </p:cNvSpPr>
          <p:nvPr/>
        </p:nvSpPr>
        <p:spPr>
          <a:xfrm>
            <a:off x="328302" y="577389"/>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提案者情報</a:t>
            </a:r>
            <a:endParaRPr kumimoji="1" lang="en-US" dirty="0">
              <a:solidFill>
                <a:schemeClr val="tx1"/>
              </a:solidFill>
            </a:endParaRPr>
          </a:p>
        </p:txBody>
      </p:sp>
      <p:cxnSp>
        <p:nvCxnSpPr>
          <p:cNvPr id="10" name="直線コネクタ 9">
            <a:extLst>
              <a:ext uri="{FF2B5EF4-FFF2-40B4-BE49-F238E27FC236}">
                <a16:creationId xmlns:a16="http://schemas.microsoft.com/office/drawing/2014/main" id="{5FD6C540-0B85-4599-907B-897145D820EE}"/>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aphicFrame>
        <p:nvGraphicFramePr>
          <p:cNvPr id="24" name="表 3">
            <a:extLst>
              <a:ext uri="{FF2B5EF4-FFF2-40B4-BE49-F238E27FC236}">
                <a16:creationId xmlns:a16="http://schemas.microsoft.com/office/drawing/2014/main" id="{BD37BCA4-5DFD-4EF8-BC6D-19D454DFBD55}"/>
              </a:ext>
            </a:extLst>
          </p:cNvPr>
          <p:cNvGraphicFramePr>
            <a:graphicFrameLocks noGrp="1"/>
          </p:cNvGraphicFramePr>
          <p:nvPr>
            <p:extLst>
              <p:ext uri="{D42A27DB-BD31-4B8C-83A1-F6EECF244321}">
                <p14:modId xmlns:p14="http://schemas.microsoft.com/office/powerpoint/2010/main" val="1692621715"/>
              </p:ext>
            </p:extLst>
          </p:nvPr>
        </p:nvGraphicFramePr>
        <p:xfrm>
          <a:off x="343844" y="2875095"/>
          <a:ext cx="11491576" cy="972639"/>
        </p:xfrm>
        <a:graphic>
          <a:graphicData uri="http://schemas.openxmlformats.org/drawingml/2006/table">
            <a:tbl>
              <a:tblPr firstRow="1" bandRow="1">
                <a:tableStyleId>{5C22544A-7EE6-4342-B048-85BDC9FD1C3A}</a:tableStyleId>
              </a:tblPr>
              <a:tblGrid>
                <a:gridCol w="1623501">
                  <a:extLst>
                    <a:ext uri="{9D8B030D-6E8A-4147-A177-3AD203B41FA5}">
                      <a16:colId xmlns:a16="http://schemas.microsoft.com/office/drawing/2014/main" val="2263834462"/>
                    </a:ext>
                  </a:extLst>
                </a:gridCol>
                <a:gridCol w="1357746">
                  <a:extLst>
                    <a:ext uri="{9D8B030D-6E8A-4147-A177-3AD203B41FA5}">
                      <a16:colId xmlns:a16="http://schemas.microsoft.com/office/drawing/2014/main" val="3047678111"/>
                    </a:ext>
                  </a:extLst>
                </a:gridCol>
                <a:gridCol w="1394691">
                  <a:extLst>
                    <a:ext uri="{9D8B030D-6E8A-4147-A177-3AD203B41FA5}">
                      <a16:colId xmlns:a16="http://schemas.microsoft.com/office/drawing/2014/main" val="3446174014"/>
                    </a:ext>
                  </a:extLst>
                </a:gridCol>
                <a:gridCol w="1634836">
                  <a:extLst>
                    <a:ext uri="{9D8B030D-6E8A-4147-A177-3AD203B41FA5}">
                      <a16:colId xmlns:a16="http://schemas.microsoft.com/office/drawing/2014/main" val="2471375214"/>
                    </a:ext>
                  </a:extLst>
                </a:gridCol>
                <a:gridCol w="1819564">
                  <a:extLst>
                    <a:ext uri="{9D8B030D-6E8A-4147-A177-3AD203B41FA5}">
                      <a16:colId xmlns:a16="http://schemas.microsoft.com/office/drawing/2014/main" val="702200350"/>
                    </a:ext>
                  </a:extLst>
                </a:gridCol>
                <a:gridCol w="3661238">
                  <a:extLst>
                    <a:ext uri="{9D8B030D-6E8A-4147-A177-3AD203B41FA5}">
                      <a16:colId xmlns:a16="http://schemas.microsoft.com/office/drawing/2014/main" val="872649467"/>
                    </a:ext>
                  </a:extLst>
                </a:gridCol>
              </a:tblGrid>
              <a:tr h="446763">
                <a:tc>
                  <a:txBody>
                    <a:bodyPr/>
                    <a:lstStyle/>
                    <a:p>
                      <a:pPr algn="ctr"/>
                      <a:r>
                        <a:rPr kumimoji="1" lang="ja-JP" altLang="en-US" sz="1400" b="1" dirty="0">
                          <a:latin typeface="Meiryo UI" panose="020B0604030504040204" pitchFamily="50" charset="-128"/>
                          <a:ea typeface="Meiryo UI" panose="020B0604030504040204" pitchFamily="50" charset="-128"/>
                        </a:rPr>
                        <a:t>法人番号</a:t>
                      </a:r>
                      <a:endParaRPr kumimoji="1" lang="en-US" altLang="ja-JP" sz="1400" b="1" dirty="0">
                        <a:latin typeface="Meiryo UI" panose="020B0604030504040204" pitchFamily="50" charset="-128"/>
                        <a:ea typeface="Meiryo UI" panose="020B0604030504040204" pitchFamily="50" charset="-128"/>
                      </a:endParaRPr>
                    </a:p>
                    <a:p>
                      <a:pPr algn="ctr"/>
                      <a:r>
                        <a:rPr kumimoji="1" lang="ja-JP" altLang="en-US" sz="1400" b="1" dirty="0">
                          <a:latin typeface="Meiryo UI" panose="020B0604030504040204" pitchFamily="50" charset="-128"/>
                          <a:ea typeface="Meiryo UI" panose="020B0604030504040204" pitchFamily="50" charset="-128"/>
                        </a:rPr>
                        <a:t>（</a:t>
                      </a:r>
                      <a:r>
                        <a:rPr kumimoji="1" lang="en-US" altLang="ja-JP" sz="1400" b="1" dirty="0">
                          <a:latin typeface="Meiryo UI" panose="020B0604030504040204" pitchFamily="50" charset="-128"/>
                          <a:ea typeface="Meiryo UI" panose="020B0604030504040204" pitchFamily="50" charset="-128"/>
                        </a:rPr>
                        <a:t>13</a:t>
                      </a:r>
                      <a:r>
                        <a:rPr kumimoji="1" lang="ja-JP" altLang="en-US" sz="1400" b="1" dirty="0">
                          <a:latin typeface="Meiryo UI" panose="020B0604030504040204" pitchFamily="50" charset="-128"/>
                          <a:ea typeface="Meiryo UI" panose="020B0604030504040204" pitchFamily="50" charset="-128"/>
                        </a:rPr>
                        <a:t>桁）</a:t>
                      </a:r>
                    </a:p>
                  </a:txBody>
                  <a:tcPr anchor="ctr"/>
                </a:tc>
                <a:tc>
                  <a:txBody>
                    <a:bodyPr/>
                    <a:lstStyle/>
                    <a:p>
                      <a:pPr algn="ctr"/>
                      <a:r>
                        <a:rPr kumimoji="1" lang="ja-JP" altLang="en-US" sz="1400" dirty="0">
                          <a:latin typeface="Meiryo UI" panose="020B0604030504040204" pitchFamily="50" charset="-128"/>
                          <a:ea typeface="Meiryo UI" panose="020B0604030504040204" pitchFamily="50" charset="-128"/>
                        </a:rPr>
                        <a:t>従業員数</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（人）</a:t>
                      </a:r>
                      <a:endParaRPr kumimoji="1" lang="ja-JP" altLang="en-US" sz="1400" b="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400" dirty="0">
                          <a:latin typeface="Meiryo UI" panose="020B0604030504040204" pitchFamily="50" charset="-128"/>
                          <a:ea typeface="Meiryo UI" panose="020B0604030504040204" pitchFamily="50" charset="-128"/>
                        </a:rPr>
                        <a:t>資本金</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（億円）</a:t>
                      </a:r>
                      <a:endParaRPr kumimoji="1" lang="ja-JP" altLang="en-US" sz="1400" b="0" dirty="0">
                        <a:latin typeface="Meiryo UI" panose="020B0604030504040204" pitchFamily="50" charset="-128"/>
                        <a:ea typeface="Meiryo UI" panose="020B0604030504040204" pitchFamily="50" charset="-128"/>
                      </a:endParaRPr>
                    </a:p>
                  </a:txBody>
                  <a:tcPr anchor="ctr"/>
                </a:tc>
                <a:tc>
                  <a:txBody>
                    <a:bodyPr/>
                    <a:lstStyle/>
                    <a:p>
                      <a:pPr algn="ctr"/>
                      <a:r>
                        <a:rPr kumimoji="1" lang="zh-TW" altLang="en-US" sz="1400" b="1" dirty="0">
                          <a:solidFill>
                            <a:schemeClr val="bg1"/>
                          </a:solidFill>
                          <a:latin typeface="Meiryo UI" panose="020B0604030504040204" pitchFamily="50" charset="-128"/>
                          <a:ea typeface="Meiryo UI" panose="020B0604030504040204" pitchFamily="50" charset="-128"/>
                        </a:rPr>
                        <a:t>課税所得年平均額</a:t>
                      </a:r>
                      <a:r>
                        <a:rPr kumimoji="1" lang="en-US" altLang="zh-TW" sz="1400" b="1" dirty="0">
                          <a:solidFill>
                            <a:schemeClr val="bg1"/>
                          </a:solidFill>
                          <a:latin typeface="Meiryo UI" panose="020B0604030504040204" pitchFamily="50" charset="-128"/>
                          <a:ea typeface="Meiryo UI" panose="020B0604030504040204" pitchFamily="50" charset="-128"/>
                        </a:rPr>
                        <a:t>15</a:t>
                      </a:r>
                      <a:r>
                        <a:rPr kumimoji="1" lang="zh-TW" altLang="en-US" sz="1400" b="1" dirty="0">
                          <a:solidFill>
                            <a:schemeClr val="bg1"/>
                          </a:solidFill>
                          <a:latin typeface="Meiryo UI" panose="020B0604030504040204" pitchFamily="50" charset="-128"/>
                          <a:ea typeface="Meiryo UI" panose="020B0604030504040204" pitchFamily="50" charset="-128"/>
                        </a:rPr>
                        <a:t>億円以下</a:t>
                      </a:r>
                      <a:endParaRPr kumimoji="1" lang="ja-JP" altLang="en-US" sz="1400" b="1" dirty="0">
                        <a:solidFill>
                          <a:schemeClr val="bg1"/>
                        </a:solidFill>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400" dirty="0">
                          <a:latin typeface="Meiryo UI" panose="020B0604030504040204" pitchFamily="50" charset="-128"/>
                          <a:ea typeface="Meiryo UI" panose="020B0604030504040204" pitchFamily="50" charset="-128"/>
                        </a:rPr>
                        <a:t>大・中小・</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ベンチャー企業の種別</a:t>
                      </a:r>
                      <a:endParaRPr kumimoji="1" lang="ja-JP" altLang="en-US" sz="1400" b="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400" dirty="0">
                          <a:latin typeface="Meiryo UI" panose="020B0604030504040204" pitchFamily="50" charset="-128"/>
                          <a:ea typeface="Meiryo UI" panose="020B0604030504040204" pitchFamily="50" charset="-128"/>
                        </a:rPr>
                        <a:t>会計監査人名</a:t>
                      </a:r>
                      <a:endParaRPr kumimoji="1" lang="ja-JP" altLang="en-US" sz="1400" b="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811094770"/>
                  </a:ext>
                </a:extLst>
              </a:tr>
              <a:tr h="454479">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195653240"/>
                  </a:ext>
                </a:extLst>
              </a:tr>
            </a:tbl>
          </a:graphicData>
        </a:graphic>
      </p:graphicFrame>
      <p:graphicFrame>
        <p:nvGraphicFramePr>
          <p:cNvPr id="12" name="表 3">
            <a:extLst>
              <a:ext uri="{FF2B5EF4-FFF2-40B4-BE49-F238E27FC236}">
                <a16:creationId xmlns:a16="http://schemas.microsoft.com/office/drawing/2014/main" id="{5D26D3F4-8041-4DB7-A0D0-FDBAA3F3846C}"/>
              </a:ext>
            </a:extLst>
          </p:cNvPr>
          <p:cNvGraphicFramePr>
            <a:graphicFrameLocks noGrp="1"/>
          </p:cNvGraphicFramePr>
          <p:nvPr>
            <p:extLst>
              <p:ext uri="{D42A27DB-BD31-4B8C-83A1-F6EECF244321}">
                <p14:modId xmlns:p14="http://schemas.microsoft.com/office/powerpoint/2010/main" val="1986167809"/>
              </p:ext>
            </p:extLst>
          </p:nvPr>
        </p:nvGraphicFramePr>
        <p:xfrm>
          <a:off x="343844" y="4331976"/>
          <a:ext cx="11491573" cy="928707"/>
        </p:xfrm>
        <a:graphic>
          <a:graphicData uri="http://schemas.openxmlformats.org/drawingml/2006/table">
            <a:tbl>
              <a:tblPr firstRow="1" bandRow="1">
                <a:tableStyleId>{5C22544A-7EE6-4342-B048-85BDC9FD1C3A}</a:tableStyleId>
              </a:tblPr>
              <a:tblGrid>
                <a:gridCol w="2703752">
                  <a:extLst>
                    <a:ext uri="{9D8B030D-6E8A-4147-A177-3AD203B41FA5}">
                      <a16:colId xmlns:a16="http://schemas.microsoft.com/office/drawing/2014/main" val="3047678111"/>
                    </a:ext>
                  </a:extLst>
                </a:gridCol>
                <a:gridCol w="2209832">
                  <a:extLst>
                    <a:ext uri="{9D8B030D-6E8A-4147-A177-3AD203B41FA5}">
                      <a16:colId xmlns:a16="http://schemas.microsoft.com/office/drawing/2014/main" val="3446174014"/>
                    </a:ext>
                  </a:extLst>
                </a:gridCol>
                <a:gridCol w="6577989">
                  <a:extLst>
                    <a:ext uri="{9D8B030D-6E8A-4147-A177-3AD203B41FA5}">
                      <a16:colId xmlns:a16="http://schemas.microsoft.com/office/drawing/2014/main" val="872649467"/>
                    </a:ext>
                  </a:extLst>
                </a:gridCol>
              </a:tblGrid>
              <a:tr h="415515">
                <a:tc>
                  <a:txBody>
                    <a:bodyPr/>
                    <a:lstStyle/>
                    <a:p>
                      <a:r>
                        <a:rPr kumimoji="1" lang="ja-JP" altLang="en-US" sz="1400" dirty="0">
                          <a:latin typeface="Meiryo UI" panose="020B0604030504040204" pitchFamily="50" charset="-128"/>
                          <a:ea typeface="Meiryo UI" panose="020B0604030504040204" pitchFamily="50" charset="-128"/>
                        </a:rPr>
                        <a:t>制度名（配分</a:t>
                      </a:r>
                      <a:r>
                        <a:rPr kumimoji="1" lang="ja-JP" altLang="en-US" sz="1400" kern="1200" dirty="0">
                          <a:latin typeface="Meiryo UI" panose="020B0604030504040204" pitchFamily="50" charset="-128"/>
                          <a:ea typeface="Meiryo UI" panose="020B0604030504040204" pitchFamily="50" charset="-128"/>
                        </a:rPr>
                        <a:t>機関名</a:t>
                      </a:r>
                      <a:r>
                        <a:rPr kumimoji="1" lang="ja-JP" altLang="en-US" sz="1400" dirty="0">
                          <a:latin typeface="Meiryo UI" panose="020B0604030504040204" pitchFamily="50" charset="-128"/>
                          <a:ea typeface="Meiryo UI" panose="020B0604030504040204" pitchFamily="50" charset="-128"/>
                        </a:rPr>
                        <a:t>）</a:t>
                      </a:r>
                      <a:endParaRPr kumimoji="1" lang="ja-JP" altLang="en-US" sz="1400" b="0" dirty="0">
                        <a:latin typeface="Meiryo UI" panose="020B0604030504040204" pitchFamily="50" charset="-128"/>
                        <a:ea typeface="Meiryo UI" panose="020B0604030504040204" pitchFamily="50" charset="-128"/>
                      </a:endParaRPr>
                    </a:p>
                  </a:txBody>
                  <a:tcPr anchor="ctr"/>
                </a:tc>
                <a:tc>
                  <a:txBody>
                    <a:bodyPr/>
                    <a:lstStyle/>
                    <a:p>
                      <a:r>
                        <a:rPr kumimoji="1" lang="ja-JP" altLang="en-US" sz="1400" dirty="0">
                          <a:latin typeface="Meiryo UI" panose="020B0604030504040204" pitchFamily="50" charset="-128"/>
                          <a:ea typeface="Meiryo UI" panose="020B0604030504040204" pitchFamily="50" charset="-128"/>
                        </a:rPr>
                        <a:t>研究開発テーマ名</a:t>
                      </a:r>
                      <a:endParaRPr kumimoji="1" lang="ja-JP" altLang="en-US" sz="1400" b="0" dirty="0">
                        <a:latin typeface="Meiryo UI" panose="020B0604030504040204" pitchFamily="50" charset="-128"/>
                        <a:ea typeface="Meiryo UI" panose="020B0604030504040204" pitchFamily="50" charset="-128"/>
                      </a:endParaRPr>
                    </a:p>
                  </a:txBody>
                  <a:tcPr anchor="ctr"/>
                </a:tc>
                <a:tc>
                  <a:txBody>
                    <a:bodyPr/>
                    <a:lstStyle/>
                    <a:p>
                      <a:r>
                        <a:rPr kumimoji="1" lang="ja-JP" altLang="en-US" sz="1400" dirty="0">
                          <a:latin typeface="Meiryo UI" panose="020B0604030504040204" pitchFamily="50" charset="-128"/>
                          <a:ea typeface="Meiryo UI" panose="020B0604030504040204" pitchFamily="50" charset="-128"/>
                        </a:rPr>
                        <a:t>内容</a:t>
                      </a:r>
                      <a:endParaRPr kumimoji="1" lang="ja-JP" altLang="en-US" sz="1400" b="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811094770"/>
                  </a:ext>
                </a:extLst>
              </a:tr>
              <a:tr h="513192">
                <a:tc>
                  <a:txBody>
                    <a:bodyPr/>
                    <a:lstStyle/>
                    <a:p>
                      <a:endParaRPr kumimoji="1" lang="ja-JP" altLang="en-US" sz="1200" dirty="0">
                        <a:latin typeface="Meiryo UI" panose="020B0604030504040204" pitchFamily="50" charset="-128"/>
                        <a:ea typeface="Meiryo UI" panose="020B0604030504040204" pitchFamily="50" charset="-128"/>
                      </a:endParaRPr>
                    </a:p>
                  </a:txBody>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195653240"/>
                  </a:ext>
                </a:extLst>
              </a:tr>
            </a:tbl>
          </a:graphicData>
        </a:graphic>
      </p:graphicFrame>
      <p:sp>
        <p:nvSpPr>
          <p:cNvPr id="14" name="テキスト ボックス 13">
            <a:extLst>
              <a:ext uri="{FF2B5EF4-FFF2-40B4-BE49-F238E27FC236}">
                <a16:creationId xmlns:a16="http://schemas.microsoft.com/office/drawing/2014/main" id="{21B96014-DD88-4343-AC6A-3AF52D7121FB}"/>
              </a:ext>
            </a:extLst>
          </p:cNvPr>
          <p:cNvSpPr txBox="1"/>
          <p:nvPr/>
        </p:nvSpPr>
        <p:spPr>
          <a:xfrm>
            <a:off x="328302" y="3967525"/>
            <a:ext cx="4356849" cy="356473"/>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285750" indent="-285750">
              <a:buFont typeface="Wingdings" panose="05000000000000000000" pitchFamily="2" charset="2"/>
              <a:buChar char="u"/>
            </a:pPr>
            <a:r>
              <a:rPr kumimoji="1" lang="ja-JP" altLang="en-US" sz="1400" dirty="0">
                <a:solidFill>
                  <a:schemeClr val="tx1"/>
                </a:solidFill>
                <a:latin typeface="Meiryo UI" panose="020B0604030504040204" pitchFamily="50" charset="-128"/>
                <a:ea typeface="Meiryo UI" panose="020B0604030504040204" pitchFamily="50" charset="-128"/>
              </a:rPr>
              <a:t>現在実施中（再委託含む）の公的資金による類似の研究開発事業（海外政府のプログラムも含む）</a:t>
            </a:r>
          </a:p>
        </p:txBody>
      </p:sp>
      <p:sp>
        <p:nvSpPr>
          <p:cNvPr id="16" name="テキスト ボックス 15">
            <a:extLst>
              <a:ext uri="{FF2B5EF4-FFF2-40B4-BE49-F238E27FC236}">
                <a16:creationId xmlns:a16="http://schemas.microsoft.com/office/drawing/2014/main" id="{7856D025-415D-443C-966C-1410B5CD4A39}"/>
              </a:ext>
            </a:extLst>
          </p:cNvPr>
          <p:cNvSpPr txBox="1"/>
          <p:nvPr/>
        </p:nvSpPr>
        <p:spPr>
          <a:xfrm>
            <a:off x="328301" y="5390450"/>
            <a:ext cx="4356849" cy="356473"/>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285750" indent="-285750">
              <a:buFont typeface="Wingdings" panose="05000000000000000000" pitchFamily="2" charset="2"/>
              <a:buChar char="u"/>
            </a:pPr>
            <a:r>
              <a:rPr kumimoji="1" lang="ja-JP" altLang="en-US" sz="1400" dirty="0">
                <a:solidFill>
                  <a:schemeClr val="tx1"/>
                </a:solidFill>
                <a:latin typeface="Meiryo UI" panose="020B0604030504040204" pitchFamily="50" charset="-128"/>
                <a:ea typeface="Meiryo UI" panose="020B0604030504040204" pitchFamily="50" charset="-128"/>
              </a:rPr>
              <a:t>応募中（再委託含む）の公的資金による類似の研究開発事業（海外政府のプログラムも含む）</a:t>
            </a:r>
          </a:p>
        </p:txBody>
      </p:sp>
      <p:sp>
        <p:nvSpPr>
          <p:cNvPr id="17" name="テキスト ボックス 16">
            <a:extLst>
              <a:ext uri="{FF2B5EF4-FFF2-40B4-BE49-F238E27FC236}">
                <a16:creationId xmlns:a16="http://schemas.microsoft.com/office/drawing/2014/main" id="{7856D025-415D-443C-966C-1410B5CD4A39}"/>
              </a:ext>
            </a:extLst>
          </p:cNvPr>
          <p:cNvSpPr txBox="1"/>
          <p:nvPr/>
        </p:nvSpPr>
        <p:spPr>
          <a:xfrm>
            <a:off x="356583" y="2526440"/>
            <a:ext cx="5142517" cy="356473"/>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285750" indent="-285750">
              <a:buFont typeface="Wingdings" panose="05000000000000000000" pitchFamily="2" charset="2"/>
              <a:buChar char="u"/>
            </a:pPr>
            <a:r>
              <a:rPr kumimoji="1" lang="ja-JP" altLang="en-US" sz="1400" dirty="0">
                <a:solidFill>
                  <a:schemeClr val="tx1"/>
                </a:solidFill>
                <a:latin typeface="Meiryo UI" panose="020B0604030504040204" pitchFamily="50" charset="-128"/>
                <a:ea typeface="Meiryo UI" panose="020B0604030504040204" pitchFamily="50" charset="-128"/>
              </a:rPr>
              <a:t>企業情報　</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応募時点の情報を記載</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大学等は法人番号のみ記載）</a:t>
            </a:r>
          </a:p>
        </p:txBody>
      </p:sp>
      <p:graphicFrame>
        <p:nvGraphicFramePr>
          <p:cNvPr id="18" name="表 3">
            <a:extLst>
              <a:ext uri="{FF2B5EF4-FFF2-40B4-BE49-F238E27FC236}">
                <a16:creationId xmlns:a16="http://schemas.microsoft.com/office/drawing/2014/main" id="{5D26D3F4-8041-4DB7-A0D0-FDBAA3F3846C}"/>
              </a:ext>
            </a:extLst>
          </p:cNvPr>
          <p:cNvGraphicFramePr>
            <a:graphicFrameLocks noGrp="1"/>
          </p:cNvGraphicFramePr>
          <p:nvPr>
            <p:extLst>
              <p:ext uri="{D42A27DB-BD31-4B8C-83A1-F6EECF244321}">
                <p14:modId xmlns:p14="http://schemas.microsoft.com/office/powerpoint/2010/main" val="1788980806"/>
              </p:ext>
            </p:extLst>
          </p:nvPr>
        </p:nvGraphicFramePr>
        <p:xfrm>
          <a:off x="356583" y="5755929"/>
          <a:ext cx="11478278" cy="907076"/>
        </p:xfrm>
        <a:graphic>
          <a:graphicData uri="http://schemas.openxmlformats.org/drawingml/2006/table">
            <a:tbl>
              <a:tblPr firstRow="1" bandRow="1">
                <a:tableStyleId>{5C22544A-7EE6-4342-B048-85BDC9FD1C3A}</a:tableStyleId>
              </a:tblPr>
              <a:tblGrid>
                <a:gridCol w="2669146">
                  <a:extLst>
                    <a:ext uri="{9D8B030D-6E8A-4147-A177-3AD203B41FA5}">
                      <a16:colId xmlns:a16="http://schemas.microsoft.com/office/drawing/2014/main" val="3047678111"/>
                    </a:ext>
                  </a:extLst>
                </a:gridCol>
                <a:gridCol w="2160313">
                  <a:extLst>
                    <a:ext uri="{9D8B030D-6E8A-4147-A177-3AD203B41FA5}">
                      <a16:colId xmlns:a16="http://schemas.microsoft.com/office/drawing/2014/main" val="3446174014"/>
                    </a:ext>
                  </a:extLst>
                </a:gridCol>
                <a:gridCol w="6648819">
                  <a:extLst>
                    <a:ext uri="{9D8B030D-6E8A-4147-A177-3AD203B41FA5}">
                      <a16:colId xmlns:a16="http://schemas.microsoft.com/office/drawing/2014/main" val="872649467"/>
                    </a:ext>
                  </a:extLst>
                </a:gridCol>
              </a:tblGrid>
              <a:tr h="393884">
                <a:tc>
                  <a:txBody>
                    <a:bodyPr/>
                    <a:lstStyle/>
                    <a:p>
                      <a:r>
                        <a:rPr kumimoji="1" lang="ja-JP" altLang="en-US" sz="1400" dirty="0">
                          <a:latin typeface="Meiryo UI" panose="020B0604030504040204" pitchFamily="50" charset="-128"/>
                          <a:ea typeface="Meiryo UI" panose="020B0604030504040204" pitchFamily="50" charset="-128"/>
                        </a:rPr>
                        <a:t>制度名（配分機関名）</a:t>
                      </a:r>
                      <a:endParaRPr kumimoji="1" lang="ja-JP" altLang="en-US" sz="1400" b="0" dirty="0">
                        <a:latin typeface="Meiryo UI" panose="020B0604030504040204" pitchFamily="50" charset="-128"/>
                        <a:ea typeface="Meiryo UI" panose="020B0604030504040204" pitchFamily="50" charset="-128"/>
                      </a:endParaRPr>
                    </a:p>
                  </a:txBody>
                  <a:tcPr anchor="ctr"/>
                </a:tc>
                <a:tc>
                  <a:txBody>
                    <a:bodyPr/>
                    <a:lstStyle/>
                    <a:p>
                      <a:r>
                        <a:rPr kumimoji="1" lang="ja-JP" altLang="en-US" sz="1400" dirty="0">
                          <a:latin typeface="Meiryo UI" panose="020B0604030504040204" pitchFamily="50" charset="-128"/>
                          <a:ea typeface="Meiryo UI" panose="020B0604030504040204" pitchFamily="50" charset="-128"/>
                        </a:rPr>
                        <a:t>研究開発テーマ名</a:t>
                      </a:r>
                      <a:endParaRPr kumimoji="1" lang="ja-JP" altLang="en-US" sz="1400" b="0" dirty="0">
                        <a:latin typeface="Meiryo UI" panose="020B0604030504040204" pitchFamily="50" charset="-128"/>
                        <a:ea typeface="Meiryo UI" panose="020B0604030504040204" pitchFamily="50" charset="-128"/>
                      </a:endParaRPr>
                    </a:p>
                  </a:txBody>
                  <a:tcPr anchor="ctr"/>
                </a:tc>
                <a:tc>
                  <a:txBody>
                    <a:bodyPr/>
                    <a:lstStyle/>
                    <a:p>
                      <a:r>
                        <a:rPr kumimoji="1" lang="ja-JP" altLang="en-US" sz="1400" dirty="0">
                          <a:latin typeface="Meiryo UI" panose="020B0604030504040204" pitchFamily="50" charset="-128"/>
                          <a:ea typeface="Meiryo UI" panose="020B0604030504040204" pitchFamily="50" charset="-128"/>
                        </a:rPr>
                        <a:t>内容</a:t>
                      </a:r>
                      <a:endParaRPr kumimoji="1" lang="ja-JP" altLang="en-US" sz="1400" b="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811094770"/>
                  </a:ext>
                </a:extLst>
              </a:tr>
              <a:tr h="513192">
                <a:tc>
                  <a:txBody>
                    <a:bodyPr/>
                    <a:lstStyle/>
                    <a:p>
                      <a:endParaRPr kumimoji="1" lang="ja-JP" altLang="en-US" sz="1200" dirty="0">
                        <a:latin typeface="Meiryo UI" panose="020B0604030504040204" pitchFamily="50" charset="-128"/>
                        <a:ea typeface="Meiryo UI" panose="020B0604030504040204" pitchFamily="50" charset="-128"/>
                      </a:endParaRPr>
                    </a:p>
                  </a:txBody>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195653240"/>
                  </a:ext>
                </a:extLst>
              </a:tr>
            </a:tbl>
          </a:graphicData>
        </a:graphic>
      </p:graphicFrame>
      <p:graphicFrame>
        <p:nvGraphicFramePr>
          <p:cNvPr id="13" name="表 3">
            <a:extLst>
              <a:ext uri="{FF2B5EF4-FFF2-40B4-BE49-F238E27FC236}">
                <a16:creationId xmlns:a16="http://schemas.microsoft.com/office/drawing/2014/main" id="{D32AC8FD-22A9-469C-99AE-B5CDF0B4C7B9}"/>
              </a:ext>
            </a:extLst>
          </p:cNvPr>
          <p:cNvGraphicFramePr>
            <a:graphicFrameLocks noGrp="1"/>
          </p:cNvGraphicFramePr>
          <p:nvPr>
            <p:extLst>
              <p:ext uri="{D42A27DB-BD31-4B8C-83A1-F6EECF244321}">
                <p14:modId xmlns:p14="http://schemas.microsoft.com/office/powerpoint/2010/main" val="2677043854"/>
              </p:ext>
            </p:extLst>
          </p:nvPr>
        </p:nvGraphicFramePr>
        <p:xfrm>
          <a:off x="343843" y="1544933"/>
          <a:ext cx="11491574" cy="901242"/>
        </p:xfrm>
        <a:graphic>
          <a:graphicData uri="http://schemas.openxmlformats.org/drawingml/2006/table">
            <a:tbl>
              <a:tblPr firstRow="1" bandRow="1">
                <a:tableStyleId>{5C22544A-7EE6-4342-B048-85BDC9FD1C3A}</a:tableStyleId>
              </a:tblPr>
              <a:tblGrid>
                <a:gridCol w="3448083">
                  <a:extLst>
                    <a:ext uri="{9D8B030D-6E8A-4147-A177-3AD203B41FA5}">
                      <a16:colId xmlns:a16="http://schemas.microsoft.com/office/drawing/2014/main" val="1648611219"/>
                    </a:ext>
                  </a:extLst>
                </a:gridCol>
                <a:gridCol w="3907203">
                  <a:extLst>
                    <a:ext uri="{9D8B030D-6E8A-4147-A177-3AD203B41FA5}">
                      <a16:colId xmlns:a16="http://schemas.microsoft.com/office/drawing/2014/main" val="2201742194"/>
                    </a:ext>
                  </a:extLst>
                </a:gridCol>
                <a:gridCol w="4136288">
                  <a:extLst>
                    <a:ext uri="{9D8B030D-6E8A-4147-A177-3AD203B41FA5}">
                      <a16:colId xmlns:a16="http://schemas.microsoft.com/office/drawing/2014/main" val="2044221675"/>
                    </a:ext>
                  </a:extLst>
                </a:gridCol>
              </a:tblGrid>
              <a:tr h="446763">
                <a:tc>
                  <a:txBody>
                    <a:bodyPr/>
                    <a:lstStyle/>
                    <a:p>
                      <a:pPr algn="ctr"/>
                      <a:r>
                        <a:rPr kumimoji="1" lang="ja-JP" altLang="en-US" sz="1400" dirty="0">
                          <a:latin typeface="Meiryo UI" panose="020B0604030504040204" pitchFamily="50" charset="-128"/>
                          <a:ea typeface="Meiryo UI" panose="020B0604030504040204" pitchFamily="50" charset="-128"/>
                        </a:rPr>
                        <a:t>担当者名</a:t>
                      </a:r>
                      <a:endParaRPr kumimoji="1" lang="ja-JP" altLang="en-US" sz="1400" b="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400" dirty="0">
                          <a:latin typeface="Meiryo UI" panose="020B0604030504040204" pitchFamily="50" charset="-128"/>
                          <a:ea typeface="Meiryo UI" panose="020B0604030504040204" pitchFamily="50" charset="-128"/>
                        </a:rPr>
                        <a:t>電話番号</a:t>
                      </a:r>
                      <a:endParaRPr kumimoji="1" lang="ja-JP" altLang="en-US" sz="1400" b="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400" b="1" dirty="0">
                          <a:latin typeface="Meiryo UI" panose="020B0604030504040204" pitchFamily="50" charset="-128"/>
                          <a:ea typeface="Meiryo UI" panose="020B0604030504040204" pitchFamily="50" charset="-128"/>
                        </a:rPr>
                        <a:t>E-mail</a:t>
                      </a:r>
                      <a:endParaRPr kumimoji="1" lang="ja-JP" altLang="en-US" sz="14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811094770"/>
                  </a:ext>
                </a:extLst>
              </a:tr>
              <a:tr h="454479">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195653240"/>
                  </a:ext>
                </a:extLst>
              </a:tr>
            </a:tbl>
          </a:graphicData>
        </a:graphic>
      </p:graphicFrame>
      <p:sp>
        <p:nvSpPr>
          <p:cNvPr id="19" name="テキスト ボックス 18">
            <a:extLst>
              <a:ext uri="{FF2B5EF4-FFF2-40B4-BE49-F238E27FC236}">
                <a16:creationId xmlns:a16="http://schemas.microsoft.com/office/drawing/2014/main" id="{AD1BD242-C0D9-4F26-BE9D-2BB599D9FA75}"/>
              </a:ext>
            </a:extLst>
          </p:cNvPr>
          <p:cNvSpPr txBox="1"/>
          <p:nvPr/>
        </p:nvSpPr>
        <p:spPr>
          <a:xfrm>
            <a:off x="356583" y="1196278"/>
            <a:ext cx="4356849" cy="356473"/>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285750" indent="-285750">
              <a:buFont typeface="Wingdings" panose="05000000000000000000" pitchFamily="2" charset="2"/>
              <a:buChar char="u"/>
            </a:pPr>
            <a:r>
              <a:rPr kumimoji="1" lang="ja-JP" altLang="en-US" sz="1400" dirty="0">
                <a:solidFill>
                  <a:schemeClr val="tx1"/>
                </a:solidFill>
                <a:latin typeface="Meiryo UI" panose="020B0604030504040204" pitchFamily="50" charset="-128"/>
                <a:ea typeface="Meiryo UI" panose="020B0604030504040204" pitchFamily="50" charset="-128"/>
              </a:rPr>
              <a:t>窓口連絡先情報</a:t>
            </a:r>
          </a:p>
        </p:txBody>
      </p:sp>
      <p:sp>
        <p:nvSpPr>
          <p:cNvPr id="3" name="吹き出し: 四角形 2">
            <a:extLst>
              <a:ext uri="{FF2B5EF4-FFF2-40B4-BE49-F238E27FC236}">
                <a16:creationId xmlns:a16="http://schemas.microsoft.com/office/drawing/2014/main" id="{F446ED87-DD30-443B-829B-040A6504AEE3}"/>
              </a:ext>
            </a:extLst>
          </p:cNvPr>
          <p:cNvSpPr/>
          <p:nvPr/>
        </p:nvSpPr>
        <p:spPr>
          <a:xfrm>
            <a:off x="6038487" y="2174071"/>
            <a:ext cx="2898476" cy="505911"/>
          </a:xfrm>
          <a:prstGeom prst="wedgeRectCallout">
            <a:avLst>
              <a:gd name="adj1" fmla="val -43798"/>
              <a:gd name="adj2" fmla="val 98790"/>
            </a:avLst>
          </a:prstGeom>
          <a:solidFill>
            <a:schemeClr val="tx2">
              <a:lumMod val="40000"/>
              <a:lumOff val="6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直近過去</a:t>
            </a:r>
            <a:r>
              <a:rPr kumimoji="1" lang="en-US" altLang="ja-JP" sz="1200" dirty="0">
                <a:solidFill>
                  <a:schemeClr val="tx1"/>
                </a:solidFill>
                <a:latin typeface="Meiryo UI" panose="020B0604030504040204" pitchFamily="50" charset="-128"/>
                <a:ea typeface="Meiryo UI" panose="020B0604030504040204" pitchFamily="50" charset="-128"/>
              </a:rPr>
              <a:t>3</a:t>
            </a:r>
            <a:r>
              <a:rPr kumimoji="1" lang="ja-JP" altLang="en-US" sz="1200" dirty="0">
                <a:solidFill>
                  <a:schemeClr val="tx1"/>
                </a:solidFill>
                <a:latin typeface="Meiryo UI" panose="020B0604030504040204" pitchFamily="50" charset="-128"/>
                <a:ea typeface="Meiryo UI" panose="020B0604030504040204" pitchFamily="50" charset="-128"/>
              </a:rPr>
              <a:t>年分の各事業年度の課税所得の年平均額。該当する場合「○」</a:t>
            </a:r>
            <a:r>
              <a:rPr lang="ja-JP" altLang="en-US" sz="1200" b="0" i="0" dirty="0">
                <a:solidFill>
                  <a:schemeClr val="tx1"/>
                </a:solidFill>
                <a:effectLst/>
                <a:latin typeface="Meiryo" panose="020B0604030504040204" pitchFamily="50" charset="-128"/>
                <a:ea typeface="Meiryo" panose="020B0604030504040204" pitchFamily="50" charset="-128"/>
              </a:rPr>
              <a:t>を記載</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4392671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TextBox 51">
            <a:extLst>
              <a:ext uri="{FF2B5EF4-FFF2-40B4-BE49-F238E27FC236}">
                <a16:creationId xmlns:a16="http://schemas.microsoft.com/office/drawing/2014/main" id="{09980D6C-981C-49CF-AC8B-20780AD8812A}"/>
              </a:ext>
            </a:extLst>
          </p:cNvPr>
          <p:cNvSpPr txBox="1"/>
          <p:nvPr/>
        </p:nvSpPr>
        <p:spPr>
          <a:xfrm>
            <a:off x="869290" y="632995"/>
            <a:ext cx="10381487" cy="625226"/>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400" dirty="0">
                <a:solidFill>
                  <a:schemeClr val="tx1"/>
                </a:solidFill>
                <a:latin typeface="Meiryo UI" panose="020B0604030504040204" pitchFamily="50" charset="-128"/>
                <a:ea typeface="Meiryo UI" panose="020B0604030504040204" pitchFamily="50" charset="-128"/>
              </a:rPr>
              <a:t>コンソーシアムに参加する企業等各者（大学・研究機関は含むが、再委託先は除く）の「研究開発」及び「その成果の社会実装（事業化）に向けた取組」における役割分担を簡潔に記載（各者が提出する「事業戦略ビジョン」の内容と整合性を図ること、フォーマットはあくまで一例）</a:t>
            </a:r>
            <a:endParaRPr lang="en-US" sz="1400" dirty="0" err="1">
              <a:solidFill>
                <a:schemeClr val="tx1"/>
              </a:solidFill>
              <a:latin typeface="Meiryo UI" panose="020B0604030504040204" pitchFamily="50" charset="-128"/>
              <a:ea typeface="Meiryo UI" panose="020B0604030504040204" pitchFamily="50" charset="-128"/>
            </a:endParaRPr>
          </a:p>
        </p:txBody>
      </p:sp>
      <p:sp>
        <p:nvSpPr>
          <p:cNvPr id="31" name="Title 1">
            <a:extLst>
              <a:ext uri="{FF2B5EF4-FFF2-40B4-BE49-F238E27FC236}">
                <a16:creationId xmlns:a16="http://schemas.microsoft.com/office/drawing/2014/main" id="{B062B984-FC2A-4B4A-B6D6-616658681072}"/>
              </a:ext>
            </a:extLst>
          </p:cNvPr>
          <p:cNvSpPr txBox="1">
            <a:spLocks/>
          </p:cNvSpPr>
          <p:nvPr/>
        </p:nvSpPr>
        <p:spPr>
          <a:xfrm>
            <a:off x="346367" y="22997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0. </a:t>
            </a:r>
            <a:r>
              <a:rPr lang="ja-JP" altLang="en-US" sz="2000" dirty="0"/>
              <a:t>コンソーシアム内における各主体の役割分担</a:t>
            </a:r>
            <a:endParaRPr kumimoji="1" lang="en-US" sz="2000" dirty="0"/>
          </a:p>
        </p:txBody>
      </p:sp>
      <p:sp>
        <p:nvSpPr>
          <p:cNvPr id="26" name="吹き出し: 四角形 48">
            <a:extLst>
              <a:ext uri="{FF2B5EF4-FFF2-40B4-BE49-F238E27FC236}">
                <a16:creationId xmlns:a16="http://schemas.microsoft.com/office/drawing/2014/main" id="{F4485706-CECA-484A-AB3B-73D0D5490736}"/>
              </a:ext>
            </a:extLst>
          </p:cNvPr>
          <p:cNvSpPr/>
          <p:nvPr/>
        </p:nvSpPr>
        <p:spPr>
          <a:xfrm flipH="1">
            <a:off x="8653803" y="21119"/>
            <a:ext cx="3434499" cy="622562"/>
          </a:xfrm>
          <a:prstGeom prst="wedgeRectCallout">
            <a:avLst>
              <a:gd name="adj1" fmla="val 49946"/>
              <a:gd name="adj2" fmla="val -20"/>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dirty="0">
                <a:solidFill>
                  <a:schemeClr val="tx1"/>
                </a:solidFill>
                <a:latin typeface="Meiryo UI" panose="020B0604030504040204" pitchFamily="50" charset="-128"/>
                <a:ea typeface="Meiryo UI" panose="020B0604030504040204" pitchFamily="50" charset="-128"/>
              </a:rPr>
              <a:t>※</a:t>
            </a:r>
            <a:r>
              <a:rPr kumimoji="1" lang="ja-JP" altLang="en-US" sz="1600" dirty="0">
                <a:solidFill>
                  <a:schemeClr val="tx1"/>
                </a:solidFill>
                <a:latin typeface="Meiryo UI" panose="020B0604030504040204" pitchFamily="50" charset="-128"/>
                <a:ea typeface="Meiryo UI" panose="020B0604030504040204" pitchFamily="50" charset="-128"/>
              </a:rPr>
              <a:t>幹事会社が提出</a:t>
            </a:r>
            <a:endParaRPr kumimoji="1" lang="en-US" altLang="ja-JP" sz="1600" dirty="0">
              <a:solidFill>
                <a:schemeClr val="tx1"/>
              </a:solidFill>
              <a:latin typeface="Meiryo UI" panose="020B0604030504040204" pitchFamily="50" charset="-128"/>
              <a:ea typeface="Meiryo UI" panose="020B0604030504040204" pitchFamily="50" charset="-128"/>
            </a:endParaRPr>
          </a:p>
          <a:p>
            <a:pPr algn="ctr"/>
            <a:r>
              <a:rPr kumimoji="1" lang="ja-JP" altLang="en-US" sz="1200" dirty="0">
                <a:solidFill>
                  <a:schemeClr val="tx1"/>
                </a:solidFill>
                <a:latin typeface="Meiryo UI" panose="020B0604030504040204" pitchFamily="50" charset="-128"/>
                <a:ea typeface="Meiryo UI" panose="020B0604030504040204" pitchFamily="50" charset="-128"/>
              </a:rPr>
              <a:t>（コンソーシアムで提案する場合のみ）</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27" name="角丸四角形 26"/>
          <p:cNvSpPr/>
          <p:nvPr/>
        </p:nvSpPr>
        <p:spPr>
          <a:xfrm>
            <a:off x="317796" y="1426462"/>
            <a:ext cx="3680025" cy="4423198"/>
          </a:xfrm>
          <a:prstGeom prst="roundRect">
            <a:avLst/>
          </a:prstGeom>
          <a:noFill/>
          <a:ln w="28575" cap="rnd" cmpd="sng" algn="ctr">
            <a:solidFill>
              <a:srgbClr val="FF00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ja-JP" altLang="en-US" sz="1600" b="1" dirty="0">
                <a:solidFill>
                  <a:srgbClr val="FF0000"/>
                </a:solidFill>
                <a:latin typeface="Meiryo UI" panose="020B0604030504040204" pitchFamily="50" charset="-128"/>
                <a:ea typeface="Meiryo UI" panose="020B0604030504040204" pitchFamily="50" charset="-128"/>
              </a:rPr>
              <a:t>Ａ社（幹事会社）</a:t>
            </a:r>
          </a:p>
        </p:txBody>
      </p:sp>
      <p:sp>
        <p:nvSpPr>
          <p:cNvPr id="29" name="角丸四角形 28"/>
          <p:cNvSpPr/>
          <p:nvPr/>
        </p:nvSpPr>
        <p:spPr>
          <a:xfrm>
            <a:off x="4233224" y="1426462"/>
            <a:ext cx="3680025" cy="4423198"/>
          </a:xfrm>
          <a:prstGeom prst="roundRect">
            <a:avLst/>
          </a:prstGeom>
          <a:noFill/>
          <a:ln w="28575" cap="rnd" cmpd="sng" algn="ctr">
            <a:solidFill>
              <a:schemeClr val="accent6"/>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ja-JP" altLang="en-US" sz="1600" b="1" dirty="0">
                <a:solidFill>
                  <a:schemeClr val="accent6"/>
                </a:solidFill>
                <a:latin typeface="Meiryo UI" panose="020B0604030504040204" pitchFamily="50" charset="-128"/>
                <a:ea typeface="Meiryo UI" panose="020B0604030504040204" pitchFamily="50" charset="-128"/>
              </a:rPr>
              <a:t>Ｂ社</a:t>
            </a:r>
          </a:p>
        </p:txBody>
      </p:sp>
      <p:sp>
        <p:nvSpPr>
          <p:cNvPr id="38" name="角丸四角形 37"/>
          <p:cNvSpPr/>
          <p:nvPr/>
        </p:nvSpPr>
        <p:spPr>
          <a:xfrm>
            <a:off x="8148653" y="1426462"/>
            <a:ext cx="3680025" cy="4423198"/>
          </a:xfrm>
          <a:prstGeom prst="roundRect">
            <a:avLst/>
          </a:prstGeom>
          <a:noFill/>
          <a:ln w="28575" cap="rnd" cmpd="sng" algn="ctr">
            <a:solidFill>
              <a:schemeClr val="accent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ja-JP" altLang="en-US" sz="1600" b="1" dirty="0">
                <a:solidFill>
                  <a:schemeClr val="accent4"/>
                </a:solidFill>
                <a:latin typeface="Meiryo UI" panose="020B0604030504040204" pitchFamily="50" charset="-128"/>
                <a:ea typeface="Meiryo UI" panose="020B0604030504040204" pitchFamily="50" charset="-128"/>
              </a:rPr>
              <a:t>Ｃ社</a:t>
            </a:r>
          </a:p>
        </p:txBody>
      </p:sp>
      <p:sp>
        <p:nvSpPr>
          <p:cNvPr id="39" name="角丸四角形 38"/>
          <p:cNvSpPr/>
          <p:nvPr/>
        </p:nvSpPr>
        <p:spPr>
          <a:xfrm>
            <a:off x="402336" y="2017788"/>
            <a:ext cx="11338560" cy="1808061"/>
          </a:xfrm>
          <a:prstGeom prst="roundRect">
            <a:avLst>
              <a:gd name="adj" fmla="val 11857"/>
            </a:avLst>
          </a:prstGeom>
          <a:noFill/>
          <a:ln w="12700" cap="rnd" cmpd="sng" algn="ctr">
            <a:solidFill>
              <a:schemeClr val="accent5">
                <a:lumMod val="60000"/>
                <a:lumOff val="4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3" name="テキスト ボックス 2"/>
          <p:cNvSpPr txBox="1"/>
          <p:nvPr/>
        </p:nvSpPr>
        <p:spPr>
          <a:xfrm>
            <a:off x="764262" y="2064608"/>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200" b="1" dirty="0">
                <a:solidFill>
                  <a:srgbClr val="575757"/>
                </a:solidFill>
                <a:latin typeface="Meiryo UI" panose="020B0604030504040204" pitchFamily="50" charset="-128"/>
                <a:ea typeface="Meiryo UI" panose="020B0604030504040204" pitchFamily="50" charset="-128"/>
              </a:rPr>
              <a:t>Ａ社が実施する研究開発の内容</a:t>
            </a:r>
            <a:endParaRPr kumimoji="1" lang="en-US" altLang="ja-JP" sz="1200" b="1" dirty="0">
              <a:solidFill>
                <a:srgbClr val="575757"/>
              </a:solidFill>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569368" y="4554868"/>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dirty="0">
                <a:solidFill>
                  <a:srgbClr val="575757"/>
                </a:solidFill>
                <a:latin typeface="Meiryo UI" panose="020B0604030504040204" pitchFamily="50" charset="-128"/>
                <a:ea typeface="Meiryo UI" panose="020B0604030504040204" pitchFamily="50" charset="-128"/>
              </a:rPr>
              <a:t>○○</a:t>
            </a:r>
            <a:endParaRPr kumimoji="1" lang="en-US" altLang="ja-JP" sz="1400" dirty="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575757"/>
                </a:solidFill>
                <a:latin typeface="Meiryo UI" panose="020B0604030504040204" pitchFamily="50" charset="-128"/>
                <a:ea typeface="Meiryo UI" panose="020B0604030504040204" pitchFamily="50" charset="-128"/>
              </a:rPr>
              <a:t>○○</a:t>
            </a:r>
            <a:endParaRPr kumimoji="1" lang="en-US" altLang="ja-JP" sz="1400" dirty="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575757"/>
                </a:solidFill>
                <a:latin typeface="Meiryo UI" panose="020B0604030504040204" pitchFamily="50" charset="-128"/>
                <a:ea typeface="Meiryo UI" panose="020B0604030504040204" pitchFamily="50" charset="-128"/>
              </a:rPr>
              <a:t>○○</a:t>
            </a:r>
            <a:endParaRPr kumimoji="1" lang="en-US" altLang="ja-JP" sz="1400" dirty="0">
              <a:solidFill>
                <a:srgbClr val="575757"/>
              </a:solidFill>
              <a:latin typeface="Meiryo UI" panose="020B0604030504040204" pitchFamily="50" charset="-128"/>
              <a:ea typeface="Meiryo UI" panose="020B0604030504040204" pitchFamily="50" charset="-128"/>
            </a:endParaRPr>
          </a:p>
          <a:p>
            <a:r>
              <a:rPr kumimoji="1" lang="ja-JP" altLang="en-US" sz="1400" dirty="0">
                <a:solidFill>
                  <a:srgbClr val="575757"/>
                </a:solidFill>
                <a:latin typeface="Meiryo UI" panose="020B0604030504040204" pitchFamily="50" charset="-128"/>
                <a:ea typeface="Meiryo UI" panose="020B0604030504040204" pitchFamily="50" charset="-128"/>
              </a:rPr>
              <a:t>　等を担当</a:t>
            </a:r>
          </a:p>
        </p:txBody>
      </p:sp>
      <p:sp>
        <p:nvSpPr>
          <p:cNvPr id="40" name="テキスト ボックス 39"/>
          <p:cNvSpPr txBox="1"/>
          <p:nvPr/>
        </p:nvSpPr>
        <p:spPr>
          <a:xfrm>
            <a:off x="735178" y="4182705"/>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200" b="1" dirty="0">
                <a:solidFill>
                  <a:srgbClr val="575757"/>
                </a:solidFill>
                <a:latin typeface="Meiryo UI" panose="020B0604030504040204" pitchFamily="50" charset="-128"/>
                <a:ea typeface="Meiryo UI" panose="020B0604030504040204" pitchFamily="50" charset="-128"/>
              </a:rPr>
              <a:t>Ａ社の社会実装に向けた取組内容</a:t>
            </a:r>
            <a:endParaRPr kumimoji="1" lang="en-US" altLang="ja-JP" sz="1200" b="1" dirty="0">
              <a:solidFill>
                <a:srgbClr val="575757"/>
              </a:solidFill>
              <a:latin typeface="Meiryo UI" panose="020B0604030504040204" pitchFamily="50" charset="-128"/>
              <a:ea typeface="Meiryo UI" panose="020B0604030504040204" pitchFamily="50" charset="-128"/>
            </a:endParaRPr>
          </a:p>
        </p:txBody>
      </p:sp>
      <p:sp>
        <p:nvSpPr>
          <p:cNvPr id="45" name="テキスト ボックス 44"/>
          <p:cNvSpPr txBox="1"/>
          <p:nvPr/>
        </p:nvSpPr>
        <p:spPr>
          <a:xfrm>
            <a:off x="569368" y="2464008"/>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dirty="0">
                <a:solidFill>
                  <a:srgbClr val="575757"/>
                </a:solidFill>
                <a:latin typeface="Meiryo UI" panose="020B0604030504040204" pitchFamily="50" charset="-128"/>
                <a:ea typeface="Meiryo UI" panose="020B0604030504040204" pitchFamily="50" charset="-128"/>
              </a:rPr>
              <a:t>○○</a:t>
            </a:r>
            <a:endParaRPr kumimoji="1" lang="en-US" altLang="ja-JP" sz="1400" dirty="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575757"/>
                </a:solidFill>
                <a:latin typeface="Meiryo UI" panose="020B0604030504040204" pitchFamily="50" charset="-128"/>
                <a:ea typeface="Meiryo UI" panose="020B0604030504040204" pitchFamily="50" charset="-128"/>
              </a:rPr>
              <a:t>○○</a:t>
            </a:r>
            <a:endParaRPr kumimoji="1" lang="en-US" altLang="ja-JP" sz="1400" dirty="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575757"/>
                </a:solidFill>
                <a:latin typeface="Meiryo UI" panose="020B0604030504040204" pitchFamily="50" charset="-128"/>
                <a:ea typeface="Meiryo UI" panose="020B0604030504040204" pitchFamily="50" charset="-128"/>
              </a:rPr>
              <a:t>○○</a:t>
            </a:r>
            <a:endParaRPr kumimoji="1" lang="en-US" altLang="ja-JP" sz="1400" dirty="0">
              <a:solidFill>
                <a:srgbClr val="575757"/>
              </a:solidFill>
              <a:latin typeface="Meiryo UI" panose="020B0604030504040204" pitchFamily="50" charset="-128"/>
              <a:ea typeface="Meiryo UI" panose="020B0604030504040204" pitchFamily="50" charset="-128"/>
            </a:endParaRPr>
          </a:p>
          <a:p>
            <a:r>
              <a:rPr kumimoji="1" lang="ja-JP" altLang="en-US" sz="1400" dirty="0">
                <a:solidFill>
                  <a:srgbClr val="575757"/>
                </a:solidFill>
                <a:latin typeface="Meiryo UI" panose="020B0604030504040204" pitchFamily="50" charset="-128"/>
                <a:ea typeface="Meiryo UI" panose="020B0604030504040204" pitchFamily="50" charset="-128"/>
              </a:rPr>
              <a:t>　等を担当</a:t>
            </a:r>
          </a:p>
        </p:txBody>
      </p:sp>
      <p:sp>
        <p:nvSpPr>
          <p:cNvPr id="5" name="二等辺三角形 4"/>
          <p:cNvSpPr/>
          <p:nvPr/>
        </p:nvSpPr>
        <p:spPr>
          <a:xfrm flipV="1">
            <a:off x="1225119" y="3921578"/>
            <a:ext cx="1865376" cy="299924"/>
          </a:xfrm>
          <a:prstGeom prst="triangle">
            <a:avLst/>
          </a:prstGeom>
          <a:solidFill>
            <a:schemeClr val="accent2">
              <a:lumMod val="20000"/>
              <a:lumOff val="8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48" name="二等辺三角形 47"/>
          <p:cNvSpPr/>
          <p:nvPr/>
        </p:nvSpPr>
        <p:spPr>
          <a:xfrm flipV="1">
            <a:off x="5159076" y="3933643"/>
            <a:ext cx="1865376" cy="299924"/>
          </a:xfrm>
          <a:prstGeom prst="triangle">
            <a:avLst/>
          </a:prstGeom>
          <a:solidFill>
            <a:schemeClr val="accent6">
              <a:lumMod val="20000"/>
              <a:lumOff val="8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49" name="二等辺三角形 48"/>
          <p:cNvSpPr/>
          <p:nvPr/>
        </p:nvSpPr>
        <p:spPr>
          <a:xfrm flipV="1">
            <a:off x="9158719" y="3925696"/>
            <a:ext cx="1865376" cy="299924"/>
          </a:xfrm>
          <a:prstGeom prst="triangle">
            <a:avLst/>
          </a:prstGeom>
          <a:solidFill>
            <a:schemeClr val="accent4">
              <a:lumMod val="20000"/>
              <a:lumOff val="8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53" name="テキスト ボックス 52"/>
          <p:cNvSpPr txBox="1"/>
          <p:nvPr/>
        </p:nvSpPr>
        <p:spPr>
          <a:xfrm>
            <a:off x="4698218" y="2017788"/>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200" b="1" dirty="0">
                <a:solidFill>
                  <a:srgbClr val="575757"/>
                </a:solidFill>
                <a:latin typeface="Meiryo UI" panose="020B0604030504040204" pitchFamily="50" charset="-128"/>
                <a:ea typeface="Meiryo UI" panose="020B0604030504040204" pitchFamily="50" charset="-128"/>
              </a:rPr>
              <a:t>Ｂ社が実施する研究開発の内容</a:t>
            </a:r>
            <a:endParaRPr kumimoji="1" lang="en-US" altLang="ja-JP" sz="1200" b="1" dirty="0">
              <a:solidFill>
                <a:srgbClr val="575757"/>
              </a:solidFill>
              <a:latin typeface="Meiryo UI" panose="020B0604030504040204" pitchFamily="50" charset="-128"/>
              <a:ea typeface="Meiryo UI" panose="020B0604030504040204" pitchFamily="50" charset="-128"/>
            </a:endParaRPr>
          </a:p>
        </p:txBody>
      </p:sp>
      <p:sp>
        <p:nvSpPr>
          <p:cNvPr id="54" name="テキスト ボックス 53"/>
          <p:cNvSpPr txBox="1"/>
          <p:nvPr/>
        </p:nvSpPr>
        <p:spPr>
          <a:xfrm>
            <a:off x="8595119" y="2017787"/>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200" b="1" dirty="0">
                <a:solidFill>
                  <a:srgbClr val="575757"/>
                </a:solidFill>
                <a:latin typeface="Meiryo UI" panose="020B0604030504040204" pitchFamily="50" charset="-128"/>
                <a:ea typeface="Meiryo UI" panose="020B0604030504040204" pitchFamily="50" charset="-128"/>
              </a:rPr>
              <a:t>Ｃ社が実施する研究開発の内容</a:t>
            </a:r>
            <a:endParaRPr kumimoji="1" lang="en-US" altLang="ja-JP" sz="1200" b="1" dirty="0">
              <a:solidFill>
                <a:srgbClr val="575757"/>
              </a:solidFill>
              <a:latin typeface="Meiryo UI" panose="020B0604030504040204" pitchFamily="50" charset="-128"/>
              <a:ea typeface="Meiryo UI" panose="020B0604030504040204" pitchFamily="50" charset="-128"/>
            </a:endParaRPr>
          </a:p>
        </p:txBody>
      </p:sp>
      <p:sp>
        <p:nvSpPr>
          <p:cNvPr id="55" name="テキスト ボックス 54"/>
          <p:cNvSpPr txBox="1"/>
          <p:nvPr/>
        </p:nvSpPr>
        <p:spPr>
          <a:xfrm>
            <a:off x="4473723" y="4554868"/>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dirty="0">
                <a:solidFill>
                  <a:srgbClr val="575757"/>
                </a:solidFill>
                <a:latin typeface="Meiryo UI" panose="020B0604030504040204" pitchFamily="50" charset="-128"/>
                <a:ea typeface="Meiryo UI" panose="020B0604030504040204" pitchFamily="50" charset="-128"/>
              </a:rPr>
              <a:t>○○</a:t>
            </a:r>
            <a:endParaRPr kumimoji="1" lang="en-US" altLang="ja-JP" sz="1400" dirty="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575757"/>
                </a:solidFill>
                <a:latin typeface="Meiryo UI" panose="020B0604030504040204" pitchFamily="50" charset="-128"/>
                <a:ea typeface="Meiryo UI" panose="020B0604030504040204" pitchFamily="50" charset="-128"/>
              </a:rPr>
              <a:t>○○</a:t>
            </a:r>
            <a:endParaRPr kumimoji="1" lang="en-US" altLang="ja-JP" sz="1400" dirty="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575757"/>
                </a:solidFill>
                <a:latin typeface="Meiryo UI" panose="020B0604030504040204" pitchFamily="50" charset="-128"/>
                <a:ea typeface="Meiryo UI" panose="020B0604030504040204" pitchFamily="50" charset="-128"/>
              </a:rPr>
              <a:t>○○</a:t>
            </a:r>
            <a:endParaRPr kumimoji="1" lang="en-US" altLang="ja-JP" sz="1400" dirty="0">
              <a:solidFill>
                <a:srgbClr val="575757"/>
              </a:solidFill>
              <a:latin typeface="Meiryo UI" panose="020B0604030504040204" pitchFamily="50" charset="-128"/>
              <a:ea typeface="Meiryo UI" panose="020B0604030504040204" pitchFamily="50" charset="-128"/>
            </a:endParaRPr>
          </a:p>
          <a:p>
            <a:r>
              <a:rPr kumimoji="1" lang="ja-JP" altLang="en-US" sz="1400" dirty="0">
                <a:solidFill>
                  <a:srgbClr val="575757"/>
                </a:solidFill>
                <a:latin typeface="Meiryo UI" panose="020B0604030504040204" pitchFamily="50" charset="-128"/>
                <a:ea typeface="Meiryo UI" panose="020B0604030504040204" pitchFamily="50" charset="-128"/>
              </a:rPr>
              <a:t>　等を担当</a:t>
            </a:r>
          </a:p>
        </p:txBody>
      </p:sp>
      <p:sp>
        <p:nvSpPr>
          <p:cNvPr id="56" name="テキスト ボックス 55"/>
          <p:cNvSpPr txBox="1"/>
          <p:nvPr/>
        </p:nvSpPr>
        <p:spPr>
          <a:xfrm>
            <a:off x="8393950" y="4554868"/>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dirty="0">
                <a:solidFill>
                  <a:srgbClr val="575757"/>
                </a:solidFill>
                <a:latin typeface="Meiryo UI" panose="020B0604030504040204" pitchFamily="50" charset="-128"/>
                <a:ea typeface="Meiryo UI" panose="020B0604030504040204" pitchFamily="50" charset="-128"/>
              </a:rPr>
              <a:t>○○</a:t>
            </a:r>
            <a:endParaRPr kumimoji="1" lang="en-US" altLang="ja-JP" sz="1400" dirty="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575757"/>
                </a:solidFill>
                <a:latin typeface="Meiryo UI" panose="020B0604030504040204" pitchFamily="50" charset="-128"/>
                <a:ea typeface="Meiryo UI" panose="020B0604030504040204" pitchFamily="50" charset="-128"/>
              </a:rPr>
              <a:t>○○</a:t>
            </a:r>
            <a:endParaRPr kumimoji="1" lang="en-US" altLang="ja-JP" sz="1400" dirty="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575757"/>
                </a:solidFill>
                <a:latin typeface="Meiryo UI" panose="020B0604030504040204" pitchFamily="50" charset="-128"/>
                <a:ea typeface="Meiryo UI" panose="020B0604030504040204" pitchFamily="50" charset="-128"/>
              </a:rPr>
              <a:t>○○</a:t>
            </a:r>
            <a:endParaRPr kumimoji="1" lang="en-US" altLang="ja-JP" sz="1400" dirty="0">
              <a:solidFill>
                <a:srgbClr val="575757"/>
              </a:solidFill>
              <a:latin typeface="Meiryo UI" panose="020B0604030504040204" pitchFamily="50" charset="-128"/>
              <a:ea typeface="Meiryo UI" panose="020B0604030504040204" pitchFamily="50" charset="-128"/>
            </a:endParaRPr>
          </a:p>
          <a:p>
            <a:r>
              <a:rPr kumimoji="1" lang="ja-JP" altLang="en-US" sz="1400" dirty="0">
                <a:solidFill>
                  <a:srgbClr val="575757"/>
                </a:solidFill>
                <a:latin typeface="Meiryo UI" panose="020B0604030504040204" pitchFamily="50" charset="-128"/>
                <a:ea typeface="Meiryo UI" panose="020B0604030504040204" pitchFamily="50" charset="-128"/>
              </a:rPr>
              <a:t>　等を担当</a:t>
            </a:r>
          </a:p>
        </p:txBody>
      </p:sp>
      <p:sp>
        <p:nvSpPr>
          <p:cNvPr id="57" name="テキスト ボックス 56"/>
          <p:cNvSpPr txBox="1"/>
          <p:nvPr/>
        </p:nvSpPr>
        <p:spPr>
          <a:xfrm>
            <a:off x="4465319" y="2451796"/>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dirty="0">
                <a:solidFill>
                  <a:srgbClr val="575757"/>
                </a:solidFill>
                <a:latin typeface="Meiryo UI" panose="020B0604030504040204" pitchFamily="50" charset="-128"/>
                <a:ea typeface="Meiryo UI" panose="020B0604030504040204" pitchFamily="50" charset="-128"/>
              </a:rPr>
              <a:t>○○</a:t>
            </a:r>
            <a:endParaRPr kumimoji="1" lang="en-US" altLang="ja-JP" sz="1400" dirty="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575757"/>
                </a:solidFill>
                <a:latin typeface="Meiryo UI" panose="020B0604030504040204" pitchFamily="50" charset="-128"/>
                <a:ea typeface="Meiryo UI" panose="020B0604030504040204" pitchFamily="50" charset="-128"/>
              </a:rPr>
              <a:t>○○</a:t>
            </a:r>
            <a:endParaRPr kumimoji="1" lang="en-US" altLang="ja-JP" sz="1400" dirty="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575757"/>
                </a:solidFill>
                <a:latin typeface="Meiryo UI" panose="020B0604030504040204" pitchFamily="50" charset="-128"/>
                <a:ea typeface="Meiryo UI" panose="020B0604030504040204" pitchFamily="50" charset="-128"/>
              </a:rPr>
              <a:t>○○</a:t>
            </a:r>
            <a:endParaRPr kumimoji="1" lang="en-US" altLang="ja-JP" sz="1400" dirty="0">
              <a:solidFill>
                <a:srgbClr val="575757"/>
              </a:solidFill>
              <a:latin typeface="Meiryo UI" panose="020B0604030504040204" pitchFamily="50" charset="-128"/>
              <a:ea typeface="Meiryo UI" panose="020B0604030504040204" pitchFamily="50" charset="-128"/>
            </a:endParaRPr>
          </a:p>
          <a:p>
            <a:r>
              <a:rPr kumimoji="1" lang="ja-JP" altLang="en-US" sz="1400" dirty="0">
                <a:solidFill>
                  <a:srgbClr val="575757"/>
                </a:solidFill>
                <a:latin typeface="Meiryo UI" panose="020B0604030504040204" pitchFamily="50" charset="-128"/>
                <a:ea typeface="Meiryo UI" panose="020B0604030504040204" pitchFamily="50" charset="-128"/>
              </a:rPr>
              <a:t>　等を担当</a:t>
            </a:r>
          </a:p>
        </p:txBody>
      </p:sp>
      <p:sp>
        <p:nvSpPr>
          <p:cNvPr id="58" name="テキスト ボックス 57"/>
          <p:cNvSpPr txBox="1"/>
          <p:nvPr/>
        </p:nvSpPr>
        <p:spPr>
          <a:xfrm>
            <a:off x="8393949" y="2423304"/>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dirty="0">
                <a:solidFill>
                  <a:srgbClr val="575757"/>
                </a:solidFill>
                <a:latin typeface="Meiryo UI" panose="020B0604030504040204" pitchFamily="50" charset="-128"/>
                <a:ea typeface="Meiryo UI" panose="020B0604030504040204" pitchFamily="50" charset="-128"/>
              </a:rPr>
              <a:t>○○</a:t>
            </a:r>
            <a:endParaRPr kumimoji="1" lang="en-US" altLang="ja-JP" sz="1400" dirty="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575757"/>
                </a:solidFill>
                <a:latin typeface="Meiryo UI" panose="020B0604030504040204" pitchFamily="50" charset="-128"/>
                <a:ea typeface="Meiryo UI" panose="020B0604030504040204" pitchFamily="50" charset="-128"/>
              </a:rPr>
              <a:t>○○</a:t>
            </a:r>
            <a:endParaRPr kumimoji="1" lang="en-US" altLang="ja-JP" sz="1400" dirty="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575757"/>
                </a:solidFill>
                <a:latin typeface="Meiryo UI" panose="020B0604030504040204" pitchFamily="50" charset="-128"/>
                <a:ea typeface="Meiryo UI" panose="020B0604030504040204" pitchFamily="50" charset="-128"/>
              </a:rPr>
              <a:t>○○</a:t>
            </a:r>
            <a:endParaRPr kumimoji="1" lang="en-US" altLang="ja-JP" sz="1400" dirty="0">
              <a:solidFill>
                <a:srgbClr val="575757"/>
              </a:solidFill>
              <a:latin typeface="Meiryo UI" panose="020B0604030504040204" pitchFamily="50" charset="-128"/>
              <a:ea typeface="Meiryo UI" panose="020B0604030504040204" pitchFamily="50" charset="-128"/>
            </a:endParaRPr>
          </a:p>
          <a:p>
            <a:r>
              <a:rPr kumimoji="1" lang="ja-JP" altLang="en-US" sz="1400" dirty="0">
                <a:solidFill>
                  <a:srgbClr val="575757"/>
                </a:solidFill>
                <a:latin typeface="Meiryo UI" panose="020B0604030504040204" pitchFamily="50" charset="-128"/>
                <a:ea typeface="Meiryo UI" panose="020B0604030504040204" pitchFamily="50" charset="-128"/>
              </a:rPr>
              <a:t>　等を担当</a:t>
            </a:r>
          </a:p>
        </p:txBody>
      </p:sp>
      <p:sp>
        <p:nvSpPr>
          <p:cNvPr id="24" name="テキスト ボックス 23"/>
          <p:cNvSpPr txBox="1"/>
          <p:nvPr/>
        </p:nvSpPr>
        <p:spPr>
          <a:xfrm>
            <a:off x="4720163" y="4218937"/>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200" b="1" dirty="0">
                <a:solidFill>
                  <a:srgbClr val="575757"/>
                </a:solidFill>
                <a:latin typeface="Meiryo UI" panose="020B0604030504040204" pitchFamily="50" charset="-128"/>
                <a:ea typeface="Meiryo UI" panose="020B0604030504040204" pitchFamily="50" charset="-128"/>
              </a:rPr>
              <a:t>Ｂ社の社会実装に向けた取組内容</a:t>
            </a:r>
            <a:endParaRPr kumimoji="1" lang="en-US" altLang="ja-JP" sz="1200" b="1" dirty="0">
              <a:solidFill>
                <a:srgbClr val="575757"/>
              </a:solidFill>
              <a:latin typeface="Meiryo UI" panose="020B0604030504040204" pitchFamily="50" charset="-128"/>
              <a:ea typeface="Meiryo UI" panose="020B0604030504040204" pitchFamily="50" charset="-128"/>
            </a:endParaRPr>
          </a:p>
        </p:txBody>
      </p:sp>
      <p:sp>
        <p:nvSpPr>
          <p:cNvPr id="25" name="テキスト ボックス 24"/>
          <p:cNvSpPr txBox="1"/>
          <p:nvPr/>
        </p:nvSpPr>
        <p:spPr>
          <a:xfrm>
            <a:off x="8589002" y="4207129"/>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200" b="1" dirty="0">
                <a:solidFill>
                  <a:srgbClr val="575757"/>
                </a:solidFill>
                <a:latin typeface="Meiryo UI" panose="020B0604030504040204" pitchFamily="50" charset="-128"/>
                <a:ea typeface="Meiryo UI" panose="020B0604030504040204" pitchFamily="50" charset="-128"/>
              </a:rPr>
              <a:t>Ｃ社の社会実装に向けた取組内容</a:t>
            </a:r>
            <a:endParaRPr kumimoji="1" lang="en-US" altLang="ja-JP" sz="1200" b="1" dirty="0">
              <a:solidFill>
                <a:srgbClr val="575757"/>
              </a:solidFill>
              <a:latin typeface="Meiryo UI" panose="020B0604030504040204" pitchFamily="50" charset="-128"/>
              <a:ea typeface="Meiryo UI" panose="020B0604030504040204" pitchFamily="50" charset="-128"/>
            </a:endParaRPr>
          </a:p>
        </p:txBody>
      </p:sp>
      <p:sp>
        <p:nvSpPr>
          <p:cNvPr id="28" name="二等辺三角形 27"/>
          <p:cNvSpPr/>
          <p:nvPr/>
        </p:nvSpPr>
        <p:spPr>
          <a:xfrm flipV="1">
            <a:off x="3518673" y="5965788"/>
            <a:ext cx="5255666" cy="299924"/>
          </a:xfrm>
          <a:prstGeom prst="triangle">
            <a:avLst/>
          </a:prstGeom>
          <a:solidFill>
            <a:schemeClr val="bg1">
              <a:lumMod val="85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2" name="テキスト ボックス 1"/>
          <p:cNvSpPr txBox="1"/>
          <p:nvPr/>
        </p:nvSpPr>
        <p:spPr>
          <a:xfrm>
            <a:off x="2442664" y="6314986"/>
            <a:ext cx="7176211" cy="43159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b="1" dirty="0">
                <a:solidFill>
                  <a:schemeClr val="bg1">
                    <a:lumMod val="50000"/>
                  </a:schemeClr>
                </a:solidFill>
                <a:latin typeface="Meiryo UI" panose="020B0604030504040204" pitchFamily="50" charset="-128"/>
                <a:ea typeface="Meiryo UI" panose="020B0604030504040204" pitchFamily="50" charset="-128"/>
              </a:rPr>
              <a:t>（提案プロジェクトの目的：○○）の実現</a:t>
            </a:r>
          </a:p>
        </p:txBody>
      </p:sp>
      <p:sp>
        <p:nvSpPr>
          <p:cNvPr id="30" name="テキスト ボックス 29"/>
          <p:cNvSpPr txBox="1"/>
          <p:nvPr/>
        </p:nvSpPr>
        <p:spPr>
          <a:xfrm>
            <a:off x="7263494" y="1678623"/>
            <a:ext cx="1534915"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200" b="1" dirty="0">
                <a:solidFill>
                  <a:schemeClr val="accent5"/>
                </a:solidFill>
                <a:effectLst>
                  <a:glow rad="127000">
                    <a:schemeClr val="bg1"/>
                  </a:glow>
                </a:effectLst>
                <a:latin typeface="Meiryo UI" panose="020B0604030504040204" pitchFamily="50" charset="-128"/>
                <a:ea typeface="Meiryo UI" panose="020B0604030504040204" pitchFamily="50" charset="-128"/>
              </a:rPr>
              <a:t>共同研究開発</a:t>
            </a:r>
            <a:endParaRPr kumimoji="1" lang="en-US" altLang="ja-JP" sz="1200" b="1" dirty="0">
              <a:solidFill>
                <a:schemeClr val="accent5"/>
              </a:solidFill>
              <a:effectLst>
                <a:glow rad="127000">
                  <a:schemeClr val="bg1"/>
                </a:glow>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6480818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4619134" y="1602558"/>
            <a:ext cx="3431357" cy="2818614"/>
          </a:xfrm>
          <a:prstGeom prst="roundRect">
            <a:avLst/>
          </a:prstGeom>
          <a:solidFill>
            <a:schemeClr val="accent1">
              <a:lumMod val="60000"/>
              <a:lumOff val="40000"/>
            </a:schemeClr>
          </a:solidFill>
          <a:ln w="2857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4" name="角丸四角形 3"/>
          <p:cNvSpPr/>
          <p:nvPr/>
        </p:nvSpPr>
        <p:spPr>
          <a:xfrm>
            <a:off x="4619133" y="2488677"/>
            <a:ext cx="2422690" cy="1932494"/>
          </a:xfrm>
          <a:prstGeom prst="roundRect">
            <a:avLst/>
          </a:prstGeom>
          <a:solidFill>
            <a:schemeClr val="tx2">
              <a:lumMod val="20000"/>
              <a:lumOff val="80000"/>
            </a:schemeClr>
          </a:solidFill>
          <a:ln w="28575" cap="rnd" cmpd="sng" algn="ctr">
            <a:solidFill>
              <a:srgbClr val="FF0000"/>
            </a:solidFill>
            <a:prstDash val="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2" name="タイトル 1"/>
          <p:cNvSpPr>
            <a:spLocks noGrp="1"/>
          </p:cNvSpPr>
          <p:nvPr>
            <p:ph type="title"/>
          </p:nvPr>
        </p:nvSpPr>
        <p:spPr>
          <a:xfrm>
            <a:off x="252154" y="170993"/>
            <a:ext cx="11788243" cy="332399"/>
          </a:xfrm>
        </p:spPr>
        <p:txBody>
          <a:bodyPr/>
          <a:lstStyle/>
          <a:p>
            <a:r>
              <a:rPr kumimoji="1" lang="ja-JP" altLang="en-US" dirty="0"/>
              <a:t>（参考）事業計画・研究開発計画の関係性（３社コンソーシアムにおける</a:t>
            </a:r>
            <a:r>
              <a:rPr kumimoji="1" lang="en-US" altLang="ja-JP" dirty="0"/>
              <a:t>A</a:t>
            </a:r>
            <a:r>
              <a:rPr kumimoji="1" lang="ja-JP" altLang="en-US" dirty="0"/>
              <a:t>社の提案）</a:t>
            </a:r>
          </a:p>
        </p:txBody>
      </p:sp>
      <p:sp>
        <p:nvSpPr>
          <p:cNvPr id="3" name="角丸四角形 2"/>
          <p:cNvSpPr/>
          <p:nvPr/>
        </p:nvSpPr>
        <p:spPr>
          <a:xfrm>
            <a:off x="4619134" y="3233394"/>
            <a:ext cx="1414021" cy="1187777"/>
          </a:xfrm>
          <a:prstGeom prst="roundRect">
            <a:avLst/>
          </a:prstGeom>
          <a:solidFill>
            <a:schemeClr val="accent5">
              <a:lumMod val="20000"/>
              <a:lumOff val="80000"/>
            </a:schemeClr>
          </a:solidFill>
          <a:ln w="28575" cap="rnd" cmpd="sng" algn="ctr">
            <a:solidFill>
              <a:srgbClr val="FF00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6" name="角丸四角形 5"/>
          <p:cNvSpPr/>
          <p:nvPr/>
        </p:nvSpPr>
        <p:spPr>
          <a:xfrm>
            <a:off x="3696878" y="3978111"/>
            <a:ext cx="2336277" cy="1187777"/>
          </a:xfrm>
          <a:prstGeom prst="roundRect">
            <a:avLst/>
          </a:prstGeom>
          <a:solidFill>
            <a:schemeClr val="accent5">
              <a:lumMod val="20000"/>
              <a:lumOff val="80000"/>
              <a:alpha val="50000"/>
            </a:schemeClr>
          </a:solidFill>
          <a:ln w="28575" cap="rnd" cmpd="sng" algn="ctr">
            <a:solidFill>
              <a:schemeClr val="accent6"/>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7" name="角丸四角形 6"/>
          <p:cNvSpPr/>
          <p:nvPr/>
        </p:nvSpPr>
        <p:spPr>
          <a:xfrm>
            <a:off x="3696879" y="3233393"/>
            <a:ext cx="1414021" cy="1932495"/>
          </a:xfrm>
          <a:prstGeom prst="roundRect">
            <a:avLst/>
          </a:prstGeom>
          <a:solidFill>
            <a:schemeClr val="accent5">
              <a:lumMod val="20000"/>
              <a:lumOff val="80000"/>
              <a:alpha val="50000"/>
            </a:schemeClr>
          </a:solidFill>
          <a:ln w="28575" cap="rnd" cmpd="sng" algn="ctr">
            <a:solidFill>
              <a:schemeClr val="accent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7427203" y="1066176"/>
            <a:ext cx="2696066" cy="81070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b="1" dirty="0">
                <a:solidFill>
                  <a:srgbClr val="FF0000"/>
                </a:solidFill>
                <a:latin typeface="Meiryo UI" panose="020B0604030504040204" pitchFamily="50" charset="-128"/>
                <a:ea typeface="Meiryo UI" panose="020B0604030504040204" pitchFamily="50" charset="-128"/>
              </a:rPr>
              <a:t>Ａ社の活動全体</a:t>
            </a:r>
          </a:p>
        </p:txBody>
      </p:sp>
      <p:sp>
        <p:nvSpPr>
          <p:cNvPr id="9" name="テキスト ボックス 8"/>
          <p:cNvSpPr txBox="1"/>
          <p:nvPr/>
        </p:nvSpPr>
        <p:spPr>
          <a:xfrm>
            <a:off x="6616044" y="2208227"/>
            <a:ext cx="4721063" cy="81070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95463" indent="-1795463"/>
            <a:r>
              <a:rPr kumimoji="1" lang="ja-JP" altLang="en-US" b="1" dirty="0">
                <a:solidFill>
                  <a:srgbClr val="FF0000"/>
                </a:solidFill>
                <a:latin typeface="Meiryo UI" panose="020B0604030504040204" pitchFamily="50" charset="-128"/>
                <a:ea typeface="Meiryo UI" panose="020B0604030504040204" pitchFamily="50" charset="-128"/>
              </a:rPr>
              <a:t>Ａ社の事業計画</a:t>
            </a:r>
            <a:r>
              <a:rPr kumimoji="1" lang="ja-JP" altLang="en-US" b="1" dirty="0">
                <a:solidFill>
                  <a:schemeClr val="tx1"/>
                </a:solidFill>
                <a:latin typeface="Meiryo UI" panose="020B0604030504040204" pitchFamily="50" charset="-128"/>
                <a:ea typeface="Meiryo UI" panose="020B0604030504040204" pitchFamily="50" charset="-128"/>
              </a:rPr>
              <a:t>：</a:t>
            </a:r>
            <a:r>
              <a:rPr kumimoji="1" lang="ja-JP" altLang="en-US" b="1" u="sng" dirty="0">
                <a:solidFill>
                  <a:schemeClr val="tx1"/>
                </a:solidFill>
                <a:latin typeface="Meiryo UI" panose="020B0604030504040204" pitchFamily="50" charset="-128"/>
                <a:ea typeface="Meiryo UI" panose="020B0604030504040204" pitchFamily="50" charset="-128"/>
              </a:rPr>
              <a:t>経営のコミットメントの対象</a:t>
            </a:r>
            <a:r>
              <a:rPr kumimoji="1" lang="en-US" altLang="ja-JP" b="1" dirty="0">
                <a:solidFill>
                  <a:schemeClr val="tx1"/>
                </a:solidFill>
                <a:latin typeface="Meiryo UI" panose="020B0604030504040204" pitchFamily="50" charset="-128"/>
                <a:ea typeface="Meiryo UI" panose="020B0604030504040204" pitchFamily="50" charset="-128"/>
              </a:rPr>
              <a:t>(1.</a:t>
            </a:r>
            <a:r>
              <a:rPr kumimoji="1" lang="ja-JP" altLang="en-US" b="1" dirty="0">
                <a:solidFill>
                  <a:schemeClr val="tx1"/>
                </a:solidFill>
                <a:latin typeface="Meiryo UI" panose="020B0604030504040204" pitchFamily="50" charset="-128"/>
                <a:ea typeface="Meiryo UI" panose="020B0604030504040204" pitchFamily="50" charset="-128"/>
              </a:rPr>
              <a:t>事業戦略・事業計画</a:t>
            </a:r>
            <a:r>
              <a:rPr kumimoji="1" lang="en-US" altLang="ja-JP" b="1" dirty="0">
                <a:solidFill>
                  <a:schemeClr val="tx1"/>
                </a:solidFill>
                <a:latin typeface="Meiryo UI" panose="020B0604030504040204" pitchFamily="50" charset="-128"/>
                <a:ea typeface="Meiryo UI" panose="020B0604030504040204" pitchFamily="50" charset="-128"/>
              </a:rPr>
              <a:t>+</a:t>
            </a:r>
          </a:p>
          <a:p>
            <a:pPr marL="1795463" indent="84138"/>
            <a:r>
              <a:rPr kumimoji="1" lang="en-US" altLang="ja-JP" b="1" dirty="0">
                <a:solidFill>
                  <a:schemeClr val="tx1"/>
                </a:solidFill>
                <a:latin typeface="Meiryo UI" panose="020B0604030504040204" pitchFamily="50" charset="-128"/>
                <a:ea typeface="Meiryo UI" panose="020B0604030504040204" pitchFamily="50" charset="-128"/>
              </a:rPr>
              <a:t>3.</a:t>
            </a:r>
            <a:r>
              <a:rPr kumimoji="1" lang="ja-JP" altLang="en-US" b="1" dirty="0">
                <a:solidFill>
                  <a:schemeClr val="tx1"/>
                </a:solidFill>
                <a:latin typeface="Meiryo UI" panose="020B0604030504040204" pitchFamily="50" charset="-128"/>
                <a:ea typeface="Meiryo UI" panose="020B0604030504040204" pitchFamily="50" charset="-128"/>
              </a:rPr>
              <a:t>イノベーション推進体制</a:t>
            </a:r>
            <a:r>
              <a:rPr kumimoji="1" lang="en-US" altLang="ja-JP" b="1" dirty="0">
                <a:solidFill>
                  <a:schemeClr val="tx1"/>
                </a:solidFill>
                <a:latin typeface="Meiryo UI" panose="020B0604030504040204" pitchFamily="50" charset="-128"/>
                <a:ea typeface="Meiryo UI" panose="020B0604030504040204" pitchFamily="50" charset="-128"/>
              </a:rPr>
              <a:t>)</a:t>
            </a:r>
            <a:endParaRPr kumimoji="1" lang="ja-JP" altLang="en-US" b="1" dirty="0">
              <a:solidFill>
                <a:schemeClr val="tx1"/>
              </a:solidFill>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5480736" y="2828041"/>
            <a:ext cx="3403859" cy="81070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b="1" dirty="0">
                <a:solidFill>
                  <a:srgbClr val="FF0000"/>
                </a:solidFill>
                <a:latin typeface="Meiryo UI" panose="020B0604030504040204" pitchFamily="50" charset="-128"/>
                <a:ea typeface="Meiryo UI" panose="020B0604030504040204" pitchFamily="50" charset="-128"/>
              </a:rPr>
              <a:t>Ａ社の研究開発計画</a:t>
            </a:r>
            <a:endParaRPr kumimoji="1" lang="ja-JP" altLang="en-US" b="1" u="sng" dirty="0">
              <a:solidFill>
                <a:schemeClr val="tx1"/>
              </a:solidFill>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931288" y="3066067"/>
            <a:ext cx="3102989" cy="81070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b="1" dirty="0">
                <a:solidFill>
                  <a:schemeClr val="accent4"/>
                </a:solidFill>
                <a:latin typeface="Meiryo UI" panose="020B0604030504040204" pitchFamily="50" charset="-128"/>
                <a:ea typeface="Meiryo UI" panose="020B0604030504040204" pitchFamily="50" charset="-128"/>
              </a:rPr>
              <a:t>Ｃ社の研究開発計画</a:t>
            </a:r>
          </a:p>
        </p:txBody>
      </p:sp>
      <p:sp>
        <p:nvSpPr>
          <p:cNvPr id="12" name="テキスト ボックス 11"/>
          <p:cNvSpPr txBox="1"/>
          <p:nvPr/>
        </p:nvSpPr>
        <p:spPr>
          <a:xfrm>
            <a:off x="5589310" y="4569642"/>
            <a:ext cx="3102989" cy="81070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b="1" dirty="0">
                <a:solidFill>
                  <a:schemeClr val="accent6"/>
                </a:solidFill>
                <a:latin typeface="Meiryo UI" panose="020B0604030504040204" pitchFamily="50" charset="-128"/>
                <a:ea typeface="Meiryo UI" panose="020B0604030504040204" pitchFamily="50" charset="-128"/>
              </a:rPr>
              <a:t>Ｂ社の研究開発計画</a:t>
            </a:r>
          </a:p>
        </p:txBody>
      </p:sp>
      <p:sp>
        <p:nvSpPr>
          <p:cNvPr id="13" name="角丸四角形 12"/>
          <p:cNvSpPr/>
          <p:nvPr/>
        </p:nvSpPr>
        <p:spPr>
          <a:xfrm>
            <a:off x="3591218" y="3129697"/>
            <a:ext cx="2555058" cy="2155650"/>
          </a:xfrm>
          <a:prstGeom prst="roundRect">
            <a:avLst>
              <a:gd name="adj" fmla="val 11857"/>
            </a:avLst>
          </a:prstGeom>
          <a:noFill/>
          <a:ln w="38100" cap="rnd" cmpd="sng" algn="ctr">
            <a:solidFill>
              <a:schemeClr val="accent5">
                <a:lumMod val="60000"/>
                <a:lumOff val="4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2709420" y="5260158"/>
            <a:ext cx="4311192" cy="81070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b="1" dirty="0">
                <a:solidFill>
                  <a:schemeClr val="accent5"/>
                </a:solidFill>
                <a:latin typeface="Meiryo UI" panose="020B0604030504040204" pitchFamily="50" charset="-128"/>
                <a:ea typeface="Meiryo UI" panose="020B0604030504040204" pitchFamily="50" charset="-128"/>
              </a:rPr>
              <a:t>３社コンソーシアムによる研究開発計画</a:t>
            </a:r>
            <a:endParaRPr kumimoji="1" lang="en-US" altLang="ja-JP" b="1" dirty="0">
              <a:solidFill>
                <a:schemeClr val="accent5"/>
              </a:solidFill>
              <a:latin typeface="Meiryo UI" panose="020B0604030504040204" pitchFamily="50" charset="-128"/>
              <a:ea typeface="Meiryo UI" panose="020B0604030504040204" pitchFamily="50" charset="-128"/>
            </a:endParaRPr>
          </a:p>
          <a:p>
            <a:pPr algn="r"/>
            <a:r>
              <a:rPr kumimoji="1" lang="en-US" altLang="ja-JP" b="1" dirty="0">
                <a:solidFill>
                  <a:schemeClr val="tx1"/>
                </a:solidFill>
                <a:latin typeface="Meiryo UI" panose="020B0604030504040204" pitchFamily="50" charset="-128"/>
                <a:ea typeface="Meiryo UI" panose="020B0604030504040204" pitchFamily="50" charset="-128"/>
              </a:rPr>
              <a:t>:</a:t>
            </a:r>
            <a:r>
              <a:rPr kumimoji="1" lang="ja-JP" altLang="en-US" b="1" u="sng" dirty="0">
                <a:solidFill>
                  <a:schemeClr val="tx1"/>
                </a:solidFill>
                <a:latin typeface="Meiryo UI" panose="020B0604030504040204" pitchFamily="50" charset="-128"/>
                <a:ea typeface="Meiryo UI" panose="020B0604030504040204" pitchFamily="50" charset="-128"/>
              </a:rPr>
              <a:t>支援の対象</a:t>
            </a:r>
            <a:r>
              <a:rPr kumimoji="1" lang="ja-JP" altLang="en-US" b="1" dirty="0">
                <a:solidFill>
                  <a:schemeClr val="tx1"/>
                </a:solidFill>
                <a:latin typeface="Meiryo UI" panose="020B0604030504040204" pitchFamily="50" charset="-128"/>
                <a:ea typeface="Meiryo UI" panose="020B0604030504040204" pitchFamily="50" charset="-128"/>
              </a:rPr>
              <a:t>　</a:t>
            </a:r>
            <a:r>
              <a:rPr kumimoji="1" lang="en-US" altLang="ja-JP" b="1" dirty="0">
                <a:solidFill>
                  <a:schemeClr val="tx1"/>
                </a:solidFill>
                <a:latin typeface="Meiryo UI" panose="020B0604030504040204" pitchFamily="50" charset="-128"/>
                <a:ea typeface="Meiryo UI" panose="020B0604030504040204" pitchFamily="50" charset="-128"/>
              </a:rPr>
              <a:t>(2.</a:t>
            </a:r>
            <a:r>
              <a:rPr kumimoji="1" lang="zh-TW" altLang="en-US" b="1" dirty="0">
                <a:solidFill>
                  <a:schemeClr val="tx1"/>
                </a:solidFill>
                <a:latin typeface="Meiryo UI" panose="020B0604030504040204" pitchFamily="50" charset="-128"/>
                <a:ea typeface="Meiryo UI" panose="020B0604030504040204" pitchFamily="50" charset="-128"/>
              </a:rPr>
              <a:t>研究開発計画</a:t>
            </a:r>
            <a:r>
              <a:rPr kumimoji="1" lang="en-US" altLang="ja-JP" b="1" dirty="0">
                <a:solidFill>
                  <a:schemeClr val="tx1"/>
                </a:solidFill>
                <a:latin typeface="Meiryo UI" panose="020B0604030504040204" pitchFamily="50" charset="-128"/>
                <a:ea typeface="Meiryo UI" panose="020B0604030504040204" pitchFamily="50" charset="-128"/>
              </a:rPr>
              <a:t>)</a:t>
            </a:r>
            <a:endParaRPr kumimoji="1" lang="ja-JP" altLang="en-US" b="1" dirty="0">
              <a:solidFill>
                <a:schemeClr val="tx1"/>
              </a:solidFill>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723786" y="6201178"/>
            <a:ext cx="10293292" cy="38414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本ビジョンの記載項目に関する関係性を示しています。なお、支援を受けず、独自に行う関連の研究開発については、事業計画に記載ください。</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プロジェクトと無関係な事業・研究開発については、本ビジョンに記載いただく必要はありません。</a:t>
            </a:r>
          </a:p>
        </p:txBody>
      </p:sp>
      <p:cxnSp>
        <p:nvCxnSpPr>
          <p:cNvPr id="17" name="直線コネクタ 16"/>
          <p:cNvCxnSpPr/>
          <p:nvPr/>
        </p:nvCxnSpPr>
        <p:spPr>
          <a:xfrm flipV="1">
            <a:off x="6033155" y="3394253"/>
            <a:ext cx="448112" cy="299923"/>
          </a:xfrm>
          <a:prstGeom prst="line">
            <a:avLst/>
          </a:prstGeom>
          <a:ln w="19050" cap="rnd">
            <a:solidFill>
              <a:srgbClr val="FF0000"/>
            </a:solidFill>
            <a:prstDash val="solid"/>
            <a:round/>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flipV="1">
            <a:off x="7041823" y="2472688"/>
            <a:ext cx="448112" cy="299923"/>
          </a:xfrm>
          <a:prstGeom prst="line">
            <a:avLst/>
          </a:prstGeom>
          <a:ln w="19050" cap="rnd">
            <a:solidFill>
              <a:srgbClr val="FF0000"/>
            </a:solidFill>
            <a:prstDash val="solid"/>
            <a:round/>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flipV="1">
            <a:off x="8056075" y="1643513"/>
            <a:ext cx="448112" cy="299923"/>
          </a:xfrm>
          <a:prstGeom prst="line">
            <a:avLst/>
          </a:prstGeom>
          <a:ln w="19050" cap="rnd">
            <a:solidFill>
              <a:srgbClr val="FF0000"/>
            </a:solidFill>
            <a:prstDash val="solid"/>
            <a:round/>
          </a:ln>
        </p:spPr>
        <p:style>
          <a:lnRef idx="1">
            <a:schemeClr val="accent1"/>
          </a:lnRef>
          <a:fillRef idx="0">
            <a:schemeClr val="accent1"/>
          </a:fillRef>
          <a:effectRef idx="0">
            <a:schemeClr val="accent1"/>
          </a:effectRef>
          <a:fontRef idx="minor">
            <a:schemeClr val="tx1"/>
          </a:fontRef>
        </p:style>
      </p:cxnSp>
      <p:sp>
        <p:nvSpPr>
          <p:cNvPr id="16" name="正方形/長方形 15"/>
          <p:cNvSpPr/>
          <p:nvPr/>
        </p:nvSpPr>
        <p:spPr>
          <a:xfrm>
            <a:off x="320008" y="636279"/>
            <a:ext cx="11426293" cy="523220"/>
          </a:xfrm>
          <a:prstGeom prst="rect">
            <a:avLst/>
          </a:prstGeom>
        </p:spPr>
        <p:txBody>
          <a:bodyPr wrap="square">
            <a:spAutoFit/>
          </a:bodyPr>
          <a:lstStyle/>
          <a:p>
            <a:pPr marL="285750" indent="-285750">
              <a:spcAft>
                <a:spcPts val="0"/>
              </a:spcAft>
              <a:buFont typeface="Arial" panose="020B0604020202020204" pitchFamily="34" charset="0"/>
              <a:buChar char="•"/>
            </a:pPr>
            <a:r>
              <a:rPr lang="ja-JP" altLang="ja-JP" sz="1400" kern="100" dirty="0">
                <a:latin typeface="Meiryo UI" panose="020B0604030504040204" pitchFamily="50" charset="-128"/>
                <a:ea typeface="Meiryo UI" panose="020B0604030504040204" pitchFamily="50" charset="-128"/>
                <a:cs typeface="Courier New" panose="02070309020205020404" pitchFamily="49" charset="0"/>
              </a:rPr>
              <a:t>本提案書の１．事業戦略・事業計画、及び、３．イノベーション推進体制については、</a:t>
            </a:r>
            <a:r>
              <a:rPr lang="en-US" altLang="ja-JP" sz="1400" kern="100" dirty="0">
                <a:latin typeface="Meiryo UI" panose="020B0604030504040204" pitchFamily="50" charset="-128"/>
                <a:ea typeface="Meiryo UI" panose="020B0604030504040204" pitchFamily="50" charset="-128"/>
                <a:cs typeface="Courier New" panose="02070309020205020404" pitchFamily="49" charset="0"/>
              </a:rPr>
              <a:t>A</a:t>
            </a:r>
            <a:r>
              <a:rPr lang="ja-JP" altLang="en-US" sz="1400" kern="100" dirty="0">
                <a:latin typeface="Meiryo UI" panose="020B0604030504040204" pitchFamily="50" charset="-128"/>
                <a:ea typeface="Meiryo UI" panose="020B0604030504040204" pitchFamily="50" charset="-128"/>
                <a:cs typeface="Courier New" panose="02070309020205020404" pitchFamily="49" charset="0"/>
              </a:rPr>
              <a:t>社個社</a:t>
            </a:r>
            <a:r>
              <a:rPr lang="ja-JP" altLang="ja-JP" sz="1400" kern="100" dirty="0">
                <a:latin typeface="Meiryo UI" panose="020B0604030504040204" pitchFamily="50" charset="-128"/>
                <a:ea typeface="Meiryo UI" panose="020B0604030504040204" pitchFamily="50" charset="-128"/>
                <a:cs typeface="Courier New" panose="02070309020205020404" pitchFamily="49" charset="0"/>
              </a:rPr>
              <a:t>についてご記載ください。（下図の赤枠</a:t>
            </a:r>
            <a:r>
              <a:rPr lang="ja-JP" altLang="en-US" sz="1400" kern="100" dirty="0">
                <a:latin typeface="Meiryo UI" panose="020B0604030504040204" pitchFamily="50" charset="-128"/>
                <a:ea typeface="Meiryo UI" panose="020B0604030504040204" pitchFamily="50" charset="-128"/>
                <a:cs typeface="Courier New" panose="02070309020205020404" pitchFamily="49" charset="0"/>
              </a:rPr>
              <a:t>点線枠の範囲</a:t>
            </a:r>
            <a:r>
              <a:rPr lang="ja-JP" altLang="ja-JP" sz="1400" kern="100" dirty="0">
                <a:latin typeface="Meiryo UI" panose="020B0604030504040204" pitchFamily="50" charset="-128"/>
                <a:ea typeface="Meiryo UI" panose="020B0604030504040204" pitchFamily="50" charset="-128"/>
                <a:cs typeface="Courier New" panose="02070309020205020404" pitchFamily="49" charset="0"/>
              </a:rPr>
              <a:t>）</a:t>
            </a:r>
          </a:p>
          <a:p>
            <a:pPr marL="285750" indent="-285750">
              <a:spcAft>
                <a:spcPts val="0"/>
              </a:spcAft>
              <a:buFont typeface="Arial" panose="020B0604020202020204" pitchFamily="34" charset="0"/>
              <a:buChar char="•"/>
            </a:pPr>
            <a:r>
              <a:rPr lang="ja-JP" altLang="ja-JP" sz="1400" kern="100" dirty="0">
                <a:latin typeface="Meiryo UI" panose="020B0604030504040204" pitchFamily="50" charset="-128"/>
                <a:ea typeface="Meiryo UI" panose="020B0604030504040204" pitchFamily="50" charset="-128"/>
                <a:cs typeface="Courier New" panose="02070309020205020404" pitchFamily="49" charset="0"/>
              </a:rPr>
              <a:t>本提案書の２．研究開発計画については、</a:t>
            </a:r>
            <a:r>
              <a:rPr lang="ja-JP" altLang="en-US" sz="1400" kern="100" dirty="0">
                <a:latin typeface="Meiryo UI" panose="020B0604030504040204" pitchFamily="50" charset="-128"/>
                <a:ea typeface="Meiryo UI" panose="020B0604030504040204" pitchFamily="50" charset="-128"/>
                <a:cs typeface="Courier New" panose="02070309020205020404" pitchFamily="49" charset="0"/>
              </a:rPr>
              <a:t>コンソーシアム</a:t>
            </a:r>
            <a:r>
              <a:rPr lang="ja-JP" altLang="ja-JP" sz="1400" kern="100" dirty="0">
                <a:latin typeface="Meiryo UI" panose="020B0604030504040204" pitchFamily="50" charset="-128"/>
                <a:ea typeface="Meiryo UI" panose="020B0604030504040204" pitchFamily="50" charset="-128"/>
                <a:cs typeface="Courier New" panose="02070309020205020404" pitchFamily="49" charset="0"/>
              </a:rPr>
              <a:t>全体で</a:t>
            </a:r>
            <a:r>
              <a:rPr lang="ja-JP" altLang="en-US" sz="1400" kern="100" dirty="0">
                <a:latin typeface="Meiryo UI" panose="020B0604030504040204" pitchFamily="50" charset="-128"/>
                <a:ea typeface="Meiryo UI" panose="020B0604030504040204" pitchFamily="50" charset="-128"/>
                <a:cs typeface="Courier New" panose="02070309020205020404" pitchFamily="49" charset="0"/>
              </a:rPr>
              <a:t>取り組む</a:t>
            </a:r>
            <a:r>
              <a:rPr lang="ja-JP" altLang="ja-JP" sz="1400" kern="100" dirty="0">
                <a:latin typeface="Meiryo UI" panose="020B0604030504040204" pitchFamily="50" charset="-128"/>
                <a:ea typeface="Meiryo UI" panose="020B0604030504040204" pitchFamily="50" charset="-128"/>
                <a:cs typeface="Courier New" panose="02070309020205020404" pitchFamily="49" charset="0"/>
              </a:rPr>
              <a:t>研究開発</a:t>
            </a:r>
            <a:r>
              <a:rPr lang="ja-JP" altLang="en-US" sz="1400" kern="100" dirty="0">
                <a:latin typeface="Meiryo UI" panose="020B0604030504040204" pitchFamily="50" charset="-128"/>
                <a:ea typeface="Meiryo UI" panose="020B0604030504040204" pitchFamily="50" charset="-128"/>
                <a:cs typeface="Courier New" panose="02070309020205020404" pitchFamily="49" charset="0"/>
              </a:rPr>
              <a:t>についてご記載ください。（下図の水色枠の範囲）</a:t>
            </a:r>
            <a:endParaRPr lang="ja-JP" altLang="ja-JP" sz="1400" kern="100" dirty="0">
              <a:latin typeface="Meiryo UI" panose="020B0604030504040204" pitchFamily="50" charset="-128"/>
              <a:ea typeface="Meiryo UI" panose="020B0604030504040204" pitchFamily="50" charset="-128"/>
              <a:cs typeface="Courier New" panose="02070309020205020404" pitchFamily="49" charset="0"/>
            </a:endParaRPr>
          </a:p>
        </p:txBody>
      </p:sp>
    </p:spTree>
    <p:extLst>
      <p:ext uri="{BB962C8B-B14F-4D97-AF65-F5344CB8AC3E}">
        <p14:creationId xmlns:p14="http://schemas.microsoft.com/office/powerpoint/2010/main" val="236260621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1256462" y="1827160"/>
            <a:ext cx="9634846"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en-US" altLang="ja-JP" sz="5400" dirty="0">
                <a:solidFill>
                  <a:srgbClr val="FFFFFF"/>
                </a:solidFill>
                <a:latin typeface="Trebuchet MS" panose="020B0603020202020204" pitchFamily="34" charset="0"/>
                <a:ea typeface="Meiryo UI" panose="020B0604030504040204" pitchFamily="50" charset="-128"/>
              </a:rPr>
              <a:t>1. </a:t>
            </a:r>
            <a:r>
              <a:rPr kumimoji="1" lang="ja-JP" altLang="en-US" sz="5400" dirty="0">
                <a:solidFill>
                  <a:srgbClr val="FFFFFF"/>
                </a:solidFill>
                <a:latin typeface="Trebuchet MS" panose="020B0603020202020204" pitchFamily="34" charset="0"/>
                <a:ea typeface="Meiryo UI" panose="020B0604030504040204" pitchFamily="50" charset="-128"/>
              </a:rPr>
              <a:t>事業戦略・事業計画</a:t>
            </a:r>
            <a:endParaRPr kumimoji="1" lang="en-US" sz="5400" dirty="0">
              <a:solidFill>
                <a:srgbClr val="FFFFFF"/>
              </a:solidFill>
              <a:latin typeface="Trebuchet MS" panose="020B0603020202020204" pitchFamily="34" charset="0"/>
              <a:ea typeface="Meiryo UI" panose="020B0604030504040204" pitchFamily="50" charset="-128"/>
            </a:endParaRPr>
          </a:p>
        </p:txBody>
      </p:sp>
      <p:sp>
        <p:nvSpPr>
          <p:cNvPr id="3" name="吹き出し: 四角形 48">
            <a:extLst>
              <a:ext uri="{FF2B5EF4-FFF2-40B4-BE49-F238E27FC236}">
                <a16:creationId xmlns:a16="http://schemas.microsoft.com/office/drawing/2014/main" id="{F4485706-CECA-484A-AB3B-73D0D5490736}"/>
              </a:ext>
            </a:extLst>
          </p:cNvPr>
          <p:cNvSpPr/>
          <p:nvPr/>
        </p:nvSpPr>
        <p:spPr>
          <a:xfrm flipH="1">
            <a:off x="8653804" y="94269"/>
            <a:ext cx="3434499" cy="754144"/>
          </a:xfrm>
          <a:prstGeom prst="wedgeRectCallout">
            <a:avLst>
              <a:gd name="adj1" fmla="val 49946"/>
              <a:gd name="adj2" fmla="val -20"/>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dirty="0">
                <a:solidFill>
                  <a:schemeClr val="tx1"/>
                </a:solidFill>
                <a:latin typeface="Meiryo UI" panose="020B0604030504040204" pitchFamily="50" charset="-128"/>
                <a:ea typeface="Meiryo UI" panose="020B0604030504040204" pitchFamily="50" charset="-128"/>
              </a:rPr>
              <a:t>※</a:t>
            </a:r>
            <a:r>
              <a:rPr kumimoji="1" lang="ja-JP" altLang="en-US" sz="1600" dirty="0">
                <a:solidFill>
                  <a:schemeClr val="tx1"/>
                </a:solidFill>
                <a:latin typeface="Meiryo UI" panose="020B0604030504040204" pitchFamily="50" charset="-128"/>
                <a:ea typeface="Meiryo UI" panose="020B0604030504040204" pitchFamily="50" charset="-128"/>
              </a:rPr>
              <a:t>実施主体ごとに提出</a:t>
            </a:r>
            <a:endParaRPr kumimoji="1" lang="en-US" altLang="ja-JP" sz="1600" dirty="0">
              <a:solidFill>
                <a:schemeClr val="tx1"/>
              </a:solidFill>
              <a:latin typeface="Meiryo UI" panose="020B0604030504040204" pitchFamily="50" charset="-128"/>
              <a:ea typeface="Meiryo UI" panose="020B0604030504040204" pitchFamily="50" charset="-128"/>
            </a:endParaRPr>
          </a:p>
          <a:p>
            <a:pPr algn="ctr"/>
            <a:r>
              <a:rPr kumimoji="1" lang="ja-JP" altLang="en-US" sz="1200" dirty="0">
                <a:solidFill>
                  <a:schemeClr val="tx1"/>
                </a:solidFill>
                <a:latin typeface="Meiryo UI" panose="020B0604030504040204" pitchFamily="50" charset="-128"/>
                <a:ea typeface="Meiryo UI" panose="020B0604030504040204" pitchFamily="50" charset="-128"/>
              </a:rPr>
              <a:t>（ただし、コンソーシアムで提案する場合には、</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r>
              <a:rPr kumimoji="1" lang="ja-JP" altLang="en-US" sz="1200" dirty="0">
                <a:solidFill>
                  <a:schemeClr val="tx1"/>
                </a:solidFill>
                <a:latin typeface="Meiryo UI" panose="020B0604030504040204" pitchFamily="50" charset="-128"/>
                <a:ea typeface="Meiryo UI" panose="020B0604030504040204" pitchFamily="50" charset="-128"/>
              </a:rPr>
              <a:t>各計画に整合性を図ること）</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Tree>
    <p:custDataLst>
      <p:tags r:id="rId1"/>
    </p:custDataLst>
    <p:extLst>
      <p:ext uri="{BB962C8B-B14F-4D97-AF65-F5344CB8AC3E}">
        <p14:creationId xmlns:p14="http://schemas.microsoft.com/office/powerpoint/2010/main" val="29641565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ctangle 43">
            <a:extLst>
              <a:ext uri="{FF2B5EF4-FFF2-40B4-BE49-F238E27FC236}">
                <a16:creationId xmlns:a16="http://schemas.microsoft.com/office/drawing/2014/main" id="{21E1FCBA-91BA-4C86-B005-F67049A83054}"/>
              </a:ext>
            </a:extLst>
          </p:cNvPr>
          <p:cNvSpPr/>
          <p:nvPr/>
        </p:nvSpPr>
        <p:spPr>
          <a:xfrm>
            <a:off x="543934" y="2219802"/>
            <a:ext cx="5076000" cy="2304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r>
              <a:rPr lang="ja-JP" altLang="en-US" sz="1400" dirty="0">
                <a:solidFill>
                  <a:schemeClr val="tx1"/>
                </a:solidFill>
                <a:latin typeface="Meiryo UI" panose="020B0604030504040204" pitchFamily="50" charset="-128"/>
                <a:ea typeface="Meiryo UI" panose="020B0604030504040204" pitchFamily="50" charset="-128"/>
              </a:rPr>
              <a:t>（社会面）</a:t>
            </a:r>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（経済面）</a:t>
            </a:r>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（政策面）</a:t>
            </a:r>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（技術面）</a:t>
            </a:r>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p:txBody>
      </p:sp>
      <p:cxnSp>
        <p:nvCxnSpPr>
          <p:cNvPr id="23" name="Straight Connector 22">
            <a:extLst>
              <a:ext uri="{FF2B5EF4-FFF2-40B4-BE49-F238E27FC236}">
                <a16:creationId xmlns:a16="http://schemas.microsoft.com/office/drawing/2014/main" id="{E2532846-49C0-40DB-8BC2-E15B88D85ADA}"/>
              </a:ext>
            </a:extLst>
          </p:cNvPr>
          <p:cNvCxnSpPr>
            <a:cxnSpLocks/>
          </p:cNvCxnSpPr>
          <p:nvPr/>
        </p:nvCxnSpPr>
        <p:spPr>
          <a:xfrm>
            <a:off x="6409383"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89892ABF-1590-467C-90C2-8FBE4B8EB66C}"/>
              </a:ext>
            </a:extLst>
          </p:cNvPr>
          <p:cNvSpPr txBox="1"/>
          <p:nvPr/>
        </p:nvSpPr>
        <p:spPr>
          <a:xfrm>
            <a:off x="6375212" y="1288100"/>
            <a:ext cx="4710964" cy="34902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dirty="0">
                <a:solidFill>
                  <a:schemeClr val="accent1">
                    <a:lumMod val="75000"/>
                  </a:schemeClr>
                </a:solidFill>
                <a:latin typeface="Meiryo UI" panose="020B0604030504040204" pitchFamily="50" charset="-128"/>
                <a:ea typeface="Meiryo UI" panose="020B0604030504040204" pitchFamily="50" charset="-128"/>
              </a:rPr>
              <a:t>カーボンニュートラル社会における産業アーキテクチャ</a:t>
            </a:r>
            <a:endParaRPr kumimoji="1" lang="en-US" sz="1400" baseline="30000" dirty="0">
              <a:solidFill>
                <a:schemeClr val="accent1">
                  <a:lumMod val="75000"/>
                </a:schemeClr>
              </a:solidFill>
              <a:latin typeface="Meiryo UI" panose="020B0604030504040204" pitchFamily="50" charset="-128"/>
              <a:ea typeface="Meiryo UI" panose="020B0604030504040204" pitchFamily="50" charset="-128"/>
            </a:endParaRPr>
          </a:p>
        </p:txBody>
      </p:sp>
      <p:cxnSp>
        <p:nvCxnSpPr>
          <p:cNvPr id="19" name="Straight Connector 18">
            <a:extLst>
              <a:ext uri="{FF2B5EF4-FFF2-40B4-BE49-F238E27FC236}">
                <a16:creationId xmlns:a16="http://schemas.microsoft.com/office/drawing/2014/main" id="{05182188-D53B-4362-84E7-1FC816B0CDE2}"/>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628A2C5B-D7A8-42DA-824C-9347AC771D3A}"/>
              </a:ext>
            </a:extLst>
          </p:cNvPr>
          <p:cNvSpPr txBox="1"/>
          <p:nvPr/>
        </p:nvSpPr>
        <p:spPr>
          <a:xfrm>
            <a:off x="575409" y="1290183"/>
            <a:ext cx="5168167"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dirty="0">
                <a:solidFill>
                  <a:schemeClr val="tx2"/>
                </a:solidFill>
                <a:latin typeface="Meiryo UI" panose="020B0604030504040204" pitchFamily="50" charset="-128"/>
                <a:ea typeface="Meiryo UI" panose="020B0604030504040204" pitchFamily="50" charset="-128"/>
              </a:rPr>
              <a:t>カーボンニュートラルを踏まえたマクロトレンド認識</a:t>
            </a:r>
            <a:endParaRPr kumimoji="1" lang="en-US" sz="1400" dirty="0" err="1">
              <a:solidFill>
                <a:schemeClr val="tx2"/>
              </a:solidFill>
              <a:latin typeface="Meiryo UI" panose="020B0604030504040204" pitchFamily="50" charset="-128"/>
              <a:ea typeface="Meiryo UI" panose="020B0604030504040204" pitchFamily="50" charset="-128"/>
            </a:endParaRPr>
          </a:p>
        </p:txBody>
      </p:sp>
      <p:sp>
        <p:nvSpPr>
          <p:cNvPr id="46" name="Rectangle 45">
            <a:extLst>
              <a:ext uri="{FF2B5EF4-FFF2-40B4-BE49-F238E27FC236}">
                <a16:creationId xmlns:a16="http://schemas.microsoft.com/office/drawing/2014/main" id="{201ACDA3-3E12-49C9-B786-04F0122326E8}"/>
              </a:ext>
            </a:extLst>
          </p:cNvPr>
          <p:cNvSpPr/>
          <p:nvPr/>
        </p:nvSpPr>
        <p:spPr>
          <a:xfrm>
            <a:off x="543579" y="1838109"/>
            <a:ext cx="5040000" cy="360000"/>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177800" lvl="1" indent="-69850">
              <a:buClr>
                <a:schemeClr val="tx2"/>
              </a:buClr>
              <a:buSzPct val="100000"/>
            </a:pPr>
            <a:r>
              <a:rPr lang="ja-JP" altLang="en-US" sz="1400" dirty="0">
                <a:solidFill>
                  <a:schemeClr val="tx1"/>
                </a:solidFill>
                <a:latin typeface="Meiryo UI" panose="020B0604030504040204" pitchFamily="50" charset="-128"/>
                <a:ea typeface="Meiryo UI" panose="020B0604030504040204" pitchFamily="50" charset="-128"/>
              </a:rPr>
              <a:t>社会・経済・政策・技術面等の事業環境の変化・事実認識を記載</a:t>
            </a:r>
            <a:endParaRPr lang="en-US" altLang="ja-JP" sz="1400" dirty="0">
              <a:solidFill>
                <a:schemeClr val="tx1"/>
              </a:solidFill>
              <a:latin typeface="Trebuchet MS" panose="020B0603020202020204" pitchFamily="34" charset="0"/>
              <a:ea typeface="Meiryo UI" panose="020B0604030504040204" pitchFamily="50" charset="-128"/>
            </a:endParaRPr>
          </a:p>
        </p:txBody>
      </p:sp>
      <p:sp>
        <p:nvSpPr>
          <p:cNvPr id="52" name="TextBox 51">
            <a:extLst>
              <a:ext uri="{FF2B5EF4-FFF2-40B4-BE49-F238E27FC236}">
                <a16:creationId xmlns:a16="http://schemas.microsoft.com/office/drawing/2014/main" id="{09980D6C-981C-49CF-AC8B-20780AD8812A}"/>
              </a:ext>
            </a:extLst>
          </p:cNvPr>
          <p:cNvSpPr txBox="1"/>
          <p:nvPr/>
        </p:nvSpPr>
        <p:spPr>
          <a:xfrm>
            <a:off x="6424752" y="1838107"/>
            <a:ext cx="5215648" cy="933667"/>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en-US" altLang="ja-JP" sz="1400" dirty="0">
                <a:solidFill>
                  <a:schemeClr val="tx1"/>
                </a:solidFill>
                <a:latin typeface="Meiryo UI" panose="020B0604030504040204" pitchFamily="50" charset="-128"/>
                <a:ea typeface="Meiryo UI" panose="020B0604030504040204" pitchFamily="50" charset="-128"/>
              </a:rPr>
              <a:t>2050</a:t>
            </a:r>
            <a:r>
              <a:rPr lang="ja-JP" altLang="en-US" sz="1400" dirty="0">
                <a:solidFill>
                  <a:schemeClr val="tx1"/>
                </a:solidFill>
                <a:latin typeface="Meiryo UI" panose="020B0604030504040204" pitchFamily="50" charset="-128"/>
                <a:ea typeface="Meiryo UI" panose="020B0604030504040204" pitchFamily="50" charset="-128"/>
              </a:rPr>
              <a:t>年カーボンニュートラルの実現のために産業構造がどのように転換されるかを、産業全体のシステムの見取り図・設計図（＝産業アーキテクチャ</a:t>
            </a:r>
            <a:r>
              <a:rPr lang="en-US" altLang="ja-JP" sz="1400" baseline="300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）として示すこと　</a:t>
            </a:r>
            <a:r>
              <a:rPr lang="en-US" altLang="ja-JP" sz="1050" dirty="0">
                <a:solidFill>
                  <a:schemeClr val="tx1"/>
                </a:solidFill>
                <a:latin typeface="Meiryo UI" panose="020B0604030504040204" pitchFamily="50" charset="-128"/>
                <a:ea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rPr>
              <a:t>産業アーキテクチャの定義・考え方については、</a:t>
            </a:r>
            <a:r>
              <a:rPr lang="en-US" altLang="ja-JP" sz="1050" dirty="0">
                <a:solidFill>
                  <a:schemeClr val="tx1"/>
                </a:solidFill>
                <a:latin typeface="Meiryo UI" panose="020B0604030504040204" pitchFamily="50" charset="-128"/>
                <a:ea typeface="Meiryo UI" panose="020B0604030504040204" pitchFamily="50" charset="-128"/>
                <a:hlinkClick r:id="rId2"/>
              </a:rPr>
              <a:t>IPA</a:t>
            </a:r>
            <a:r>
              <a:rPr lang="ja-JP" altLang="en-US" sz="1050" dirty="0">
                <a:solidFill>
                  <a:schemeClr val="tx1"/>
                </a:solidFill>
                <a:latin typeface="Meiryo UI" panose="020B0604030504040204" pitchFamily="50" charset="-128"/>
                <a:ea typeface="Meiryo UI" panose="020B0604030504040204" pitchFamily="50" charset="-128"/>
                <a:hlinkClick r:id="rId2"/>
              </a:rPr>
              <a:t>の</a:t>
            </a:r>
            <a:r>
              <a:rPr lang="en-US" altLang="ja-JP" sz="1050" dirty="0">
                <a:solidFill>
                  <a:schemeClr val="tx1"/>
                </a:solidFill>
                <a:latin typeface="Meiryo UI" panose="020B0604030504040204" pitchFamily="50" charset="-128"/>
                <a:ea typeface="Meiryo UI" panose="020B0604030504040204" pitchFamily="50" charset="-128"/>
                <a:hlinkClick r:id="rId2"/>
              </a:rPr>
              <a:t>HP</a:t>
            </a:r>
            <a:r>
              <a:rPr lang="ja-JP" altLang="en-US" sz="1050" dirty="0">
                <a:solidFill>
                  <a:schemeClr val="tx1"/>
                </a:solidFill>
                <a:latin typeface="Meiryo UI" panose="020B0604030504040204" pitchFamily="50" charset="-128"/>
                <a:ea typeface="Meiryo UI" panose="020B0604030504040204" pitchFamily="50" charset="-128"/>
              </a:rPr>
              <a:t>を参考にしてください。</a:t>
            </a:r>
            <a:endParaRPr lang="en-US" sz="1050" dirty="0" err="1">
              <a:solidFill>
                <a:schemeClr val="tx1"/>
              </a:solidFill>
              <a:latin typeface="Meiryo UI" panose="020B0604030504040204" pitchFamily="50" charset="-128"/>
              <a:ea typeface="Meiryo UI" panose="020B0604030504040204" pitchFamily="50" charset="-128"/>
            </a:endParaRPr>
          </a:p>
        </p:txBody>
      </p:sp>
      <p:grpSp>
        <p:nvGrpSpPr>
          <p:cNvPr id="2" name="グループ化 1"/>
          <p:cNvGrpSpPr/>
          <p:nvPr/>
        </p:nvGrpSpPr>
        <p:grpSpPr>
          <a:xfrm>
            <a:off x="5999012" y="1810887"/>
            <a:ext cx="216000" cy="3185338"/>
            <a:chOff x="5722787" y="1950408"/>
            <a:chExt cx="216000" cy="3185338"/>
          </a:xfrm>
        </p:grpSpPr>
        <p:cxnSp>
          <p:nvCxnSpPr>
            <p:cNvPr id="41" name="Straight Connector 40">
              <a:extLst>
                <a:ext uri="{FF2B5EF4-FFF2-40B4-BE49-F238E27FC236}">
                  <a16:creationId xmlns:a16="http://schemas.microsoft.com/office/drawing/2014/main" id="{2334EE2D-2D28-44C6-AD4B-1E81EB3CDEFB}"/>
                </a:ext>
              </a:extLst>
            </p:cNvPr>
            <p:cNvCxnSpPr>
              <a:cxnSpLocks/>
            </p:cNvCxnSpPr>
            <p:nvPr/>
          </p:nvCxnSpPr>
          <p:spPr>
            <a:xfrm flipV="1">
              <a:off x="5828824" y="1950408"/>
              <a:ext cx="0" cy="3185338"/>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42" name="Group 41">
              <a:extLst>
                <a:ext uri="{FF2B5EF4-FFF2-40B4-BE49-F238E27FC236}">
                  <a16:creationId xmlns:a16="http://schemas.microsoft.com/office/drawing/2014/main" id="{DF7962CA-965E-4862-8112-03C9EBF6F44F}"/>
                </a:ext>
              </a:extLst>
            </p:cNvPr>
            <p:cNvGrpSpPr/>
            <p:nvPr/>
          </p:nvGrpSpPr>
          <p:grpSpPr>
            <a:xfrm rot="10800000" flipH="1">
              <a:off x="5722787" y="3483740"/>
              <a:ext cx="216000" cy="216000"/>
              <a:chOff x="5937564" y="3833745"/>
              <a:chExt cx="306171" cy="306910"/>
            </a:xfrm>
          </p:grpSpPr>
          <p:sp>
            <p:nvSpPr>
              <p:cNvPr id="43" name="Freeform 94">
                <a:extLst>
                  <a:ext uri="{FF2B5EF4-FFF2-40B4-BE49-F238E27FC236}">
                    <a16:creationId xmlns:a16="http://schemas.microsoft.com/office/drawing/2014/main" id="{CD612635-1617-4DCD-81C1-BE454C73C7ED}"/>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47" name="Freeform 95">
                <a:extLst>
                  <a:ext uri="{FF2B5EF4-FFF2-40B4-BE49-F238E27FC236}">
                    <a16:creationId xmlns:a16="http://schemas.microsoft.com/office/drawing/2014/main" id="{C17CB3F0-87E6-442A-92FA-716AFBC0983A}"/>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grpSp>
      <p:sp>
        <p:nvSpPr>
          <p:cNvPr id="31" name="Title 1">
            <a:extLst>
              <a:ext uri="{FF2B5EF4-FFF2-40B4-BE49-F238E27FC236}">
                <a16:creationId xmlns:a16="http://schemas.microsoft.com/office/drawing/2014/main" id="{B062B984-FC2A-4B4A-B6D6-616658681072}"/>
              </a:ext>
            </a:extLst>
          </p:cNvPr>
          <p:cNvSpPr txBox="1">
            <a:spLocks/>
          </p:cNvSpPr>
          <p:nvPr/>
        </p:nvSpPr>
        <p:spPr>
          <a:xfrm>
            <a:off x="148857" y="17145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1. </a:t>
            </a:r>
            <a:r>
              <a:rPr lang="ja-JP" altLang="en-US" sz="2000" dirty="0"/>
              <a:t>事業戦略・事業計画／</a:t>
            </a:r>
            <a:r>
              <a:rPr kumimoji="1" lang="ja-JP" altLang="en-US" sz="2000" dirty="0"/>
              <a:t>（</a:t>
            </a:r>
            <a:r>
              <a:rPr kumimoji="1" lang="en-US" altLang="ja-JP" sz="2000" dirty="0"/>
              <a:t>1</a:t>
            </a:r>
            <a:r>
              <a:rPr kumimoji="1" lang="ja-JP" altLang="en-US" sz="2000" dirty="0"/>
              <a:t>）産業構造変化に対する認識</a:t>
            </a:r>
            <a:endParaRPr kumimoji="1" lang="en-US" sz="2000" dirty="0"/>
          </a:p>
        </p:txBody>
      </p:sp>
      <p:sp>
        <p:nvSpPr>
          <p:cNvPr id="32" name="Title 1">
            <a:extLst>
              <a:ext uri="{FF2B5EF4-FFF2-40B4-BE49-F238E27FC236}">
                <a16:creationId xmlns:a16="http://schemas.microsoft.com/office/drawing/2014/main" id="{AAA02026-4923-43DD-B05A-D23A292ABD14}"/>
              </a:ext>
            </a:extLst>
          </p:cNvPr>
          <p:cNvSpPr txBox="1">
            <a:spLocks/>
          </p:cNvSpPr>
          <p:nvPr/>
        </p:nvSpPr>
        <p:spPr>
          <a:xfrm>
            <a:off x="382731" y="610047"/>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dirty="0">
                <a:solidFill>
                  <a:schemeClr val="tx1"/>
                </a:solidFill>
              </a:rPr>
              <a:t>○○等の変化により</a:t>
            </a:r>
            <a:r>
              <a:rPr lang="en-US" altLang="ja-JP" dirty="0">
                <a:solidFill>
                  <a:schemeClr val="tx1"/>
                </a:solidFill>
              </a:rPr>
              <a:t>XX</a:t>
            </a:r>
            <a:r>
              <a:rPr lang="ja-JP" altLang="en-US" dirty="0">
                <a:solidFill>
                  <a:schemeClr val="tx1"/>
                </a:solidFill>
              </a:rPr>
              <a:t>産業が急拡大すると予想</a:t>
            </a:r>
            <a:endParaRPr kumimoji="1" lang="en-US" dirty="0">
              <a:solidFill>
                <a:schemeClr val="tx1"/>
              </a:solidFill>
            </a:endParaRPr>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8" name="Rectangle 43">
            <a:extLst>
              <a:ext uri="{FF2B5EF4-FFF2-40B4-BE49-F238E27FC236}">
                <a16:creationId xmlns:a16="http://schemas.microsoft.com/office/drawing/2014/main" id="{21E1FCBA-91BA-4C86-B005-F67049A83054}"/>
              </a:ext>
            </a:extLst>
          </p:cNvPr>
          <p:cNvSpPr/>
          <p:nvPr/>
        </p:nvSpPr>
        <p:spPr>
          <a:xfrm>
            <a:off x="547960" y="5228768"/>
            <a:ext cx="5076000" cy="136588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pPr marL="285750" indent="-285750">
              <a:buFont typeface="Wingdings" panose="05000000000000000000" pitchFamily="2" charset="2"/>
              <a:buChar char="l"/>
            </a:pPr>
            <a:r>
              <a:rPr lang="ja-JP" altLang="en-US" sz="1400" dirty="0">
                <a:solidFill>
                  <a:schemeClr val="tx1"/>
                </a:solidFill>
                <a:latin typeface="Meiryo UI" panose="020B0604030504040204" pitchFamily="50" charset="-128"/>
                <a:ea typeface="Meiryo UI" panose="020B0604030504040204" pitchFamily="50" charset="-128"/>
              </a:rPr>
              <a:t>市場機会：　</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l"/>
            </a:pPr>
            <a:r>
              <a:rPr lang="ja-JP" altLang="en-US" sz="1400" dirty="0">
                <a:solidFill>
                  <a:schemeClr val="tx1"/>
                </a:solidFill>
                <a:latin typeface="Meiryo UI" panose="020B0604030504040204" pitchFamily="50" charset="-128"/>
                <a:ea typeface="Meiryo UI" panose="020B0604030504040204" pitchFamily="50" charset="-128"/>
              </a:rPr>
              <a:t>社会・顧客・国民等に与えるインパクト：</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p:txBody>
      </p:sp>
      <p:cxnSp>
        <p:nvCxnSpPr>
          <p:cNvPr id="30" name="Straight Connector 40">
            <a:extLst>
              <a:ext uri="{FF2B5EF4-FFF2-40B4-BE49-F238E27FC236}">
                <a16:creationId xmlns:a16="http://schemas.microsoft.com/office/drawing/2014/main" id="{2334EE2D-2D28-44C6-AD4B-1E81EB3CDEFB}"/>
              </a:ext>
            </a:extLst>
          </p:cNvPr>
          <p:cNvCxnSpPr>
            <a:cxnSpLocks/>
          </p:cNvCxnSpPr>
          <p:nvPr/>
        </p:nvCxnSpPr>
        <p:spPr>
          <a:xfrm flipH="1" flipV="1">
            <a:off x="977901" y="5110279"/>
            <a:ext cx="10484826" cy="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35" name="Group 41">
            <a:extLst>
              <a:ext uri="{FF2B5EF4-FFF2-40B4-BE49-F238E27FC236}">
                <a16:creationId xmlns:a16="http://schemas.microsoft.com/office/drawing/2014/main" id="{DF7962CA-965E-4862-8112-03C9EBF6F44F}"/>
              </a:ext>
            </a:extLst>
          </p:cNvPr>
          <p:cNvGrpSpPr/>
          <p:nvPr/>
        </p:nvGrpSpPr>
        <p:grpSpPr>
          <a:xfrm rot="16200000" flipH="1">
            <a:off x="5997049" y="5014584"/>
            <a:ext cx="216000" cy="216000"/>
            <a:chOff x="5937564" y="3833745"/>
            <a:chExt cx="306171" cy="306910"/>
          </a:xfrm>
        </p:grpSpPr>
        <p:sp>
          <p:nvSpPr>
            <p:cNvPr id="36" name="Freeform 94">
              <a:extLst>
                <a:ext uri="{FF2B5EF4-FFF2-40B4-BE49-F238E27FC236}">
                  <a16:creationId xmlns:a16="http://schemas.microsoft.com/office/drawing/2014/main" id="{CD612635-1617-4DCD-81C1-BE454C73C7ED}"/>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37" name="Freeform 95">
              <a:extLst>
                <a:ext uri="{FF2B5EF4-FFF2-40B4-BE49-F238E27FC236}">
                  <a16:creationId xmlns:a16="http://schemas.microsoft.com/office/drawing/2014/main" id="{C17CB3F0-87E6-442A-92FA-716AFBC0983A}"/>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sp>
        <p:nvSpPr>
          <p:cNvPr id="7" name="右矢印 6"/>
          <p:cNvSpPr/>
          <p:nvPr/>
        </p:nvSpPr>
        <p:spPr>
          <a:xfrm>
            <a:off x="5773876" y="5508543"/>
            <a:ext cx="650876" cy="728967"/>
          </a:xfrm>
          <a:prstGeom prst="rightArrow">
            <a:avLst/>
          </a:prstGeom>
          <a:solidFill>
            <a:schemeClr val="tx2">
              <a:lumMod val="20000"/>
              <a:lumOff val="8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dirty="0">
              <a:solidFill>
                <a:srgbClr val="575757"/>
              </a:solidFill>
              <a:latin typeface="Meiryo UI" panose="020B0604030504040204" pitchFamily="50" charset="-128"/>
              <a:ea typeface="Meiryo UI" panose="020B0604030504040204" pitchFamily="50" charset="-128"/>
            </a:endParaRPr>
          </a:p>
        </p:txBody>
      </p:sp>
      <p:sp>
        <p:nvSpPr>
          <p:cNvPr id="33" name="Rectangle 43">
            <a:extLst>
              <a:ext uri="{FF2B5EF4-FFF2-40B4-BE49-F238E27FC236}">
                <a16:creationId xmlns:a16="http://schemas.microsoft.com/office/drawing/2014/main" id="{21E1FCBA-91BA-4C86-B005-F67049A83054}"/>
              </a:ext>
            </a:extLst>
          </p:cNvPr>
          <p:cNvSpPr/>
          <p:nvPr/>
        </p:nvSpPr>
        <p:spPr>
          <a:xfrm>
            <a:off x="6706966" y="5222908"/>
            <a:ext cx="3420478" cy="118124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pPr marL="285750" indent="-285750">
              <a:buFont typeface="Wingdings" panose="05000000000000000000" pitchFamily="2" charset="2"/>
              <a:buChar char="l"/>
            </a:pPr>
            <a:r>
              <a:rPr lang="ja-JP" altLang="en-US" sz="1400" dirty="0">
                <a:solidFill>
                  <a:schemeClr val="tx1"/>
                </a:solidFill>
                <a:latin typeface="Meiryo UI" panose="020B0604030504040204" pitchFamily="50" charset="-128"/>
                <a:ea typeface="Meiryo UI" panose="020B0604030504040204" pitchFamily="50" charset="-128"/>
              </a:rPr>
              <a:t>当該変化に対する経営ビジョン：　</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561095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Rectangle 135">
            <a:extLst>
              <a:ext uri="{FF2B5EF4-FFF2-40B4-BE49-F238E27FC236}">
                <a16:creationId xmlns:a16="http://schemas.microsoft.com/office/drawing/2014/main" id="{4AE2027D-6583-4174-9CA5-B4FF8FEBE5B2}"/>
              </a:ext>
            </a:extLst>
          </p:cNvPr>
          <p:cNvSpPr/>
          <p:nvPr/>
        </p:nvSpPr>
        <p:spPr>
          <a:xfrm>
            <a:off x="3263839" y="3048961"/>
            <a:ext cx="1082941" cy="1611870"/>
          </a:xfrm>
          <a:prstGeom prst="rect">
            <a:avLst/>
          </a:prstGeom>
          <a:solidFill>
            <a:schemeClr val="accent2"/>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dirty="0">
              <a:solidFill>
                <a:srgbClr val="FFFFFF"/>
              </a:solidFill>
            </a:endParaRPr>
          </a:p>
        </p:txBody>
      </p:sp>
      <p:sp>
        <p:nvSpPr>
          <p:cNvPr id="69" name="Rectangle 68">
            <a:extLst>
              <a:ext uri="{FF2B5EF4-FFF2-40B4-BE49-F238E27FC236}">
                <a16:creationId xmlns:a16="http://schemas.microsoft.com/office/drawing/2014/main" id="{BF42C754-6B6E-48C0-BD02-1F293DB6CB79}"/>
              </a:ext>
            </a:extLst>
          </p:cNvPr>
          <p:cNvSpPr/>
          <p:nvPr/>
        </p:nvSpPr>
        <p:spPr>
          <a:xfrm>
            <a:off x="1066816" y="3048961"/>
            <a:ext cx="2169020" cy="161187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dirty="0">
              <a:solidFill>
                <a:srgbClr val="FFFFFF"/>
              </a:solidFill>
            </a:endParaRPr>
          </a:p>
        </p:txBody>
      </p:sp>
      <p:grpSp>
        <p:nvGrpSpPr>
          <p:cNvPr id="17" name="Group 16">
            <a:extLst>
              <a:ext uri="{FF2B5EF4-FFF2-40B4-BE49-F238E27FC236}">
                <a16:creationId xmlns:a16="http://schemas.microsoft.com/office/drawing/2014/main" id="{3E5B5B1F-4EDB-4AF6-AEB3-8119C53F56A2}"/>
              </a:ext>
            </a:extLst>
          </p:cNvPr>
          <p:cNvGrpSpPr/>
          <p:nvPr/>
        </p:nvGrpSpPr>
        <p:grpSpPr>
          <a:xfrm>
            <a:off x="536375" y="1359407"/>
            <a:ext cx="4068000" cy="230706"/>
            <a:chOff x="1569496" y="1733612"/>
            <a:chExt cx="3600000" cy="368144"/>
          </a:xfrm>
        </p:grpSpPr>
        <p:cxnSp>
          <p:nvCxnSpPr>
            <p:cNvPr id="18" name="Straight Connector 17">
              <a:extLst>
                <a:ext uri="{FF2B5EF4-FFF2-40B4-BE49-F238E27FC236}">
                  <a16:creationId xmlns:a16="http://schemas.microsoft.com/office/drawing/2014/main" id="{3E364910-D9D9-419F-A94E-AE9F21970F4F}"/>
                </a:ext>
              </a:extLst>
            </p:cNvPr>
            <p:cNvCxnSpPr>
              <a:cxnSpLocks/>
            </p:cNvCxnSpPr>
            <p:nvPr/>
          </p:nvCxnSpPr>
          <p:spPr>
            <a:xfrm>
              <a:off x="1569496" y="2101756"/>
              <a:ext cx="360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D228968-8FDD-41EA-B8F4-9D8C5D2C1689}"/>
                </a:ext>
              </a:extLst>
            </p:cNvPr>
            <p:cNvSpPr txBox="1"/>
            <p:nvPr/>
          </p:nvSpPr>
          <p:spPr>
            <a:xfrm>
              <a:off x="1569496" y="1733612"/>
              <a:ext cx="3600000"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dirty="0">
                  <a:solidFill>
                    <a:schemeClr val="tx2"/>
                  </a:solidFill>
                  <a:latin typeface="Meiryo UI" panose="020B0604030504040204" pitchFamily="50" charset="-128"/>
                  <a:ea typeface="Meiryo UI" panose="020B0604030504040204" pitchFamily="50" charset="-128"/>
                </a:rPr>
                <a:t>セグメント分析</a:t>
              </a:r>
              <a:endParaRPr kumimoji="1" lang="en-US" sz="1400" dirty="0" err="1">
                <a:solidFill>
                  <a:schemeClr val="tx2"/>
                </a:solidFill>
                <a:latin typeface="Meiryo UI" panose="020B0604030504040204" pitchFamily="50" charset="-128"/>
                <a:ea typeface="Meiryo UI" panose="020B0604030504040204" pitchFamily="50" charset="-128"/>
              </a:endParaRPr>
            </a:p>
          </p:txBody>
        </p:sp>
      </p:grpSp>
      <p:sp>
        <p:nvSpPr>
          <p:cNvPr id="66" name="Rectangle 65">
            <a:extLst>
              <a:ext uri="{FF2B5EF4-FFF2-40B4-BE49-F238E27FC236}">
                <a16:creationId xmlns:a16="http://schemas.microsoft.com/office/drawing/2014/main" id="{8A5274B8-B7FE-41DC-8C2A-41D4A5C67EF8}"/>
              </a:ext>
            </a:extLst>
          </p:cNvPr>
          <p:cNvSpPr/>
          <p:nvPr/>
        </p:nvSpPr>
        <p:spPr>
          <a:xfrm>
            <a:off x="507930" y="1690406"/>
            <a:ext cx="4068000" cy="522621"/>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lvl="2"/>
            <a:r>
              <a:rPr lang="ja-JP" altLang="en-US" sz="1400" dirty="0">
                <a:solidFill>
                  <a:schemeClr val="tx1"/>
                </a:solidFill>
                <a:latin typeface="Meiryo UI" panose="020B0604030504040204" pitchFamily="50" charset="-128"/>
                <a:ea typeface="Meiryo UI" panose="020B0604030504040204" pitchFamily="50" charset="-128"/>
              </a:rPr>
              <a:t>前述の市場のうち、注力すべきセグメント（＝ターゲット）を理由とともに明らかにする（マトリクスを挿入）</a:t>
            </a:r>
            <a:endParaRPr lang="en-US" altLang="ja-JP" sz="1400" dirty="0">
              <a:solidFill>
                <a:schemeClr val="tx1"/>
              </a:solidFill>
              <a:latin typeface="Meiryo UI" panose="020B0604030504040204" pitchFamily="50" charset="-128"/>
              <a:ea typeface="Meiryo UI" panose="020B0604030504040204" pitchFamily="50" charset="-128"/>
            </a:endParaRPr>
          </a:p>
        </p:txBody>
      </p:sp>
      <p:cxnSp>
        <p:nvCxnSpPr>
          <p:cNvPr id="31" name="Straight Connector 30">
            <a:extLst>
              <a:ext uri="{FF2B5EF4-FFF2-40B4-BE49-F238E27FC236}">
                <a16:creationId xmlns:a16="http://schemas.microsoft.com/office/drawing/2014/main" id="{17303B2C-684E-411C-82E5-2F1A9CC6B5D5}"/>
              </a:ext>
            </a:extLst>
          </p:cNvPr>
          <p:cNvCxnSpPr>
            <a:cxnSpLocks/>
          </p:cNvCxnSpPr>
          <p:nvPr/>
        </p:nvCxnSpPr>
        <p:spPr>
          <a:xfrm>
            <a:off x="4976828" y="1613480"/>
            <a:ext cx="658761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A2C7CAC4-689F-46F9-8EB7-702F9EE5A0F1}"/>
              </a:ext>
            </a:extLst>
          </p:cNvPr>
          <p:cNvSpPr txBox="1"/>
          <p:nvPr/>
        </p:nvSpPr>
        <p:spPr>
          <a:xfrm>
            <a:off x="4976828" y="1373504"/>
            <a:ext cx="5152516" cy="230706"/>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dirty="0">
                <a:solidFill>
                  <a:schemeClr val="tx2"/>
                </a:solidFill>
                <a:latin typeface="Meiryo UI" panose="020B0604030504040204" pitchFamily="50" charset="-128"/>
                <a:ea typeface="Meiryo UI" panose="020B0604030504040204" pitchFamily="50" charset="-128"/>
              </a:rPr>
              <a:t>ターゲットの概要</a:t>
            </a:r>
            <a:endParaRPr kumimoji="1" lang="en-US" sz="1400" dirty="0" err="1">
              <a:solidFill>
                <a:schemeClr val="tx2"/>
              </a:solidFill>
              <a:latin typeface="Meiryo UI" panose="020B0604030504040204" pitchFamily="50" charset="-128"/>
              <a:ea typeface="Meiryo UI" panose="020B0604030504040204" pitchFamily="50" charset="-128"/>
            </a:endParaRPr>
          </a:p>
        </p:txBody>
      </p:sp>
      <p:sp>
        <p:nvSpPr>
          <p:cNvPr id="70" name="Rectangle 69">
            <a:extLst>
              <a:ext uri="{FF2B5EF4-FFF2-40B4-BE49-F238E27FC236}">
                <a16:creationId xmlns:a16="http://schemas.microsoft.com/office/drawing/2014/main" id="{AE36AD40-218B-40C0-AF81-9860BF30E0B5}"/>
              </a:ext>
            </a:extLst>
          </p:cNvPr>
          <p:cNvSpPr/>
          <p:nvPr/>
        </p:nvSpPr>
        <p:spPr>
          <a:xfrm>
            <a:off x="4990046" y="1690406"/>
            <a:ext cx="6582983" cy="532752"/>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lvl="2"/>
            <a:r>
              <a:rPr lang="ja-JP" altLang="en-US" sz="1400" dirty="0">
                <a:solidFill>
                  <a:schemeClr val="tx1"/>
                </a:solidFill>
                <a:latin typeface="Meiryo UI" panose="020B0604030504040204" pitchFamily="50" charset="-128"/>
                <a:ea typeface="Meiryo UI" panose="020B0604030504040204" pitchFamily="50" charset="-128"/>
              </a:rPr>
              <a:t>当該セグメントの概要（想定市場規模、事業化予定時期含む）と想定顧客像（需要家）を明らかにした上で、目標とするシェア・時期を記載</a:t>
            </a:r>
            <a:endParaRPr lang="en-US" altLang="ja-JP" sz="1400" dirty="0">
              <a:solidFill>
                <a:schemeClr val="tx1"/>
              </a:solidFill>
              <a:latin typeface="Meiryo UI" panose="020B0604030504040204" pitchFamily="50" charset="-128"/>
              <a:ea typeface="Meiryo UI" panose="020B0604030504040204" pitchFamily="50" charset="-128"/>
            </a:endParaRPr>
          </a:p>
        </p:txBody>
      </p:sp>
      <p:cxnSp>
        <p:nvCxnSpPr>
          <p:cNvPr id="24" name="Straight Connector 23">
            <a:extLst>
              <a:ext uri="{FF2B5EF4-FFF2-40B4-BE49-F238E27FC236}">
                <a16:creationId xmlns:a16="http://schemas.microsoft.com/office/drawing/2014/main" id="{B9393211-D442-4F9A-A18A-D90E5D0DD56B}"/>
              </a:ext>
            </a:extLst>
          </p:cNvPr>
          <p:cNvCxnSpPr>
            <a:cxnSpLocks/>
          </p:cNvCxnSpPr>
          <p:nvPr/>
        </p:nvCxnSpPr>
        <p:spPr>
          <a:xfrm>
            <a:off x="6958155" y="3560891"/>
            <a:ext cx="1152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B3C01893-473D-4E65-ABE2-94C6BF879E0C}"/>
              </a:ext>
            </a:extLst>
          </p:cNvPr>
          <p:cNvSpPr txBox="1"/>
          <p:nvPr/>
        </p:nvSpPr>
        <p:spPr>
          <a:xfrm>
            <a:off x="6946244" y="3578420"/>
            <a:ext cx="1152000" cy="37523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0" rIns="91440" bIns="45720" numCol="1" spcCol="0" rtlCol="0" fromWordArt="0" anchor="ctr" anchorCtr="0" forceAA="0" compatLnSpc="1">
            <a:prstTxWarp prst="textNoShape">
              <a:avLst/>
            </a:prstTxWarp>
            <a:noAutofit/>
          </a:bodyPr>
          <a:lstStyle/>
          <a:p>
            <a:r>
              <a:rPr kumimoji="1" lang="en-US" altLang="ja-JP" sz="1400" dirty="0" err="1">
                <a:solidFill>
                  <a:schemeClr val="tx1"/>
                </a:solidFill>
                <a:latin typeface="Meiryo UI" panose="020B0604030504040204" pitchFamily="50" charset="-128"/>
                <a:ea typeface="Meiryo UI" panose="020B0604030504040204" pitchFamily="50" charset="-128"/>
              </a:rPr>
              <a:t>XX~XX</a:t>
            </a:r>
            <a:endParaRPr kumimoji="1" lang="en-US" sz="1000" dirty="0">
              <a:solidFill>
                <a:schemeClr val="tx1"/>
              </a:solidFill>
              <a:latin typeface="Meiryo UI" panose="020B0604030504040204" pitchFamily="50" charset="-128"/>
              <a:ea typeface="Meiryo UI" panose="020B0604030504040204" pitchFamily="50" charset="-128"/>
            </a:endParaRPr>
          </a:p>
        </p:txBody>
      </p:sp>
      <p:sp>
        <p:nvSpPr>
          <p:cNvPr id="45" name="TextBox 44">
            <a:extLst>
              <a:ext uri="{FF2B5EF4-FFF2-40B4-BE49-F238E27FC236}">
                <a16:creationId xmlns:a16="http://schemas.microsoft.com/office/drawing/2014/main" id="{50BAB5B2-9B92-431E-B7B5-CC7F9CAC57D8}"/>
              </a:ext>
            </a:extLst>
          </p:cNvPr>
          <p:cNvSpPr txBox="1"/>
          <p:nvPr/>
        </p:nvSpPr>
        <p:spPr>
          <a:xfrm>
            <a:off x="6946244" y="4722114"/>
            <a:ext cx="1152000" cy="57676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dirty="0" err="1">
                <a:solidFill>
                  <a:schemeClr val="tx1"/>
                </a:solidFill>
                <a:latin typeface="Meiryo UI" panose="020B0604030504040204" pitchFamily="50" charset="-128"/>
                <a:ea typeface="Meiryo UI" panose="020B0604030504040204" pitchFamily="50" charset="-128"/>
              </a:rPr>
              <a:t>XX~XX</a:t>
            </a:r>
            <a:endParaRPr kumimoji="1" lang="en-US" altLang="ja-JP" sz="1000" dirty="0">
              <a:solidFill>
                <a:schemeClr val="tx1"/>
              </a:solidFill>
              <a:latin typeface="Meiryo UI" panose="020B0604030504040204" pitchFamily="50" charset="-128"/>
              <a:ea typeface="Meiryo UI" panose="020B0604030504040204" pitchFamily="50" charset="-128"/>
            </a:endParaRPr>
          </a:p>
        </p:txBody>
      </p:sp>
      <p:sp>
        <p:nvSpPr>
          <p:cNvPr id="46" name="TextBox 45">
            <a:extLst>
              <a:ext uri="{FF2B5EF4-FFF2-40B4-BE49-F238E27FC236}">
                <a16:creationId xmlns:a16="http://schemas.microsoft.com/office/drawing/2014/main" id="{F9BE3F42-108D-4FBF-9650-2B0F3EEEACB3}"/>
              </a:ext>
            </a:extLst>
          </p:cNvPr>
          <p:cNvSpPr txBox="1"/>
          <p:nvPr/>
        </p:nvSpPr>
        <p:spPr>
          <a:xfrm>
            <a:off x="6946244" y="5480621"/>
            <a:ext cx="1152000" cy="37523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dirty="0" err="1">
                <a:solidFill>
                  <a:schemeClr val="tx1"/>
                </a:solidFill>
                <a:latin typeface="Meiryo UI" panose="020B0604030504040204" pitchFamily="50" charset="-128"/>
                <a:ea typeface="Meiryo UI" panose="020B0604030504040204" pitchFamily="50" charset="-128"/>
              </a:rPr>
              <a:t>XX~XX</a:t>
            </a:r>
            <a:endParaRPr kumimoji="1" lang="en-US" altLang="ja-JP" sz="1000" dirty="0">
              <a:solidFill>
                <a:schemeClr val="tx1"/>
              </a:solidFill>
              <a:latin typeface="Meiryo UI" panose="020B0604030504040204" pitchFamily="50" charset="-128"/>
              <a:ea typeface="Meiryo UI" panose="020B0604030504040204" pitchFamily="50" charset="-128"/>
            </a:endParaRPr>
          </a:p>
        </p:txBody>
      </p:sp>
      <p:sp>
        <p:nvSpPr>
          <p:cNvPr id="49" name="TextBox 48">
            <a:extLst>
              <a:ext uri="{FF2B5EF4-FFF2-40B4-BE49-F238E27FC236}">
                <a16:creationId xmlns:a16="http://schemas.microsoft.com/office/drawing/2014/main" id="{4D9E40F0-C991-46AF-A1EE-08FFCEAC90E5}"/>
              </a:ext>
            </a:extLst>
          </p:cNvPr>
          <p:cNvSpPr txBox="1"/>
          <p:nvPr/>
        </p:nvSpPr>
        <p:spPr>
          <a:xfrm>
            <a:off x="9988245" y="4722114"/>
            <a:ext cx="1646905" cy="57676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215900" lvl="1" indent="-215900">
              <a:buClr>
                <a:schemeClr val="tx2"/>
              </a:buClr>
              <a:buSzPct val="100000"/>
              <a:buFont typeface="Trebuchet MS" panose="020B0603020202020204" pitchFamily="34" charset="0"/>
              <a:buChar char="•"/>
            </a:pPr>
            <a:r>
              <a:rPr kumimoji="1" lang="en-US" altLang="ja-JP" sz="1400" dirty="0">
                <a:solidFill>
                  <a:schemeClr val="tx1"/>
                </a:solidFill>
                <a:latin typeface="Trebuchet MS" panose="020B0603020202020204" pitchFamily="34" charset="0"/>
                <a:ea typeface="Meiryo UI" panose="020B0604030504040204" pitchFamily="50" charset="-128"/>
              </a:rPr>
              <a:t>XXXX</a:t>
            </a:r>
          </a:p>
          <a:p>
            <a:pPr marL="215900" lvl="1" indent="-215900">
              <a:buClr>
                <a:schemeClr val="tx2"/>
              </a:buClr>
              <a:buSzPct val="100000"/>
              <a:buFont typeface="Trebuchet MS" panose="020B0603020202020204" pitchFamily="34" charset="0"/>
              <a:buChar char="•"/>
            </a:pPr>
            <a:r>
              <a:rPr kumimoji="1" lang="en-US" altLang="ja-JP" sz="1400" dirty="0" err="1">
                <a:solidFill>
                  <a:schemeClr val="tx1"/>
                </a:solidFill>
                <a:latin typeface="Trebuchet MS" panose="020B0603020202020204" pitchFamily="34" charset="0"/>
                <a:ea typeface="Meiryo UI" panose="020B0604030504040204" pitchFamily="50" charset="-128"/>
              </a:rPr>
              <a:t>XXXX</a:t>
            </a:r>
            <a:endParaRPr kumimoji="1" lang="en-US" altLang="ja-JP" sz="1400" dirty="0">
              <a:solidFill>
                <a:schemeClr val="tx1"/>
              </a:solidFill>
              <a:latin typeface="Trebuchet MS" panose="020B0603020202020204" pitchFamily="34" charset="0"/>
              <a:ea typeface="Meiryo UI" panose="020B0604030504040204" pitchFamily="50" charset="-128"/>
            </a:endParaRPr>
          </a:p>
        </p:txBody>
      </p:sp>
      <p:sp>
        <p:nvSpPr>
          <p:cNvPr id="50" name="TextBox 49">
            <a:extLst>
              <a:ext uri="{FF2B5EF4-FFF2-40B4-BE49-F238E27FC236}">
                <a16:creationId xmlns:a16="http://schemas.microsoft.com/office/drawing/2014/main" id="{EA966199-9668-41E7-B14A-5203F24CA888}"/>
              </a:ext>
            </a:extLst>
          </p:cNvPr>
          <p:cNvSpPr txBox="1"/>
          <p:nvPr/>
        </p:nvSpPr>
        <p:spPr>
          <a:xfrm>
            <a:off x="9988245" y="5480621"/>
            <a:ext cx="1646905" cy="37523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215900" lvl="1" indent="-215900">
              <a:buClr>
                <a:schemeClr val="tx2"/>
              </a:buClr>
              <a:buSzPct val="100000"/>
              <a:buFont typeface="Trebuchet MS" panose="020B0603020202020204" pitchFamily="34" charset="0"/>
              <a:buChar char="•"/>
            </a:pPr>
            <a:r>
              <a:rPr kumimoji="1" lang="en-US" altLang="ja-JP" sz="1400" dirty="0">
                <a:solidFill>
                  <a:schemeClr val="tx1"/>
                </a:solidFill>
                <a:latin typeface="Trebuchet MS" panose="020B0603020202020204" pitchFamily="34" charset="0"/>
                <a:ea typeface="Meiryo UI" panose="020B0604030504040204" pitchFamily="50" charset="-128"/>
              </a:rPr>
              <a:t>XXXX</a:t>
            </a:r>
          </a:p>
          <a:p>
            <a:pPr marL="215900" lvl="1" indent="-215900">
              <a:buClr>
                <a:schemeClr val="tx2"/>
              </a:buClr>
              <a:buSzPct val="100000"/>
              <a:buFont typeface="Trebuchet MS" panose="020B0603020202020204" pitchFamily="34" charset="0"/>
              <a:buChar char="•"/>
            </a:pPr>
            <a:r>
              <a:rPr kumimoji="1" lang="en-US" altLang="ja-JP" sz="1400" dirty="0">
                <a:solidFill>
                  <a:schemeClr val="tx1"/>
                </a:solidFill>
                <a:latin typeface="Trebuchet MS" panose="020B0603020202020204" pitchFamily="34" charset="0"/>
                <a:ea typeface="Meiryo UI" panose="020B0604030504040204" pitchFamily="50" charset="-128"/>
              </a:rPr>
              <a:t>XXXX</a:t>
            </a:r>
          </a:p>
        </p:txBody>
      </p:sp>
      <p:cxnSp>
        <p:nvCxnSpPr>
          <p:cNvPr id="73" name="Straight Connector 72">
            <a:extLst>
              <a:ext uri="{FF2B5EF4-FFF2-40B4-BE49-F238E27FC236}">
                <a16:creationId xmlns:a16="http://schemas.microsoft.com/office/drawing/2014/main" id="{AD626256-327A-4795-8E03-D2B9B942D791}"/>
              </a:ext>
            </a:extLst>
          </p:cNvPr>
          <p:cNvCxnSpPr>
            <a:cxnSpLocks/>
          </p:cNvCxnSpPr>
          <p:nvPr/>
        </p:nvCxnSpPr>
        <p:spPr>
          <a:xfrm>
            <a:off x="5844902" y="3560891"/>
            <a:ext cx="1029316"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75" name="TextBox 74">
            <a:extLst>
              <a:ext uri="{FF2B5EF4-FFF2-40B4-BE49-F238E27FC236}">
                <a16:creationId xmlns:a16="http://schemas.microsoft.com/office/drawing/2014/main" id="{3C6DEA41-542D-4755-B2E5-70832224DBF7}"/>
              </a:ext>
            </a:extLst>
          </p:cNvPr>
          <p:cNvSpPr txBox="1"/>
          <p:nvPr/>
        </p:nvSpPr>
        <p:spPr>
          <a:xfrm>
            <a:off x="5822221" y="3578420"/>
            <a:ext cx="1029316" cy="37523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0" rIns="91440" bIns="45720" numCol="1" spcCol="0" rtlCol="0" fromWordArt="0" anchor="ctr" anchorCtr="0" forceAA="0" compatLnSpc="1">
            <a:prstTxWarp prst="textNoShape">
              <a:avLst/>
            </a:prstTxWarp>
            <a:noAutofit/>
          </a:bodyPr>
          <a:lstStyle/>
          <a:p>
            <a:r>
              <a:rPr kumimoji="1" lang="en-US" altLang="ja-JP" sz="1400" dirty="0">
                <a:solidFill>
                  <a:schemeClr val="tx1"/>
                </a:solidFill>
                <a:latin typeface="Meiryo UI" panose="020B0604030504040204" pitchFamily="50" charset="-128"/>
                <a:ea typeface="Meiryo UI" panose="020B0604030504040204" pitchFamily="50" charset="-128"/>
              </a:rPr>
              <a:t>A</a:t>
            </a:r>
            <a:r>
              <a:rPr kumimoji="1" lang="ja-JP" altLang="en-US" sz="1400" dirty="0">
                <a:solidFill>
                  <a:schemeClr val="tx1"/>
                </a:solidFill>
                <a:latin typeface="Meiryo UI" panose="020B0604030504040204" pitchFamily="50" charset="-128"/>
                <a:ea typeface="Meiryo UI" panose="020B0604030504040204" pitchFamily="50" charset="-128"/>
              </a:rPr>
              <a:t>社、</a:t>
            </a:r>
            <a:r>
              <a:rPr kumimoji="1" lang="en-US" altLang="ja-JP" sz="1400" dirty="0">
                <a:solidFill>
                  <a:schemeClr val="tx1"/>
                </a:solidFill>
                <a:latin typeface="Meiryo UI" panose="020B0604030504040204" pitchFamily="50" charset="-128"/>
                <a:ea typeface="Meiryo UI" panose="020B0604030504040204" pitchFamily="50" charset="-128"/>
              </a:rPr>
              <a:t>B</a:t>
            </a:r>
            <a:r>
              <a:rPr kumimoji="1" lang="ja-JP" altLang="en-US" sz="1400" dirty="0">
                <a:solidFill>
                  <a:schemeClr val="tx1"/>
                </a:solidFill>
                <a:latin typeface="Meiryo UI" panose="020B0604030504040204" pitchFamily="50" charset="-128"/>
                <a:ea typeface="Meiryo UI" panose="020B0604030504040204" pitchFamily="50" charset="-128"/>
              </a:rPr>
              <a:t>社</a:t>
            </a:r>
            <a:endParaRPr kumimoji="1" lang="en-US" sz="1400" dirty="0">
              <a:solidFill>
                <a:schemeClr val="tx1"/>
              </a:solidFill>
              <a:latin typeface="Meiryo UI" panose="020B0604030504040204" pitchFamily="50" charset="-128"/>
              <a:ea typeface="Meiryo UI" panose="020B0604030504040204" pitchFamily="50" charset="-128"/>
            </a:endParaRPr>
          </a:p>
        </p:txBody>
      </p:sp>
      <p:sp>
        <p:nvSpPr>
          <p:cNvPr id="76" name="TextBox 75">
            <a:extLst>
              <a:ext uri="{FF2B5EF4-FFF2-40B4-BE49-F238E27FC236}">
                <a16:creationId xmlns:a16="http://schemas.microsoft.com/office/drawing/2014/main" id="{DB186F0F-EBF9-48A5-8EAF-770B2B99260A}"/>
              </a:ext>
            </a:extLst>
          </p:cNvPr>
          <p:cNvSpPr txBox="1"/>
          <p:nvPr/>
        </p:nvSpPr>
        <p:spPr>
          <a:xfrm>
            <a:off x="5822221" y="4722114"/>
            <a:ext cx="1029316" cy="57676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dirty="0">
                <a:solidFill>
                  <a:schemeClr val="tx1"/>
                </a:solidFill>
                <a:latin typeface="Meiryo UI" panose="020B0604030504040204" pitchFamily="50" charset="-128"/>
                <a:ea typeface="Meiryo UI" panose="020B0604030504040204" pitchFamily="50" charset="-128"/>
              </a:rPr>
              <a:t>C</a:t>
            </a:r>
            <a:r>
              <a:rPr kumimoji="1" lang="ja-JP" altLang="en-US" sz="1400" dirty="0">
                <a:solidFill>
                  <a:schemeClr val="tx1"/>
                </a:solidFill>
                <a:latin typeface="Meiryo UI" panose="020B0604030504040204" pitchFamily="50" charset="-128"/>
                <a:ea typeface="Meiryo UI" panose="020B0604030504040204" pitchFamily="50" charset="-128"/>
              </a:rPr>
              <a:t>社、</a:t>
            </a:r>
            <a:r>
              <a:rPr kumimoji="1" lang="en-US" altLang="ja-JP" sz="1400" dirty="0">
                <a:solidFill>
                  <a:schemeClr val="tx1"/>
                </a:solidFill>
                <a:latin typeface="Meiryo UI" panose="020B0604030504040204" pitchFamily="50" charset="-128"/>
                <a:ea typeface="Meiryo UI" panose="020B0604030504040204" pitchFamily="50" charset="-128"/>
              </a:rPr>
              <a:t>D</a:t>
            </a:r>
            <a:r>
              <a:rPr kumimoji="1" lang="ja-JP" altLang="en-US" sz="1400" dirty="0">
                <a:solidFill>
                  <a:schemeClr val="tx1"/>
                </a:solidFill>
                <a:latin typeface="Meiryo UI" panose="020B0604030504040204" pitchFamily="50" charset="-128"/>
                <a:ea typeface="Meiryo UI" panose="020B0604030504040204" pitchFamily="50" charset="-128"/>
              </a:rPr>
              <a:t>社</a:t>
            </a:r>
            <a:endParaRPr kumimoji="1" lang="en-US" sz="1400" dirty="0">
              <a:solidFill>
                <a:schemeClr val="tx1"/>
              </a:solidFill>
              <a:latin typeface="Meiryo UI" panose="020B0604030504040204" pitchFamily="50" charset="-128"/>
              <a:ea typeface="Meiryo UI" panose="020B0604030504040204" pitchFamily="50" charset="-128"/>
            </a:endParaRPr>
          </a:p>
        </p:txBody>
      </p:sp>
      <p:sp>
        <p:nvSpPr>
          <p:cNvPr id="77" name="TextBox 76">
            <a:extLst>
              <a:ext uri="{FF2B5EF4-FFF2-40B4-BE49-F238E27FC236}">
                <a16:creationId xmlns:a16="http://schemas.microsoft.com/office/drawing/2014/main" id="{69171098-4680-4F91-8210-0CFBAEEB4D05}"/>
              </a:ext>
            </a:extLst>
          </p:cNvPr>
          <p:cNvSpPr txBox="1"/>
          <p:nvPr/>
        </p:nvSpPr>
        <p:spPr>
          <a:xfrm>
            <a:off x="5822221" y="5480621"/>
            <a:ext cx="1029316" cy="37523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dirty="0">
                <a:solidFill>
                  <a:schemeClr val="tx1"/>
                </a:solidFill>
                <a:latin typeface="Meiryo UI" panose="020B0604030504040204" pitchFamily="50" charset="-128"/>
                <a:ea typeface="Meiryo UI" panose="020B0604030504040204" pitchFamily="50" charset="-128"/>
              </a:rPr>
              <a:t>E</a:t>
            </a:r>
            <a:r>
              <a:rPr kumimoji="1" lang="ja-JP" altLang="en-US" sz="1400" dirty="0">
                <a:solidFill>
                  <a:schemeClr val="tx1"/>
                </a:solidFill>
                <a:latin typeface="Meiryo UI" panose="020B0604030504040204" pitchFamily="50" charset="-128"/>
                <a:ea typeface="Meiryo UI" panose="020B0604030504040204" pitchFamily="50" charset="-128"/>
              </a:rPr>
              <a:t>社</a:t>
            </a:r>
            <a:endParaRPr kumimoji="1" lang="en-US" sz="1400" dirty="0">
              <a:solidFill>
                <a:schemeClr val="tx1"/>
              </a:solidFill>
              <a:latin typeface="Meiryo UI" panose="020B0604030504040204" pitchFamily="50" charset="-128"/>
              <a:ea typeface="Meiryo UI" panose="020B0604030504040204" pitchFamily="50" charset="-128"/>
            </a:endParaRPr>
          </a:p>
        </p:txBody>
      </p:sp>
      <p:cxnSp>
        <p:nvCxnSpPr>
          <p:cNvPr id="79" name="Straight Connector 78">
            <a:extLst>
              <a:ext uri="{FF2B5EF4-FFF2-40B4-BE49-F238E27FC236}">
                <a16:creationId xmlns:a16="http://schemas.microsoft.com/office/drawing/2014/main" id="{ACAD1074-639A-42B7-ACD8-F0EBF14BDF10}"/>
              </a:ext>
            </a:extLst>
          </p:cNvPr>
          <p:cNvCxnSpPr>
            <a:cxnSpLocks/>
          </p:cNvCxnSpPr>
          <p:nvPr/>
        </p:nvCxnSpPr>
        <p:spPr>
          <a:xfrm>
            <a:off x="8177615" y="3560891"/>
            <a:ext cx="1715526"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6" name="Rectangle 35">
            <a:extLst>
              <a:ext uri="{FF2B5EF4-FFF2-40B4-BE49-F238E27FC236}">
                <a16:creationId xmlns:a16="http://schemas.microsoft.com/office/drawing/2014/main" id="{9382E364-8965-4582-B5DB-4C1FC7B84396}"/>
              </a:ext>
            </a:extLst>
          </p:cNvPr>
          <p:cNvSpPr/>
          <p:nvPr/>
        </p:nvSpPr>
        <p:spPr>
          <a:xfrm>
            <a:off x="6946244" y="3182754"/>
            <a:ext cx="1146865" cy="425045"/>
          </a:xfrm>
          <a:prstGeom prst="rect">
            <a:avLst/>
          </a:prstGeom>
        </p:spPr>
        <p:txBody>
          <a:bodyPr wrap="none" lIns="36000" rIns="0" anchor="b">
            <a:noAutofit/>
          </a:bodyPr>
          <a:lstStyle/>
          <a:p>
            <a:r>
              <a:rPr kumimoji="1" lang="ja-JP" altLang="en-US" sz="1400" b="1" dirty="0">
                <a:latin typeface="Meiryo UI" panose="020B0604030504040204" pitchFamily="50" charset="-128"/>
                <a:ea typeface="Meiryo UI" panose="020B0604030504040204" pitchFamily="50" charset="-128"/>
              </a:rPr>
              <a:t>消費量</a:t>
            </a:r>
            <a:r>
              <a:rPr kumimoji="1" lang="ja-JP" altLang="en-US" sz="1000" b="1" dirty="0">
                <a:latin typeface="Meiryo UI" panose="020B0604030504040204" pitchFamily="50" charset="-128"/>
                <a:ea typeface="Meiryo UI" panose="020B0604030504040204" pitchFamily="50" charset="-128"/>
              </a:rPr>
              <a:t>（Ｘ年）</a:t>
            </a:r>
            <a:endParaRPr kumimoji="1" lang="en-US" altLang="ja-JP" sz="1000" b="1" dirty="0" err="1">
              <a:latin typeface="Meiryo UI" panose="020B0604030504040204" pitchFamily="50" charset="-128"/>
              <a:ea typeface="Meiryo UI" panose="020B0604030504040204" pitchFamily="50" charset="-128"/>
            </a:endParaRPr>
          </a:p>
        </p:txBody>
      </p:sp>
      <p:cxnSp>
        <p:nvCxnSpPr>
          <p:cNvPr id="23" name="Straight Connector 22">
            <a:extLst>
              <a:ext uri="{FF2B5EF4-FFF2-40B4-BE49-F238E27FC236}">
                <a16:creationId xmlns:a16="http://schemas.microsoft.com/office/drawing/2014/main" id="{0111B23C-7AC1-44DE-B0AC-10DCB55564DD}"/>
              </a:ext>
            </a:extLst>
          </p:cNvPr>
          <p:cNvCxnSpPr>
            <a:cxnSpLocks/>
          </p:cNvCxnSpPr>
          <p:nvPr/>
        </p:nvCxnSpPr>
        <p:spPr>
          <a:xfrm>
            <a:off x="5009338" y="3560891"/>
            <a:ext cx="751627"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F9317AA9-5800-4895-BB9F-439450A508BD}"/>
              </a:ext>
            </a:extLst>
          </p:cNvPr>
          <p:cNvSpPr txBox="1"/>
          <p:nvPr/>
        </p:nvSpPr>
        <p:spPr>
          <a:xfrm>
            <a:off x="5009338" y="3182642"/>
            <a:ext cx="751627" cy="425268"/>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400" b="1" dirty="0">
                <a:solidFill>
                  <a:schemeClr val="tx1"/>
                </a:solidFill>
                <a:latin typeface="Meiryo UI" panose="020B0604030504040204" pitchFamily="50" charset="-128"/>
                <a:ea typeface="Meiryo UI" panose="020B0604030504040204" pitchFamily="50" charset="-128"/>
              </a:rPr>
              <a:t>需要家</a:t>
            </a:r>
            <a:endParaRPr kumimoji="1" lang="en-US" sz="1400" b="1" dirty="0" err="1">
              <a:solidFill>
                <a:schemeClr val="tx1"/>
              </a:solidFill>
              <a:latin typeface="Meiryo UI" panose="020B0604030504040204" pitchFamily="50" charset="-128"/>
              <a:ea typeface="Meiryo UI" panose="020B0604030504040204" pitchFamily="50" charset="-128"/>
            </a:endParaRPr>
          </a:p>
        </p:txBody>
      </p:sp>
      <p:sp>
        <p:nvSpPr>
          <p:cNvPr id="40" name="TextBox 39">
            <a:extLst>
              <a:ext uri="{FF2B5EF4-FFF2-40B4-BE49-F238E27FC236}">
                <a16:creationId xmlns:a16="http://schemas.microsoft.com/office/drawing/2014/main" id="{BC7A7012-305F-48C5-BCA1-F60B6131E60C}"/>
              </a:ext>
            </a:extLst>
          </p:cNvPr>
          <p:cNvSpPr txBox="1"/>
          <p:nvPr/>
        </p:nvSpPr>
        <p:spPr>
          <a:xfrm>
            <a:off x="5006134" y="3578419"/>
            <a:ext cx="751627" cy="1032975"/>
          </a:xfrm>
          <a:prstGeom prst="rect">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ja-JP" altLang="en-US" sz="1400" dirty="0">
                <a:solidFill>
                  <a:schemeClr val="tx1"/>
                </a:solidFill>
                <a:latin typeface="Meiryo UI" panose="020B0604030504040204" pitchFamily="50" charset="-128"/>
                <a:ea typeface="Meiryo UI" panose="020B0604030504040204" pitchFamily="50" charset="-128"/>
              </a:rPr>
              <a:t>Ｘ業</a:t>
            </a:r>
            <a:endParaRPr kumimoji="1" lang="en-US" sz="1400" dirty="0" err="1">
              <a:solidFill>
                <a:schemeClr val="tx1"/>
              </a:solidFill>
              <a:latin typeface="Meiryo UI" panose="020B0604030504040204" pitchFamily="50" charset="-128"/>
              <a:ea typeface="Meiryo UI" panose="020B0604030504040204" pitchFamily="50" charset="-128"/>
            </a:endParaRPr>
          </a:p>
        </p:txBody>
      </p:sp>
      <p:sp>
        <p:nvSpPr>
          <p:cNvPr id="41" name="TextBox 40">
            <a:extLst>
              <a:ext uri="{FF2B5EF4-FFF2-40B4-BE49-F238E27FC236}">
                <a16:creationId xmlns:a16="http://schemas.microsoft.com/office/drawing/2014/main" id="{5776F995-53F3-414D-AC62-D4C862C767AD}"/>
              </a:ext>
            </a:extLst>
          </p:cNvPr>
          <p:cNvSpPr txBox="1"/>
          <p:nvPr/>
        </p:nvSpPr>
        <p:spPr>
          <a:xfrm>
            <a:off x="5006134" y="4722114"/>
            <a:ext cx="751627" cy="659235"/>
          </a:xfrm>
          <a:prstGeom prst="rect">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ja-JP" altLang="en-US" sz="1400" dirty="0">
                <a:solidFill>
                  <a:schemeClr val="tx1"/>
                </a:solidFill>
                <a:latin typeface="Meiryo UI" panose="020B0604030504040204" pitchFamily="50" charset="-128"/>
                <a:ea typeface="Meiryo UI" panose="020B0604030504040204" pitchFamily="50" charset="-128"/>
              </a:rPr>
              <a:t>Ｙ業</a:t>
            </a:r>
            <a:endParaRPr kumimoji="1" lang="en-US" sz="1400" dirty="0" err="1">
              <a:solidFill>
                <a:schemeClr val="tx1"/>
              </a:solidFill>
              <a:latin typeface="Meiryo UI" panose="020B0604030504040204" pitchFamily="50" charset="-128"/>
              <a:ea typeface="Meiryo UI" panose="020B0604030504040204" pitchFamily="50" charset="-128"/>
            </a:endParaRPr>
          </a:p>
        </p:txBody>
      </p:sp>
      <p:sp>
        <p:nvSpPr>
          <p:cNvPr id="42" name="TextBox 41">
            <a:extLst>
              <a:ext uri="{FF2B5EF4-FFF2-40B4-BE49-F238E27FC236}">
                <a16:creationId xmlns:a16="http://schemas.microsoft.com/office/drawing/2014/main" id="{5B31C5FF-806B-4705-9F34-ECA9741427D4}"/>
              </a:ext>
            </a:extLst>
          </p:cNvPr>
          <p:cNvSpPr txBox="1"/>
          <p:nvPr/>
        </p:nvSpPr>
        <p:spPr>
          <a:xfrm>
            <a:off x="5006134" y="5480621"/>
            <a:ext cx="751627" cy="375231"/>
          </a:xfrm>
          <a:prstGeom prst="rect">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ja-JP" altLang="en-US" sz="1400" dirty="0">
                <a:solidFill>
                  <a:schemeClr val="tx1"/>
                </a:solidFill>
                <a:latin typeface="Meiryo UI" panose="020B0604030504040204" pitchFamily="50" charset="-128"/>
                <a:ea typeface="Meiryo UI" panose="020B0604030504040204" pitchFamily="50" charset="-128"/>
              </a:rPr>
              <a:t>Ｚ業</a:t>
            </a:r>
            <a:endParaRPr kumimoji="1" lang="en-US" sz="1400" dirty="0" err="1">
              <a:solidFill>
                <a:schemeClr val="tx1"/>
              </a:solidFill>
              <a:latin typeface="Meiryo UI" panose="020B0604030504040204" pitchFamily="50" charset="-128"/>
              <a:ea typeface="Meiryo UI" panose="020B0604030504040204" pitchFamily="50" charset="-128"/>
            </a:endParaRPr>
          </a:p>
        </p:txBody>
      </p:sp>
      <p:sp>
        <p:nvSpPr>
          <p:cNvPr id="74" name="TextBox 73">
            <a:extLst>
              <a:ext uri="{FF2B5EF4-FFF2-40B4-BE49-F238E27FC236}">
                <a16:creationId xmlns:a16="http://schemas.microsoft.com/office/drawing/2014/main" id="{A7C24335-C4B4-43AF-9BEB-0DA657B494E9}"/>
              </a:ext>
            </a:extLst>
          </p:cNvPr>
          <p:cNvSpPr txBox="1"/>
          <p:nvPr/>
        </p:nvSpPr>
        <p:spPr>
          <a:xfrm>
            <a:off x="5846237" y="3182642"/>
            <a:ext cx="1116000" cy="425268"/>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400" b="1" dirty="0">
                <a:solidFill>
                  <a:schemeClr val="tx1"/>
                </a:solidFill>
                <a:latin typeface="Meiryo UI" panose="020B0604030504040204" pitchFamily="50" charset="-128"/>
                <a:ea typeface="Meiryo UI" panose="020B0604030504040204" pitchFamily="50" charset="-128"/>
              </a:rPr>
              <a:t>主なプレーヤー</a:t>
            </a:r>
            <a:endParaRPr kumimoji="1" lang="en-US" sz="1400" b="1" dirty="0" err="1">
              <a:solidFill>
                <a:schemeClr val="tx1"/>
              </a:solidFill>
              <a:latin typeface="Meiryo UI" panose="020B0604030504040204" pitchFamily="50" charset="-128"/>
              <a:ea typeface="Meiryo UI" panose="020B0604030504040204" pitchFamily="50" charset="-128"/>
            </a:endParaRPr>
          </a:p>
        </p:txBody>
      </p:sp>
      <p:sp>
        <p:nvSpPr>
          <p:cNvPr id="80" name="Rectangle 79">
            <a:extLst>
              <a:ext uri="{FF2B5EF4-FFF2-40B4-BE49-F238E27FC236}">
                <a16:creationId xmlns:a16="http://schemas.microsoft.com/office/drawing/2014/main" id="{4A2C3DFD-84CC-44A7-B7CC-E48BD70536E2}"/>
              </a:ext>
            </a:extLst>
          </p:cNvPr>
          <p:cNvSpPr/>
          <p:nvPr/>
        </p:nvSpPr>
        <p:spPr>
          <a:xfrm>
            <a:off x="8347736" y="3182754"/>
            <a:ext cx="760396" cy="425045"/>
          </a:xfrm>
          <a:prstGeom prst="rect">
            <a:avLst/>
          </a:prstGeom>
        </p:spPr>
        <p:txBody>
          <a:bodyPr wrap="none" lIns="36000" rIns="0" anchor="b">
            <a:noAutofit/>
          </a:bodyPr>
          <a:lstStyle/>
          <a:p>
            <a:r>
              <a:rPr kumimoji="1" lang="ja-JP" altLang="en-US" sz="1400" b="1" dirty="0">
                <a:latin typeface="Meiryo UI" panose="020B0604030504040204" pitchFamily="50" charset="-128"/>
                <a:ea typeface="Meiryo UI" panose="020B0604030504040204" pitchFamily="50" charset="-128"/>
              </a:rPr>
              <a:t>課題</a:t>
            </a:r>
            <a:endParaRPr kumimoji="1" lang="en-US" altLang="ja-JP" sz="1400" b="1" dirty="0" err="1">
              <a:latin typeface="Meiryo UI" panose="020B0604030504040204" pitchFamily="50" charset="-128"/>
              <a:ea typeface="Meiryo UI" panose="020B0604030504040204" pitchFamily="50" charset="-128"/>
            </a:endParaRPr>
          </a:p>
        </p:txBody>
      </p:sp>
      <p:sp>
        <p:nvSpPr>
          <p:cNvPr id="81" name="TextBox 80">
            <a:extLst>
              <a:ext uri="{FF2B5EF4-FFF2-40B4-BE49-F238E27FC236}">
                <a16:creationId xmlns:a16="http://schemas.microsoft.com/office/drawing/2014/main" id="{C4B8A844-9A8A-41B7-83AA-8FB570E013A3}"/>
              </a:ext>
            </a:extLst>
          </p:cNvPr>
          <p:cNvSpPr txBox="1"/>
          <p:nvPr/>
        </p:nvSpPr>
        <p:spPr>
          <a:xfrm>
            <a:off x="8177615" y="3578420"/>
            <a:ext cx="1715526" cy="37523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45720" numCol="1" spcCol="0" rtlCol="0" fromWordArt="0" anchor="t" anchorCtr="0" forceAA="0" compatLnSpc="1">
            <a:prstTxWarp prst="textNoShape">
              <a:avLst/>
            </a:prstTxWarp>
            <a:noAutofit/>
          </a:bodyPr>
          <a:lstStyle/>
          <a:p>
            <a:pPr marL="182563" lvl="1" indent="-182563">
              <a:buClr>
                <a:schemeClr val="tx2"/>
              </a:buClr>
              <a:buSzPct val="100000"/>
              <a:buFont typeface="Trebuchet MS" panose="020B0603020202020204" pitchFamily="34" charset="0"/>
              <a:buChar char="•"/>
            </a:pPr>
            <a:r>
              <a:rPr kumimoji="1" lang="en-US" altLang="ja-JP" sz="1400" dirty="0" err="1">
                <a:solidFill>
                  <a:schemeClr val="tx1"/>
                </a:solidFill>
                <a:latin typeface="Trebuchet MS" panose="020B0603020202020204" pitchFamily="34" charset="0"/>
                <a:ea typeface="Meiryo UI" panose="020B0604030504040204" pitchFamily="50" charset="-128"/>
              </a:rPr>
              <a:t>XXXX</a:t>
            </a:r>
            <a:endParaRPr kumimoji="1" lang="en-US" altLang="ja-JP" sz="1400" dirty="0">
              <a:solidFill>
                <a:schemeClr val="tx1"/>
              </a:solidFill>
              <a:latin typeface="Trebuchet MS" panose="020B0603020202020204" pitchFamily="34" charset="0"/>
              <a:ea typeface="Meiryo UI" panose="020B0604030504040204" pitchFamily="50" charset="-128"/>
            </a:endParaRPr>
          </a:p>
          <a:p>
            <a:pPr marL="182563" lvl="1" indent="-182563">
              <a:buClr>
                <a:schemeClr val="tx2"/>
              </a:buClr>
              <a:buSzPct val="100000"/>
              <a:buFont typeface="Trebuchet MS" panose="020B0603020202020204" pitchFamily="34" charset="0"/>
              <a:buChar char="•"/>
            </a:pPr>
            <a:r>
              <a:rPr kumimoji="1" lang="en-US" altLang="ja-JP" sz="1400" dirty="0" err="1">
                <a:solidFill>
                  <a:schemeClr val="tx1"/>
                </a:solidFill>
                <a:latin typeface="Trebuchet MS" panose="020B0603020202020204" pitchFamily="34" charset="0"/>
                <a:ea typeface="Meiryo UI" panose="020B0604030504040204" pitchFamily="50" charset="-128"/>
              </a:rPr>
              <a:t>XXXX</a:t>
            </a:r>
            <a:endParaRPr kumimoji="1" lang="en-US" altLang="ja-JP" sz="1400" dirty="0">
              <a:solidFill>
                <a:schemeClr val="tx1"/>
              </a:solidFill>
              <a:latin typeface="Trebuchet MS" panose="020B0603020202020204" pitchFamily="34" charset="0"/>
              <a:ea typeface="Meiryo UI" panose="020B0604030504040204" pitchFamily="50" charset="-128"/>
            </a:endParaRPr>
          </a:p>
        </p:txBody>
      </p:sp>
      <p:sp>
        <p:nvSpPr>
          <p:cNvPr id="82" name="TextBox 81">
            <a:extLst>
              <a:ext uri="{FF2B5EF4-FFF2-40B4-BE49-F238E27FC236}">
                <a16:creationId xmlns:a16="http://schemas.microsoft.com/office/drawing/2014/main" id="{BCC3F790-D788-4416-A2D4-41A517634A44}"/>
              </a:ext>
            </a:extLst>
          </p:cNvPr>
          <p:cNvSpPr txBox="1"/>
          <p:nvPr/>
        </p:nvSpPr>
        <p:spPr>
          <a:xfrm>
            <a:off x="8177615" y="4722114"/>
            <a:ext cx="1715526" cy="57676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t" anchorCtr="0" forceAA="0" compatLnSpc="1">
            <a:prstTxWarp prst="textNoShape">
              <a:avLst/>
            </a:prstTxWarp>
            <a:noAutofit/>
          </a:bodyPr>
          <a:lstStyle/>
          <a:p>
            <a:pPr marL="182563" lvl="1" indent="-182563">
              <a:buClr>
                <a:schemeClr val="tx2"/>
              </a:buClr>
              <a:buSzPct val="100000"/>
              <a:buFont typeface="Trebuchet MS" panose="020B0603020202020204" pitchFamily="34" charset="0"/>
              <a:buChar char="•"/>
            </a:pPr>
            <a:r>
              <a:rPr kumimoji="1" lang="en-US" altLang="ja-JP" sz="1400" dirty="0">
                <a:solidFill>
                  <a:schemeClr val="tx1"/>
                </a:solidFill>
                <a:latin typeface="Trebuchet MS" panose="020B0603020202020204" pitchFamily="34" charset="0"/>
                <a:ea typeface="Meiryo UI" panose="020B0604030504040204" pitchFamily="50" charset="-128"/>
              </a:rPr>
              <a:t>XXXX</a:t>
            </a:r>
          </a:p>
          <a:p>
            <a:pPr marL="182563" lvl="1" indent="-182563">
              <a:buClr>
                <a:schemeClr val="tx2"/>
              </a:buClr>
              <a:buSzPct val="100000"/>
              <a:buFont typeface="Trebuchet MS" panose="020B0603020202020204" pitchFamily="34" charset="0"/>
              <a:buChar char="•"/>
            </a:pPr>
            <a:r>
              <a:rPr kumimoji="1" lang="en-US" altLang="ja-JP" sz="1400" dirty="0" err="1">
                <a:solidFill>
                  <a:schemeClr val="tx1"/>
                </a:solidFill>
                <a:latin typeface="Trebuchet MS" panose="020B0603020202020204" pitchFamily="34" charset="0"/>
                <a:ea typeface="Meiryo UI" panose="020B0604030504040204" pitchFamily="50" charset="-128"/>
              </a:rPr>
              <a:t>XXXX</a:t>
            </a:r>
            <a:endParaRPr kumimoji="1" lang="en-US" altLang="ja-JP" sz="1400" dirty="0">
              <a:solidFill>
                <a:schemeClr val="tx1"/>
              </a:solidFill>
              <a:latin typeface="Trebuchet MS" panose="020B0603020202020204" pitchFamily="34" charset="0"/>
              <a:ea typeface="Meiryo UI" panose="020B0604030504040204" pitchFamily="50" charset="-128"/>
            </a:endParaRPr>
          </a:p>
        </p:txBody>
      </p:sp>
      <p:sp>
        <p:nvSpPr>
          <p:cNvPr id="48" name="TextBox 47" descr="ｔ">
            <a:extLst>
              <a:ext uri="{FF2B5EF4-FFF2-40B4-BE49-F238E27FC236}">
                <a16:creationId xmlns:a16="http://schemas.microsoft.com/office/drawing/2014/main" id="{A4CE0991-B734-45FB-AEC5-9208BF4974B7}"/>
              </a:ext>
            </a:extLst>
          </p:cNvPr>
          <p:cNvSpPr txBox="1"/>
          <p:nvPr/>
        </p:nvSpPr>
        <p:spPr>
          <a:xfrm>
            <a:off x="10031787" y="3589306"/>
            <a:ext cx="1728000" cy="42141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182563" lvl="1" indent="-182563">
              <a:buClr>
                <a:schemeClr val="tx2"/>
              </a:buClr>
              <a:buSzPct val="100000"/>
              <a:buFont typeface="Trebuchet MS" panose="020B0603020202020204" pitchFamily="34" charset="0"/>
              <a:buChar char="•"/>
            </a:pPr>
            <a:r>
              <a:rPr kumimoji="1" lang="en-US" altLang="ja-JP" sz="1400" dirty="0" err="1">
                <a:solidFill>
                  <a:schemeClr val="tx1"/>
                </a:solidFill>
                <a:latin typeface="Trebuchet MS" panose="020B0603020202020204" pitchFamily="34" charset="0"/>
                <a:ea typeface="Meiryo UI" panose="020B0604030504040204" pitchFamily="50" charset="-128"/>
              </a:rPr>
              <a:t>XXXX</a:t>
            </a:r>
            <a:endParaRPr kumimoji="1" lang="en-US" altLang="ja-JP" sz="1400" dirty="0">
              <a:solidFill>
                <a:schemeClr val="tx1"/>
              </a:solidFill>
              <a:latin typeface="Trebuchet MS" panose="020B0603020202020204" pitchFamily="34" charset="0"/>
              <a:ea typeface="Meiryo UI" panose="020B0604030504040204" pitchFamily="50" charset="-128"/>
            </a:endParaRPr>
          </a:p>
          <a:p>
            <a:pPr marL="182563" lvl="1" indent="-182563">
              <a:buClr>
                <a:schemeClr val="tx2"/>
              </a:buClr>
              <a:buSzPct val="100000"/>
              <a:buFont typeface="Trebuchet MS" panose="020B0603020202020204" pitchFamily="34" charset="0"/>
              <a:buChar char="•"/>
            </a:pPr>
            <a:r>
              <a:rPr kumimoji="1" lang="en-US" altLang="ja-JP" sz="1400" dirty="0" err="1">
                <a:solidFill>
                  <a:schemeClr val="tx1"/>
                </a:solidFill>
                <a:latin typeface="Trebuchet MS" panose="020B0603020202020204" pitchFamily="34" charset="0"/>
                <a:ea typeface="Meiryo UI" panose="020B0604030504040204" pitchFamily="50" charset="-128"/>
              </a:rPr>
              <a:t>XXXX</a:t>
            </a:r>
            <a:endParaRPr kumimoji="1" lang="en-US" altLang="ja-JP" sz="1400" dirty="0">
              <a:solidFill>
                <a:schemeClr val="tx1"/>
              </a:solidFill>
              <a:latin typeface="Trebuchet MS" panose="020B0603020202020204" pitchFamily="34" charset="0"/>
              <a:ea typeface="Meiryo UI" panose="020B0604030504040204" pitchFamily="50" charset="-128"/>
            </a:endParaRPr>
          </a:p>
        </p:txBody>
      </p:sp>
      <p:sp>
        <p:nvSpPr>
          <p:cNvPr id="39" name="Rectangle 38">
            <a:extLst>
              <a:ext uri="{FF2B5EF4-FFF2-40B4-BE49-F238E27FC236}">
                <a16:creationId xmlns:a16="http://schemas.microsoft.com/office/drawing/2014/main" id="{1A118018-1451-4E63-A723-1528CB511CAE}"/>
              </a:ext>
            </a:extLst>
          </p:cNvPr>
          <p:cNvSpPr/>
          <p:nvPr/>
        </p:nvSpPr>
        <p:spPr>
          <a:xfrm>
            <a:off x="10064591" y="3182754"/>
            <a:ext cx="1646905" cy="425045"/>
          </a:xfrm>
          <a:prstGeom prst="rect">
            <a:avLst/>
          </a:prstGeom>
        </p:spPr>
        <p:txBody>
          <a:bodyPr wrap="none" lIns="36000" rIns="0" anchor="b">
            <a:noAutofit/>
          </a:bodyPr>
          <a:lstStyle/>
          <a:p>
            <a:r>
              <a:rPr kumimoji="1" lang="ja-JP" altLang="en-US" sz="1400" b="1" dirty="0">
                <a:latin typeface="Meiryo UI" panose="020B0604030504040204" pitchFamily="50" charset="-128"/>
                <a:ea typeface="Meiryo UI" panose="020B0604030504040204" pitchFamily="50" charset="-128"/>
              </a:rPr>
              <a:t>想定ニーズ</a:t>
            </a:r>
            <a:endParaRPr kumimoji="1" lang="en-US" altLang="ja-JP" sz="1400" b="1" dirty="0" err="1">
              <a:latin typeface="Meiryo UI" panose="020B0604030504040204" pitchFamily="50" charset="-128"/>
              <a:ea typeface="Meiryo UI" panose="020B0604030504040204" pitchFamily="50" charset="-128"/>
            </a:endParaRPr>
          </a:p>
        </p:txBody>
      </p:sp>
      <p:cxnSp>
        <p:nvCxnSpPr>
          <p:cNvPr id="85" name="Straight Connector 84">
            <a:extLst>
              <a:ext uri="{FF2B5EF4-FFF2-40B4-BE49-F238E27FC236}">
                <a16:creationId xmlns:a16="http://schemas.microsoft.com/office/drawing/2014/main" id="{078C122F-E47E-40D7-A759-7DF16B77C419}"/>
              </a:ext>
            </a:extLst>
          </p:cNvPr>
          <p:cNvCxnSpPr>
            <a:cxnSpLocks/>
          </p:cNvCxnSpPr>
          <p:nvPr/>
        </p:nvCxnSpPr>
        <p:spPr>
          <a:xfrm>
            <a:off x="9965358" y="3560891"/>
            <a:ext cx="164690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86" name="TextBox 85">
            <a:extLst>
              <a:ext uri="{FF2B5EF4-FFF2-40B4-BE49-F238E27FC236}">
                <a16:creationId xmlns:a16="http://schemas.microsoft.com/office/drawing/2014/main" id="{F8603C3D-8D56-4A59-9CBA-68DED01BFAFC}"/>
              </a:ext>
            </a:extLst>
          </p:cNvPr>
          <p:cNvSpPr txBox="1"/>
          <p:nvPr/>
        </p:nvSpPr>
        <p:spPr>
          <a:xfrm>
            <a:off x="8177615" y="5480621"/>
            <a:ext cx="1715526" cy="37523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182563" lvl="1" indent="-182563">
              <a:buClr>
                <a:schemeClr val="tx2"/>
              </a:buClr>
              <a:buSzPct val="100000"/>
              <a:buFont typeface="Trebuchet MS" panose="020B0603020202020204" pitchFamily="34" charset="0"/>
              <a:buChar char="•"/>
            </a:pPr>
            <a:r>
              <a:rPr kumimoji="1" lang="en-US" altLang="ja-JP" sz="1400" dirty="0">
                <a:solidFill>
                  <a:schemeClr val="tx1"/>
                </a:solidFill>
                <a:latin typeface="Trebuchet MS" panose="020B0603020202020204" pitchFamily="34" charset="0"/>
                <a:ea typeface="Meiryo UI" panose="020B0604030504040204" pitchFamily="50" charset="-128"/>
              </a:rPr>
              <a:t>XXXX</a:t>
            </a:r>
          </a:p>
          <a:p>
            <a:pPr marL="182563" lvl="1" indent="-182563">
              <a:buClr>
                <a:schemeClr val="tx2"/>
              </a:buClr>
              <a:buSzPct val="100000"/>
              <a:buFont typeface="Trebuchet MS" panose="020B0603020202020204" pitchFamily="34" charset="0"/>
              <a:buChar char="•"/>
            </a:pPr>
            <a:r>
              <a:rPr kumimoji="1" lang="en-US" altLang="ja-JP" sz="1400" dirty="0">
                <a:solidFill>
                  <a:schemeClr val="tx1"/>
                </a:solidFill>
                <a:latin typeface="Trebuchet MS" panose="020B0603020202020204" pitchFamily="34" charset="0"/>
                <a:ea typeface="Meiryo UI" panose="020B0604030504040204" pitchFamily="50" charset="-128"/>
              </a:rPr>
              <a:t>XXXX</a:t>
            </a:r>
          </a:p>
        </p:txBody>
      </p:sp>
      <p:cxnSp>
        <p:nvCxnSpPr>
          <p:cNvPr id="89" name="Straight Connector 88">
            <a:extLst>
              <a:ext uri="{FF2B5EF4-FFF2-40B4-BE49-F238E27FC236}">
                <a16:creationId xmlns:a16="http://schemas.microsoft.com/office/drawing/2014/main" id="{9AA98539-3B65-4213-A262-9630C30DAB5E}"/>
              </a:ext>
            </a:extLst>
          </p:cNvPr>
          <p:cNvCxnSpPr/>
          <p:nvPr/>
        </p:nvCxnSpPr>
        <p:spPr>
          <a:xfrm>
            <a:off x="4985411" y="4689060"/>
            <a:ext cx="6587619" cy="0"/>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C88C52AE-7494-4624-9917-F2D51A012BE5}"/>
              </a:ext>
            </a:extLst>
          </p:cNvPr>
          <p:cNvCxnSpPr/>
          <p:nvPr/>
        </p:nvCxnSpPr>
        <p:spPr>
          <a:xfrm>
            <a:off x="4985411" y="5428369"/>
            <a:ext cx="6587619" cy="0"/>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sp>
        <p:nvSpPr>
          <p:cNvPr id="138" name="Rectangle 137" descr="ｔ">
            <a:extLst>
              <a:ext uri="{FF2B5EF4-FFF2-40B4-BE49-F238E27FC236}">
                <a16:creationId xmlns:a16="http://schemas.microsoft.com/office/drawing/2014/main" id="{B1BCCDEB-66B1-4174-BDF0-1520ED88A72F}"/>
              </a:ext>
            </a:extLst>
          </p:cNvPr>
          <p:cNvSpPr/>
          <p:nvPr/>
        </p:nvSpPr>
        <p:spPr>
          <a:xfrm>
            <a:off x="4990046" y="2294620"/>
            <a:ext cx="6582984" cy="93156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88900" indent="-88900"/>
            <a:r>
              <a:rPr kumimoji="1" lang="ja-JP" altLang="en-US" sz="1400" b="1" dirty="0">
                <a:solidFill>
                  <a:schemeClr val="tx1"/>
                </a:solidFill>
                <a:latin typeface="Meiryo UI" panose="020B0604030504040204" pitchFamily="50" charset="-128"/>
                <a:ea typeface="Meiryo UI" panose="020B0604030504040204" pitchFamily="50" charset="-128"/>
              </a:rPr>
              <a:t>市場概要と目標とするシェア・時期</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marL="324000" lvl="1" indent="-216000">
              <a:buClr>
                <a:schemeClr val="tx2"/>
              </a:buClr>
              <a:buSzPct val="100000"/>
              <a:buFont typeface="Trebuchet MS" panose="020B0603020202020204" pitchFamily="34" charset="0"/>
              <a:buChar char="•"/>
            </a:pPr>
            <a:r>
              <a:rPr kumimoji="1" lang="ja-JP" altLang="en-US" sz="1400" dirty="0">
                <a:solidFill>
                  <a:schemeClr val="tx1"/>
                </a:solidFill>
                <a:latin typeface="Trebuchet MS" panose="020B0603020202020204" pitchFamily="34" charset="0"/>
                <a:ea typeface="Meiryo UI" panose="020B0604030504040204" pitchFamily="50" charset="-128"/>
              </a:rPr>
              <a:t>・・・・</a:t>
            </a:r>
            <a:endParaRPr kumimoji="1" lang="en-US" altLang="ja-JP" sz="1400" dirty="0">
              <a:solidFill>
                <a:schemeClr val="tx1"/>
              </a:solidFill>
              <a:latin typeface="Trebuchet MS" panose="020B0603020202020204" pitchFamily="34" charset="0"/>
              <a:ea typeface="Meiryo UI" panose="020B0604030504040204" pitchFamily="50" charset="-128"/>
            </a:endParaRPr>
          </a:p>
          <a:p>
            <a:pPr marL="324000" lvl="1" indent="-216000">
              <a:buClr>
                <a:schemeClr val="tx2"/>
              </a:buClr>
              <a:buSzPct val="100000"/>
              <a:buFont typeface="Trebuchet MS" panose="020B0603020202020204" pitchFamily="34" charset="0"/>
              <a:buChar char="•"/>
            </a:pPr>
            <a:r>
              <a:rPr kumimoji="1" lang="ja-JP" altLang="en-US" sz="1400" dirty="0">
                <a:solidFill>
                  <a:schemeClr val="tx1"/>
                </a:solidFill>
                <a:latin typeface="Trebuchet MS" panose="020B0603020202020204" pitchFamily="34" charset="0"/>
                <a:ea typeface="Meiryo UI" panose="020B0604030504040204" pitchFamily="50" charset="-128"/>
              </a:rPr>
              <a:t>・・・・</a:t>
            </a:r>
            <a:endParaRPr kumimoji="1" lang="en-US" altLang="ja-JP" sz="1400" dirty="0">
              <a:solidFill>
                <a:schemeClr val="tx1"/>
              </a:solidFill>
              <a:latin typeface="Trebuchet MS" panose="020B0603020202020204" pitchFamily="34" charset="0"/>
              <a:ea typeface="Meiryo UI" panose="020B0604030504040204" pitchFamily="50" charset="-128"/>
            </a:endParaRPr>
          </a:p>
          <a:p>
            <a:pPr marL="324000" lvl="1" indent="-216000">
              <a:buClr>
                <a:schemeClr val="tx2"/>
              </a:buClr>
              <a:buSzPct val="100000"/>
              <a:buFont typeface="Trebuchet MS" panose="020B0603020202020204" pitchFamily="34" charset="0"/>
              <a:buChar char="•"/>
            </a:pPr>
            <a:r>
              <a:rPr kumimoji="1" lang="ja-JP" altLang="en-US" sz="1400" dirty="0">
                <a:solidFill>
                  <a:schemeClr val="tx1"/>
                </a:solidFill>
                <a:latin typeface="Trebuchet MS" panose="020B0603020202020204" pitchFamily="34" charset="0"/>
                <a:ea typeface="Meiryo UI" panose="020B0604030504040204" pitchFamily="50" charset="-128"/>
              </a:rPr>
              <a:t>・・・・</a:t>
            </a:r>
            <a:endParaRPr kumimoji="1" lang="en-US" altLang="ja-JP" sz="1400" dirty="0">
              <a:solidFill>
                <a:schemeClr val="tx1"/>
              </a:solidFill>
              <a:latin typeface="Trebuchet MS" panose="020B0603020202020204" pitchFamily="34" charset="0"/>
              <a:ea typeface="Meiryo UI" panose="020B0604030504040204" pitchFamily="50" charset="-128"/>
            </a:endParaRPr>
          </a:p>
        </p:txBody>
      </p:sp>
      <p:cxnSp>
        <p:nvCxnSpPr>
          <p:cNvPr id="139" name="Straight Connector 138">
            <a:extLst>
              <a:ext uri="{FF2B5EF4-FFF2-40B4-BE49-F238E27FC236}">
                <a16:creationId xmlns:a16="http://schemas.microsoft.com/office/drawing/2014/main" id="{68C440A3-9E57-4547-8E0F-AA2BC1A40698}"/>
              </a:ext>
            </a:extLst>
          </p:cNvPr>
          <p:cNvCxnSpPr/>
          <p:nvPr/>
        </p:nvCxnSpPr>
        <p:spPr>
          <a:xfrm>
            <a:off x="1043928" y="6356074"/>
            <a:ext cx="3312000" cy="0"/>
          </a:xfrm>
          <a:prstGeom prst="line">
            <a:avLst/>
          </a:prstGeom>
          <a:ln w="9525" cap="rnd">
            <a:solidFill>
              <a:schemeClr val="tx1">
                <a:lumMod val="60000"/>
                <a:lumOff val="40000"/>
              </a:schemeClr>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41" name="TextBox 140" descr="ｔ">
            <a:extLst>
              <a:ext uri="{FF2B5EF4-FFF2-40B4-BE49-F238E27FC236}">
                <a16:creationId xmlns:a16="http://schemas.microsoft.com/office/drawing/2014/main" id="{C19270C4-CA9A-4894-A8A8-FEC99D892D43}"/>
              </a:ext>
            </a:extLst>
          </p:cNvPr>
          <p:cNvSpPr txBox="1"/>
          <p:nvPr/>
        </p:nvSpPr>
        <p:spPr>
          <a:xfrm>
            <a:off x="331532" y="4542152"/>
            <a:ext cx="792000"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0" rIns="91440" bIns="45720" numCol="1" spcCol="0" rtlCol="0" fromWordArt="0" anchor="t" anchorCtr="0" forceAA="0" compatLnSpc="1">
            <a:prstTxWarp prst="textNoShape">
              <a:avLst/>
            </a:prstTxWarp>
            <a:noAutofit/>
          </a:bodyPr>
          <a:lstStyle/>
          <a:p>
            <a:r>
              <a:rPr kumimoji="1" lang="ja-JP" altLang="en-US" sz="1200" dirty="0">
                <a:solidFill>
                  <a:schemeClr val="accent5"/>
                </a:solidFill>
                <a:latin typeface="Meiryo UI" panose="020B0604030504040204" pitchFamily="50" charset="-128"/>
                <a:ea typeface="Meiryo UI" panose="020B0604030504040204" pitchFamily="50" charset="-128"/>
              </a:rPr>
              <a:t>軸①</a:t>
            </a:r>
            <a:endParaRPr kumimoji="1" lang="en-US" altLang="ja-JP" sz="1200" dirty="0">
              <a:solidFill>
                <a:schemeClr val="accent5"/>
              </a:solidFill>
              <a:latin typeface="Meiryo UI" panose="020B0604030504040204" pitchFamily="50" charset="-128"/>
              <a:ea typeface="Meiryo UI" panose="020B0604030504040204" pitchFamily="50" charset="-128"/>
            </a:endParaRPr>
          </a:p>
        </p:txBody>
      </p:sp>
      <p:sp>
        <p:nvSpPr>
          <p:cNvPr id="142" name="TextBox 141">
            <a:extLst>
              <a:ext uri="{FF2B5EF4-FFF2-40B4-BE49-F238E27FC236}">
                <a16:creationId xmlns:a16="http://schemas.microsoft.com/office/drawing/2014/main" id="{572B4234-6BE9-4F8D-A182-580701F20CD1}"/>
              </a:ext>
            </a:extLst>
          </p:cNvPr>
          <p:cNvSpPr txBox="1"/>
          <p:nvPr/>
        </p:nvSpPr>
        <p:spPr>
          <a:xfrm>
            <a:off x="2399664" y="6490822"/>
            <a:ext cx="591273"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200" dirty="0">
                <a:solidFill>
                  <a:schemeClr val="accent5"/>
                </a:solidFill>
                <a:latin typeface="Meiryo UI" panose="020B0604030504040204" pitchFamily="50" charset="-128"/>
                <a:ea typeface="Meiryo UI" panose="020B0604030504040204" pitchFamily="50" charset="-128"/>
              </a:rPr>
              <a:t>軸②</a:t>
            </a:r>
            <a:endParaRPr kumimoji="1" lang="en-US" sz="1200" dirty="0">
              <a:solidFill>
                <a:schemeClr val="accent5"/>
              </a:solidFill>
              <a:latin typeface="Meiryo UI" panose="020B0604030504040204" pitchFamily="50" charset="-128"/>
              <a:ea typeface="Meiryo UI" panose="020B0604030504040204" pitchFamily="50" charset="-128"/>
            </a:endParaRPr>
          </a:p>
        </p:txBody>
      </p:sp>
      <p:cxnSp>
        <p:nvCxnSpPr>
          <p:cNvPr id="150" name="Straight Connector 149">
            <a:extLst>
              <a:ext uri="{FF2B5EF4-FFF2-40B4-BE49-F238E27FC236}">
                <a16:creationId xmlns:a16="http://schemas.microsoft.com/office/drawing/2014/main" id="{0D3D112C-A891-4DF3-BA2C-5FECCE1F1955}"/>
              </a:ext>
            </a:extLst>
          </p:cNvPr>
          <p:cNvCxnSpPr>
            <a:cxnSpLocks/>
          </p:cNvCxnSpPr>
          <p:nvPr/>
        </p:nvCxnSpPr>
        <p:spPr>
          <a:xfrm rot="10800000" flipH="1">
            <a:off x="4822874" y="1725015"/>
            <a:ext cx="0" cy="4498768"/>
          </a:xfrm>
          <a:prstGeom prst="line">
            <a:avLst/>
          </a:prstGeom>
          <a:ln w="9525" cap="rnd">
            <a:solidFill>
              <a:schemeClr val="accent1"/>
            </a:solidFill>
            <a:prstDash val="solid"/>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E2FEA3BB-75C7-43E7-BF59-1E9D8AB2D9F5}"/>
              </a:ext>
            </a:extLst>
          </p:cNvPr>
          <p:cNvSpPr txBox="1"/>
          <p:nvPr/>
        </p:nvSpPr>
        <p:spPr>
          <a:xfrm>
            <a:off x="507931" y="2306611"/>
            <a:ext cx="4068000" cy="37272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en-US" altLang="ja-JP" sz="1400" dirty="0">
                <a:solidFill>
                  <a:schemeClr val="tx1"/>
                </a:solidFill>
                <a:latin typeface="Meiryo UI" panose="020B0604030504040204" pitchFamily="50" charset="-128"/>
                <a:ea typeface="Meiryo UI" panose="020B0604030504040204" pitchFamily="50" charset="-128"/>
              </a:rPr>
              <a:t>XX</a:t>
            </a:r>
            <a:r>
              <a:rPr kumimoji="1" lang="ja-JP" altLang="en-US" sz="1400" dirty="0">
                <a:solidFill>
                  <a:schemeClr val="tx1"/>
                </a:solidFill>
                <a:latin typeface="Meiryo UI" panose="020B0604030504040204" pitchFamily="50" charset="-128"/>
                <a:ea typeface="Meiryo UI" panose="020B0604030504040204" pitchFamily="50" charset="-128"/>
              </a:rPr>
              <a:t>のため、</a:t>
            </a:r>
            <a:r>
              <a:rPr kumimoji="1" lang="en-US" altLang="ja-JP" sz="1400" dirty="0">
                <a:solidFill>
                  <a:schemeClr val="tx1"/>
                </a:solidFill>
                <a:latin typeface="Meiryo UI" panose="020B0604030504040204" pitchFamily="50" charset="-128"/>
                <a:ea typeface="Meiryo UI" panose="020B0604030504040204" pitchFamily="50" charset="-128"/>
              </a:rPr>
              <a:t>XX</a:t>
            </a:r>
            <a:r>
              <a:rPr kumimoji="1" lang="ja-JP" altLang="en-US" sz="1400" dirty="0">
                <a:solidFill>
                  <a:schemeClr val="tx1"/>
                </a:solidFill>
                <a:latin typeface="Meiryo UI" panose="020B0604030504040204" pitchFamily="50" charset="-128"/>
                <a:ea typeface="Meiryo UI" panose="020B0604030504040204" pitchFamily="50" charset="-128"/>
              </a:rPr>
              <a:t>に注力</a:t>
            </a:r>
            <a:endParaRPr kumimoji="1" lang="en-US" sz="1400" dirty="0" err="1">
              <a:solidFill>
                <a:schemeClr val="tx1"/>
              </a:solidFill>
              <a:latin typeface="Meiryo UI" panose="020B0604030504040204" pitchFamily="50" charset="-128"/>
              <a:ea typeface="Meiryo UI" panose="020B0604030504040204" pitchFamily="50" charset="-128"/>
            </a:endParaRPr>
          </a:p>
        </p:txBody>
      </p:sp>
      <p:sp>
        <p:nvSpPr>
          <p:cNvPr id="154" name="TextBox 153">
            <a:extLst>
              <a:ext uri="{FF2B5EF4-FFF2-40B4-BE49-F238E27FC236}">
                <a16:creationId xmlns:a16="http://schemas.microsoft.com/office/drawing/2014/main" id="{7F96E2F1-96F8-498B-8000-382E35908C7B}"/>
              </a:ext>
            </a:extLst>
          </p:cNvPr>
          <p:cNvSpPr txBox="1"/>
          <p:nvPr/>
        </p:nvSpPr>
        <p:spPr>
          <a:xfrm>
            <a:off x="3336996" y="3086410"/>
            <a:ext cx="788638" cy="733032"/>
          </a:xfrm>
          <a:prstGeom prst="ellipse">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155" name="TextBox 154">
            <a:extLst>
              <a:ext uri="{FF2B5EF4-FFF2-40B4-BE49-F238E27FC236}">
                <a16:creationId xmlns:a16="http://schemas.microsoft.com/office/drawing/2014/main" id="{E39011E9-FB3E-4758-92AE-7FB15FAE76F6}"/>
              </a:ext>
            </a:extLst>
          </p:cNvPr>
          <p:cNvSpPr txBox="1"/>
          <p:nvPr/>
        </p:nvSpPr>
        <p:spPr>
          <a:xfrm>
            <a:off x="1235275" y="3066458"/>
            <a:ext cx="788638" cy="643036"/>
          </a:xfrm>
          <a:prstGeom prst="ellipse">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156" name="TextBox 155">
            <a:extLst>
              <a:ext uri="{FF2B5EF4-FFF2-40B4-BE49-F238E27FC236}">
                <a16:creationId xmlns:a16="http://schemas.microsoft.com/office/drawing/2014/main" id="{276279EA-F182-44F2-82FE-9F3970158243}"/>
              </a:ext>
            </a:extLst>
          </p:cNvPr>
          <p:cNvSpPr txBox="1"/>
          <p:nvPr/>
        </p:nvSpPr>
        <p:spPr>
          <a:xfrm>
            <a:off x="2317545" y="5408649"/>
            <a:ext cx="719469" cy="657801"/>
          </a:xfrm>
          <a:prstGeom prst="ellipse">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157" name="TextBox 156">
            <a:extLst>
              <a:ext uri="{FF2B5EF4-FFF2-40B4-BE49-F238E27FC236}">
                <a16:creationId xmlns:a16="http://schemas.microsoft.com/office/drawing/2014/main" id="{176AAD46-8F42-4B83-9DAB-9657227FAEDE}"/>
              </a:ext>
            </a:extLst>
          </p:cNvPr>
          <p:cNvSpPr txBox="1"/>
          <p:nvPr/>
        </p:nvSpPr>
        <p:spPr>
          <a:xfrm>
            <a:off x="2500674" y="4987750"/>
            <a:ext cx="316617" cy="278046"/>
          </a:xfrm>
          <a:prstGeom prst="ellipse">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160" name="TextBox 159">
            <a:extLst>
              <a:ext uri="{FF2B5EF4-FFF2-40B4-BE49-F238E27FC236}">
                <a16:creationId xmlns:a16="http://schemas.microsoft.com/office/drawing/2014/main" id="{084CF68F-4C59-4FDE-A791-A4386A69B2E8}"/>
              </a:ext>
            </a:extLst>
          </p:cNvPr>
          <p:cNvSpPr txBox="1"/>
          <p:nvPr/>
        </p:nvSpPr>
        <p:spPr>
          <a:xfrm>
            <a:off x="3368299" y="4827274"/>
            <a:ext cx="788638" cy="643036"/>
          </a:xfrm>
          <a:prstGeom prst="ellipse">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XXX</a:t>
            </a:r>
          </a:p>
        </p:txBody>
      </p:sp>
      <p:sp>
        <p:nvSpPr>
          <p:cNvPr id="161" name="TextBox 160">
            <a:extLst>
              <a:ext uri="{FF2B5EF4-FFF2-40B4-BE49-F238E27FC236}">
                <a16:creationId xmlns:a16="http://schemas.microsoft.com/office/drawing/2014/main" id="{7E2CB754-9AAB-429A-8F4C-837FCE4C5B3B}"/>
              </a:ext>
            </a:extLst>
          </p:cNvPr>
          <p:cNvSpPr txBox="1"/>
          <p:nvPr/>
        </p:nvSpPr>
        <p:spPr>
          <a:xfrm>
            <a:off x="3543528" y="3890372"/>
            <a:ext cx="372796" cy="354093"/>
          </a:xfrm>
          <a:prstGeom prst="ellipse">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XX</a:t>
            </a:r>
            <a:endParaRPr kumimoji="1" lang="en-US" sz="1200" dirty="0">
              <a:solidFill>
                <a:schemeClr val="tx1"/>
              </a:solidFill>
              <a:latin typeface="Meiryo UI" panose="020B0604030504040204" pitchFamily="50" charset="-128"/>
              <a:ea typeface="Meiryo UI" panose="020B0604030504040204" pitchFamily="50" charset="-128"/>
            </a:endParaRPr>
          </a:p>
        </p:txBody>
      </p:sp>
      <p:cxnSp>
        <p:nvCxnSpPr>
          <p:cNvPr id="58" name="Straight Connector 57">
            <a:extLst>
              <a:ext uri="{FF2B5EF4-FFF2-40B4-BE49-F238E27FC236}">
                <a16:creationId xmlns:a16="http://schemas.microsoft.com/office/drawing/2014/main" id="{333B71CB-C8B3-4A38-9F07-E7ED3961A929}"/>
              </a:ext>
            </a:extLst>
          </p:cNvPr>
          <p:cNvCxnSpPr>
            <a:cxnSpLocks/>
          </p:cNvCxnSpPr>
          <p:nvPr/>
        </p:nvCxnSpPr>
        <p:spPr>
          <a:xfrm flipV="1">
            <a:off x="1043928" y="3044074"/>
            <a:ext cx="0" cy="3312000"/>
          </a:xfrm>
          <a:prstGeom prst="line">
            <a:avLst/>
          </a:prstGeom>
          <a:ln w="9525" cap="rnd">
            <a:solidFill>
              <a:schemeClr val="tx1">
                <a:lumMod val="60000"/>
                <a:lumOff val="40000"/>
              </a:schemeClr>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B1DE2DE3-F528-4D5F-8AC7-34E98DE97E6F}"/>
              </a:ext>
            </a:extLst>
          </p:cNvPr>
          <p:cNvCxnSpPr>
            <a:cxnSpLocks/>
          </p:cNvCxnSpPr>
          <p:nvPr/>
        </p:nvCxnSpPr>
        <p:spPr>
          <a:xfrm flipV="1">
            <a:off x="3251928" y="3044074"/>
            <a:ext cx="0" cy="3312000"/>
          </a:xfrm>
          <a:prstGeom prst="line">
            <a:avLst/>
          </a:prstGeom>
          <a:ln w="9525" cap="rnd">
            <a:solidFill>
              <a:schemeClr val="tx1">
                <a:lumMod val="20000"/>
                <a:lumOff val="80000"/>
              </a:schemeClr>
            </a:solidFill>
            <a:prstDash val="sysDash"/>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4A9728D5-FFE7-4253-9DF4-F483A3FC62A4}"/>
              </a:ext>
            </a:extLst>
          </p:cNvPr>
          <p:cNvCxnSpPr/>
          <p:nvPr/>
        </p:nvCxnSpPr>
        <p:spPr>
          <a:xfrm>
            <a:off x="1043928" y="4691733"/>
            <a:ext cx="3312000" cy="0"/>
          </a:xfrm>
          <a:prstGeom prst="line">
            <a:avLst/>
          </a:prstGeom>
          <a:ln w="9525" cap="rnd">
            <a:solidFill>
              <a:schemeClr val="tx1">
                <a:lumMod val="20000"/>
                <a:lumOff val="80000"/>
              </a:schemeClr>
            </a:solidFill>
            <a:prstDash val="sysDash"/>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58" name="TextBox 157">
            <a:extLst>
              <a:ext uri="{FF2B5EF4-FFF2-40B4-BE49-F238E27FC236}">
                <a16:creationId xmlns:a16="http://schemas.microsoft.com/office/drawing/2014/main" id="{86A9B54D-99F7-43DB-BC9A-801222CACA23}"/>
              </a:ext>
            </a:extLst>
          </p:cNvPr>
          <p:cNvSpPr txBox="1"/>
          <p:nvPr/>
        </p:nvSpPr>
        <p:spPr>
          <a:xfrm>
            <a:off x="3454864" y="5605850"/>
            <a:ext cx="607043" cy="465153"/>
          </a:xfrm>
          <a:prstGeom prst="ellipse">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XXX</a:t>
            </a:r>
          </a:p>
        </p:txBody>
      </p:sp>
      <p:sp>
        <p:nvSpPr>
          <p:cNvPr id="65" name="TextBox 64">
            <a:extLst>
              <a:ext uri="{FF2B5EF4-FFF2-40B4-BE49-F238E27FC236}">
                <a16:creationId xmlns:a16="http://schemas.microsoft.com/office/drawing/2014/main" id="{34DEE7B3-A736-4C84-9FDC-648EB1DDB2E9}"/>
              </a:ext>
            </a:extLst>
          </p:cNvPr>
          <p:cNvSpPr txBox="1"/>
          <p:nvPr/>
        </p:nvSpPr>
        <p:spPr>
          <a:xfrm>
            <a:off x="1303719" y="3717667"/>
            <a:ext cx="647460" cy="572404"/>
          </a:xfrm>
          <a:prstGeom prst="ellipse">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67" name="TextBox 66">
            <a:extLst>
              <a:ext uri="{FF2B5EF4-FFF2-40B4-BE49-F238E27FC236}">
                <a16:creationId xmlns:a16="http://schemas.microsoft.com/office/drawing/2014/main" id="{FF15C9A4-C82C-4A76-BE6A-5ECEEDA3464F}"/>
              </a:ext>
            </a:extLst>
          </p:cNvPr>
          <p:cNvSpPr txBox="1"/>
          <p:nvPr/>
        </p:nvSpPr>
        <p:spPr>
          <a:xfrm>
            <a:off x="1465836" y="5288621"/>
            <a:ext cx="314776" cy="316379"/>
          </a:xfrm>
          <a:prstGeom prst="ellipse">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68" name="TextBox 67">
            <a:extLst>
              <a:ext uri="{FF2B5EF4-FFF2-40B4-BE49-F238E27FC236}">
                <a16:creationId xmlns:a16="http://schemas.microsoft.com/office/drawing/2014/main" id="{419CEDDA-907A-47AD-B784-E0FEF0BE2546}"/>
              </a:ext>
            </a:extLst>
          </p:cNvPr>
          <p:cNvSpPr txBox="1"/>
          <p:nvPr/>
        </p:nvSpPr>
        <p:spPr>
          <a:xfrm>
            <a:off x="1450770" y="4375197"/>
            <a:ext cx="314776" cy="316379"/>
          </a:xfrm>
          <a:prstGeom prst="ellipse">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XX</a:t>
            </a:r>
            <a:endParaRPr kumimoji="1" lang="en-US" sz="1200" dirty="0">
              <a:solidFill>
                <a:schemeClr val="tx1"/>
              </a:solidFill>
              <a:latin typeface="Meiryo UI" panose="020B0604030504040204" pitchFamily="50" charset="-128"/>
              <a:ea typeface="Meiryo UI" panose="020B0604030504040204" pitchFamily="50" charset="-128"/>
            </a:endParaRPr>
          </a:p>
        </p:txBody>
      </p:sp>
      <p:cxnSp>
        <p:nvCxnSpPr>
          <p:cNvPr id="8" name="Straight Connector 7">
            <a:extLst>
              <a:ext uri="{FF2B5EF4-FFF2-40B4-BE49-F238E27FC236}">
                <a16:creationId xmlns:a16="http://schemas.microsoft.com/office/drawing/2014/main" id="{AC59AC8F-A841-452A-B09D-A5E157A383E0}"/>
              </a:ext>
            </a:extLst>
          </p:cNvPr>
          <p:cNvCxnSpPr/>
          <p:nvPr/>
        </p:nvCxnSpPr>
        <p:spPr>
          <a:xfrm>
            <a:off x="5006134" y="2294620"/>
            <a:ext cx="0" cy="931565"/>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51021307-2614-46BA-863F-879DA2642528}"/>
              </a:ext>
            </a:extLst>
          </p:cNvPr>
          <p:cNvCxnSpPr>
            <a:cxnSpLocks/>
          </p:cNvCxnSpPr>
          <p:nvPr/>
        </p:nvCxnSpPr>
        <p:spPr>
          <a:xfrm flipV="1">
            <a:off x="2147928" y="3044074"/>
            <a:ext cx="0" cy="3312000"/>
          </a:xfrm>
          <a:prstGeom prst="line">
            <a:avLst/>
          </a:prstGeom>
          <a:ln w="9525" cap="rnd">
            <a:solidFill>
              <a:schemeClr val="tx1">
                <a:lumMod val="20000"/>
                <a:lumOff val="80000"/>
              </a:schemeClr>
            </a:solidFill>
            <a:prstDash val="sysDash"/>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4" name="Title 1">
            <a:extLst>
              <a:ext uri="{FF2B5EF4-FFF2-40B4-BE49-F238E27FC236}">
                <a16:creationId xmlns:a16="http://schemas.microsoft.com/office/drawing/2014/main" id="{0F6160E4-95D5-4355-9C95-26DDDC29BC88}"/>
              </a:ext>
            </a:extLst>
          </p:cNvPr>
          <p:cNvSpPr txBox="1">
            <a:spLocks/>
          </p:cNvSpPr>
          <p:nvPr/>
        </p:nvSpPr>
        <p:spPr>
          <a:xfrm>
            <a:off x="148857" y="17145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1. </a:t>
            </a:r>
            <a:r>
              <a:rPr lang="ja-JP" altLang="en-US" sz="2000" dirty="0"/>
              <a:t>事業戦略・事業計画／</a:t>
            </a:r>
            <a:r>
              <a:rPr kumimoji="1" lang="ja-JP" altLang="en-US" sz="2000" dirty="0"/>
              <a:t>（</a:t>
            </a:r>
            <a:r>
              <a:rPr kumimoji="1" lang="en-US" altLang="ja-JP" sz="2000" dirty="0"/>
              <a:t>2</a:t>
            </a:r>
            <a:r>
              <a:rPr kumimoji="1" lang="ja-JP" altLang="en-US" sz="2000" dirty="0"/>
              <a:t>）市場のセグメント・ターゲット</a:t>
            </a:r>
            <a:endParaRPr kumimoji="1" lang="en-US" sz="2000" dirty="0"/>
          </a:p>
        </p:txBody>
      </p:sp>
      <p:sp>
        <p:nvSpPr>
          <p:cNvPr id="71" name="Title 1">
            <a:extLst>
              <a:ext uri="{FF2B5EF4-FFF2-40B4-BE49-F238E27FC236}">
                <a16:creationId xmlns:a16="http://schemas.microsoft.com/office/drawing/2014/main" id="{933F9965-6C21-4661-84CE-6317255F6561}"/>
              </a:ext>
            </a:extLst>
          </p:cNvPr>
          <p:cNvSpPr txBox="1">
            <a:spLocks/>
          </p:cNvSpPr>
          <p:nvPr/>
        </p:nvSpPr>
        <p:spPr>
          <a:xfrm>
            <a:off x="382731" y="610047"/>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○○市場のうち</a:t>
            </a:r>
            <a:r>
              <a:rPr kumimoji="1" lang="en-US" altLang="ja-JP" dirty="0">
                <a:solidFill>
                  <a:schemeClr val="tx1"/>
                </a:solidFill>
              </a:rPr>
              <a:t>XX</a:t>
            </a:r>
            <a:r>
              <a:rPr kumimoji="1" lang="ja-JP" altLang="en-US" dirty="0">
                <a:solidFill>
                  <a:schemeClr val="tx1"/>
                </a:solidFill>
              </a:rPr>
              <a:t>をターゲットとして想定</a:t>
            </a:r>
            <a:endParaRPr kumimoji="1" lang="en-US" dirty="0">
              <a:solidFill>
                <a:schemeClr val="tx1"/>
              </a:solidFill>
            </a:endParaRPr>
          </a:p>
        </p:txBody>
      </p:sp>
      <p:cxnSp>
        <p:nvCxnSpPr>
          <p:cNvPr id="72" name="直線コネクタ 71">
            <a:extLst>
              <a:ext uri="{FF2B5EF4-FFF2-40B4-BE49-F238E27FC236}">
                <a16:creationId xmlns:a16="http://schemas.microsoft.com/office/drawing/2014/main" id="{F96DFFAD-140B-4D96-9ACD-35D511F218A5}"/>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83" name="TextBox 140" descr="ｔ">
            <a:extLst>
              <a:ext uri="{FF2B5EF4-FFF2-40B4-BE49-F238E27FC236}">
                <a16:creationId xmlns:a16="http://schemas.microsoft.com/office/drawing/2014/main" id="{C19270C4-CA9A-4894-A8A8-FEC99D892D43}"/>
              </a:ext>
            </a:extLst>
          </p:cNvPr>
          <p:cNvSpPr txBox="1"/>
          <p:nvPr/>
        </p:nvSpPr>
        <p:spPr>
          <a:xfrm>
            <a:off x="1559304" y="2810706"/>
            <a:ext cx="792000"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0" rIns="91440" bIns="45720" numCol="1" spcCol="0" rtlCol="0" fromWordArt="0" anchor="t" anchorCtr="0" forceAA="0" compatLnSpc="1">
            <a:prstTxWarp prst="textNoShape">
              <a:avLst/>
            </a:prstTxWarp>
            <a:noAutofit/>
          </a:bodyPr>
          <a:lstStyle/>
          <a:p>
            <a:r>
              <a:rPr kumimoji="1" lang="ja-JP" altLang="en-US" sz="1200" dirty="0">
                <a:solidFill>
                  <a:schemeClr val="accent5"/>
                </a:solidFill>
                <a:latin typeface="Meiryo UI" panose="020B0604030504040204" pitchFamily="50" charset="-128"/>
                <a:ea typeface="Meiryo UI" panose="020B0604030504040204" pitchFamily="50" charset="-128"/>
              </a:rPr>
              <a:t>（○○市場のセグメンテーション）</a:t>
            </a:r>
            <a:endParaRPr kumimoji="1" lang="en-US" altLang="ja-JP" sz="1200" dirty="0">
              <a:solidFill>
                <a:schemeClr val="accent5"/>
              </a:solidFill>
              <a:latin typeface="Meiryo UI" panose="020B0604030504040204" pitchFamily="50" charset="-128"/>
              <a:ea typeface="Meiryo UI" panose="020B0604030504040204" pitchFamily="50" charset="-128"/>
            </a:endParaRPr>
          </a:p>
        </p:txBody>
      </p:sp>
      <p:cxnSp>
        <p:nvCxnSpPr>
          <p:cNvPr id="3" name="直線矢印コネクタ 2"/>
          <p:cNvCxnSpPr>
            <a:stCxn id="136" idx="3"/>
            <a:endCxn id="138" idx="1"/>
          </p:cNvCxnSpPr>
          <p:nvPr/>
        </p:nvCxnSpPr>
        <p:spPr>
          <a:xfrm flipV="1">
            <a:off x="4346780" y="2760403"/>
            <a:ext cx="643266" cy="1094493"/>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94633972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3721A6FE-6E09-4F47-9E18-36FD0B441BDA}"/>
              </a:ext>
            </a:extLst>
          </p:cNvPr>
          <p:cNvGrpSpPr/>
          <p:nvPr/>
        </p:nvGrpSpPr>
        <p:grpSpPr>
          <a:xfrm>
            <a:off x="565017" y="2209194"/>
            <a:ext cx="2304000" cy="216000"/>
            <a:chOff x="1569496" y="1733612"/>
            <a:chExt cx="3600000" cy="368144"/>
          </a:xfrm>
        </p:grpSpPr>
        <p:cxnSp>
          <p:nvCxnSpPr>
            <p:cNvPr id="11" name="Straight Connector 10">
              <a:extLst>
                <a:ext uri="{FF2B5EF4-FFF2-40B4-BE49-F238E27FC236}">
                  <a16:creationId xmlns:a16="http://schemas.microsoft.com/office/drawing/2014/main" id="{7BE5301E-3390-4DFB-A8DF-03A64A658521}"/>
                </a:ext>
              </a:extLst>
            </p:cNvPr>
            <p:cNvCxnSpPr>
              <a:cxnSpLocks/>
            </p:cNvCxnSpPr>
            <p:nvPr/>
          </p:nvCxnSpPr>
          <p:spPr>
            <a:xfrm>
              <a:off x="1569496" y="2101756"/>
              <a:ext cx="360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1E208C3B-C37B-4F19-98CC-05E817FA0124}"/>
                </a:ext>
              </a:extLst>
            </p:cNvPr>
            <p:cNvSpPr txBox="1"/>
            <p:nvPr/>
          </p:nvSpPr>
          <p:spPr>
            <a:xfrm>
              <a:off x="1569496" y="1733612"/>
              <a:ext cx="3600000"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dirty="0">
                  <a:solidFill>
                    <a:schemeClr val="tx2"/>
                  </a:solidFill>
                  <a:latin typeface="Meiryo UI" panose="020B0604030504040204" pitchFamily="50" charset="-128"/>
                  <a:ea typeface="Meiryo UI" panose="020B0604030504040204" pitchFamily="50" charset="-128"/>
                </a:rPr>
                <a:t>社会・顧客に対する提供価値</a:t>
              </a:r>
              <a:endParaRPr kumimoji="1" lang="en-US" altLang="ja-JP" sz="1400" dirty="0">
                <a:solidFill>
                  <a:schemeClr val="tx2"/>
                </a:solidFill>
                <a:latin typeface="Meiryo UI" panose="020B0604030504040204" pitchFamily="50" charset="-128"/>
                <a:ea typeface="Meiryo UI" panose="020B0604030504040204" pitchFamily="50" charset="-128"/>
              </a:endParaRPr>
            </a:p>
          </p:txBody>
        </p:sp>
      </p:grpSp>
      <p:cxnSp>
        <p:nvCxnSpPr>
          <p:cNvPr id="8" name="Straight Connector 7">
            <a:extLst>
              <a:ext uri="{FF2B5EF4-FFF2-40B4-BE49-F238E27FC236}">
                <a16:creationId xmlns:a16="http://schemas.microsoft.com/office/drawing/2014/main" id="{0D4D307E-34A6-4D93-A1AA-1F1C4D326BCD}"/>
              </a:ext>
            </a:extLst>
          </p:cNvPr>
          <p:cNvCxnSpPr>
            <a:cxnSpLocks/>
          </p:cNvCxnSpPr>
          <p:nvPr/>
        </p:nvCxnSpPr>
        <p:spPr>
          <a:xfrm>
            <a:off x="3201550" y="2425194"/>
            <a:ext cx="8568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0833911C-AB56-4A49-B018-A87E7B49EE2F}"/>
              </a:ext>
            </a:extLst>
          </p:cNvPr>
          <p:cNvSpPr txBox="1"/>
          <p:nvPr/>
        </p:nvSpPr>
        <p:spPr>
          <a:xfrm>
            <a:off x="3201548" y="2099462"/>
            <a:ext cx="7566425" cy="371203"/>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dirty="0">
                <a:solidFill>
                  <a:schemeClr val="tx2"/>
                </a:solidFill>
                <a:latin typeface="Meiryo UI" panose="020B0604030504040204" pitchFamily="50" charset="-128"/>
                <a:ea typeface="Meiryo UI" panose="020B0604030504040204" pitchFamily="50" charset="-128"/>
              </a:rPr>
              <a:t>ビジネスモデルの概要（製品、サービス、価値提供・収益化の方法</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と研究開発計画の関係性</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25" name="TextBox 24">
            <a:extLst>
              <a:ext uri="{FF2B5EF4-FFF2-40B4-BE49-F238E27FC236}">
                <a16:creationId xmlns:a16="http://schemas.microsoft.com/office/drawing/2014/main" id="{B2EFE21E-73DE-4D2E-896A-A26F9CF0ECB2}"/>
              </a:ext>
            </a:extLst>
          </p:cNvPr>
          <p:cNvSpPr txBox="1"/>
          <p:nvPr/>
        </p:nvSpPr>
        <p:spPr>
          <a:xfrm>
            <a:off x="565017" y="2507569"/>
            <a:ext cx="2304000" cy="4024446"/>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dirty="0" err="1">
                <a:solidFill>
                  <a:schemeClr val="tx1"/>
                </a:solidFill>
                <a:latin typeface="Trebuchet MS" panose="020B0603020202020204" pitchFamily="34" charset="0"/>
                <a:ea typeface="Meiryo UI" panose="020B0604030504040204" pitchFamily="50" charset="-128"/>
              </a:rPr>
              <a:t>XXXX</a:t>
            </a:r>
            <a:endParaRPr kumimoji="1" lang="en-US" altLang="ja-JP" sz="1400" dirty="0">
              <a:solidFill>
                <a:schemeClr val="tx1"/>
              </a:solidFill>
              <a:latin typeface="Trebuchet MS" panose="020B0603020202020204" pitchFamily="34" charset="0"/>
              <a:ea typeface="Meiryo UI" panose="020B0604030504040204" pitchFamily="50" charset="-128"/>
            </a:endParaRPr>
          </a:p>
          <a:p>
            <a:pPr marL="648000" lvl="2" indent="-216000">
              <a:buClr>
                <a:schemeClr val="tx2"/>
              </a:buClr>
              <a:buSzPct val="100000"/>
              <a:buFont typeface="Trebuchet MS" panose="020B0603020202020204" pitchFamily="34" charset="0"/>
              <a:buChar char="–"/>
            </a:pPr>
            <a:r>
              <a:rPr kumimoji="1" lang="en-US" altLang="ja-JP" sz="1400" dirty="0">
                <a:solidFill>
                  <a:schemeClr val="tx1"/>
                </a:solidFill>
                <a:latin typeface="Trebuchet MS" panose="020B0603020202020204" pitchFamily="34" charset="0"/>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dirty="0">
                <a:solidFill>
                  <a:schemeClr val="tx1"/>
                </a:solidFill>
                <a:latin typeface="Trebuchet MS" panose="020B0603020202020204" pitchFamily="34" charset="0"/>
                <a:ea typeface="Meiryo UI" panose="020B0604030504040204" pitchFamily="50" charset="-128"/>
              </a:rPr>
              <a:t>XXXX</a:t>
            </a:r>
          </a:p>
        </p:txBody>
      </p:sp>
      <p:cxnSp>
        <p:nvCxnSpPr>
          <p:cNvPr id="26" name="Straight Connector 25">
            <a:extLst>
              <a:ext uri="{FF2B5EF4-FFF2-40B4-BE49-F238E27FC236}">
                <a16:creationId xmlns:a16="http://schemas.microsoft.com/office/drawing/2014/main" id="{0E0111BA-C169-4921-85E8-073D575753D4}"/>
              </a:ext>
            </a:extLst>
          </p:cNvPr>
          <p:cNvCxnSpPr>
            <a:cxnSpLocks/>
          </p:cNvCxnSpPr>
          <p:nvPr/>
        </p:nvCxnSpPr>
        <p:spPr>
          <a:xfrm>
            <a:off x="3042792" y="2392748"/>
            <a:ext cx="0" cy="417600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27" name="Group 26">
            <a:extLst>
              <a:ext uri="{FF2B5EF4-FFF2-40B4-BE49-F238E27FC236}">
                <a16:creationId xmlns:a16="http://schemas.microsoft.com/office/drawing/2014/main" id="{AF2566C1-AB41-4008-BC84-02C9B81CA31C}"/>
              </a:ext>
            </a:extLst>
          </p:cNvPr>
          <p:cNvGrpSpPr/>
          <p:nvPr/>
        </p:nvGrpSpPr>
        <p:grpSpPr>
          <a:xfrm>
            <a:off x="2934792" y="4464559"/>
            <a:ext cx="216000" cy="216000"/>
            <a:chOff x="5937564" y="3833745"/>
            <a:chExt cx="306171" cy="306910"/>
          </a:xfrm>
        </p:grpSpPr>
        <p:sp>
          <p:nvSpPr>
            <p:cNvPr id="28" name="Freeform 94">
              <a:extLst>
                <a:ext uri="{FF2B5EF4-FFF2-40B4-BE49-F238E27FC236}">
                  <a16:creationId xmlns:a16="http://schemas.microsoft.com/office/drawing/2014/main" id="{14BA1815-8268-41BF-A7B6-1F5DBB9B774B}"/>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latin typeface="Meiryo UI" panose="020B0604030504040204" pitchFamily="50" charset="-128"/>
                <a:ea typeface="Meiryo UI" panose="020B0604030504040204" pitchFamily="50" charset="-128"/>
              </a:endParaRPr>
            </a:p>
          </p:txBody>
        </p:sp>
        <p:sp>
          <p:nvSpPr>
            <p:cNvPr id="29" name="Freeform 95">
              <a:extLst>
                <a:ext uri="{FF2B5EF4-FFF2-40B4-BE49-F238E27FC236}">
                  <a16:creationId xmlns:a16="http://schemas.microsoft.com/office/drawing/2014/main" id="{6655F357-3A3D-42BD-B2D3-627E779A9733}"/>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latin typeface="Meiryo UI" panose="020B0604030504040204" pitchFamily="50" charset="-128"/>
                <a:ea typeface="Meiryo UI" panose="020B0604030504040204" pitchFamily="50" charset="-128"/>
              </a:endParaRPr>
            </a:p>
          </p:txBody>
        </p:sp>
      </p:grpSp>
      <p:sp>
        <p:nvSpPr>
          <p:cNvPr id="5" name="Rectangle 4">
            <a:extLst>
              <a:ext uri="{FF2B5EF4-FFF2-40B4-BE49-F238E27FC236}">
                <a16:creationId xmlns:a16="http://schemas.microsoft.com/office/drawing/2014/main" id="{22001F51-A144-45B4-91D9-7A97FB1146BA}"/>
              </a:ext>
            </a:extLst>
          </p:cNvPr>
          <p:cNvSpPr/>
          <p:nvPr/>
        </p:nvSpPr>
        <p:spPr>
          <a:xfrm>
            <a:off x="552615" y="1174643"/>
            <a:ext cx="11187675" cy="908671"/>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ja-JP" altLang="en-US" sz="1400" dirty="0">
                <a:solidFill>
                  <a:schemeClr val="tx1"/>
                </a:solidFill>
                <a:latin typeface="Meiryo UI" panose="020B0604030504040204" pitchFamily="50" charset="-128"/>
                <a:ea typeface="Meiryo UI" panose="020B0604030504040204" pitchFamily="50" charset="-128"/>
              </a:rPr>
              <a:t>・社会・顧客に対する提供価値を改めて定量目標も用いながら具体的に記述し、それを実現するビジネスモデル（製品・サービス・収益化の方法）について記載（なお、ビジネスモデルの特徴として、独自性・新規性・有効性・実現可能性・継続性等を簡潔に記載）</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・先述の産業アーキテクチャの中で、どの機能に収益機会を見出して想定するビジネスモデルであるかについて記載。</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・併せて、当該ビジネスモデルの実現に、どのような研究開発が必要となるか（２．研究開発計画との関係性）を明記</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sz="1400" dirty="0">
              <a:solidFill>
                <a:schemeClr val="tx1"/>
              </a:solidFill>
              <a:latin typeface="Meiryo UI" panose="020B0604030504040204" pitchFamily="50" charset="-128"/>
              <a:ea typeface="Meiryo UI" panose="020B0604030504040204" pitchFamily="50" charset="-128"/>
            </a:endParaRPr>
          </a:p>
        </p:txBody>
      </p:sp>
      <p:sp>
        <p:nvSpPr>
          <p:cNvPr id="47" name="Title 1">
            <a:extLst>
              <a:ext uri="{FF2B5EF4-FFF2-40B4-BE49-F238E27FC236}">
                <a16:creationId xmlns:a16="http://schemas.microsoft.com/office/drawing/2014/main" id="{4E8136C0-8C17-489E-92D3-CF5BC070A23C}"/>
              </a:ext>
            </a:extLst>
          </p:cNvPr>
          <p:cNvSpPr txBox="1">
            <a:spLocks/>
          </p:cNvSpPr>
          <p:nvPr/>
        </p:nvSpPr>
        <p:spPr>
          <a:xfrm>
            <a:off x="148857" y="17145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1. </a:t>
            </a:r>
            <a:r>
              <a:rPr lang="ja-JP" altLang="en-US" sz="2000" dirty="0"/>
              <a:t>事業戦略・事業計画／</a:t>
            </a:r>
            <a:r>
              <a:rPr kumimoji="1" lang="ja-JP" altLang="en-US" sz="2000" dirty="0"/>
              <a:t>（</a:t>
            </a:r>
            <a:r>
              <a:rPr kumimoji="1" lang="en-US" altLang="ja-JP" sz="2000" dirty="0"/>
              <a:t>3</a:t>
            </a:r>
            <a:r>
              <a:rPr kumimoji="1" lang="ja-JP" altLang="en-US" sz="2000" dirty="0"/>
              <a:t>）提供価値・ビジネスモデル</a:t>
            </a:r>
            <a:endParaRPr kumimoji="1" lang="en-US" sz="2000" dirty="0"/>
          </a:p>
        </p:txBody>
      </p:sp>
      <p:sp>
        <p:nvSpPr>
          <p:cNvPr id="52" name="Title 1">
            <a:extLst>
              <a:ext uri="{FF2B5EF4-FFF2-40B4-BE49-F238E27FC236}">
                <a16:creationId xmlns:a16="http://schemas.microsoft.com/office/drawing/2014/main" id="{F83B2C84-BBBC-4895-8213-4714EBAC0B7B}"/>
              </a:ext>
            </a:extLst>
          </p:cNvPr>
          <p:cNvSpPr txBox="1">
            <a:spLocks/>
          </p:cNvSpPr>
          <p:nvPr/>
        </p:nvSpPr>
        <p:spPr>
          <a:xfrm>
            <a:off x="382731" y="610047"/>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▲▲技術を用いて○○な製品・サービスを提供する事業を創出</a:t>
            </a:r>
            <a:r>
              <a:rPr kumimoji="1" lang="en-US" altLang="ja-JP" dirty="0">
                <a:solidFill>
                  <a:schemeClr val="tx1"/>
                </a:solidFill>
              </a:rPr>
              <a:t>/</a:t>
            </a:r>
            <a:r>
              <a:rPr kumimoji="1" lang="ja-JP" altLang="en-US" dirty="0">
                <a:solidFill>
                  <a:schemeClr val="tx1"/>
                </a:solidFill>
              </a:rPr>
              <a:t>拡大</a:t>
            </a:r>
            <a:endParaRPr kumimoji="1" lang="en-US" dirty="0">
              <a:solidFill>
                <a:schemeClr val="tx1"/>
              </a:solidFill>
            </a:endParaRPr>
          </a:p>
        </p:txBody>
      </p:sp>
      <p:cxnSp>
        <p:nvCxnSpPr>
          <p:cNvPr id="56" name="直線コネクタ 55">
            <a:extLst>
              <a:ext uri="{FF2B5EF4-FFF2-40B4-BE49-F238E27FC236}">
                <a16:creationId xmlns:a16="http://schemas.microsoft.com/office/drawing/2014/main" id="{6625D351-AE5A-46C9-BDEF-30E9CFDB03FC}"/>
              </a:ext>
            </a:extLst>
          </p:cNvPr>
          <p:cNvCxnSpPr>
            <a:cxnSpLocks/>
          </p:cNvCxnSpPr>
          <p:nvPr/>
        </p:nvCxnSpPr>
        <p:spPr>
          <a:xfrm flipV="1">
            <a:off x="156000" y="1068324"/>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42" name="TextBox 3">
            <a:extLst>
              <a:ext uri="{FF2B5EF4-FFF2-40B4-BE49-F238E27FC236}">
                <a16:creationId xmlns:a16="http://schemas.microsoft.com/office/drawing/2014/main" id="{5D6D5B87-C882-4C07-93D3-26888B8CBC36}"/>
              </a:ext>
            </a:extLst>
          </p:cNvPr>
          <p:cNvSpPr txBox="1"/>
          <p:nvPr/>
        </p:nvSpPr>
        <p:spPr>
          <a:xfrm>
            <a:off x="3404694" y="4013531"/>
            <a:ext cx="8364856" cy="1277865"/>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lvl="2" algn="ctr">
              <a:spcBef>
                <a:spcPts val="600"/>
              </a:spcBef>
              <a:buClr>
                <a:schemeClr val="tx2"/>
              </a:buClr>
              <a:buSzPct val="100000"/>
            </a:pPr>
            <a:r>
              <a:rPr kumimoji="1" lang="ja-JP" altLang="en-US" sz="1600" dirty="0">
                <a:solidFill>
                  <a:schemeClr val="tx1"/>
                </a:solidFill>
                <a:latin typeface="Meiryo UI" panose="020B0604030504040204" pitchFamily="50" charset="-128"/>
                <a:ea typeface="Meiryo UI" panose="020B0604030504040204" pitchFamily="50" charset="-128"/>
              </a:rPr>
              <a:t>（適宜、図表・フレームワーク等用いて記載）</a:t>
            </a:r>
            <a:endParaRPr kumimoji="1" lang="en-US" altLang="ja-JP" sz="1600" dirty="0">
              <a:solidFill>
                <a:schemeClr val="tx1"/>
              </a:solidFill>
              <a:latin typeface="Meiryo UI" panose="020B0604030504040204" pitchFamily="50" charset="-128"/>
              <a:ea typeface="Meiryo UI" panose="020B0604030504040204" pitchFamily="50" charset="-128"/>
            </a:endParaRPr>
          </a:p>
          <a:p>
            <a:pPr marL="0" lvl="2" algn="ctr">
              <a:spcBef>
                <a:spcPts val="600"/>
              </a:spcBef>
              <a:buClr>
                <a:schemeClr val="tx2"/>
              </a:buClr>
              <a:buSzPct val="100000"/>
            </a:pPr>
            <a:endParaRPr kumimoji="1" lang="en-US" altLang="ja-JP" sz="1600" dirty="0">
              <a:solidFill>
                <a:schemeClr val="tx1"/>
              </a:solidFill>
              <a:latin typeface="Meiryo UI" panose="020B0604030504040204" pitchFamily="50" charset="-128"/>
              <a:ea typeface="Meiryo UI" panose="020B0604030504040204" pitchFamily="50" charset="-128"/>
            </a:endParaRPr>
          </a:p>
          <a:p>
            <a:pPr marL="0" lvl="2" indent="1074738">
              <a:spcBef>
                <a:spcPts val="600"/>
              </a:spcBef>
              <a:buClr>
                <a:schemeClr val="tx2"/>
              </a:buClr>
              <a:buSzPct val="100000"/>
            </a:pP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社会・顧客への価値を提供し、かつ、ビジネスとして回すための仕組みを記載</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0" lvl="2" indent="1074738">
              <a:buClr>
                <a:schemeClr val="tx2"/>
              </a:buClr>
              <a:buSzPct val="100000"/>
            </a:pP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自社だけでなく、取引先を含めたサプライチェーン全体への波及効果についても記載</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1252538" lvl="2" indent="-177800">
              <a:buClr>
                <a:schemeClr val="tx2"/>
              </a:buClr>
              <a:buSzPct val="100000"/>
            </a:pP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１）産業構造変化に対する認識で示した産業アーキテクチャのうち、どこに収益機会を見出して想定するビジネスモデルであるかについて記載。併せて、本ビジネスモデルにおいて後述の２．研究開発計画における取組の成果がどのような役割を果たしうるかという関係性が分かるように記載</a:t>
            </a:r>
          </a:p>
          <a:p>
            <a:pPr marL="0" lvl="2" algn="ctr">
              <a:spcBef>
                <a:spcPts val="600"/>
              </a:spcBef>
              <a:buClr>
                <a:schemeClr val="tx2"/>
              </a:buClr>
              <a:buSzPct val="100000"/>
            </a:pPr>
            <a:endParaRPr kumimoji="1" lang="en-US" altLang="ja-JP"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16773472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2001F51-A144-45B4-91D9-7A97FB1146BA}"/>
              </a:ext>
            </a:extLst>
          </p:cNvPr>
          <p:cNvSpPr/>
          <p:nvPr/>
        </p:nvSpPr>
        <p:spPr>
          <a:xfrm>
            <a:off x="425962" y="1145313"/>
            <a:ext cx="11555831" cy="1108871"/>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・市場導入</a:t>
            </a:r>
            <a:r>
              <a:rPr kumimoji="0"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事業化</a:t>
            </a:r>
            <a:r>
              <a:rPr kumimoji="0"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に向けて、必要なルール形成</a:t>
            </a:r>
            <a:r>
              <a:rPr kumimoji="0"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標準化等</a:t>
            </a:r>
            <a:r>
              <a:rPr kumimoji="0"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の取組方針・考え方を記載。（研究開発完了後に開始するのでは他国に後れをとる可能性が高いため、研究開発初期から先行して市場導入方法を検討しつつ、状況に応じて研究内容にアジャイルに反映されることが期待）</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0"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製品の価値が市場で受容される方法、競合他社との差異化を図る方法、自社の強みを客観的に示すための方法など</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・国内外の動向、自社のルール形成（標準化等）に関する現状認識を踏まえ、本事業期間に実施する標準化戦略の考え方や具体的な取組内容を記載。</a:t>
            </a:r>
            <a:endParaRPr kumimoji="0"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Meiryo UI" panose="020B0604030504040204" pitchFamily="50" charset="-128"/>
                <a:ea typeface="Meiryo UI" panose="020B0604030504040204" pitchFamily="50" charset="-128"/>
              </a:rPr>
              <a:t>　</a:t>
            </a: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標準化以外の戦略で市場を創造・拡大する場合は、その方法を記載。</a:t>
            </a:r>
            <a:endParaRPr kumimoji="0"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47" name="Title 1">
            <a:extLst>
              <a:ext uri="{FF2B5EF4-FFF2-40B4-BE49-F238E27FC236}">
                <a16:creationId xmlns:a16="http://schemas.microsoft.com/office/drawing/2014/main" id="{4E8136C0-8C17-489E-92D3-CF5BC070A23C}"/>
              </a:ext>
            </a:extLst>
          </p:cNvPr>
          <p:cNvSpPr txBox="1">
            <a:spLocks/>
          </p:cNvSpPr>
          <p:nvPr/>
        </p:nvSpPr>
        <p:spPr>
          <a:xfrm>
            <a:off x="148857" y="17145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dirty="0">
                <a:ln>
                  <a:noFill/>
                </a:ln>
                <a:solidFill>
                  <a:srgbClr val="1F497D"/>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 </a:t>
            </a:r>
            <a:r>
              <a:rPr kumimoji="0" lang="ja-JP" altLang="en-US" sz="2000" b="0" i="0" u="none" strike="noStrike" kern="1200" cap="none" spc="0" normalizeH="0" baseline="0" noProof="0" dirty="0">
                <a:ln>
                  <a:noFill/>
                </a:ln>
                <a:solidFill>
                  <a:srgbClr val="1F497D"/>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事業戦略・事業計画／</a:t>
            </a:r>
            <a:r>
              <a:rPr kumimoji="1" lang="ja-JP" altLang="en-US" sz="2000" b="0" i="0" u="none" strike="noStrike" kern="1200" cap="none" spc="0" normalizeH="0" baseline="0" noProof="0" dirty="0">
                <a:ln>
                  <a:noFill/>
                </a:ln>
                <a:solidFill>
                  <a:srgbClr val="1F497D"/>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dirty="0">
                <a:ln>
                  <a:noFill/>
                </a:ln>
                <a:solidFill>
                  <a:srgbClr val="1F497D"/>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3</a:t>
            </a:r>
            <a:r>
              <a:rPr kumimoji="1" lang="ja-JP" altLang="en-US" sz="2000" b="0" i="0" u="none" strike="noStrike" kern="1200" cap="none" spc="0" normalizeH="0" baseline="0" noProof="0" dirty="0">
                <a:ln>
                  <a:noFill/>
                </a:ln>
                <a:solidFill>
                  <a:srgbClr val="1F497D"/>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）提供価値・ビジネスモデル</a:t>
            </a:r>
            <a:r>
              <a:rPr kumimoji="1" lang="ja-JP" altLang="en-US" sz="2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（標準化の取組等）</a:t>
            </a:r>
            <a:endParaRPr kumimoji="1" lang="en-US" sz="2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52" name="Title 1">
            <a:extLst>
              <a:ext uri="{FF2B5EF4-FFF2-40B4-BE49-F238E27FC236}">
                <a16:creationId xmlns:a16="http://schemas.microsoft.com/office/drawing/2014/main" id="{F83B2C84-BBBC-4895-8213-4714EBAC0B7B}"/>
              </a:ext>
            </a:extLst>
          </p:cNvPr>
          <p:cNvSpPr txBox="1">
            <a:spLocks/>
          </p:cNvSpPr>
          <p:nvPr/>
        </p:nvSpPr>
        <p:spPr>
          <a:xfrm>
            <a:off x="382731" y="610047"/>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0" i="0" u="non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市場導入（</a:t>
            </a:r>
            <a:r>
              <a:rPr kumimoji="1" lang="ja-JP" altLang="en-US" sz="2400" i="0" u="non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事業化）</a:t>
            </a:r>
            <a:r>
              <a:rPr kumimoji="1" lang="ja-JP" altLang="en-US" sz="240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しシェアを獲得するために、ルール形成（標準化等）を</a:t>
            </a:r>
            <a:r>
              <a:rPr kumimoji="1" lang="ja-JP" altLang="en-US" sz="2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検討・実施</a:t>
            </a:r>
            <a:endParaRPr kumimoji="1" lang="en-US" altLang="ja-JP" sz="2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cxnSp>
        <p:nvCxnSpPr>
          <p:cNvPr id="56" name="直線コネクタ 55">
            <a:extLst>
              <a:ext uri="{FF2B5EF4-FFF2-40B4-BE49-F238E27FC236}">
                <a16:creationId xmlns:a16="http://schemas.microsoft.com/office/drawing/2014/main" id="{6625D351-AE5A-46C9-BDEF-30E9CFDB03FC}"/>
              </a:ext>
            </a:extLst>
          </p:cNvPr>
          <p:cNvCxnSpPr>
            <a:cxnSpLocks/>
          </p:cNvCxnSpPr>
          <p:nvPr/>
        </p:nvCxnSpPr>
        <p:spPr>
          <a:xfrm flipV="1">
            <a:off x="156000" y="1068324"/>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3" name="ee4pHeader1">
            <a:extLst>
              <a:ext uri="{FF2B5EF4-FFF2-40B4-BE49-F238E27FC236}">
                <a16:creationId xmlns:a16="http://schemas.microsoft.com/office/drawing/2014/main" id="{5156BC56-25ED-4E3B-8BEA-97ED75FDE03E}"/>
              </a:ext>
            </a:extLst>
          </p:cNvPr>
          <p:cNvSpPr txBox="1"/>
          <p:nvPr/>
        </p:nvSpPr>
        <p:spPr>
          <a:xfrm>
            <a:off x="972794" y="5493199"/>
            <a:ext cx="5266644" cy="350369"/>
          </a:xfrm>
          <a:prstGeom prst="rect">
            <a:avLst/>
          </a:prstGeom>
          <a:noFill/>
          <a:ln cap="rnd">
            <a:noFill/>
          </a:ln>
        </p:spPr>
        <p:txBody>
          <a:bodyPr wrap="square" lIns="0" tIns="0" rIns="0" bIns="0" rtlCol="0" anchor="b" anchorCtr="0">
            <a:noAutofit/>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strike="noStrike" kern="1200" cap="none" spc="0" normalizeH="0" baseline="0" noProof="0" dirty="0">
                <a:ln>
                  <a:noFill/>
                </a:ln>
                <a:effectLst/>
                <a:uLnTx/>
                <a:uFillTx/>
                <a:latin typeface="Trebuchet MS" panose="020B0603020202020204" pitchFamily="34" charset="0"/>
                <a:ea typeface="Meiryo UI" panose="020B0604030504040204" pitchFamily="50" charset="-128"/>
                <a:cs typeface="+mn-cs"/>
              </a:rPr>
              <a:t>（例１）標準化戦略</a:t>
            </a:r>
            <a:endParaRPr kumimoji="0" lang="en-US" sz="1200" b="0" i="0" strike="noStrike" kern="1200" cap="none" spc="0" normalizeH="0" baseline="0" noProof="0" dirty="0">
              <a:ln>
                <a:noFill/>
              </a:ln>
              <a:effectLst/>
              <a:uLnTx/>
              <a:uFillTx/>
              <a:latin typeface="Trebuchet MS" panose="020B0603020202020204" pitchFamily="34" charset="0"/>
              <a:ea typeface="Meiryo UI" panose="020B0604030504040204" pitchFamily="50" charset="-128"/>
              <a:cs typeface="+mn-cs"/>
            </a:endParaRPr>
          </a:p>
        </p:txBody>
      </p:sp>
      <p:sp>
        <p:nvSpPr>
          <p:cNvPr id="38" name="ee4pHeader1">
            <a:extLst>
              <a:ext uri="{FF2B5EF4-FFF2-40B4-BE49-F238E27FC236}">
                <a16:creationId xmlns:a16="http://schemas.microsoft.com/office/drawing/2014/main" id="{A94C9698-2651-4929-AE8B-216B3F41BA33}"/>
              </a:ext>
            </a:extLst>
          </p:cNvPr>
          <p:cNvSpPr txBox="1"/>
          <p:nvPr/>
        </p:nvSpPr>
        <p:spPr>
          <a:xfrm>
            <a:off x="5889191" y="5563416"/>
            <a:ext cx="4642858" cy="278800"/>
          </a:xfrm>
          <a:prstGeom prst="rect">
            <a:avLst/>
          </a:prstGeom>
          <a:noFill/>
          <a:ln cap="rnd">
            <a:noFill/>
          </a:ln>
        </p:spPr>
        <p:txBody>
          <a:bodyPr wrap="square" lIns="0" tIns="0" rIns="0" bIns="0" rtlCol="0" anchor="b" anchorCtr="0">
            <a:noAutofit/>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effectLst/>
                <a:uLnTx/>
                <a:uFillTx/>
                <a:latin typeface="Trebuchet MS" panose="020B0603020202020204" pitchFamily="34" charset="0"/>
                <a:ea typeface="Meiryo UI" panose="020B0604030504040204" pitchFamily="50" charset="-128"/>
                <a:cs typeface="+mn-cs"/>
              </a:rPr>
              <a:t>（例２）</a:t>
            </a:r>
            <a:r>
              <a:rPr lang="ja-JP" altLang="en-US" sz="1200" dirty="0">
                <a:latin typeface="Trebuchet MS" panose="020B0603020202020204" pitchFamily="34" charset="0"/>
                <a:ea typeface="Meiryo UI" panose="020B0604030504040204" pitchFamily="50" charset="-128"/>
              </a:rPr>
              <a:t>知財戦略</a:t>
            </a:r>
            <a:endParaRPr kumimoji="0" lang="en-US" sz="1200" b="0" i="0" u="none" strike="noStrike" kern="1200" cap="none" spc="0" normalizeH="0" baseline="0" noProof="0" dirty="0">
              <a:ln>
                <a:noFill/>
              </a:ln>
              <a:effectLst/>
              <a:uLnTx/>
              <a:uFillTx/>
              <a:latin typeface="Trebuchet MS" panose="020B0603020202020204" pitchFamily="34" charset="0"/>
              <a:ea typeface="Meiryo UI" panose="020B0604030504040204" pitchFamily="50" charset="-128"/>
            </a:endParaRPr>
          </a:p>
        </p:txBody>
      </p:sp>
      <p:sp>
        <p:nvSpPr>
          <p:cNvPr id="49" name="Rectangle 43">
            <a:extLst>
              <a:ext uri="{FF2B5EF4-FFF2-40B4-BE49-F238E27FC236}">
                <a16:creationId xmlns:a16="http://schemas.microsoft.com/office/drawing/2014/main" id="{61FC2106-08AA-4DFE-A0D6-257ACAA4F702}"/>
              </a:ext>
            </a:extLst>
          </p:cNvPr>
          <p:cNvSpPr/>
          <p:nvPr/>
        </p:nvSpPr>
        <p:spPr>
          <a:xfrm>
            <a:off x="6038282" y="2688991"/>
            <a:ext cx="5723488" cy="2304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（国内外の標準化や規制の動向）</a:t>
            </a:r>
            <a:endParaRPr kumimoji="0"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0"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0"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（市場導入に向けた自社による標準化、知財、規制対応等に関する取組）</a:t>
            </a:r>
            <a:endParaRPr kumimoji="0"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0"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0"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cxnSp>
        <p:nvCxnSpPr>
          <p:cNvPr id="53" name="Straight Connector 22">
            <a:extLst>
              <a:ext uri="{FF2B5EF4-FFF2-40B4-BE49-F238E27FC236}">
                <a16:creationId xmlns:a16="http://schemas.microsoft.com/office/drawing/2014/main" id="{D8BF2E1E-02EA-45E3-AEAE-D6758B87964C}"/>
              </a:ext>
            </a:extLst>
          </p:cNvPr>
          <p:cNvCxnSpPr>
            <a:cxnSpLocks/>
          </p:cNvCxnSpPr>
          <p:nvPr/>
        </p:nvCxnSpPr>
        <p:spPr>
          <a:xfrm>
            <a:off x="319332" y="2595906"/>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5" name="TextBox 24">
            <a:extLst>
              <a:ext uri="{FF2B5EF4-FFF2-40B4-BE49-F238E27FC236}">
                <a16:creationId xmlns:a16="http://schemas.microsoft.com/office/drawing/2014/main" id="{BE8942BC-C102-4256-B655-907D9AFB1FC0}"/>
              </a:ext>
            </a:extLst>
          </p:cNvPr>
          <p:cNvSpPr txBox="1"/>
          <p:nvPr/>
        </p:nvSpPr>
        <p:spPr>
          <a:xfrm>
            <a:off x="282504" y="2249005"/>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標準化戦略の前提となる市場導入に向けての取組方針・考え方</a:t>
            </a:r>
            <a:endParaRPr kumimoji="0" lang="ja-JP" altLang="en-US" sz="1400" b="0" i="0" u="none" strike="noStrike" kern="1200" cap="none" spc="0" normalizeH="0" baseline="0" noProof="0" dirty="0">
              <a:ln>
                <a:noFill/>
              </a:ln>
              <a:solidFill>
                <a:schemeClr val="tx1"/>
              </a:solidFill>
              <a:effectLst/>
              <a:uLnTx/>
              <a:uFillTx/>
              <a:latin typeface="Arial" panose="020B0604020202020204"/>
              <a:ea typeface="ＭＳ Ｐゴシック" panose="020B0600070205080204" pitchFamily="50" charset="-128"/>
              <a:cs typeface="+mn-cs"/>
            </a:endParaRPr>
          </a:p>
        </p:txBody>
      </p:sp>
      <p:sp>
        <p:nvSpPr>
          <p:cNvPr id="57" name="Rectangle 137" descr="ｔ">
            <a:extLst>
              <a:ext uri="{FF2B5EF4-FFF2-40B4-BE49-F238E27FC236}">
                <a16:creationId xmlns:a16="http://schemas.microsoft.com/office/drawing/2014/main" id="{DF49EF7B-44FF-4A2F-AD1B-1047389DDC70}"/>
              </a:ext>
            </a:extLst>
          </p:cNvPr>
          <p:cNvSpPr/>
          <p:nvPr/>
        </p:nvSpPr>
        <p:spPr>
          <a:xfrm>
            <a:off x="108551" y="2520805"/>
            <a:ext cx="5063300" cy="93156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dirty="0">
                <a:ln>
                  <a:noFill/>
                </a:ln>
                <a:solidFill>
                  <a:schemeClr val="tx1"/>
                </a:solidFill>
                <a:effectLst/>
                <a:uLnTx/>
                <a:uFillTx/>
                <a:latin typeface="Trebuchet MS" panose="020B0603020202020204" pitchFamily="34" charset="0"/>
                <a:ea typeface="Meiryo UI" panose="020B0604030504040204" pitchFamily="50" charset="-128"/>
                <a:cs typeface="+mn-cs"/>
              </a:rPr>
              <a:t>・・・・</a:t>
            </a:r>
            <a:endParaRPr kumimoji="1" lang="en-US" altLang="ja-JP" sz="1400" b="0" i="0" u="none" strike="noStrike" kern="1200" cap="none" spc="0" normalizeH="0" baseline="0" noProof="0" dirty="0">
              <a:ln>
                <a:noFill/>
              </a:ln>
              <a:solidFill>
                <a:schemeClr val="tx1"/>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dirty="0">
                <a:ln>
                  <a:noFill/>
                </a:ln>
                <a:solidFill>
                  <a:schemeClr val="tx1"/>
                </a:solidFill>
                <a:effectLst/>
                <a:uLnTx/>
                <a:uFillTx/>
                <a:latin typeface="Trebuchet MS" panose="020B0603020202020204" pitchFamily="34" charset="0"/>
                <a:ea typeface="Meiryo UI" panose="020B0604030504040204" pitchFamily="50" charset="-128"/>
                <a:cs typeface="+mn-cs"/>
              </a:rPr>
              <a:t>・・・・</a:t>
            </a:r>
            <a:endParaRPr kumimoji="1" lang="en-US" altLang="ja-JP" sz="1400" b="0" i="0" u="none" strike="noStrike" kern="1200" cap="none" spc="0" normalizeH="0" baseline="0" noProof="0" dirty="0">
              <a:ln>
                <a:noFill/>
              </a:ln>
              <a:solidFill>
                <a:schemeClr val="tx1"/>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dirty="0">
                <a:ln>
                  <a:noFill/>
                </a:ln>
                <a:solidFill>
                  <a:schemeClr val="tx1"/>
                </a:solidFill>
                <a:effectLst/>
                <a:uLnTx/>
                <a:uFillTx/>
                <a:latin typeface="Trebuchet MS" panose="020B0603020202020204" pitchFamily="34" charset="0"/>
                <a:ea typeface="Meiryo UI" panose="020B0604030504040204" pitchFamily="50" charset="-128"/>
                <a:cs typeface="+mn-cs"/>
              </a:rPr>
              <a:t>・・・・</a:t>
            </a:r>
            <a:endParaRPr kumimoji="1" lang="en-US" altLang="ja-JP" sz="1400" b="0" i="0" u="none" strike="noStrike" kern="1200" cap="none" spc="0" normalizeH="0" baseline="0" noProof="0" dirty="0">
              <a:ln>
                <a:noFill/>
              </a:ln>
              <a:solidFill>
                <a:schemeClr val="tx1"/>
              </a:solidFill>
              <a:effectLst/>
              <a:uLnTx/>
              <a:uFillTx/>
              <a:latin typeface="Trebuchet MS" panose="020B0603020202020204" pitchFamily="34" charset="0"/>
              <a:ea typeface="Meiryo UI" panose="020B0604030504040204" pitchFamily="50" charset="-128"/>
              <a:cs typeface="+mn-cs"/>
            </a:endParaRPr>
          </a:p>
        </p:txBody>
      </p:sp>
      <p:cxnSp>
        <p:nvCxnSpPr>
          <p:cNvPr id="60" name="Straight Connector 40">
            <a:extLst>
              <a:ext uri="{FF2B5EF4-FFF2-40B4-BE49-F238E27FC236}">
                <a16:creationId xmlns:a16="http://schemas.microsoft.com/office/drawing/2014/main" id="{F7B629D1-161D-4028-BB91-711DFE20F45D}"/>
              </a:ext>
            </a:extLst>
          </p:cNvPr>
          <p:cNvCxnSpPr>
            <a:cxnSpLocks/>
          </p:cNvCxnSpPr>
          <p:nvPr/>
        </p:nvCxnSpPr>
        <p:spPr>
          <a:xfrm flipH="1" flipV="1">
            <a:off x="5832545" y="2212195"/>
            <a:ext cx="0" cy="2806949"/>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cxnSp>
        <p:nvCxnSpPr>
          <p:cNvPr id="64" name="Straight Connector 22">
            <a:extLst>
              <a:ext uri="{FF2B5EF4-FFF2-40B4-BE49-F238E27FC236}">
                <a16:creationId xmlns:a16="http://schemas.microsoft.com/office/drawing/2014/main" id="{CA892C1E-F49D-4C79-A2C6-E3DBD592D375}"/>
              </a:ext>
            </a:extLst>
          </p:cNvPr>
          <p:cNvCxnSpPr>
            <a:cxnSpLocks/>
          </p:cNvCxnSpPr>
          <p:nvPr/>
        </p:nvCxnSpPr>
        <p:spPr>
          <a:xfrm>
            <a:off x="339620" y="5492148"/>
            <a:ext cx="1142215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69" name="Rectangle 137" descr="ｔ">
            <a:extLst>
              <a:ext uri="{FF2B5EF4-FFF2-40B4-BE49-F238E27FC236}">
                <a16:creationId xmlns:a16="http://schemas.microsoft.com/office/drawing/2014/main" id="{458DAB18-1BAF-4770-A7DE-FC70DEB20D9C}"/>
              </a:ext>
            </a:extLst>
          </p:cNvPr>
          <p:cNvSpPr/>
          <p:nvPr/>
        </p:nvSpPr>
        <p:spPr>
          <a:xfrm>
            <a:off x="6128922" y="5461871"/>
            <a:ext cx="5503964" cy="970515"/>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08000" marR="0" lvl="1" indent="0" algn="l" defTabSz="914400" rtl="0" eaLnBrk="1" fontAlgn="auto" latinLnBrk="0" hangingPunct="1">
              <a:lnSpc>
                <a:spcPct val="100000"/>
              </a:lnSpc>
              <a:spcBef>
                <a:spcPts val="0"/>
              </a:spcBef>
              <a:spcAft>
                <a:spcPts val="0"/>
              </a:spcAft>
              <a:buClr>
                <a:srgbClr val="1F497D"/>
              </a:buClr>
              <a:buSzPct val="100000"/>
              <a:buFontTx/>
              <a:buNone/>
              <a:tabLst/>
              <a:defRPr/>
            </a:pPr>
            <a:endParaRPr kumimoji="1" lang="en-US" altLang="ja-JP" sz="1200" b="0" i="0" u="none" strike="noStrike" kern="1200" cap="none" spc="0" normalizeH="0" baseline="0" noProof="0" dirty="0">
              <a:ln>
                <a:noFill/>
              </a:ln>
              <a:solidFill>
                <a:schemeClr val="tx1"/>
              </a:solidFill>
              <a:effectLst/>
              <a:uLnTx/>
              <a:uFillTx/>
              <a:latin typeface="Trebuchet MS" panose="020B0603020202020204" pitchFamily="34" charset="0"/>
              <a:ea typeface="Meiryo UI" panose="020B0604030504040204" pitchFamily="50" charset="-128"/>
              <a:cs typeface="+mn-cs"/>
            </a:endParaRPr>
          </a:p>
        </p:txBody>
      </p:sp>
      <p:cxnSp>
        <p:nvCxnSpPr>
          <p:cNvPr id="70" name="Straight Connector 89">
            <a:extLst>
              <a:ext uri="{FF2B5EF4-FFF2-40B4-BE49-F238E27FC236}">
                <a16:creationId xmlns:a16="http://schemas.microsoft.com/office/drawing/2014/main" id="{33848DB8-1EF8-4787-9C6C-B1B4437EB5C6}"/>
              </a:ext>
            </a:extLst>
          </p:cNvPr>
          <p:cNvCxnSpPr>
            <a:cxnSpLocks/>
          </p:cNvCxnSpPr>
          <p:nvPr/>
        </p:nvCxnSpPr>
        <p:spPr>
          <a:xfrm>
            <a:off x="373039" y="5024563"/>
            <a:ext cx="11350984" cy="0"/>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73" name="Straight Connector 22">
            <a:extLst>
              <a:ext uri="{FF2B5EF4-FFF2-40B4-BE49-F238E27FC236}">
                <a16:creationId xmlns:a16="http://schemas.microsoft.com/office/drawing/2014/main" id="{1F46676A-2191-4130-94B8-2FAC0B7BD5EC}"/>
              </a:ext>
            </a:extLst>
          </p:cNvPr>
          <p:cNvCxnSpPr>
            <a:cxnSpLocks/>
          </p:cNvCxnSpPr>
          <p:nvPr/>
        </p:nvCxnSpPr>
        <p:spPr>
          <a:xfrm>
            <a:off x="6006499" y="2595906"/>
            <a:ext cx="5274053"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74" name="TextBox 24">
            <a:extLst>
              <a:ext uri="{FF2B5EF4-FFF2-40B4-BE49-F238E27FC236}">
                <a16:creationId xmlns:a16="http://schemas.microsoft.com/office/drawing/2014/main" id="{10CF67CF-8CFE-4F69-9104-9663B0CB5212}"/>
              </a:ext>
            </a:extLst>
          </p:cNvPr>
          <p:cNvSpPr txBox="1"/>
          <p:nvPr/>
        </p:nvSpPr>
        <p:spPr>
          <a:xfrm>
            <a:off x="299117" y="5173752"/>
            <a:ext cx="11593766"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本事業期間におけるオープン戦略（標準化等）またはクローズ戦略（知財等）の具体的な取組内容</a:t>
            </a: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推進体制については、</a:t>
            </a:r>
            <a:r>
              <a:rPr kumimoji="1"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3.(1)</a:t>
            </a: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組織内の事業推進体制に記載）</a:t>
            </a:r>
            <a:endParaRPr kumimoji="0" lang="ja-JP" altLang="en-US" sz="1400" b="0" i="0" u="none" strike="noStrike" kern="1200" cap="none" spc="0" normalizeH="0" baseline="0" noProof="0" dirty="0">
              <a:ln>
                <a:noFill/>
              </a:ln>
              <a:solidFill>
                <a:schemeClr val="tx1"/>
              </a:solidFill>
              <a:effectLst/>
              <a:uLnTx/>
              <a:uFillTx/>
              <a:latin typeface="Arial" panose="020B0604020202020204"/>
              <a:ea typeface="ＭＳ Ｐゴシック" panose="020B0600070205080204" pitchFamily="50" charset="-128"/>
              <a:cs typeface="+mn-cs"/>
            </a:endParaRPr>
          </a:p>
        </p:txBody>
      </p:sp>
      <p:sp>
        <p:nvSpPr>
          <p:cNvPr id="33" name="TextBox 3">
            <a:extLst>
              <a:ext uri="{FF2B5EF4-FFF2-40B4-BE49-F238E27FC236}">
                <a16:creationId xmlns:a16="http://schemas.microsoft.com/office/drawing/2014/main" id="{35D78D35-D869-7BAB-A9E5-A9C8CDF7171D}"/>
              </a:ext>
            </a:extLst>
          </p:cNvPr>
          <p:cNvSpPr txBox="1"/>
          <p:nvPr/>
        </p:nvSpPr>
        <p:spPr>
          <a:xfrm>
            <a:off x="844733" y="2637129"/>
            <a:ext cx="4932120" cy="176482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lvl="2" algn="ctr">
              <a:spcBef>
                <a:spcPts val="600"/>
              </a:spcBef>
              <a:buClr>
                <a:schemeClr val="tx2"/>
              </a:buClr>
              <a:buSzPct val="100000"/>
            </a:pPr>
            <a:endParaRPr kumimoji="1" lang="en-US" altLang="ja-JP" sz="1100" dirty="0">
              <a:solidFill>
                <a:schemeClr val="tx1"/>
              </a:solidFill>
              <a:latin typeface="Meiryo UI" panose="020B0604030504040204" pitchFamily="50" charset="-128"/>
              <a:ea typeface="Meiryo UI" panose="020B0604030504040204" pitchFamily="50" charset="-128"/>
            </a:endParaRPr>
          </a:p>
          <a:p>
            <a:pPr marL="0" lvl="2" algn="ctr">
              <a:spcBef>
                <a:spcPts val="600"/>
              </a:spcBef>
              <a:buClr>
                <a:schemeClr val="tx2"/>
              </a:buClr>
              <a:buSzPct val="100000"/>
            </a:pPr>
            <a:r>
              <a:rPr kumimoji="1" lang="ja-JP" altLang="en-US" sz="1100" dirty="0">
                <a:solidFill>
                  <a:schemeClr val="tx1"/>
                </a:solidFill>
                <a:latin typeface="Meiryo UI" panose="020B0604030504040204" pitchFamily="50" charset="-128"/>
                <a:ea typeface="Meiryo UI" panose="020B0604030504040204" pitchFamily="50" charset="-128"/>
              </a:rPr>
              <a:t>（適宜、図表・フレームワーク等用いて記載）</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lvl="2">
              <a:spcBef>
                <a:spcPts val="600"/>
              </a:spcBef>
              <a:buClr>
                <a:schemeClr val="tx2"/>
              </a:buClr>
              <a:buSzPct val="100000"/>
            </a:pPr>
            <a:r>
              <a:rPr kumimoji="1" lang="en-US" altLang="ja-JP"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市場導入するために、必要な取組は何か、現在ある規制との関係性など　</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lvl="2">
              <a:spcBef>
                <a:spcPts val="600"/>
              </a:spcBef>
              <a:buClr>
                <a:schemeClr val="tx2"/>
              </a:buClr>
              <a:buSzPct val="100000"/>
            </a:pPr>
            <a:r>
              <a:rPr kumimoji="1" lang="en-US" altLang="ja-JP"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a:t>
            </a:r>
            <a:r>
              <a:rPr kumimoji="0"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自社の強み</a:t>
            </a:r>
            <a:r>
              <a:rPr kumimoji="0" lang="ja-JP" altLang="en-US" sz="1100" b="0" i="0" u="none" strike="noStrike" kern="1200" cap="none" spc="0" normalizeH="0" baseline="3000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en-US" altLang="ja-JP" sz="1100" b="0" i="0" u="none" strike="noStrike" kern="1200" cap="none" spc="0" normalizeH="0" baseline="30000" noProof="0" dirty="0">
                <a:ln>
                  <a:noFill/>
                </a:ln>
                <a:solidFill>
                  <a:schemeClr val="tx1"/>
                </a:solidFill>
                <a:effectLst/>
                <a:uLnTx/>
                <a:uFillTx/>
                <a:latin typeface="Meiryo UI" panose="020B0604030504040204" pitchFamily="50" charset="-128"/>
                <a:ea typeface="Meiryo UI" panose="020B0604030504040204" pitchFamily="50" charset="-128"/>
                <a:cs typeface="+mn-cs"/>
              </a:rPr>
              <a:t>1</a:t>
            </a:r>
            <a:r>
              <a:rPr kumimoji="0"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」、「ターゲット市場の特徴、目標とするシェア・</a:t>
            </a:r>
            <a:br>
              <a:rPr kumimoji="0"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br>
            <a:r>
              <a:rPr kumimoji="0"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時期</a:t>
            </a:r>
            <a:r>
              <a:rPr kumimoji="0" lang="ja-JP" altLang="en-US" sz="1100" b="0" i="0" u="none" strike="noStrike" kern="1200" cap="none" spc="0" normalizeH="0" baseline="3000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en-US" altLang="ja-JP" sz="1100" b="0" i="0" u="none" strike="noStrike" kern="1200" cap="none" spc="0" normalizeH="0" baseline="30000" noProof="0" dirty="0">
                <a:ln>
                  <a:noFill/>
                </a:ln>
                <a:solidFill>
                  <a:schemeClr val="tx1"/>
                </a:solidFill>
                <a:effectLst/>
                <a:uLnTx/>
                <a:uFillTx/>
                <a:latin typeface="Meiryo UI" panose="020B0604030504040204" pitchFamily="50" charset="-128"/>
                <a:ea typeface="Meiryo UI" panose="020B0604030504040204" pitchFamily="50" charset="-128"/>
                <a:cs typeface="+mn-cs"/>
              </a:rPr>
              <a:t>2</a:t>
            </a:r>
            <a:r>
              <a:rPr kumimoji="0"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」等を踏まえた上で、どのようなルール形成を通じて、競合他社と差別化</a:t>
            </a:r>
            <a:r>
              <a:rPr kumimoji="0" lang="ja-JP" altLang="en-US" sz="1100" i="0" u="non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す</a:t>
            </a:r>
            <a:r>
              <a:rPr kumimoji="0"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るか、という想定シナリオを記載。複数のシナリオを描くことを推奨。</a:t>
            </a:r>
            <a:endParaRPr kumimoji="0"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lvl="2">
              <a:buClr>
                <a:schemeClr val="tx2"/>
              </a:buClr>
              <a:buSzPct val="100000"/>
            </a:pPr>
            <a:r>
              <a:rPr kumimoji="0"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br>
              <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br>
            <a:r>
              <a:rPr kumimoji="0"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a:t>
            </a:r>
            <a:r>
              <a:rPr kumimoji="0"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1.(4)</a:t>
            </a:r>
            <a:r>
              <a:rPr kumimoji="0"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経営資源・ポジショニングにおいて詳細記載</a:t>
            </a:r>
            <a:endPar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lvl="2">
              <a:buClr>
                <a:schemeClr val="tx2"/>
              </a:buClr>
              <a:buSzPct val="100000"/>
            </a:pPr>
            <a:r>
              <a:rPr kumimoji="0"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a:t>
            </a:r>
            <a:r>
              <a:rPr kumimoji="0"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1.(2)</a:t>
            </a:r>
            <a:r>
              <a:rPr kumimoji="0"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市場のセグメント・ターゲットにおいて詳細記載</a:t>
            </a:r>
            <a:br>
              <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br>
            <a:br>
              <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br>
            <a:r>
              <a:rPr kumimoji="0"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標準化の必要性については、</a:t>
            </a:r>
            <a:r>
              <a:rPr lang="ja-JP" altLang="en-US" sz="1100" dirty="0">
                <a:solidFill>
                  <a:schemeClr val="tx1"/>
                </a:solidFill>
                <a:latin typeface="Meiryo UI" panose="020B0604030504040204" pitchFamily="50" charset="-128"/>
                <a:ea typeface="Meiryo UI" panose="020B0604030504040204" pitchFamily="50" charset="-128"/>
                <a:hlinkClick r:id="rId3">
                  <a:extLst>
                    <a:ext uri="{A12FA001-AC4F-418D-AE19-62706E023703}">
                      <ahyp:hlinkClr xmlns:ahyp="http://schemas.microsoft.com/office/drawing/2018/hyperlinkcolor" val="tx"/>
                    </a:ext>
                  </a:extLst>
                </a:hlinkClick>
              </a:rPr>
              <a:t>経済産業省　第</a:t>
            </a:r>
            <a:r>
              <a:rPr lang="en-US" altLang="ja-JP" sz="1100" dirty="0">
                <a:solidFill>
                  <a:schemeClr val="tx1"/>
                </a:solidFill>
                <a:latin typeface="Meiryo UI" panose="020B0604030504040204" pitchFamily="50" charset="-128"/>
                <a:ea typeface="Meiryo UI" panose="020B0604030504040204" pitchFamily="50" charset="-128"/>
                <a:hlinkClick r:id="rId3">
                  <a:extLst>
                    <a:ext uri="{A12FA001-AC4F-418D-AE19-62706E023703}">
                      <ahyp:hlinkClr xmlns:ahyp="http://schemas.microsoft.com/office/drawing/2018/hyperlinkcolor" val="tx"/>
                    </a:ext>
                  </a:extLst>
                </a:hlinkClick>
              </a:rPr>
              <a:t>7</a:t>
            </a:r>
            <a:r>
              <a:rPr lang="ja-JP" altLang="en-US" sz="1100" dirty="0">
                <a:solidFill>
                  <a:schemeClr val="tx1"/>
                </a:solidFill>
                <a:latin typeface="Meiryo UI" panose="020B0604030504040204" pitchFamily="50" charset="-128"/>
                <a:ea typeface="Meiryo UI" panose="020B0604030504040204" pitchFamily="50" charset="-128"/>
                <a:hlinkClick r:id="rId3">
                  <a:extLst>
                    <a:ext uri="{A12FA001-AC4F-418D-AE19-62706E023703}">
                      <ahyp:hlinkClr xmlns:ahyp="http://schemas.microsoft.com/office/drawing/2018/hyperlinkcolor" val="tx"/>
                    </a:ext>
                  </a:extLst>
                </a:hlinkClick>
              </a:rPr>
              <a:t>回グリーンイノベーションプロジェクト</a:t>
            </a:r>
            <a:br>
              <a:rPr lang="en-US" altLang="ja-JP" sz="1100" dirty="0">
                <a:solidFill>
                  <a:schemeClr val="tx1"/>
                </a:solidFill>
                <a:latin typeface="Meiryo UI" panose="020B0604030504040204" pitchFamily="50" charset="-128"/>
                <a:ea typeface="Meiryo UI" panose="020B0604030504040204" pitchFamily="50" charset="-128"/>
                <a:hlinkClick r:id="rId3">
                  <a:extLst>
                    <a:ext uri="{A12FA001-AC4F-418D-AE19-62706E023703}">
                      <ahyp:hlinkClr xmlns:ahyp="http://schemas.microsoft.com/office/drawing/2018/hyperlinkcolor" val="tx"/>
                    </a:ext>
                  </a:extLst>
                </a:hlinkClick>
              </a:rPr>
            </a:br>
            <a:r>
              <a:rPr lang="ja-JP" altLang="en-US" sz="1100" dirty="0">
                <a:solidFill>
                  <a:schemeClr val="tx1"/>
                </a:solidFill>
                <a:latin typeface="Meiryo UI" panose="020B0604030504040204" pitchFamily="50" charset="-128"/>
                <a:ea typeface="Meiryo UI" panose="020B0604030504040204" pitchFamily="50" charset="-128"/>
                <a:hlinkClick r:id="rId3">
                  <a:extLst>
                    <a:ext uri="{A12FA001-AC4F-418D-AE19-62706E023703}">
                      <ahyp:hlinkClr xmlns:ahyp="http://schemas.microsoft.com/office/drawing/2018/hyperlinkcolor" val="tx"/>
                    </a:ext>
                  </a:extLst>
                </a:hlinkClick>
              </a:rPr>
              <a:t>　 部会　資料</a:t>
            </a:r>
            <a:r>
              <a:rPr lang="en-US" altLang="ja-JP" sz="1100" dirty="0">
                <a:solidFill>
                  <a:schemeClr val="tx1"/>
                </a:solidFill>
                <a:latin typeface="Meiryo UI" panose="020B0604030504040204" pitchFamily="50" charset="-128"/>
                <a:ea typeface="Meiryo UI" panose="020B0604030504040204" pitchFamily="50" charset="-128"/>
                <a:hlinkClick r:id="rId3">
                  <a:extLst>
                    <a:ext uri="{A12FA001-AC4F-418D-AE19-62706E023703}">
                      <ahyp:hlinkClr xmlns:ahyp="http://schemas.microsoft.com/office/drawing/2018/hyperlinkcolor" val="tx"/>
                    </a:ext>
                  </a:extLst>
                </a:hlinkClick>
              </a:rPr>
              <a:t>(</a:t>
            </a:r>
            <a:r>
              <a:rPr lang="ja-JP" altLang="en-US" sz="1100" dirty="0">
                <a:solidFill>
                  <a:schemeClr val="tx1"/>
                </a:solidFill>
                <a:latin typeface="Meiryo UI" panose="020B0604030504040204" pitchFamily="50" charset="-128"/>
                <a:ea typeface="Meiryo UI" panose="020B0604030504040204" pitchFamily="50" charset="-128"/>
                <a:hlinkClick r:id="rId3">
                  <a:extLst>
                    <a:ext uri="{A12FA001-AC4F-418D-AE19-62706E023703}">
                      <ahyp:hlinkClr xmlns:ahyp="http://schemas.microsoft.com/office/drawing/2018/hyperlinkcolor" val="tx"/>
                    </a:ext>
                  </a:extLst>
                </a:hlinkClick>
              </a:rPr>
              <a:t>資料</a:t>
            </a:r>
            <a:r>
              <a:rPr lang="en-US" altLang="ja-JP" sz="1100" dirty="0">
                <a:solidFill>
                  <a:schemeClr val="tx1"/>
                </a:solidFill>
                <a:latin typeface="Meiryo UI" panose="020B0604030504040204" pitchFamily="50" charset="-128"/>
                <a:ea typeface="Meiryo UI" panose="020B0604030504040204" pitchFamily="50" charset="-128"/>
                <a:hlinkClick r:id="rId3">
                  <a:extLst>
                    <a:ext uri="{A12FA001-AC4F-418D-AE19-62706E023703}">
                      <ahyp:hlinkClr xmlns:ahyp="http://schemas.microsoft.com/office/drawing/2018/hyperlinkcolor" val="tx"/>
                    </a:ext>
                  </a:extLst>
                </a:hlinkClick>
              </a:rPr>
              <a:t>2,P9)</a:t>
            </a:r>
            <a:r>
              <a:rPr lang="ja-JP" altLang="en-US" sz="1100" dirty="0">
                <a:solidFill>
                  <a:schemeClr val="tx1"/>
                </a:solidFill>
                <a:latin typeface="Meiryo UI" panose="020B0604030504040204" pitchFamily="50" charset="-128"/>
                <a:ea typeface="Meiryo UI" panose="020B0604030504040204" pitchFamily="50" charset="-128"/>
              </a:rPr>
              <a:t>を参考にしてください。</a:t>
            </a:r>
            <a:endPar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p:txBody>
      </p:sp>
      <p:grpSp>
        <p:nvGrpSpPr>
          <p:cNvPr id="44" name="Group 41">
            <a:extLst>
              <a:ext uri="{FF2B5EF4-FFF2-40B4-BE49-F238E27FC236}">
                <a16:creationId xmlns:a16="http://schemas.microsoft.com/office/drawing/2014/main" id="{CE520732-97F3-F71C-C064-F5520233F121}"/>
              </a:ext>
            </a:extLst>
          </p:cNvPr>
          <p:cNvGrpSpPr/>
          <p:nvPr/>
        </p:nvGrpSpPr>
        <p:grpSpPr>
          <a:xfrm rot="16200000" flipH="1">
            <a:off x="5747111" y="4883370"/>
            <a:ext cx="216000" cy="216000"/>
            <a:chOff x="5937564" y="3833745"/>
            <a:chExt cx="306171" cy="306910"/>
          </a:xfrm>
        </p:grpSpPr>
        <p:sp>
          <p:nvSpPr>
            <p:cNvPr id="45" name="Freeform 94">
              <a:extLst>
                <a:ext uri="{FF2B5EF4-FFF2-40B4-BE49-F238E27FC236}">
                  <a16:creationId xmlns:a16="http://schemas.microsoft.com/office/drawing/2014/main" id="{B6230514-B235-66FF-7C09-32D554B8094D}"/>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effectLst/>
                <a:uLnTx/>
                <a:uFillTx/>
                <a:latin typeface="Arial" panose="020B0604020202020204"/>
                <a:ea typeface="+mn-ea"/>
                <a:cs typeface="+mn-cs"/>
              </a:endParaRPr>
            </a:p>
          </p:txBody>
        </p:sp>
        <p:sp>
          <p:nvSpPr>
            <p:cNvPr id="48" name="Freeform 95">
              <a:extLst>
                <a:ext uri="{FF2B5EF4-FFF2-40B4-BE49-F238E27FC236}">
                  <a16:creationId xmlns:a16="http://schemas.microsoft.com/office/drawing/2014/main" id="{CDBA4797-CAAA-4EF2-82CB-4918E17FC3F5}"/>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effectLst/>
                <a:uLnTx/>
                <a:uFillTx/>
                <a:latin typeface="Arial" panose="020B0604020202020204"/>
                <a:ea typeface="+mn-ea"/>
                <a:cs typeface="+mn-cs"/>
              </a:endParaRPr>
            </a:p>
          </p:txBody>
        </p:sp>
      </p:grpSp>
      <p:sp>
        <p:nvSpPr>
          <p:cNvPr id="51" name="TextBox 24">
            <a:extLst>
              <a:ext uri="{FF2B5EF4-FFF2-40B4-BE49-F238E27FC236}">
                <a16:creationId xmlns:a16="http://schemas.microsoft.com/office/drawing/2014/main" id="{106A8A6C-213E-BBAA-0857-89F80AE89DB1}"/>
              </a:ext>
            </a:extLst>
          </p:cNvPr>
          <p:cNvSpPr txBox="1"/>
          <p:nvPr/>
        </p:nvSpPr>
        <p:spPr>
          <a:xfrm>
            <a:off x="6006057" y="2244455"/>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国内外の動向・自社のルール形成</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標準化</a:t>
            </a:r>
            <a:r>
              <a:rPr kumimoji="1" lang="ja-JP" altLang="en-US" sz="140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等</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の取組状況</a:t>
            </a:r>
            <a:endParaRPr kumimoji="0" lang="ja-JP" altLang="en-US" sz="1400" b="0" i="0" u="none" strike="noStrike" kern="1200" cap="none" spc="0" normalizeH="0" baseline="0" noProof="0" dirty="0">
              <a:ln>
                <a:noFill/>
              </a:ln>
              <a:solidFill>
                <a:schemeClr val="tx1"/>
              </a:solidFill>
              <a:effectLst/>
              <a:uLnTx/>
              <a:uFillTx/>
              <a:latin typeface="Arial" panose="020B0604020202020204"/>
              <a:ea typeface="ＭＳ Ｐゴシック" panose="020B0600070205080204" pitchFamily="50" charset="-128"/>
              <a:cs typeface="+mn-cs"/>
            </a:endParaRPr>
          </a:p>
        </p:txBody>
      </p:sp>
      <p:sp>
        <p:nvSpPr>
          <p:cNvPr id="26" name="Rectangle 137" descr="ｔ">
            <a:extLst>
              <a:ext uri="{FF2B5EF4-FFF2-40B4-BE49-F238E27FC236}">
                <a16:creationId xmlns:a16="http://schemas.microsoft.com/office/drawing/2014/main" id="{B993EB95-749F-2FE5-6E9B-79DBEC8B77B6}"/>
              </a:ext>
            </a:extLst>
          </p:cNvPr>
          <p:cNvSpPr/>
          <p:nvPr/>
        </p:nvSpPr>
        <p:spPr>
          <a:xfrm>
            <a:off x="954236" y="5822316"/>
            <a:ext cx="5063300" cy="93156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dirty="0">
                <a:ln>
                  <a:noFill/>
                </a:ln>
                <a:solidFill>
                  <a:schemeClr val="tx1"/>
                </a:solidFill>
                <a:effectLst/>
                <a:uLnTx/>
                <a:uFillTx/>
                <a:latin typeface="Trebuchet MS" panose="020B0603020202020204" pitchFamily="34" charset="0"/>
                <a:ea typeface="Meiryo UI" panose="020B0604030504040204" pitchFamily="50" charset="-128"/>
                <a:cs typeface="+mn-cs"/>
              </a:rPr>
              <a:t>・・・・</a:t>
            </a:r>
            <a:endParaRPr kumimoji="1" lang="en-US" altLang="ja-JP" sz="1400" b="0" i="0" u="none" strike="noStrike" kern="1200" cap="none" spc="0" normalizeH="0" baseline="0" noProof="0" dirty="0">
              <a:ln>
                <a:noFill/>
              </a:ln>
              <a:solidFill>
                <a:schemeClr val="tx1"/>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dirty="0">
                <a:ln>
                  <a:noFill/>
                </a:ln>
                <a:solidFill>
                  <a:schemeClr val="tx1"/>
                </a:solidFill>
                <a:effectLst/>
                <a:uLnTx/>
                <a:uFillTx/>
                <a:latin typeface="Trebuchet MS" panose="020B0603020202020204" pitchFamily="34" charset="0"/>
                <a:ea typeface="Meiryo UI" panose="020B0604030504040204" pitchFamily="50" charset="-128"/>
                <a:cs typeface="+mn-cs"/>
              </a:rPr>
              <a:t>・・・・</a:t>
            </a:r>
            <a:endParaRPr kumimoji="1" lang="en-US" altLang="ja-JP" sz="1400" b="0" i="0" u="none" strike="noStrike" kern="1200" cap="none" spc="0" normalizeH="0" baseline="0" noProof="0" dirty="0">
              <a:ln>
                <a:noFill/>
              </a:ln>
              <a:solidFill>
                <a:schemeClr val="tx1"/>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dirty="0">
                <a:ln>
                  <a:noFill/>
                </a:ln>
                <a:solidFill>
                  <a:schemeClr val="tx1"/>
                </a:solidFill>
                <a:effectLst/>
                <a:uLnTx/>
                <a:uFillTx/>
                <a:latin typeface="Trebuchet MS" panose="020B0603020202020204" pitchFamily="34" charset="0"/>
                <a:ea typeface="Meiryo UI" panose="020B0604030504040204" pitchFamily="50" charset="-128"/>
                <a:cs typeface="+mn-cs"/>
              </a:rPr>
              <a:t>・・・・</a:t>
            </a:r>
            <a:endParaRPr kumimoji="1" lang="en-US" altLang="ja-JP" sz="1400" b="0" i="0" u="none" strike="noStrike" kern="1200" cap="none" spc="0" normalizeH="0" baseline="0" noProof="0" dirty="0">
              <a:ln>
                <a:noFill/>
              </a:ln>
              <a:solidFill>
                <a:schemeClr val="tx1"/>
              </a:solidFill>
              <a:effectLst/>
              <a:uLnTx/>
              <a:uFillTx/>
              <a:latin typeface="Trebuchet MS" panose="020B0603020202020204" pitchFamily="34" charset="0"/>
              <a:ea typeface="Meiryo UI" panose="020B0604030504040204" pitchFamily="50" charset="-128"/>
              <a:cs typeface="+mn-cs"/>
            </a:endParaRPr>
          </a:p>
        </p:txBody>
      </p:sp>
      <p:sp>
        <p:nvSpPr>
          <p:cNvPr id="27" name="Rectangle 137" descr="ｔ">
            <a:extLst>
              <a:ext uri="{FF2B5EF4-FFF2-40B4-BE49-F238E27FC236}">
                <a16:creationId xmlns:a16="http://schemas.microsoft.com/office/drawing/2014/main" id="{CDA3B2A0-4CDF-806E-07FC-7F762D5C514E}"/>
              </a:ext>
            </a:extLst>
          </p:cNvPr>
          <p:cNvSpPr/>
          <p:nvPr/>
        </p:nvSpPr>
        <p:spPr>
          <a:xfrm>
            <a:off x="5887902" y="5766374"/>
            <a:ext cx="5063300" cy="93156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dirty="0">
                <a:ln>
                  <a:noFill/>
                </a:ln>
                <a:solidFill>
                  <a:schemeClr val="tx1"/>
                </a:solidFill>
                <a:effectLst/>
                <a:uLnTx/>
                <a:uFillTx/>
                <a:latin typeface="Trebuchet MS" panose="020B0603020202020204" pitchFamily="34" charset="0"/>
                <a:ea typeface="Meiryo UI" panose="020B0604030504040204" pitchFamily="50" charset="-128"/>
                <a:cs typeface="+mn-cs"/>
              </a:rPr>
              <a:t>・・・・</a:t>
            </a:r>
            <a:endParaRPr kumimoji="1" lang="en-US" altLang="ja-JP" sz="1400" b="0" i="0" u="none" strike="noStrike" kern="1200" cap="none" spc="0" normalizeH="0" baseline="0" noProof="0" dirty="0">
              <a:ln>
                <a:noFill/>
              </a:ln>
              <a:solidFill>
                <a:schemeClr val="tx1"/>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dirty="0">
                <a:ln>
                  <a:noFill/>
                </a:ln>
                <a:solidFill>
                  <a:schemeClr val="tx1"/>
                </a:solidFill>
                <a:effectLst/>
                <a:uLnTx/>
                <a:uFillTx/>
                <a:latin typeface="Trebuchet MS" panose="020B0603020202020204" pitchFamily="34" charset="0"/>
                <a:ea typeface="Meiryo UI" panose="020B0604030504040204" pitchFamily="50" charset="-128"/>
                <a:cs typeface="+mn-cs"/>
              </a:rPr>
              <a:t>・・・・</a:t>
            </a:r>
            <a:endParaRPr kumimoji="1" lang="en-US" altLang="ja-JP" sz="1400" b="0" i="0" u="none" strike="noStrike" kern="1200" cap="none" spc="0" normalizeH="0" baseline="0" noProof="0" dirty="0">
              <a:ln>
                <a:noFill/>
              </a:ln>
              <a:solidFill>
                <a:schemeClr val="tx1"/>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dirty="0">
                <a:ln>
                  <a:noFill/>
                </a:ln>
                <a:solidFill>
                  <a:schemeClr val="tx1"/>
                </a:solidFill>
                <a:effectLst/>
                <a:uLnTx/>
                <a:uFillTx/>
                <a:latin typeface="Trebuchet MS" panose="020B0603020202020204" pitchFamily="34" charset="0"/>
                <a:ea typeface="Meiryo UI" panose="020B0604030504040204" pitchFamily="50" charset="-128"/>
                <a:cs typeface="+mn-cs"/>
              </a:rPr>
              <a:t>・・・・</a:t>
            </a:r>
            <a:endParaRPr kumimoji="1" lang="en-US" altLang="ja-JP" sz="1400" b="0" i="0" u="none" strike="noStrike" kern="1200" cap="none" spc="0" normalizeH="0" baseline="0" noProof="0" dirty="0">
              <a:ln>
                <a:noFill/>
              </a:ln>
              <a:solidFill>
                <a:schemeClr val="tx1"/>
              </a:solidFill>
              <a:effectLst/>
              <a:uLnTx/>
              <a:uFillTx/>
              <a:latin typeface="Trebuchet MS" panose="020B0603020202020204" pitchFamily="34" charset="0"/>
              <a:ea typeface="Meiryo UI" panose="020B0604030504040204" pitchFamily="50" charset="-128"/>
              <a:cs typeface="+mn-cs"/>
            </a:endParaRPr>
          </a:p>
        </p:txBody>
      </p:sp>
      <p:sp>
        <p:nvSpPr>
          <p:cNvPr id="29" name="テキスト ボックス 27">
            <a:extLst>
              <a:ext uri="{FF2B5EF4-FFF2-40B4-BE49-F238E27FC236}">
                <a16:creationId xmlns:a16="http://schemas.microsoft.com/office/drawing/2014/main" id="{28D8C4F2-4BD8-4105-8FA0-A1B4A74CCF40}"/>
              </a:ext>
            </a:extLst>
          </p:cNvPr>
          <p:cNvSpPr txBox="1"/>
          <p:nvPr/>
        </p:nvSpPr>
        <p:spPr>
          <a:xfrm>
            <a:off x="6934270" y="4467035"/>
            <a:ext cx="4902671" cy="49244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lvl="2">
              <a:spcBef>
                <a:spcPts val="600"/>
              </a:spcBef>
              <a:buClr>
                <a:schemeClr val="tx2"/>
              </a:buClr>
              <a:buSzPct val="100000"/>
            </a:pP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「標準化団体に参加、</a:t>
            </a:r>
            <a:r>
              <a:rPr kumimoji="1" lang="en-US" altLang="ja-JP" sz="1050" dirty="0">
                <a:solidFill>
                  <a:schemeClr val="tx1"/>
                </a:solidFill>
                <a:latin typeface="Meiryo UI" panose="020B0604030504040204" pitchFamily="50" charset="-128"/>
                <a:ea typeface="Meiryo UI" panose="020B0604030504040204" pitchFamily="50" charset="-128"/>
              </a:rPr>
              <a:t>xx</a:t>
            </a:r>
            <a:r>
              <a:rPr kumimoji="1" lang="ja-JP" altLang="en-US" sz="1050" dirty="0">
                <a:solidFill>
                  <a:schemeClr val="tx1"/>
                </a:solidFill>
                <a:latin typeface="Meiryo UI" panose="020B0604030504040204" pitchFamily="50" charset="-128"/>
                <a:ea typeface="Meiryo UI" panose="020B0604030504040204" pitchFamily="50" charset="-128"/>
              </a:rPr>
              <a:t>規格の開発に参画」という記載だけでは不十分</a:t>
            </a:r>
            <a:endParaRPr kumimoji="1" lang="en-US" altLang="ja-JP" sz="1050" strike="sngStrike" dirty="0">
              <a:solidFill>
                <a:schemeClr val="tx1"/>
              </a:solidFill>
              <a:latin typeface="Meiryo UI" panose="020B0604030504040204" pitchFamily="50" charset="-128"/>
              <a:ea typeface="Meiryo UI" panose="020B0604030504040204" pitchFamily="50" charset="-128"/>
            </a:endParaRPr>
          </a:p>
          <a:p>
            <a:pPr marL="0" lvl="2">
              <a:spcBef>
                <a:spcPts val="600"/>
              </a:spcBef>
              <a:buClr>
                <a:schemeClr val="tx2"/>
              </a:buClr>
              <a:buSzPct val="100000"/>
            </a:pPr>
            <a:r>
              <a:rPr kumimoji="0" lang="ja-JP" altLang="en-US" sz="105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　「○○するために、▲▲団体と、製品化までに■■の標準化を行う」という記載を期待</a:t>
            </a:r>
            <a:endParaRPr kumimoji="0" lang="en-US" altLang="ja-JP" sz="105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30" name="テキスト ボックス 2">
            <a:extLst>
              <a:ext uri="{FF2B5EF4-FFF2-40B4-BE49-F238E27FC236}">
                <a16:creationId xmlns:a16="http://schemas.microsoft.com/office/drawing/2014/main" id="{60CC1CCF-0750-45DC-BD0F-DCE53365FEA6}"/>
              </a:ext>
            </a:extLst>
          </p:cNvPr>
          <p:cNvSpPr txBox="1"/>
          <p:nvPr/>
        </p:nvSpPr>
        <p:spPr>
          <a:xfrm>
            <a:off x="2472132" y="5975186"/>
            <a:ext cx="3274979" cy="62157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altLang="ja-JP"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市場作り</a:t>
            </a:r>
            <a:r>
              <a:rPr lang="ja-JP" altLang="en-US"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のための協調領域（オープン戦略）</a:t>
            </a:r>
            <a:br>
              <a:rPr lang="en-US" altLang="ja-JP"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br>
            <a:r>
              <a:rPr lang="ja-JP" altLang="en-US"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バリューチェーン、ニーズの喚起</a:t>
            </a:r>
            <a:r>
              <a:rPr lang="ja-JP" altLang="en-US"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r>
              <a:rPr lang="ja-JP" altLang="ja-JP"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仲間作り</a:t>
            </a:r>
            <a:r>
              <a:rPr lang="ja-JP" altLang="en-US"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の方法</a:t>
            </a:r>
            <a:endParaRPr lang="en-US" altLang="ja-JP"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endParaRPr>
          </a:p>
          <a:p>
            <a:r>
              <a:rPr lang="ja-JP" altLang="en-US"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en-US" altLang="ja-JP"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実証</a:t>
            </a:r>
            <a:r>
              <a:rPr lang="ja-JP" altLang="en-US"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方法</a:t>
            </a:r>
            <a:r>
              <a:rPr lang="ja-JP" altLang="ja-JP"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やユーザ獲得</a:t>
            </a:r>
            <a:r>
              <a:rPr lang="ja-JP" altLang="en-US"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方法など</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31" name="テキスト ボックス 28">
            <a:extLst>
              <a:ext uri="{FF2B5EF4-FFF2-40B4-BE49-F238E27FC236}">
                <a16:creationId xmlns:a16="http://schemas.microsoft.com/office/drawing/2014/main" id="{59EDE4CB-FDE6-4FA0-ABBC-1D678F57C5C7}"/>
              </a:ext>
            </a:extLst>
          </p:cNvPr>
          <p:cNvSpPr txBox="1"/>
          <p:nvPr/>
        </p:nvSpPr>
        <p:spPr>
          <a:xfrm>
            <a:off x="7342660" y="5810545"/>
            <a:ext cx="91440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altLang="ja-JP"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差</a:t>
            </a:r>
            <a:r>
              <a:rPr lang="ja-JP" altLang="en-US"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別</a:t>
            </a:r>
            <a:r>
              <a:rPr lang="ja-JP" altLang="ja-JP"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化で競合に勝つポイント</a:t>
            </a:r>
            <a:r>
              <a:rPr lang="en-US" altLang="ja-JP"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r>
              <a:rPr lang="ja-JP" altLang="en-US"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クローズ戦略</a:t>
            </a:r>
            <a:r>
              <a:rPr lang="en-US" altLang="ja-JP"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endParaRPr lang="ja-JP" altLang="ja-JP"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endParaRPr>
          </a:p>
          <a:p>
            <a:r>
              <a:rPr lang="ja-JP" altLang="ja-JP"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技術領域、</a:t>
            </a:r>
            <a:r>
              <a:rPr lang="ja-JP" altLang="en-US"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競合</a:t>
            </a:r>
            <a:r>
              <a:rPr lang="ja-JP" altLang="ja-JP"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r>
              <a:rPr lang="ja-JP" altLang="en-US"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知財による勝ち筋など記載</a:t>
            </a:r>
            <a:endParaRPr lang="ja-JP" altLang="ja-JP" sz="900" kern="10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endParaRPr>
          </a:p>
          <a:p>
            <a:pPr algn="ctr"/>
            <a:endParaRPr kumimoji="1" lang="ja-JP" altLang="en-US" sz="900" dirty="0" err="1">
              <a:solidFill>
                <a:schemeClr val="tx1"/>
              </a:solidFill>
              <a:highlight>
                <a:srgbClr val="FFFF00"/>
              </a:highligh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9871086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EE4P_STYLE_ID" val="39dcc26a-7131-49f4-a9eb-1c0521500c03"/>
  <p:tag name="THINKCELLPRESENTATIONDONOTDELETE" val="&lt;?xml version=&quot;1.0&quot; encoding=&quot;UTF-16&quot; standalone=&quot;yes&quot;?&gt;&lt;root reqver=&quot;23045&quot;&gt;&lt;version val=&quot;24188&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EE4P_MASTERWIZARD_DRAFT" val="0"/>
  <p:tag name="EE4P_LANGUAGE_ID" val="1033"/>
  <p:tag name="EE4P_MASTERWIZARD_MARGINS" val="0"/>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EE4P_SLIDEID" val="86868848-8185-4f58-934c-a44cb1236748"/>
</p:tagLst>
</file>

<file path=ppt/tags/tag3.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49.72858/71.53472/271.5024/274.7323"/>
</p:tagLst>
</file>

<file path=ppt/tags/tag4.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5.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heme/theme1.xml><?xml version="1.0" encoding="utf-8"?>
<a:theme xmlns:a="http://schemas.openxmlformats.org/drawingml/2006/main" name="１">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lumMod val="20000"/>
            <a:lumOff val="80000"/>
          </a:schemeClr>
        </a:solidFill>
        <a:ln w="9525" cap="rnd" cmpd="sng" algn="ctr">
          <a:solidFill>
            <a:schemeClr val="accent1"/>
          </a:solidFill>
          <a:prstDash val="solid"/>
          <a:round/>
          <a:headEnd type="none" w="med" len="med"/>
          <a:tailEnd type="none" w="med" len="med"/>
        </a:ln>
      </a:spPr>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defPPr algn="ctr">
          <a:defRPr kumimoji="1" sz="1200" dirty="0">
            <a:solidFill>
              <a:srgbClr val="575757"/>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defPPr algn="ctr">
          <a:defRPr dirty="0" err="1" smtClean="0">
            <a:solidFill>
              <a:srgbClr val="575757"/>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CG_Grid_16x9.pptx" id="{8830F7DA-A78E-4B82-9935-5CC7FF5B9633}" vid="{52C2632B-9813-48FC-8882-620C42A0A230}"/>
    </a:ext>
  </a:extLst>
</a:theme>
</file>

<file path=ppt/theme/theme2.xml><?xml version="1.0" encoding="utf-8"?>
<a:theme xmlns:a="http://schemas.openxmlformats.org/drawingml/2006/main" name="Office Theme">
  <a:themeElements>
    <a:clrScheme name="BCG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E3558"/>
      </a:hlink>
      <a:folHlink>
        <a:srgbClr val="670F31"/>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CG Colors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FC77E"/>
      </a:hlink>
      <a:folHlink>
        <a:srgbClr val="03522D"/>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Words>7616</Words>
  <PresentationFormat>ワイド画面</PresentationFormat>
  <Paragraphs>951</Paragraphs>
  <Slides>28</Slides>
  <Notes>1</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スライド タイトル</vt:lpstr>
      </vt:variant>
      <vt:variant>
        <vt:i4>28</vt:i4>
      </vt:variant>
      <vt:variant>
        <vt:lpstr>目的別スライド ショー</vt:lpstr>
      </vt:variant>
      <vt:variant>
        <vt:i4>1</vt:i4>
      </vt:variant>
    </vt:vector>
  </HeadingPairs>
  <TitlesOfParts>
    <vt:vector size="36" baseType="lpstr">
      <vt:lpstr>Meiryo UI</vt:lpstr>
      <vt:lpstr>メイリオ</vt:lpstr>
      <vt:lpstr>メイリオ</vt:lpstr>
      <vt:lpstr>Arial</vt:lpstr>
      <vt:lpstr>Trebuchet MS</vt:lpstr>
      <vt:lpstr>Wingdings</vt:lpstr>
      <vt:lpstr>１</vt:lpstr>
      <vt:lpstr>事業戦略ビジョン  提案プロジェクト名：○○○   提案者名：Ａ社（幹事企業） 、代表名：代表取締役社長　aa aa</vt:lpstr>
      <vt:lpstr>PowerPoint プレゼンテーション</vt:lpstr>
      <vt:lpstr>PowerPoint プレゼンテーション</vt:lpstr>
      <vt:lpstr>（参考）事業計画・研究開発計画の関係性（３社コンソーシアムにおけるA社の提案）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（個別の研究開発内容に対する提案の詳細に関する参考資料を挿入）  ※様式・分量自由 ※ただし、当該技術の独自性・新規性・他技術に対する優位性・実現可能性・残された技術課題の解決の見通し等に 　ついて言及すること（十分な情報が記載されていない場合、審査において正しく評価されない可能性あり）</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Format Guide Workshop</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