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20"/>
  </p:notesMasterIdLst>
  <p:sldIdLst>
    <p:sldId id="262" r:id="rId3"/>
    <p:sldId id="263" r:id="rId4"/>
    <p:sldId id="282" r:id="rId5"/>
    <p:sldId id="264" r:id="rId6"/>
    <p:sldId id="272" r:id="rId7"/>
    <p:sldId id="289" r:id="rId8"/>
    <p:sldId id="290" r:id="rId9"/>
    <p:sldId id="276" r:id="rId10"/>
    <p:sldId id="270" r:id="rId11"/>
    <p:sldId id="268" r:id="rId12"/>
    <p:sldId id="275" r:id="rId13"/>
    <p:sldId id="288" r:id="rId14"/>
    <p:sldId id="281" r:id="rId15"/>
    <p:sldId id="279" r:id="rId16"/>
    <p:sldId id="280" r:id="rId17"/>
    <p:sldId id="285" r:id="rId18"/>
    <p:sldId id="291" r:id="rId19"/>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テーマ概要説明資料" id="{413C6F9D-EF3E-4ACD-8165-5F38A37CCB9A}">
          <p14:sldIdLst>
            <p14:sldId id="262"/>
            <p14:sldId id="263"/>
            <p14:sldId id="282"/>
            <p14:sldId id="264"/>
            <p14:sldId id="272"/>
            <p14:sldId id="289"/>
            <p14:sldId id="290"/>
            <p14:sldId id="276"/>
            <p14:sldId id="270"/>
            <p14:sldId id="268"/>
            <p14:sldId id="275"/>
            <p14:sldId id="288"/>
            <p14:sldId id="281"/>
            <p14:sldId id="279"/>
            <p14:sldId id="280"/>
            <p14:sldId id="285"/>
          </p14:sldIdLst>
        </p14:section>
        <p14:section name="全体概要" id="{EA2D7CCA-090D-4358-AEF3-D065ACA989F5}">
          <p14:sldIdLst>
            <p14:sldId id="29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60" autoAdjust="0"/>
    <p:restoredTop sz="82075" autoAdjust="0"/>
  </p:normalViewPr>
  <p:slideViewPr>
    <p:cSldViewPr>
      <p:cViewPr varScale="1">
        <p:scale>
          <a:sx n="125" d="100"/>
          <a:sy n="125" d="100"/>
        </p:scale>
        <p:origin x="128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slides/slide17.xml" Type="http://schemas.openxmlformats.org/officeDocument/2006/relationships/slide"/><Relationship Id="rId2" Target="slideMasters/slideMaster2.xml" Type="http://schemas.openxmlformats.org/officeDocument/2006/relationships/slideMaster"/><Relationship Id="rId20" Target="notesMasters/notesMaster1.xml" Type="http://schemas.openxmlformats.org/officeDocument/2006/relationships/notesMaster"/><Relationship Id="rId21" Target="commentAuthors.xml" Type="http://schemas.openxmlformats.org/officeDocument/2006/relationships/commentAuthors"/><Relationship Id="rId22" Target="presProps.xml" Type="http://schemas.openxmlformats.org/officeDocument/2006/relationships/presProps"/><Relationship Id="rId23" Target="viewProps.xml" Type="http://schemas.openxmlformats.org/officeDocument/2006/relationships/viewProps"/><Relationship Id="rId24" Target="theme/theme1.xml" Type="http://schemas.openxmlformats.org/officeDocument/2006/relationships/theme"/><Relationship Id="rId25"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2024/1/17</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2024/1/17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2024/1/17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2024/1/17</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２０２４年３月下旬～２０●●年●●月）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1840" y="48206"/>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P.16</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273575" y="5805264"/>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755577" y="1555515"/>
            <a:ext cx="216774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a:t>
            </a:r>
            <a:r>
              <a:rPr lang="en-US" altLang="ja-JP" dirty="0">
                <a:latin typeface="+mn-ea"/>
              </a:rPr>
              <a:t>d4</a:t>
            </a:r>
            <a:r>
              <a:rPr lang="ja-JP" altLang="en-US" dirty="0">
                <a:latin typeface="+mn-ea"/>
              </a:rPr>
              <a:t>））</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6"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実施期間は、２０２４年３月下旬の事業開始を想定してください。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582696" y="5127575"/>
            <a:ext cx="3471190"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「費用対効果指標の設定値」は、「別添４研究開発成果の事業化計画書（別紙）」に記載のルールに基づき、算出してください。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オープン＆クローズ戦略等</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2031</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2021</a:t>
            </a:r>
            <a:r>
              <a:rPr lang="ja-JP" altLang="en-US" sz="1200" dirty="0">
                <a:solidFill>
                  <a:srgbClr val="3333CC"/>
                </a:solidFill>
                <a:latin typeface="+mn-ea"/>
              </a:rPr>
              <a:t>～</a:t>
            </a:r>
            <a:r>
              <a:rPr lang="en-US" altLang="ja-JP" sz="1200" dirty="0">
                <a:solidFill>
                  <a:srgbClr val="3333CC"/>
                </a:solidFill>
                <a:latin typeface="+mn-ea"/>
              </a:rPr>
              <a:t>2022</a:t>
            </a:r>
            <a:r>
              <a:rPr lang="ja-JP" altLang="en-US" sz="1200" dirty="0">
                <a:solidFill>
                  <a:srgbClr val="3333CC"/>
                </a:solidFill>
                <a:latin typeface="+mn-ea"/>
              </a:rPr>
              <a:t>年度及び</a:t>
            </a:r>
            <a:r>
              <a:rPr lang="en-US" altLang="ja-JP" sz="1200" dirty="0">
                <a:solidFill>
                  <a:srgbClr val="3333CC"/>
                </a:solidFill>
                <a:latin typeface="+mn-ea"/>
              </a:rPr>
              <a:t>2028</a:t>
            </a:r>
            <a:r>
              <a:rPr lang="ja-JP" altLang="en-US" sz="1200" dirty="0">
                <a:solidFill>
                  <a:srgbClr val="3333CC"/>
                </a:solidFill>
                <a:latin typeface="+mn-ea"/>
              </a:rPr>
              <a:t>～</a:t>
            </a:r>
            <a:r>
              <a:rPr lang="en-US" altLang="ja-JP" sz="1200" dirty="0">
                <a:solidFill>
                  <a:srgbClr val="3333CC"/>
                </a:solidFill>
                <a:latin typeface="+mn-ea"/>
              </a:rPr>
              <a:t>2031</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2023</a:t>
            </a:r>
            <a:r>
              <a:rPr lang="ja-JP" altLang="en-US" sz="1200" dirty="0">
                <a:solidFill>
                  <a:srgbClr val="3333CC"/>
                </a:solidFill>
                <a:latin typeface="+mn-ea"/>
              </a:rPr>
              <a:t>年度～</a:t>
            </a:r>
            <a:r>
              <a:rPr lang="en-US" altLang="ja-JP" sz="1200" dirty="0">
                <a:solidFill>
                  <a:srgbClr val="3333CC"/>
                </a:solidFill>
                <a:latin typeface="+mn-ea"/>
              </a:rPr>
              <a:t>2027</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８</a:t>
            </a:r>
            <a:r>
              <a:rPr kumimoji="1" lang="ja-JP" altLang="en-US" sz="2800" dirty="0">
                <a:latin typeface="+mn-ea"/>
              </a:rPr>
              <a:t>．研究開発成果の実用化・事業</a:t>
            </a:r>
            <a:r>
              <a:rPr lang="ja-JP" altLang="en-US" sz="2800" dirty="0">
                <a:latin typeface="+mn-ea"/>
              </a:rPr>
              <a:t>化の見通し（３）</a:t>
            </a:r>
            <a:endParaRPr kumimoji="1" lang="ja-JP" altLang="en-US" sz="2800" dirty="0">
              <a:latin typeface="+mn-ea"/>
            </a:endParaRP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255274"/>
            <a:ext cx="8673517" cy="53860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 </a:t>
            </a:r>
            <a:r>
              <a:rPr lang="en-US" altLang="ja-JP" sz="1200" dirty="0">
                <a:solidFill>
                  <a:srgbClr val="3333CC"/>
                </a:solidFill>
                <a:latin typeface="+mn-ea"/>
              </a:rPr>
              <a:t> </a:t>
            </a:r>
            <a:r>
              <a:rPr lang="ja-JP" altLang="en-US" sz="1200" dirty="0">
                <a:solidFill>
                  <a:srgbClr val="3333CC"/>
                </a:solidFill>
                <a:latin typeface="+mn-ea"/>
              </a:rPr>
              <a:t>実用化・事業化計画に対する申請者内におけるコミットメントの状況</a:t>
            </a:r>
            <a:endParaRPr lang="en-US" altLang="ja-JP" sz="1200" b="1" i="1" u="sng" dirty="0">
              <a:solidFill>
                <a:srgbClr val="3333CC"/>
              </a:solidFill>
              <a:latin typeface="+mn-ea"/>
            </a:endParaRPr>
          </a:p>
          <a:p>
            <a:pPr>
              <a:spcBef>
                <a:spcPts val="600"/>
              </a:spcBef>
            </a:pPr>
            <a:r>
              <a:rPr lang="ja-JP" altLang="en-US" sz="1200" dirty="0">
                <a:solidFill>
                  <a:srgbClr val="3333CC"/>
                </a:solidFill>
                <a:latin typeface="+mn-ea"/>
              </a:rPr>
              <a:t>　　　　　　　　　　　　　　　　　　　　　　　　　　　　　　　　　　　　　　　　　　　　　　　　　　　　　　</a:t>
            </a:r>
            <a:endParaRPr lang="en-US" altLang="ja-JP" sz="1200" dirty="0">
              <a:solidFill>
                <a:srgbClr val="3333CC"/>
              </a:solidFill>
              <a:latin typeface="+mn-ea"/>
            </a:endParaRPr>
          </a:p>
        </p:txBody>
      </p:sp>
      <p:sp>
        <p:nvSpPr>
          <p:cNvPr id="11" name="テキスト ボックス 10"/>
          <p:cNvSpPr txBox="1"/>
          <p:nvPr/>
        </p:nvSpPr>
        <p:spPr>
          <a:xfrm>
            <a:off x="4271442" y="73510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a:t>
            </a:r>
            <a:r>
              <a:rPr lang="en-US" altLang="ja-JP" sz="1200" i="1" dirty="0">
                <a:solidFill>
                  <a:prstClr val="white"/>
                </a:solidFill>
                <a:latin typeface="+mn-ea"/>
              </a:rPr>
              <a:t> 2</a:t>
            </a:r>
            <a:r>
              <a:rPr lang="ja-JP" altLang="en-US" sz="1200" i="1" dirty="0">
                <a:solidFill>
                  <a:prstClr val="white"/>
                </a:solidFill>
                <a:latin typeface="+mn-ea"/>
              </a:rPr>
              <a:t>．項（４）について要約して簡潔に記載ください。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2196664"/>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509101"/>
            <a:ext cx="8318318" cy="80021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経営者等の事業への関与</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事業推進体制の確保</a:t>
            </a:r>
          </a:p>
        </p:txBody>
      </p:sp>
      <p:grpSp>
        <p:nvGrpSpPr>
          <p:cNvPr id="4" name="グループ化 3">
            <a:extLst>
              <a:ext uri="{FF2B5EF4-FFF2-40B4-BE49-F238E27FC236}">
                <a16:creationId xmlns:a16="http://schemas.microsoft.com/office/drawing/2014/main" id="{850EC10C-481D-259A-99E2-B9C4BC43424F}"/>
              </a:ext>
            </a:extLst>
          </p:cNvPr>
          <p:cNvGrpSpPr/>
          <p:nvPr/>
        </p:nvGrpSpPr>
        <p:grpSpPr>
          <a:xfrm>
            <a:off x="1675093" y="2440131"/>
            <a:ext cx="5461254" cy="2857501"/>
            <a:chOff x="-12506" y="0"/>
            <a:chExt cx="4879960" cy="3919058"/>
          </a:xfrm>
        </p:grpSpPr>
        <p:sp>
          <p:nvSpPr>
            <p:cNvPr id="5" name="Rectangle 56">
              <a:extLst>
                <a:ext uri="{FF2B5EF4-FFF2-40B4-BE49-F238E27FC236}">
                  <a16:creationId xmlns:a16="http://schemas.microsoft.com/office/drawing/2014/main" id="{544CC02A-0BA0-C72D-4C49-768DE874EA44}"/>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6" name="Rectangle 57">
              <a:extLst>
                <a:ext uri="{FF2B5EF4-FFF2-40B4-BE49-F238E27FC236}">
                  <a16:creationId xmlns:a16="http://schemas.microsoft.com/office/drawing/2014/main" id="{2E54DE4D-AF64-CFC6-6487-5218B9786910}"/>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7" name="Rectangle 58">
              <a:extLst>
                <a:ext uri="{FF2B5EF4-FFF2-40B4-BE49-F238E27FC236}">
                  <a16:creationId xmlns:a16="http://schemas.microsoft.com/office/drawing/2014/main" id="{C31E95A7-FD0B-0DA0-71B8-4B0E82BDE17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9" name="Connector: Elbow 59">
              <a:extLst>
                <a:ext uri="{FF2B5EF4-FFF2-40B4-BE49-F238E27FC236}">
                  <a16:creationId xmlns:a16="http://schemas.microsoft.com/office/drawing/2014/main" id="{F16E0F94-E543-819D-D75C-FC724D7D7B1A}"/>
                </a:ext>
              </a:extLst>
            </p:cNvPr>
            <p:cNvCxnSpPr>
              <a:cxnSpLocks/>
              <a:stCxn id="12" idx="2"/>
              <a:endCxn id="17"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2" name="Rectangle 62">
              <a:extLst>
                <a:ext uri="{FF2B5EF4-FFF2-40B4-BE49-F238E27FC236}">
                  <a16:creationId xmlns:a16="http://schemas.microsoft.com/office/drawing/2014/main" id="{33906943-FCC4-4227-2B61-3B8BAD940F29}"/>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15"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7" name="Rectangle 64">
              <a:extLst>
                <a:ext uri="{FF2B5EF4-FFF2-40B4-BE49-F238E27FC236}">
                  <a16:creationId xmlns:a16="http://schemas.microsoft.com/office/drawing/2014/main" id="{D7C63D03-6A10-AC0F-A193-17814721BB6D}"/>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oel="http://schemas.microsoft.com/office/2019/extlst"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18" name="Connector: Elbow 66">
              <a:extLst>
                <a:ext uri="{FF2B5EF4-FFF2-40B4-BE49-F238E27FC236}">
                  <a16:creationId xmlns:a16="http://schemas.microsoft.com/office/drawing/2014/main" id="{ADE1AF0F-D0BB-272C-4585-9F1DB6744657}"/>
                </a:ext>
              </a:extLst>
            </p:cNvPr>
            <p:cNvCxnSpPr>
              <a:cxnSpLocks/>
              <a:stCxn id="12" idx="2"/>
              <a:endCxn id="15"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19" name="Straight Arrow Connector 67">
              <a:extLst>
                <a:ext uri="{FF2B5EF4-FFF2-40B4-BE49-F238E27FC236}">
                  <a16:creationId xmlns:a16="http://schemas.microsoft.com/office/drawing/2014/main" id="{A148F01E-C4F2-94ED-8D1B-32F53066B7EB}"/>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22" name="Connector: Elbow 76">
              <a:extLst>
                <a:ext uri="{FF2B5EF4-FFF2-40B4-BE49-F238E27FC236}">
                  <a16:creationId xmlns:a16="http://schemas.microsoft.com/office/drawing/2014/main" id="{EBC9D609-FC6C-A57B-1C82-3A2F3A173165}"/>
                </a:ext>
              </a:extLst>
            </p:cNvPr>
            <p:cNvCxnSpPr>
              <a:cxnSpLocks/>
              <a:stCxn id="5" idx="0"/>
              <a:endCxn id="15"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23" name="Connector: Elbow 77">
              <a:extLst>
                <a:ext uri="{FF2B5EF4-FFF2-40B4-BE49-F238E27FC236}">
                  <a16:creationId xmlns:a16="http://schemas.microsoft.com/office/drawing/2014/main" id="{C9C04CA4-771F-BCA7-57CB-E01D1D351376}"/>
                </a:ext>
              </a:extLst>
            </p:cNvPr>
            <p:cNvCxnSpPr>
              <a:cxnSpLocks/>
              <a:stCxn id="7" idx="0"/>
              <a:endCxn id="15"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24" name="テキスト ボックス 20">
              <a:extLst>
                <a:ext uri="{FF2B5EF4-FFF2-40B4-BE49-F238E27FC236}">
                  <a16:creationId xmlns:a16="http://schemas.microsoft.com/office/drawing/2014/main" id="{1A25B9ED-CCCD-03B3-9C5D-563CB63F5543}"/>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25" name="Rectangle 56">
              <a:extLst>
                <a:ext uri="{FF2B5EF4-FFF2-40B4-BE49-F238E27FC236}">
                  <a16:creationId xmlns:a16="http://schemas.microsoft.com/office/drawing/2014/main" id="{125AB58E-FD64-7AAA-6B9B-B4930747F9ED}"/>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26" name="直線コネクタ 25">
              <a:extLst>
                <a:ext uri="{FF2B5EF4-FFF2-40B4-BE49-F238E27FC236}">
                  <a16:creationId xmlns:a16="http://schemas.microsoft.com/office/drawing/2014/main" id="{B8562AAD-3695-2881-98C1-2DEF36C82B6F}"/>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27" name="Straight Arrow Connector 67">
              <a:extLst>
                <a:ext uri="{FF2B5EF4-FFF2-40B4-BE49-F238E27FC236}">
                  <a16:creationId xmlns:a16="http://schemas.microsoft.com/office/drawing/2014/main" id="{2070C450-DAB4-507C-2369-B95CBA601449}"/>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28" name="テキスト ボックス 24">
              <a:extLst>
                <a:ext uri="{FF2B5EF4-FFF2-40B4-BE49-F238E27FC236}">
                  <a16:creationId xmlns:a16="http://schemas.microsoft.com/office/drawing/2014/main" id="{E80DA8F0-7ACF-C14C-3C1E-619C3A33F9EE}"/>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cxnSp>
        <p:nvCxnSpPr>
          <p:cNvPr id="44" name="Connector: Elbow 77">
            <a:extLst>
              <a:ext uri="{FF2B5EF4-FFF2-40B4-BE49-F238E27FC236}">
                <a16:creationId xmlns:a16="http://schemas.microsoft.com/office/drawing/2014/main" id="{9AF05AE3-94FB-932D-AE1B-C36E964C59DA}"/>
              </a:ext>
            </a:extLst>
          </p:cNvPr>
          <p:cNvCxnSpPr>
            <a:cxnSpLocks/>
            <a:stCxn id="6" idx="0"/>
            <a:endCxn id="15" idx="2"/>
          </p:cNvCxnSpPr>
          <p:nvPr/>
        </p:nvCxnSpPr>
        <p:spPr>
          <a:xfrm rot="16200000" flipV="1">
            <a:off x="4796900" y="4052869"/>
            <a:ext cx="522589" cy="221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3" name="Rectangle 63">
            <a:extLst>
              <a:ext uri="{FF2B5EF4-FFF2-40B4-BE49-F238E27FC236}">
                <a16:creationId xmlns:a16="http://schemas.microsoft.com/office/drawing/2014/main" id="{5CD5EB62-4AAF-E748-DCDD-FC84583E868E}"/>
              </a:ext>
            </a:extLst>
          </p:cNvPr>
          <p:cNvSpPr>
            <a:spLocks noChangeArrowheads="1"/>
          </p:cNvSpPr>
          <p:nvPr/>
        </p:nvSpPr>
        <p:spPr bwMode="gray">
          <a:xfrm>
            <a:off x="6572760" y="3234381"/>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20" name="Connector: Elbow 66">
            <a:extLst>
              <a:ext uri="{FF2B5EF4-FFF2-40B4-BE49-F238E27FC236}">
                <a16:creationId xmlns:a16="http://schemas.microsoft.com/office/drawing/2014/main" id="{A185DB3D-4354-0D16-7B00-39D0B699D065}"/>
              </a:ext>
            </a:extLst>
          </p:cNvPr>
          <p:cNvCxnSpPr>
            <a:cxnSpLocks/>
            <a:endCxn id="13" idx="0"/>
          </p:cNvCxnSpPr>
          <p:nvPr/>
        </p:nvCxnSpPr>
        <p:spPr>
          <a:xfrm>
            <a:off x="5057088" y="3080506"/>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Arrow Connector 67">
            <a:extLst>
              <a:ext uri="{FF2B5EF4-FFF2-40B4-BE49-F238E27FC236}">
                <a16:creationId xmlns:a16="http://schemas.microsoft.com/office/drawing/2014/main" id="{1410A8EF-9D19-B798-19B7-93D5218CA652}"/>
              </a:ext>
            </a:extLst>
          </p:cNvPr>
          <p:cNvCxnSpPr>
            <a:cxnSpLocks/>
          </p:cNvCxnSpPr>
          <p:nvPr/>
        </p:nvCxnSpPr>
        <p:spPr>
          <a:xfrm>
            <a:off x="6093293" y="3558370"/>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418F90A9-AFA7-00E7-FE5D-1338F5455D70}"/>
              </a:ext>
            </a:extLst>
          </p:cNvPr>
          <p:cNvSpPr txBox="1"/>
          <p:nvPr/>
        </p:nvSpPr>
        <p:spPr>
          <a:xfrm>
            <a:off x="6001135" y="3332467"/>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52047992"/>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3469291147"/>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15</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19675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○○○試験装置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61696"/>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○○○評価装置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1" name="テキスト ボックス 21"/>
          <p:cNvSpPr txBox="1">
            <a:spLocks noChangeArrowheads="1"/>
          </p:cNvSpPr>
          <p:nvPr/>
        </p:nvSpPr>
        <p:spPr bwMode="auto">
          <a:xfrm>
            <a:off x="302487" y="171257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○○製作設計費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2" name="テキスト ボックス 21"/>
          <p:cNvSpPr txBox="1">
            <a:spLocks noChangeArrowheads="1"/>
          </p:cNvSpPr>
          <p:nvPr/>
        </p:nvSpPr>
        <p:spPr bwMode="auto">
          <a:xfrm>
            <a:off x="300820" y="1974771"/>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○○製作加工費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495927" y="6604084"/>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
        <p:nvSpPr>
          <p:cNvPr id="2" name="スライド番号プレースホルダー 3">
            <a:extLst>
              <a:ext uri="{FF2B5EF4-FFF2-40B4-BE49-F238E27FC236}">
                <a16:creationId xmlns:a16="http://schemas.microsoft.com/office/drawing/2014/main" id="{B7F8D7A4-91EB-E5CA-87AF-7B53350B96A8}"/>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16</a:t>
            </a:fld>
            <a:endParaRPr lang="ja-JP" altLang="en-US" sz="18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8626"/>
            <a:ext cx="9144000" cy="367270"/>
          </a:xfrm>
        </p:spPr>
        <p:txBody>
          <a:bodyPr>
            <a:normAutofit fontScale="90000"/>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研究開発テーマ名</a:t>
            </a:r>
          </a:p>
        </p:txBody>
      </p:sp>
      <p:cxnSp>
        <p:nvCxnSpPr>
          <p:cNvPr id="5" name="直線コネクタ 4"/>
          <p:cNvCxnSpPr/>
          <p:nvPr/>
        </p:nvCxnSpPr>
        <p:spPr>
          <a:xfrm>
            <a:off x="0" y="510721"/>
            <a:ext cx="9144000" cy="1"/>
          </a:xfrm>
          <a:prstGeom prst="line">
            <a:avLst/>
          </a:prstGeom>
          <a:ln w="381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00746" y="559498"/>
            <a:ext cx="1523518" cy="300082"/>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提案機関</a:t>
            </a:r>
          </a:p>
        </p:txBody>
      </p:sp>
      <p:sp>
        <p:nvSpPr>
          <p:cNvPr id="9" name="テキスト ボックス 8"/>
          <p:cNvSpPr txBox="1"/>
          <p:nvPr/>
        </p:nvSpPr>
        <p:spPr>
          <a:xfrm>
            <a:off x="99759" y="1146050"/>
            <a:ext cx="1523518" cy="753856"/>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技術開発の背景・解決したい課題</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624264" y="559498"/>
            <a:ext cx="7418990" cy="300082"/>
          </a:xfrm>
          <a:prstGeom prst="rect">
            <a:avLst/>
          </a:prstGeom>
          <a:noFill/>
          <a:ln>
            <a:solidFill>
              <a:schemeClr val="accent1">
                <a:lumMod val="60000"/>
                <a:lumOff val="40000"/>
              </a:schemeClr>
            </a:solidFill>
          </a:ln>
        </p:spPr>
        <p:txBody>
          <a:bodyPr wrap="square" rtlCol="0">
            <a:spAutoFit/>
          </a:bodyPr>
          <a:lstStyle/>
          <a:p>
            <a:r>
              <a:rPr lang="ja-JP" altLang="en-US" sz="1350" i="1" dirty="0">
                <a:latin typeface="Meiryo UI" panose="020B0604030504040204" pitchFamily="50" charset="-128"/>
                <a:ea typeface="Meiryo UI" panose="020B0604030504040204" pitchFamily="50" charset="-128"/>
                <a:cs typeface="Meiryo UI" panose="020B0604030504040204" pitchFamily="50" charset="-128"/>
              </a:rPr>
              <a:t>実施者名　（再委託先・共同実施先がある場合はカッコ書きで記載してください）</a:t>
            </a:r>
          </a:p>
        </p:txBody>
      </p:sp>
      <p:sp>
        <p:nvSpPr>
          <p:cNvPr id="11" name="テキスト ボックス 10"/>
          <p:cNvSpPr txBox="1"/>
          <p:nvPr/>
        </p:nvSpPr>
        <p:spPr>
          <a:xfrm>
            <a:off x="1623275" y="1160712"/>
            <a:ext cx="7418003" cy="731116"/>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本研究開発テーマ実施の背景・解決したい課題、必要性等を記載してください。</a:t>
            </a:r>
          </a:p>
        </p:txBody>
      </p:sp>
      <p:sp>
        <p:nvSpPr>
          <p:cNvPr id="3" name="テキスト ボックス 2"/>
          <p:cNvSpPr txBox="1"/>
          <p:nvPr/>
        </p:nvSpPr>
        <p:spPr>
          <a:xfrm>
            <a:off x="16523" y="-15893"/>
            <a:ext cx="8146782" cy="230832"/>
          </a:xfrm>
          <a:prstGeom prst="rect">
            <a:avLst/>
          </a:prstGeom>
          <a:noFill/>
        </p:spPr>
        <p:txBody>
          <a:bodyPr wrap="none" rtlCol="0">
            <a:spAutoFit/>
          </a:bodyPr>
          <a:lstStyle/>
          <a:p>
            <a:r>
              <a:rPr lang="ja-JP" altLang="ja-JP" sz="900" dirty="0">
                <a:latin typeface="Meiryo UI" panose="020B0604030504040204" pitchFamily="50" charset="-128"/>
                <a:ea typeface="Meiryo UI" panose="020B0604030504040204" pitchFamily="50" charset="-128"/>
                <a:cs typeface="Meiryo UI" panose="020B0604030504040204" pitchFamily="50" charset="-128"/>
              </a:rPr>
              <a:t>ポスト５Ｇ情報通信システム基盤強化研究開発事業／</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先端半導体製造技術の開発（委託）</a:t>
            </a:r>
            <a:r>
              <a:rPr lang="ja-JP" altLang="ja-JP"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(d4)</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2nm</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世代半導体のチップレット・パッケージング設計・製造技術開発</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5">
            <a:extLst>
              <a:ext uri="{FF2B5EF4-FFF2-40B4-BE49-F238E27FC236}">
                <a16:creationId xmlns:a16="http://schemas.microsoft.com/office/drawing/2014/main" id="{7DD88DD0-52E1-B0FA-E223-66FCC361E49A}"/>
              </a:ext>
            </a:extLst>
          </p:cNvPr>
          <p:cNvSpPr txBox="1"/>
          <p:nvPr/>
        </p:nvSpPr>
        <p:spPr>
          <a:xfrm>
            <a:off x="99759" y="1899906"/>
            <a:ext cx="1523518" cy="990621"/>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研究開発の内容</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5FD59F0B-98C0-5069-9367-2099B5257700}"/>
              </a:ext>
            </a:extLst>
          </p:cNvPr>
          <p:cNvSpPr/>
          <p:nvPr/>
        </p:nvSpPr>
        <p:spPr>
          <a:xfrm>
            <a:off x="59653" y="4146581"/>
            <a:ext cx="9025743" cy="2680994"/>
          </a:xfrm>
          <a:prstGeom prst="rect">
            <a:avLst/>
          </a:prstGeom>
          <a:noFill/>
          <a:ln>
            <a:solidFill>
              <a:schemeClr val="accent1">
                <a:lumMod val="60000"/>
                <a:lumOff val="4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i="1" dirty="0">
                <a:solidFill>
                  <a:srgbClr val="0070C0"/>
                </a:solidFill>
                <a:latin typeface="Meiryo UI" panose="020B0604030504040204" pitchFamily="50" charset="-128"/>
                <a:ea typeface="Meiryo UI" panose="020B0604030504040204" pitchFamily="50" charset="-128"/>
                <a:cs typeface="Meiryo UI" panose="020B0604030504040204" pitchFamily="50" charset="-128"/>
              </a:rPr>
              <a:t>テーマの実施内容や本技術の優位性を図表を用いて分かりやすく記載してください。</a:t>
            </a:r>
          </a:p>
        </p:txBody>
      </p:sp>
      <p:sp>
        <p:nvSpPr>
          <p:cNvPr id="12" name="テキスト ボックス 11">
            <a:extLst>
              <a:ext uri="{FF2B5EF4-FFF2-40B4-BE49-F238E27FC236}">
                <a16:creationId xmlns:a16="http://schemas.microsoft.com/office/drawing/2014/main" id="{7C82F464-B8BB-DC44-402D-7C5D5E9E22D0}"/>
              </a:ext>
            </a:extLst>
          </p:cNvPr>
          <p:cNvSpPr txBox="1"/>
          <p:nvPr/>
        </p:nvSpPr>
        <p:spPr>
          <a:xfrm>
            <a:off x="1623277" y="1899906"/>
            <a:ext cx="7418002" cy="990621"/>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上記課題を解決するために、本研究開発テーマで実施する研究開発の概要を記載してください。</a:t>
            </a:r>
          </a:p>
        </p:txBody>
      </p:sp>
      <p:sp>
        <p:nvSpPr>
          <p:cNvPr id="13" name="テキスト ボックス 12">
            <a:extLst>
              <a:ext uri="{FF2B5EF4-FFF2-40B4-BE49-F238E27FC236}">
                <a16:creationId xmlns:a16="http://schemas.microsoft.com/office/drawing/2014/main" id="{B2089429-29B9-2080-A229-E776CA8FD157}"/>
              </a:ext>
            </a:extLst>
          </p:cNvPr>
          <p:cNvSpPr txBox="1"/>
          <p:nvPr/>
        </p:nvSpPr>
        <p:spPr>
          <a:xfrm>
            <a:off x="99757" y="3557408"/>
            <a:ext cx="1523518" cy="507831"/>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国際連携</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id="{71BC006B-D17C-7B86-96CE-C769AC869509}"/>
              </a:ext>
            </a:extLst>
          </p:cNvPr>
          <p:cNvSpPr txBox="1"/>
          <p:nvPr/>
        </p:nvSpPr>
        <p:spPr>
          <a:xfrm>
            <a:off x="1622781" y="3559336"/>
            <a:ext cx="7418990" cy="507831"/>
          </a:xfrm>
          <a:prstGeom prst="rect">
            <a:avLst/>
          </a:prstGeom>
          <a:noFill/>
          <a:ln>
            <a:solidFill>
              <a:schemeClr val="accent1">
                <a:lumMod val="60000"/>
                <a:lumOff val="40000"/>
              </a:schemeClr>
            </a:solidFill>
          </a:ln>
        </p:spPr>
        <p:txBody>
          <a:bodyPr wrap="square" rtlCol="0">
            <a:spAutoFit/>
          </a:bodyPr>
          <a:lstStyle/>
          <a:p>
            <a:r>
              <a:rPr lang="ja-JP" altLang="en-US" sz="1300" i="1" dirty="0">
                <a:latin typeface="Meiryo UI" panose="020B0604030504040204" pitchFamily="50" charset="-128"/>
                <a:ea typeface="Meiryo UI" panose="020B0604030504040204" pitchFamily="50" charset="-128"/>
                <a:cs typeface="Meiryo UI" panose="020B0604030504040204" pitchFamily="50" charset="-128"/>
              </a:rPr>
              <a:t>国際連携先　（連携内容についても簡潔に記載してください）</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a:extLst>
              <a:ext uri="{FF2B5EF4-FFF2-40B4-BE49-F238E27FC236}">
                <a16:creationId xmlns:a16="http://schemas.microsoft.com/office/drawing/2014/main" id="{FA883F13-04AB-E2E9-EC8F-C6CE9D492750}"/>
              </a:ext>
            </a:extLst>
          </p:cNvPr>
          <p:cNvSpPr txBox="1"/>
          <p:nvPr/>
        </p:nvSpPr>
        <p:spPr>
          <a:xfrm>
            <a:off x="99759" y="867084"/>
            <a:ext cx="1523518" cy="292388"/>
          </a:xfrm>
          <a:prstGeom prst="rect">
            <a:avLst/>
          </a:prstGeom>
          <a:solidFill>
            <a:schemeClr val="accent1">
              <a:lumMod val="75000"/>
            </a:schemeClr>
          </a:solidFill>
          <a:ln>
            <a:solidFill>
              <a:schemeClr val="accent1">
                <a:lumMod val="60000"/>
                <a:lumOff val="40000"/>
              </a:schemeClr>
            </a:solid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予算額</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4461EB4F-9353-2851-1327-D7CB530C967D}"/>
              </a:ext>
            </a:extLst>
          </p:cNvPr>
          <p:cNvSpPr txBox="1"/>
          <p:nvPr/>
        </p:nvSpPr>
        <p:spPr>
          <a:xfrm>
            <a:off x="1623277" y="867084"/>
            <a:ext cx="7418990" cy="292388"/>
          </a:xfrm>
          <a:prstGeom prst="rect">
            <a:avLst/>
          </a:prstGeom>
          <a:noFill/>
          <a:ln>
            <a:solidFill>
              <a:schemeClr val="accent1">
                <a:lumMod val="60000"/>
                <a:lumOff val="40000"/>
              </a:schemeClr>
            </a:solidFill>
          </a:ln>
        </p:spPr>
        <p:txBody>
          <a:bodyPr wrap="square" rtlCol="0">
            <a:spAutoFit/>
          </a:bodyPr>
          <a:lstStyle/>
          <a:p>
            <a:r>
              <a:rPr lang="en-US" altLang="ja-JP" sz="1300" dirty="0">
                <a:latin typeface="Meiryo UI" panose="020B0604030504040204" pitchFamily="50" charset="-128"/>
                <a:ea typeface="Meiryo UI" panose="020B0604030504040204" pitchFamily="50" charset="-128"/>
                <a:cs typeface="Meiryo UI" panose="020B0604030504040204" pitchFamily="50" charset="-128"/>
              </a:rPr>
              <a:t>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202</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●年●月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i="1" dirty="0">
                <a:latin typeface="Meiryo UI" panose="020B0604030504040204" pitchFamily="50" charset="-128"/>
                <a:ea typeface="Meiryo UI" panose="020B0604030504040204" pitchFamily="50" charset="-128"/>
                <a:cs typeface="Meiryo UI" panose="020B0604030504040204" pitchFamily="50" charset="-128"/>
              </a:rPr>
              <a:t>百万円</a:t>
            </a:r>
            <a:endParaRPr lang="en-US" altLang="ja-JP" sz="1300" i="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B5C4D5AF-1064-EF92-1E7F-861D69085ADB}"/>
              </a:ext>
            </a:extLst>
          </p:cNvPr>
          <p:cNvSpPr txBox="1"/>
          <p:nvPr/>
        </p:nvSpPr>
        <p:spPr>
          <a:xfrm>
            <a:off x="99757" y="2891918"/>
            <a:ext cx="1523518" cy="676249"/>
          </a:xfrm>
          <a:prstGeom prst="rect">
            <a:avLst/>
          </a:prstGeom>
          <a:solidFill>
            <a:schemeClr val="accent1">
              <a:lumMod val="75000"/>
            </a:schemeClr>
          </a:solidFill>
          <a:ln>
            <a:solidFill>
              <a:schemeClr val="accent1">
                <a:lumMod val="60000"/>
                <a:lumOff val="40000"/>
              </a:schemeClr>
            </a:solidFill>
          </a:ln>
        </p:spPr>
        <p:txBody>
          <a:bodyPr wrap="square" rtlCol="0">
            <a:no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事業化計画</a:t>
            </a:r>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3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a:extLst>
              <a:ext uri="{FF2B5EF4-FFF2-40B4-BE49-F238E27FC236}">
                <a16:creationId xmlns:a16="http://schemas.microsoft.com/office/drawing/2014/main" id="{D7511E7C-CB7B-3B5A-1642-89DA9F934840}"/>
              </a:ext>
            </a:extLst>
          </p:cNvPr>
          <p:cNvSpPr txBox="1"/>
          <p:nvPr/>
        </p:nvSpPr>
        <p:spPr>
          <a:xfrm>
            <a:off x="1623275" y="2891918"/>
            <a:ext cx="7418002" cy="676249"/>
          </a:xfrm>
          <a:prstGeom prst="rect">
            <a:avLst/>
          </a:prstGeom>
          <a:noFill/>
          <a:ln>
            <a:solidFill>
              <a:schemeClr val="accent1">
                <a:lumMod val="60000"/>
                <a:lumOff val="40000"/>
              </a:schemeClr>
            </a:solidFill>
          </a:ln>
        </p:spPr>
        <p:txBody>
          <a:bodyPr wrap="square" rtlCol="0">
            <a:noAutofit/>
          </a:bodyPr>
          <a:lstStyle/>
          <a:p>
            <a:pPr lvl="0" fontAlgn="ct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上記課題を解決するために、事業化計画の概要を記載してください。</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CF6D1791-4796-3D96-1084-1CC8C8968400}"/>
              </a:ext>
            </a:extLst>
          </p:cNvPr>
          <p:cNvSpPr txBox="1"/>
          <p:nvPr/>
        </p:nvSpPr>
        <p:spPr>
          <a:xfrm>
            <a:off x="4044864" y="6316756"/>
            <a:ext cx="5010099" cy="42575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u="sng" dirty="0">
                <a:latin typeface="+mn-ea"/>
              </a:rPr>
              <a:t>本様式に従い、提案する研究開発の概要を１枚でまとめてください。</a:t>
            </a:r>
            <a:endParaRPr lang="en-US" altLang="ja-JP" u="sng" dirty="0">
              <a:latin typeface="+mn-ea"/>
            </a:endParaRPr>
          </a:p>
          <a:p>
            <a:pPr marL="171450" indent="-171450">
              <a:lnSpc>
                <a:spcPts val="1300"/>
              </a:lnSpc>
              <a:buFont typeface="Arial" panose="020B0604020202020204" pitchFamily="34" charset="0"/>
              <a:buChar char="•"/>
            </a:pPr>
            <a:r>
              <a:rPr lang="ja-JP" altLang="en-US" b="1" u="sng" dirty="0">
                <a:latin typeface="+mn-ea"/>
              </a:rPr>
              <a:t>本スライドに関しては、ナレーション不要です。</a:t>
            </a:r>
          </a:p>
        </p:txBody>
      </p:sp>
    </p:spTree>
    <p:extLst>
      <p:ext uri="{BB962C8B-B14F-4D97-AF65-F5344CB8AC3E}">
        <p14:creationId xmlns:p14="http://schemas.microsoft.com/office/powerpoint/2010/main" val="402841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347864" y="2276872"/>
            <a:ext cx="552097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185070" y="814129"/>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1907706"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262875" y="816324"/>
            <a:ext cx="940973" cy="300082"/>
          </a:xfrm>
          <a:prstGeom prst="rect">
            <a:avLst/>
          </a:prstGeom>
          <a:noFill/>
        </p:spPr>
        <p:txBody>
          <a:bodyPr wrap="square" rtlCol="0">
            <a:spAutoFit/>
          </a:bodyPr>
          <a:lstStyle/>
          <a:p>
            <a:r>
              <a:rPr lang="en-US" altLang="ja-JP" sz="1350" u="sng" dirty="0">
                <a:solidFill>
                  <a:prstClr val="black"/>
                </a:solidFill>
                <a:latin typeface="+mn-ea"/>
              </a:rPr>
              <a:t>2024.3</a:t>
            </a:r>
          </a:p>
        </p:txBody>
      </p:sp>
      <p:sp>
        <p:nvSpPr>
          <p:cNvPr id="45" name="右矢印 44"/>
          <p:cNvSpPr/>
          <p:nvPr/>
        </p:nvSpPr>
        <p:spPr>
          <a:xfrm>
            <a:off x="2417507" y="1886362"/>
            <a:ext cx="1406287"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877710"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733694"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426532"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37684"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46" name="テキスト ボックス 45"/>
          <p:cNvSpPr txBox="1"/>
          <p:nvPr/>
        </p:nvSpPr>
        <p:spPr>
          <a:xfrm>
            <a:off x="6180385" y="816324"/>
            <a:ext cx="919990" cy="300082"/>
          </a:xfrm>
          <a:prstGeom prst="rect">
            <a:avLst/>
          </a:prstGeom>
          <a:noFill/>
        </p:spPr>
        <p:txBody>
          <a:bodyPr wrap="square" rtlCol="0">
            <a:spAutoFit/>
          </a:bodyPr>
          <a:lstStyle/>
          <a:p>
            <a:r>
              <a:rPr lang="en-US" altLang="ja-JP" sz="1350" u="sng" dirty="0">
                <a:solidFill>
                  <a:prstClr val="black"/>
                </a:solidFill>
                <a:latin typeface="+mn-ea"/>
              </a:rPr>
              <a:t>20</a:t>
            </a:r>
            <a:r>
              <a:rPr lang="ja-JP" altLang="en-US" sz="1350" u="sng" dirty="0">
                <a:solidFill>
                  <a:prstClr val="black"/>
                </a:solidFill>
                <a:latin typeface="+mn-ea"/>
              </a:rPr>
              <a:t>**</a:t>
            </a:r>
            <a:r>
              <a:rPr lang="en-US" altLang="ja-JP" sz="1350" u="sng" dirty="0">
                <a:solidFill>
                  <a:prstClr val="black"/>
                </a:solidFill>
                <a:latin typeface="+mn-ea"/>
              </a:rPr>
              <a:t>.*</a:t>
            </a:r>
            <a:endParaRPr lang="ja-JP" altLang="en-US" sz="1350" u="sng" dirty="0">
              <a:solidFill>
                <a:prstClr val="black"/>
              </a:solidFill>
              <a:latin typeface="+mn-ea"/>
            </a:endParaRPr>
          </a:p>
        </p:txBody>
      </p:sp>
      <p:sp>
        <p:nvSpPr>
          <p:cNvPr id="51" name="テキスト ボックス 50"/>
          <p:cNvSpPr txBox="1"/>
          <p:nvPr/>
        </p:nvSpPr>
        <p:spPr>
          <a:xfrm>
            <a:off x="2251197" y="1124744"/>
            <a:ext cx="952651" cy="246221"/>
          </a:xfrm>
          <a:prstGeom prst="rect">
            <a:avLst/>
          </a:prstGeom>
          <a:noFill/>
        </p:spPr>
        <p:txBody>
          <a:bodyPr wrap="square" rtlCol="0">
            <a:spAutoFit/>
          </a:bodyPr>
          <a:lstStyle/>
          <a:p>
            <a:r>
              <a:rPr lang="ja-JP" altLang="en-US" sz="1000" dirty="0">
                <a:solidFill>
                  <a:srgbClr val="0000FF"/>
                </a:solidFill>
              </a:rPr>
              <a:t>◆事業開始</a:t>
            </a:r>
          </a:p>
        </p:txBody>
      </p:sp>
      <p:sp>
        <p:nvSpPr>
          <p:cNvPr id="52" name="テキスト ボックス 51"/>
          <p:cNvSpPr txBox="1"/>
          <p:nvPr/>
        </p:nvSpPr>
        <p:spPr>
          <a:xfrm>
            <a:off x="3216257" y="1124744"/>
            <a:ext cx="1139719" cy="415498"/>
          </a:xfrm>
          <a:prstGeom prst="rect">
            <a:avLst/>
          </a:prstGeom>
          <a:noFill/>
        </p:spPr>
        <p:txBody>
          <a:bodyPr wrap="square" rtlCol="0">
            <a:spAutoFit/>
          </a:bodyPr>
          <a:lstStyle/>
          <a:p>
            <a:r>
              <a:rPr lang="ja-JP" altLang="en-US" sz="1050" dirty="0">
                <a:solidFill>
                  <a:srgbClr val="0000FF"/>
                </a:solidFill>
              </a:rPr>
              <a:t>◆１回目ステージゲート審査</a:t>
            </a:r>
            <a:endParaRPr lang="en-US" altLang="ja-JP" sz="1050" dirty="0">
              <a:solidFill>
                <a:srgbClr val="0000FF"/>
              </a:solidFill>
            </a:endParaRPr>
          </a:p>
        </p:txBody>
      </p:sp>
      <p:sp>
        <p:nvSpPr>
          <p:cNvPr id="53" name="テキスト ボックス 52"/>
          <p:cNvSpPr txBox="1"/>
          <p:nvPr/>
        </p:nvSpPr>
        <p:spPr>
          <a:xfrm>
            <a:off x="6322762" y="1124744"/>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C4FF7B6-A9F5-702F-5FC6-956090FC5FF7}"/>
              </a:ext>
            </a:extLst>
          </p:cNvPr>
          <p:cNvSpPr txBox="1"/>
          <p:nvPr/>
        </p:nvSpPr>
        <p:spPr>
          <a:xfrm>
            <a:off x="4764772"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3" name="テキスト ボックス 2">
            <a:extLst>
              <a:ext uri="{FF2B5EF4-FFF2-40B4-BE49-F238E27FC236}">
                <a16:creationId xmlns:a16="http://schemas.microsoft.com/office/drawing/2014/main" id="{0CEAABA8-CB4F-5667-39D7-268A8FDC18D1}"/>
              </a:ext>
            </a:extLst>
          </p:cNvPr>
          <p:cNvSpPr txBox="1"/>
          <p:nvPr/>
        </p:nvSpPr>
        <p:spPr>
          <a:xfrm>
            <a:off x="4525215" y="1124744"/>
            <a:ext cx="1270595" cy="415498"/>
          </a:xfrm>
          <a:prstGeom prst="rect">
            <a:avLst/>
          </a:prstGeom>
          <a:noFill/>
        </p:spPr>
        <p:txBody>
          <a:bodyPr wrap="square" rtlCol="0">
            <a:spAutoFit/>
          </a:bodyPr>
          <a:lstStyle/>
          <a:p>
            <a:r>
              <a:rPr lang="ja-JP" altLang="en-US" sz="1050" dirty="0">
                <a:solidFill>
                  <a:srgbClr val="0000FF"/>
                </a:solidFill>
              </a:rPr>
              <a:t>◆２回目ステージゲート審査</a:t>
            </a:r>
            <a:endParaRPr lang="en-US" altLang="ja-JP" sz="1050" dirty="0">
              <a:solidFill>
                <a:srgbClr val="0000FF"/>
              </a:solidFill>
            </a:endParaRPr>
          </a:p>
        </p:txBody>
      </p:sp>
    </p:spTree>
    <p:extLst>
      <p:ext uri="{BB962C8B-B14F-4D97-AF65-F5344CB8AC3E}">
        <p14:creationId xmlns:p14="http://schemas.microsoft.com/office/powerpoint/2010/main" val="255891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a:p>
            <a:r>
              <a:rPr lang="ja-JP" altLang="en-US" b="1" dirty="0">
                <a:solidFill>
                  <a:srgbClr val="FFFF00"/>
                </a:solidFill>
                <a:latin typeface="+mn-ea"/>
              </a:rPr>
              <a:t>中間時点（</a:t>
            </a:r>
            <a:r>
              <a:rPr lang="en-US" altLang="ja-JP" b="1" dirty="0">
                <a:solidFill>
                  <a:srgbClr val="FFFF00"/>
                </a:solidFill>
                <a:latin typeface="+mn-ea"/>
              </a:rPr>
              <a:t>2.5</a:t>
            </a:r>
            <a:r>
              <a:rPr lang="ja-JP" altLang="en-US" b="1" dirty="0">
                <a:solidFill>
                  <a:srgbClr val="FFFF00"/>
                </a:solidFill>
                <a:latin typeface="+mn-ea"/>
              </a:rPr>
              <a:t>年）よりも前にステージゲート審査を行う場合は</a:t>
            </a:r>
            <a:r>
              <a:rPr lang="en-US" altLang="ja-JP" b="1" dirty="0">
                <a:solidFill>
                  <a:srgbClr val="FFFF00"/>
                </a:solidFill>
                <a:latin typeface="+mn-ea"/>
              </a:rPr>
              <a:t>,</a:t>
            </a:r>
          </a:p>
          <a:p>
            <a:r>
              <a:rPr lang="ja-JP" altLang="en-US" b="1" dirty="0">
                <a:solidFill>
                  <a:srgbClr val="FFFF00"/>
                </a:solidFill>
                <a:latin typeface="+mn-ea"/>
              </a:rPr>
              <a:t>追加のステージゲートの目標を設定してください。</a:t>
            </a:r>
            <a:endParaRPr lang="en-US" altLang="ja-JP" b="1" dirty="0">
              <a:solidFill>
                <a:srgbClr val="FFFF00"/>
              </a:solidFill>
              <a:latin typeface="+mn-ea"/>
            </a:endParaRPr>
          </a:p>
        </p:txBody>
      </p:sp>
      <p:sp>
        <p:nvSpPr>
          <p:cNvPr id="4" name="テキスト ボックス 21"/>
          <p:cNvSpPr txBox="1">
            <a:spLocks noChangeArrowheads="1"/>
          </p:cNvSpPr>
          <p:nvPr/>
        </p:nvSpPr>
        <p:spPr bwMode="auto">
          <a:xfrm>
            <a:off x="179512" y="1374341"/>
            <a:ext cx="722358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中間目標（事業開始から２．５年経過時点）</a:t>
            </a:r>
            <a:endParaRPr lang="en-US" altLang="ja-JP" sz="1600" dirty="0">
              <a:latin typeface="+mn-ea"/>
            </a:endParaRPr>
          </a:p>
        </p:txBody>
      </p:sp>
      <p:sp>
        <p:nvSpPr>
          <p:cNvPr id="5" name="テキスト ボックス 21"/>
          <p:cNvSpPr txBox="1">
            <a:spLocks noChangeArrowheads="1"/>
          </p:cNvSpPr>
          <p:nvPr/>
        </p:nvSpPr>
        <p:spPr bwMode="auto">
          <a:xfrm>
            <a:off x="179512" y="483525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 （        年    月）</a:t>
            </a:r>
            <a:endParaRPr lang="en-US" altLang="ja-JP" sz="1600" dirty="0">
              <a:latin typeface="+mn-ea"/>
            </a:endParaRPr>
          </a:p>
        </p:txBody>
      </p:sp>
      <p:graphicFrame>
        <p:nvGraphicFramePr>
          <p:cNvPr id="11" name="表 10"/>
          <p:cNvGraphicFramePr>
            <a:graphicFrameLocks noGrp="1"/>
          </p:cNvGraphicFramePr>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100" spc="10" dirty="0">
                          <a:effectLst/>
                        </a:rPr>
                        <a:t>１回目のステージゲート審査</a:t>
                      </a:r>
                      <a:r>
                        <a:rPr lang="ja-JP" sz="1100" spc="10" dirty="0">
                          <a:effectLst/>
                        </a:rPr>
                        <a:t>の</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939878988"/>
              </p:ext>
            </p:extLst>
          </p:nvPr>
        </p:nvGraphicFramePr>
        <p:xfrm>
          <a:off x="278344" y="5241762"/>
          <a:ext cx="8470120" cy="758318"/>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295849142"/>
              </p:ext>
            </p:extLst>
          </p:nvPr>
        </p:nvGraphicFramePr>
        <p:xfrm>
          <a:off x="272232" y="3687309"/>
          <a:ext cx="8470120" cy="37915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en-US" altLang="ja-JP" sz="1050" kern="1200" spc="10" dirty="0">
                          <a:solidFill>
                            <a:schemeClr val="tx1"/>
                          </a:solidFill>
                          <a:effectLst/>
                          <a:latin typeface="+mn-ea"/>
                          <a:ea typeface="+mn-ea"/>
                          <a:cs typeface="Times New Roman" panose="02020603050405020304" pitchFamily="18" charset="0"/>
                        </a:rPr>
                        <a:t>n</a:t>
                      </a:r>
                      <a:r>
                        <a:rPr kumimoji="1" lang="ja-JP" altLang="en-US" sz="1050" kern="1200" spc="10" dirty="0">
                          <a:solidFill>
                            <a:schemeClr val="tx1"/>
                          </a:solidFill>
                          <a:effectLst/>
                          <a:latin typeface="+mn-ea"/>
                          <a:ea typeface="+mn-ea"/>
                          <a:cs typeface="Times New Roman" panose="02020603050405020304" pitchFamily="18" charset="0"/>
                        </a:rPr>
                        <a:t>回目のステージゲート審査</a:t>
                      </a:r>
                      <a:r>
                        <a:rPr kumimoji="1" lang="ja-JP" altLang="ja-JP" sz="1050" kern="1200" spc="10" dirty="0">
                          <a:solidFill>
                            <a:schemeClr val="tx1"/>
                          </a:solidFill>
                          <a:effectLst/>
                          <a:latin typeface="+mn-ea"/>
                          <a:ea typeface="+mn-ea"/>
                          <a:cs typeface="Times New Roman" panose="02020603050405020304" pitchFamily="18" charset="0"/>
                        </a:rPr>
                        <a:t>の</a:t>
                      </a:r>
                      <a:r>
                        <a:rPr kumimoji="1" lang="ja-JP" altLang="en-US" sz="1050" kern="1200" spc="10" dirty="0">
                          <a:solidFill>
                            <a:schemeClr val="tx1"/>
                          </a:solidFill>
                          <a:effectLst/>
                          <a:latin typeface="+mn-ea"/>
                          <a:ea typeface="+mn-ea"/>
                          <a:cs typeface="Times New Roman" panose="02020603050405020304" pitchFamily="18" charset="0"/>
                        </a:rPr>
                        <a:t>目標</a:t>
                      </a:r>
                      <a:endParaRPr kumimoji="1" lang="ja-JP" altLang="ja-JP" sz="105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3264092"/>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②追加のステージゲート審査の中間目標 （        年    月）</a:t>
            </a:r>
            <a:endParaRPr lang="en-US" altLang="ja-JP" sz="1600" dirty="0">
              <a:latin typeface="+mn-ea"/>
            </a:endParaRPr>
          </a:p>
        </p:txBody>
      </p:sp>
      <p:sp>
        <p:nvSpPr>
          <p:cNvPr id="3" name="テキスト ボックス 2">
            <a:extLst>
              <a:ext uri="{FF2B5EF4-FFF2-40B4-BE49-F238E27FC236}">
                <a16:creationId xmlns:a16="http://schemas.microsoft.com/office/drawing/2014/main" id="{97EAEC68-6E3B-DE9F-EFEC-94EFDD1D1C82}"/>
              </a:ext>
            </a:extLst>
          </p:cNvPr>
          <p:cNvSpPr txBox="1"/>
          <p:nvPr/>
        </p:nvSpPr>
        <p:spPr>
          <a:xfrm>
            <a:off x="179512" y="2770012"/>
            <a:ext cx="8754186" cy="477375"/>
          </a:xfrm>
          <a:prstGeom prst="rect">
            <a:avLst/>
          </a:prstGeom>
          <a:noFill/>
        </p:spPr>
        <p:txBody>
          <a:bodyPr wrap="square">
            <a:spAutoFit/>
          </a:bodyPr>
          <a:lstStyle/>
          <a:p>
            <a:pPr marL="136525" indent="-136525" algn="just" latinLnBrk="1">
              <a:lnSpc>
                <a:spcPts val="1580"/>
              </a:lnSpc>
            </a:pPr>
            <a:endParaRPr lang="en-US" altLang="ja-JP" sz="1200" b="1" kern="100" spc="10" dirty="0">
              <a:solidFill>
                <a:srgbClr val="FF0000"/>
              </a:solidFill>
              <a:latin typeface="+mn-ea"/>
              <a:cs typeface="Times New Roman" panose="02020603050405020304" pitchFamily="18" charset="0"/>
            </a:endParaRPr>
          </a:p>
          <a:p>
            <a:pPr marL="136525" indent="-136525" algn="just" latinLnBrk="1">
              <a:lnSpc>
                <a:spcPts val="1580"/>
              </a:lnSpc>
            </a:pPr>
            <a:r>
              <a:rPr lang="ja-JP" altLang="en-US" sz="1200" b="1" kern="100" spc="10" dirty="0">
                <a:solidFill>
                  <a:srgbClr val="FF0000"/>
                </a:solidFill>
                <a:latin typeface="+mn-ea"/>
                <a:cs typeface="Times New Roman" panose="02020603050405020304" pitchFamily="18" charset="0"/>
              </a:rPr>
              <a:t>・</a:t>
            </a:r>
            <a:r>
              <a:rPr lang="en-US" altLang="ja-JP" sz="1200" b="1" kern="100" spc="0" dirty="0">
                <a:solidFill>
                  <a:srgbClr val="FF0000"/>
                </a:solidFill>
                <a:effectLst/>
                <a:latin typeface="+mn-ea"/>
                <a:cs typeface="Times New Roman" panose="02020603050405020304" pitchFamily="18" charset="0"/>
              </a:rPr>
              <a:t> </a:t>
            </a:r>
            <a:r>
              <a:rPr lang="ja-JP" altLang="en-US" sz="1200" b="1" kern="100" spc="0" dirty="0">
                <a:solidFill>
                  <a:srgbClr val="FF0000"/>
                </a:solidFill>
                <a:effectLst/>
                <a:latin typeface="+mn-ea"/>
                <a:cs typeface="Times New Roman" panose="02020603050405020304" pitchFamily="18" charset="0"/>
              </a:rPr>
              <a:t>中間時点（</a:t>
            </a:r>
            <a:r>
              <a:rPr lang="en-US" altLang="ja-JP" sz="1200" b="1" kern="100" spc="0" dirty="0">
                <a:solidFill>
                  <a:srgbClr val="FF0000"/>
                </a:solidFill>
                <a:effectLst/>
                <a:latin typeface="+mn-ea"/>
                <a:cs typeface="Times New Roman" panose="02020603050405020304" pitchFamily="18" charset="0"/>
              </a:rPr>
              <a:t>2.5</a:t>
            </a:r>
            <a:r>
              <a:rPr lang="ja-JP" altLang="en-US" sz="1200" b="1" kern="100" spc="0" dirty="0">
                <a:solidFill>
                  <a:srgbClr val="FF0000"/>
                </a:solidFill>
                <a:effectLst/>
                <a:latin typeface="+mn-ea"/>
                <a:cs typeface="Times New Roman" panose="02020603050405020304" pitchFamily="18" charset="0"/>
              </a:rPr>
              <a:t>年）よりも前にステージゲート審査を行う場合は、その時期および目標を設定してください。</a:t>
            </a:r>
            <a:endParaRPr lang="ja-JP" altLang="ja-JP" sz="1200" b="1" spc="10" dirty="0">
              <a:solidFill>
                <a:srgbClr val="FF0000"/>
              </a:solidFill>
              <a:effectLst/>
              <a:latin typeface="+mn-ea"/>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98848544"/>
              </p:ext>
            </p:extLst>
          </p:nvPr>
        </p:nvGraphicFramePr>
        <p:xfrm>
          <a:off x="418083" y="1474308"/>
          <a:ext cx="8143873" cy="4206050"/>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ベンチマーク時期</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年月</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性能①</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性能②</a:t>
                      </a:r>
                      <a:endParaRPr lang="ja-JP" sz="1050" kern="100">
                        <a:effectLst/>
                        <a:latin typeface="ＭＳ Ｐゴシック" panose="020B0600070205080204" pitchFamily="50" charset="-128"/>
                        <a:ea typeface="ＭＳ Ｐゴシック" panose="020B0600070205080204" pitchFamily="50" charset="-128"/>
                      </a:endParaRPr>
                    </a:p>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品質・機能等の強み</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コスト</a:t>
                      </a:r>
                      <a:r>
                        <a:rPr lang="en-US" sz="1000" kern="100" spc="60" dirty="0">
                          <a:effectLst/>
                          <a:latin typeface="ＭＳ Ｐゴシック" panose="020B0600070205080204" pitchFamily="50" charset="-128"/>
                          <a:ea typeface="ＭＳ Ｐゴシック" panose="020B0600070205080204" pitchFamily="50" charset="-128"/>
                        </a:rPr>
                        <a:t>(/y)</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全体市場規模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latin typeface="ＭＳ Ｐゴシック" panose="020B0600070205080204" pitchFamily="50" charset="-128"/>
                          <a:ea typeface="ＭＳ Ｐゴシック" panose="020B0600070205080204" pitchFamily="50" charset="-128"/>
                        </a:rPr>
                        <a:t>獲得市場規模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市場シェア</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総合評価（</a:t>
                      </a:r>
                      <a:r>
                        <a:rPr lang="en-US" sz="1000" kern="100" spc="60" dirty="0">
                          <a:effectLst/>
                          <a:latin typeface="ＭＳ Ｐゴシック" panose="020B0600070205080204" pitchFamily="50" charset="-128"/>
                          <a:ea typeface="ＭＳ Ｐゴシック" panose="020B0600070205080204" pitchFamily="50" charset="-128"/>
                        </a:rPr>
                        <a:t>LD</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DH</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RA</a:t>
                      </a:r>
                      <a:r>
                        <a:rPr lang="ja-JP" sz="1000" kern="100" spc="60" dirty="0">
                          <a:effectLst/>
                          <a:latin typeface="ＭＳ Ｐゴシック" panose="020B0600070205080204" pitchFamily="50" charset="-128"/>
                          <a:ea typeface="ＭＳ Ｐゴシック" panose="020B0600070205080204" pitchFamily="50" charset="-128"/>
                        </a:rPr>
                        <a:t>）</a:t>
                      </a:r>
                      <a:r>
                        <a:rPr lang="en-US" altLang="ja-JP" sz="1000" kern="100" spc="60" dirty="0">
                          <a:solidFill>
                            <a:srgbClr val="0070C0"/>
                          </a:solidFill>
                          <a:effectLst/>
                          <a:latin typeface="ＭＳ Ｐゴシック" panose="020B0600070205080204" pitchFamily="50" charset="-128"/>
                          <a:ea typeface="ＭＳ Ｐゴシック" panose="020B0600070205080204" pitchFamily="50" charset="-128"/>
                        </a:rPr>
                        <a:t>※</a:t>
                      </a:r>
                      <a:endParaRPr lang="ja-JP"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提案技術</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（技術の名称）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ja-JP" altLang="en-US" sz="900" kern="100" spc="60" dirty="0">
                          <a:effectLst/>
                          <a:latin typeface="ＭＳ Ｐゴシック" panose="020B0600070205080204" pitchFamily="50" charset="-128"/>
                          <a:ea typeface="ＭＳ Ｐゴシック" panose="020B0600070205080204" pitchFamily="50" charset="-128"/>
                        </a:rPr>
                        <a:t>**</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A</a:t>
                      </a:r>
                      <a:r>
                        <a:rPr lang="ja-JP" sz="1000" kern="100" spc="60">
                          <a:effectLst/>
                          <a:latin typeface="ＭＳ Ｐゴシック" panose="020B0600070205080204" pitchFamily="50" charset="-128"/>
                          <a:ea typeface="ＭＳ Ｐゴシック" panose="020B0600070205080204" pitchFamily="50" charset="-128"/>
                        </a:rPr>
                        <a:t>社〇〇技術（競合技術の名称）</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本技術（実用化時点）</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C</a:t>
                      </a:r>
                      <a:r>
                        <a:rPr lang="ja-JP" sz="1000" kern="100" spc="60" dirty="0">
                          <a:effectLst/>
                          <a:latin typeface="ＭＳ Ｐゴシック" panose="020B0600070205080204" pitchFamily="50" charset="-128"/>
                          <a:ea typeface="ＭＳ Ｐゴシック" panose="020B0600070205080204" pitchFamily="50" charset="-128"/>
                        </a:rPr>
                        <a:t>社〇〇技術（既存技術）</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本技術（事業終了時）</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4433</Words>
  <PresentationFormat>画面に合わせる (4:3)</PresentationFormat>
  <Paragraphs>469</Paragraphs>
  <Slides>17</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17</vt:i4>
      </vt:variant>
    </vt:vector>
  </HeadingPairs>
  <TitlesOfParts>
    <vt:vector size="26" baseType="lpstr">
      <vt:lpstr>Meiryo UI</vt:lpstr>
      <vt:lpstr>ＭＳ Ｐゴシック</vt:lpstr>
      <vt:lpstr>ＭＳ 明朝</vt:lpstr>
      <vt:lpstr>TmsRmn</vt:lpstr>
      <vt:lpstr>Arial</vt:lpstr>
      <vt:lpstr>Calibri</vt:lpstr>
      <vt:lpstr>Wingdings</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８．研究開発成果の実用化・事業化の見通し（３）</vt:lpstr>
      <vt:lpstr>PowerPoint プレゼンテーション</vt:lpstr>
      <vt:lpstr>（機関名：（株）〇〇〇〇）</vt:lpstr>
      <vt:lpstr>PowerPoint プレゼンテーション</vt:lpstr>
      <vt:lpstr>PowerPoint プレゼンテーション</vt:lpstr>
      <vt:lpstr>研究開発テーマ名</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