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2"/>
  </p:notesMasterIdLst>
  <p:handoutMasterIdLst>
    <p:handoutMasterId r:id="rId33"/>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5267" r:id="rId20"/>
    <p:sldId id="2145704976" r:id="rId21"/>
    <p:sldId id="2145705052" r:id="rId22"/>
    <p:sldId id="2145705264" r:id="rId23"/>
    <p:sldId id="2145705109" r:id="rId24"/>
    <p:sldId id="2145705260" r:id="rId25"/>
    <p:sldId id="2145705132" r:id="rId26"/>
    <p:sldId id="2145705146" r:id="rId27"/>
    <p:sldId id="2145705147" r:id="rId28"/>
    <p:sldId id="2145705071" r:id="rId29"/>
    <p:sldId id="2145705134" r:id="rId30"/>
    <p:sldId id="2145705135" r:id="rId31"/>
  </p:sldIdLst>
  <p:sldSz cx="12192000" cy="6858000"/>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332" autoAdjust="0"/>
    <p:restoredTop sz="94796" autoAdjust="0"/>
  </p:normalViewPr>
  <p:slideViewPr>
    <p:cSldViewPr snapToGrid="0">
      <p:cViewPr varScale="1">
        <p:scale>
          <a:sx n="104" d="100"/>
          <a:sy n="104" d="100"/>
        </p:scale>
        <p:origin x="138" y="19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2/7/2024</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2/7/2024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050" dirty="0"/>
              <a:t>＜注意事項＞</a:t>
            </a:r>
            <a:endParaRPr kumimoji="1" lang="en-US" altLang="ja-JP" sz="1050" dirty="0"/>
          </a:p>
          <a:p>
            <a:endParaRPr kumimoji="1" lang="en-US" altLang="ja-JP" sz="1050" dirty="0"/>
          </a:p>
          <a:p>
            <a:pPr marL="342900" indent="-342900">
              <a:buFont typeface="Arial" panose="020B0604020202020204" pitchFamily="34" charset="0"/>
              <a:buChar char="•"/>
            </a:pPr>
            <a:r>
              <a:rPr kumimoji="1" lang="ja-JP" altLang="en-US" sz="1050" dirty="0"/>
              <a:t>本資料に記載している項目に必要情報を入力し、「事業戦略ビジョン」を作成してください。これが、いわゆる提案書に当たります。</a:t>
            </a:r>
            <a:endParaRPr kumimoji="1" lang="en-US" altLang="ja-JP" sz="1050" dirty="0"/>
          </a:p>
          <a:p>
            <a:pPr marL="342900" indent="-342900">
              <a:buFont typeface="Arial" panose="020B0604020202020204" pitchFamily="34" charset="0"/>
              <a:buChar char="•"/>
            </a:pPr>
            <a:r>
              <a:rPr kumimoji="1" lang="ja-JP" altLang="en-US" sz="105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050" dirty="0"/>
          </a:p>
          <a:p>
            <a:pPr marL="342900" indent="-342900">
              <a:buFont typeface="Arial" panose="020B0604020202020204" pitchFamily="34" charset="0"/>
              <a:buChar char="•"/>
            </a:pPr>
            <a:r>
              <a:rPr kumimoji="1" lang="ja-JP" altLang="en-US" sz="1050" dirty="0"/>
              <a:t>各ページの記載ガイド（青色のボックス）は提出時に削除して下さい。</a:t>
            </a:r>
            <a:endParaRPr kumimoji="1" lang="en-US" altLang="ja-JP" sz="1050" dirty="0"/>
          </a:p>
          <a:p>
            <a:pPr marL="342900" indent="-342900">
              <a:buFont typeface="Arial" panose="020B0604020202020204" pitchFamily="34" charset="0"/>
              <a:buChar char="•"/>
            </a:pPr>
            <a:r>
              <a:rPr kumimoji="1" lang="ja-JP" altLang="en-US" sz="1050" dirty="0"/>
              <a:t>必要に応じて、参考資料（自由様式）を挿入して下さい。</a:t>
            </a:r>
            <a:endParaRPr kumimoji="1" lang="en-US" altLang="ja-JP" sz="1050" dirty="0"/>
          </a:p>
          <a:p>
            <a:pPr marL="342900" indent="-342900">
              <a:buFont typeface="Arial" panose="020B0604020202020204" pitchFamily="34" charset="0"/>
              <a:buChar char="•"/>
            </a:pPr>
            <a:r>
              <a:rPr kumimoji="1" lang="ja-JP" altLang="en-US" sz="1050" dirty="0"/>
              <a:t>応募にあたっては、公募要領及び交付規程をご覧下さい。審査の結果、採択され、事業を実施するには、これらの内容に同意いただくことが必要です。</a:t>
            </a:r>
            <a:endParaRPr kumimoji="1" lang="en-US" altLang="ja-JP" sz="1050" dirty="0"/>
          </a:p>
          <a:p>
            <a:pPr marL="342900" indent="-342900">
              <a:buFont typeface="Arial" panose="020B0604020202020204" pitchFamily="34" charset="0"/>
              <a:buChar char="•"/>
            </a:pPr>
            <a:r>
              <a:rPr kumimoji="1" lang="ja-JP" altLang="en-US" sz="1050" dirty="0"/>
              <a:t>本事業戦略ビジョンを含む提出書類中には、保全対象発明の内容、特許庁における一次審査又は内閣府における保全審査中であって特定技術分野と関係し得る特許出願の詳細な技術情報、及び出願予定の技術情報であって、特定技術分野と関係し得る詳細な技術情報については記載しないでください。</a:t>
            </a:r>
            <a:endParaRPr kumimoji="1" lang="en-US" altLang="ja-JP" sz="1050" dirty="0"/>
          </a:p>
          <a:p>
            <a:pPr marL="342900" indent="-342900">
              <a:buFont typeface="Arial" panose="020B0604020202020204" pitchFamily="34" charset="0"/>
              <a:buChar char="•"/>
            </a:pPr>
            <a:r>
              <a:rPr kumimoji="1" lang="ja-JP" altLang="en-US" sz="1050" dirty="0"/>
              <a:t>本事業戦略ビジョンのうち非開示を希望する情報・スライドはその旨を明記ください。非開示情報と認められる情報は、</a:t>
            </a:r>
            <a:r>
              <a:rPr kumimoji="1" lang="en-US" altLang="ja-JP" sz="1050" dirty="0"/>
              <a:t>NEDO</a:t>
            </a:r>
            <a:r>
              <a:rPr kumimoji="1" lang="ja-JP" altLang="en-US" sz="1050" dirty="0"/>
              <a:t>や担当省庁の担当者及び審査委員以外には提供しないものとし、本基金事業以外の目的に使用しません。</a:t>
            </a:r>
            <a:endParaRPr kumimoji="1" lang="en-US" altLang="ja-JP" sz="1050" dirty="0"/>
          </a:p>
          <a:p>
            <a:pPr marL="342900" indent="-342900">
              <a:buFont typeface="Arial" panose="020B0604020202020204" pitchFamily="34" charset="0"/>
              <a:buChar char="•"/>
            </a:pPr>
            <a:r>
              <a:rPr kumimoji="1" lang="ja-JP" altLang="en-US" sz="1050" dirty="0"/>
              <a:t>上記の非開示とした情報を除いた上で、</a:t>
            </a:r>
            <a:r>
              <a:rPr kumimoji="1" lang="en-US" altLang="ja-JP" sz="1050" dirty="0"/>
              <a:t>NEDO</a:t>
            </a:r>
            <a:r>
              <a:rPr kumimoji="1" lang="ja-JP" altLang="en-US" sz="1050" dirty="0"/>
              <a:t>のホームページに採択者の「事業戦略ビジョン」を公開する予定です。</a:t>
            </a:r>
            <a:endParaRPr kumimoji="1" lang="en-US" altLang="ja-JP" sz="1050" dirty="0"/>
          </a:p>
          <a:p>
            <a:pPr marL="342900" indent="-342900">
              <a:buFont typeface="Arial" panose="020B0604020202020204" pitchFamily="34" charset="0"/>
              <a:buChar char="•"/>
            </a:pPr>
            <a:r>
              <a:rPr kumimoji="1" lang="ja-JP" altLang="en-US" sz="1050" dirty="0"/>
              <a:t>大学や公的研究機関は　</a:t>
            </a:r>
            <a:r>
              <a:rPr kumimoji="1" lang="en-US" altLang="ja-JP" sz="1050" dirty="0"/>
              <a:t>2.</a:t>
            </a:r>
            <a:r>
              <a:rPr kumimoji="1" lang="zh-TW" altLang="en-US" sz="1050" dirty="0"/>
              <a:t>研究開発計画</a:t>
            </a:r>
            <a:r>
              <a:rPr kumimoji="1" lang="ja-JP" altLang="en-US" sz="1050" dirty="0"/>
              <a:t>及び</a:t>
            </a:r>
            <a:r>
              <a:rPr kumimoji="1" lang="en-US" altLang="ja-JP" sz="1050" dirty="0"/>
              <a:t>4.</a:t>
            </a:r>
            <a:r>
              <a:rPr kumimoji="1" lang="ja-JP" altLang="en-US" sz="1050" dirty="0"/>
              <a:t>その他</a:t>
            </a:r>
            <a:r>
              <a:rPr kumimoji="1" lang="zh-TW" altLang="en-US" sz="1050" dirty="0"/>
              <a:t>／（</a:t>
            </a:r>
            <a:r>
              <a:rPr kumimoji="1" lang="en-US" altLang="zh-TW" sz="1050" dirty="0"/>
              <a:t>2</a:t>
            </a:r>
            <a:r>
              <a:rPr kumimoji="1" lang="zh-TW" altLang="en-US" sz="1050" dirty="0"/>
              <a:t>） </a:t>
            </a:r>
            <a:r>
              <a:rPr kumimoji="1" lang="ja-JP" altLang="en-US" sz="1050" dirty="0"/>
              <a:t>提案者情報のみを提出して下さい。</a:t>
            </a:r>
            <a:endParaRPr kumimoji="1" lang="en-US" altLang="ja-JP" sz="1050" dirty="0"/>
          </a:p>
          <a:p>
            <a:pPr marL="342900" indent="-342900">
              <a:buFont typeface="Arial" panose="020B0604020202020204" pitchFamily="34" charset="0"/>
              <a:buChar char="•"/>
            </a:pPr>
            <a:r>
              <a:rPr kumimoji="1" lang="ja-JP" altLang="en-US" sz="1050" dirty="0"/>
              <a:t>本事業戦略ビジョンは事業実施期間中、定期的に（年に１度を想定）更新の上、随時公開いただきます。さらに、プロジェクトにおける主要企業等</a:t>
            </a:r>
            <a:r>
              <a:rPr kumimoji="1" lang="en-US" altLang="ja-JP" sz="1050" baseline="30000" dirty="0"/>
              <a:t>※</a:t>
            </a:r>
            <a:r>
              <a:rPr kumimoji="1" lang="ja-JP" altLang="en-US" sz="1050" dirty="0"/>
              <a:t>の経営者（原則、代表取締役、代表執行役その他代表権を有する者）は、分野別</a:t>
            </a:r>
            <a:r>
              <a:rPr kumimoji="1" lang="en-US" altLang="ja-JP" sz="1050" dirty="0" err="1"/>
              <a:t>WG</a:t>
            </a:r>
            <a:r>
              <a:rPr kumimoji="1" lang="ja-JP" altLang="en-US" sz="105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050" dirty="0"/>
          </a:p>
          <a:p>
            <a:pPr marL="442913" indent="-442913"/>
            <a:r>
              <a:rPr kumimoji="1" lang="ja-JP" altLang="en-US" sz="1050" dirty="0"/>
              <a:t>　　　　</a:t>
            </a:r>
            <a:r>
              <a:rPr kumimoji="1" lang="en-US" altLang="ja-JP" sz="1050" dirty="0"/>
              <a:t>※</a:t>
            </a:r>
            <a:r>
              <a:rPr kumimoji="1" lang="ja-JP" altLang="en-US" sz="1050" dirty="0"/>
              <a:t>国費負担額がプロジェクト内で最大の実施主体（大学や公的研究機関等を除く、 実施主体がコンソーシアムの場合は幹事会社）、及び国費負担額がプロジェクト全体の</a:t>
            </a:r>
            <a:r>
              <a:rPr kumimoji="1" lang="en-US" altLang="ja-JP" sz="1050" dirty="0"/>
              <a:t>10</a:t>
            </a:r>
            <a:r>
              <a:rPr kumimoji="1" lang="ja-JP" altLang="en-US" sz="1050" dirty="0"/>
              <a:t>％以上かつ上位３社程度の主要企業等（コンソーシアム単位ではなく企業等の単位）　　　　</a:t>
            </a:r>
            <a:endParaRPr kumimoji="1" lang="en-US" altLang="ja-JP" sz="105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
        <p:nvSpPr>
          <p:cNvPr id="4" name="吹き出し: 四角形 3">
            <a:extLst>
              <a:ext uri="{FF2B5EF4-FFF2-40B4-BE49-F238E27FC236}">
                <a16:creationId xmlns:a16="http://schemas.microsoft.com/office/drawing/2014/main" id="{ADFA6D04-A9D1-939B-F8CA-2632E6514987}"/>
              </a:ext>
            </a:extLst>
          </p:cNvPr>
          <p:cNvSpPr/>
          <p:nvPr/>
        </p:nvSpPr>
        <p:spPr>
          <a:xfrm>
            <a:off x="3161937" y="2596515"/>
            <a:ext cx="3648438" cy="480767"/>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提案の特徴を端的に表すテーマ名を設定すること。応募フォームに記載する内容と一致させること。</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6</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a:solidFill>
                  <a:schemeClr val="tx2">
                    <a:lumMod val="75000"/>
                  </a:schemeClr>
                </a:solidFill>
              </a:rPr>
              <a:t>7</a:t>
            </a:r>
            <a:r>
              <a:rPr kumimoji="1" lang="ja-JP" altLang="en-US" sz="2000">
                <a:solidFill>
                  <a:schemeClr val="tx2">
                    <a:lumMod val="75000"/>
                  </a:schemeClr>
                </a:solidFill>
              </a:rPr>
              <a:t>）</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26441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64418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endParaRPr lang="en-US" altLang="ja-JP" sz="1600" dirty="0">
              <a:latin typeface="Meiryo UI" panose="020B0604030504040204" pitchFamily="50" charset="-128"/>
              <a:ea typeface="Meiryo UI" panose="020B0604030504040204" pitchFamily="50" charset="-128"/>
            </a:endParaRPr>
          </a:p>
          <a:p>
            <a:pPr marL="108000" lvl="1">
              <a:buClr>
                <a:schemeClr val="tx2"/>
              </a:buClr>
              <a:buSzPct val="100000"/>
            </a:pPr>
            <a:r>
              <a:rPr lang="en-US" altLang="ja-JP" sz="1050" b="1" dirty="0">
                <a:latin typeface="Meiryo UI" panose="020B0604030504040204" pitchFamily="50" charset="-128"/>
                <a:ea typeface="Meiryo UI" panose="020B0604030504040204" pitchFamily="50" charset="-128"/>
              </a:rPr>
              <a:t>※</a:t>
            </a:r>
            <a:r>
              <a:rPr lang="ja-JP" altLang="en-US" sz="1050" b="1" dirty="0">
                <a:latin typeface="Meiryo UI" panose="020B0604030504040204" pitchFamily="50" charset="-128"/>
                <a:ea typeface="Meiryo UI" panose="020B0604030504040204" pitchFamily="50" charset="-128"/>
              </a:rPr>
              <a:t>フェーズ１において●●</a:t>
            </a:r>
            <a:r>
              <a:rPr lang="en-US" altLang="ja-JP" sz="1050" b="1" dirty="0">
                <a:latin typeface="Meiryo UI" panose="020B0604030504040204" pitchFamily="50" charset="-128"/>
                <a:ea typeface="Meiryo UI" panose="020B0604030504040204" pitchFamily="50" charset="-128"/>
              </a:rPr>
              <a:t>(</a:t>
            </a:r>
            <a:r>
              <a:rPr lang="ja-JP" altLang="en-US" sz="1050" b="1" dirty="0">
                <a:latin typeface="Meiryo UI" panose="020B0604030504040204" pitchFamily="50" charset="-128"/>
                <a:ea typeface="Meiryo UI" panose="020B0604030504040204" pitchFamily="50" charset="-128"/>
              </a:rPr>
              <a:t>株</a:t>
            </a:r>
            <a:r>
              <a:rPr lang="en-US" altLang="ja-JP" sz="1050" b="1" dirty="0">
                <a:latin typeface="Meiryo UI" panose="020B0604030504040204" pitchFamily="50" charset="-128"/>
                <a:ea typeface="Meiryo UI" panose="020B0604030504040204" pitchFamily="50" charset="-128"/>
              </a:rPr>
              <a:t>)</a:t>
            </a:r>
            <a:r>
              <a:rPr lang="ja-JP" altLang="en-US" sz="1050" b="1" dirty="0">
                <a:latin typeface="Meiryo UI" panose="020B0604030504040204" pitchFamily="50" charset="-128"/>
                <a:ea typeface="Meiryo UI" panose="020B0604030504040204" pitchFamily="50" charset="-128"/>
              </a:rPr>
              <a:t>が実施</a:t>
            </a: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26454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30173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9506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55086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26073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64418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8741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51467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33064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35813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17388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20968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60498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76175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8336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7914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34013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92392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9327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0"/>
            <a:ext cx="10800000" cy="113542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2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200" dirty="0">
                <a:solidFill>
                  <a:schemeClr val="tx1"/>
                </a:solidFill>
                <a:latin typeface="Meiryo UI" panose="020B0604030504040204" pitchFamily="50" charset="-128"/>
                <a:ea typeface="Meiryo UI" panose="020B0604030504040204" pitchFamily="50" charset="-128"/>
              </a:rPr>
              <a:t>2030</a:t>
            </a:r>
            <a:r>
              <a:rPr lang="ja-JP" altLang="en-US" sz="12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200" dirty="0" err="1">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・フェーズ１の成果を活用し、フェーズ２で引き続き研究開発に取り組む場合には、該当するフェーズ</a:t>
            </a:r>
            <a:r>
              <a:rPr lang="en-US" altLang="ja-JP" sz="1200" dirty="0">
                <a:solidFill>
                  <a:schemeClr val="tx1"/>
                </a:solidFill>
                <a:latin typeface="Meiryo UI" panose="020B0604030504040204" pitchFamily="50" charset="-128"/>
                <a:ea typeface="Meiryo UI" panose="020B0604030504040204" pitchFamily="50" charset="-128"/>
              </a:rPr>
              <a:t>1</a:t>
            </a:r>
            <a:r>
              <a:rPr lang="ja-JP" altLang="en-US" sz="1200" dirty="0">
                <a:solidFill>
                  <a:schemeClr val="tx1"/>
                </a:solidFill>
                <a:latin typeface="Meiryo UI" panose="020B0604030504040204" pitchFamily="50" charset="-128"/>
                <a:ea typeface="Meiryo UI" panose="020B0604030504040204" pitchFamily="50" charset="-128"/>
              </a:rPr>
              <a:t>の研究開発内容を明示</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・発電コスト目標・タクトタイム目標を</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に含めることは必須ではない</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47278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31601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15925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64418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47279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31602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15925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9327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 name="吹き出し: 四角形 1">
            <a:extLst>
              <a:ext uri="{FF2B5EF4-FFF2-40B4-BE49-F238E27FC236}">
                <a16:creationId xmlns:a16="http://schemas.microsoft.com/office/drawing/2014/main" id="{7474CEB6-07E9-88FF-16E5-5732396B3DA9}"/>
              </a:ext>
            </a:extLst>
          </p:cNvPr>
          <p:cNvSpPr/>
          <p:nvPr/>
        </p:nvSpPr>
        <p:spPr>
          <a:xfrm>
            <a:off x="3198123" y="2977154"/>
            <a:ext cx="3648438" cy="480767"/>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（例）フェーズ１の成果を活用し、フェーズ２で引き続き研究開発に取り組む場合には、それが分かるよう記載</a:t>
            </a:r>
            <a:endParaRPr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tx1"/>
                </a:solidFill>
                <a:latin typeface="Meiryo UI" panose="020B0604030504040204" pitchFamily="50" charset="-128"/>
                <a:ea typeface="Meiryo UI" panose="020B0604030504040204" pitchFamily="50" charset="-128"/>
              </a:rPr>
              <a:t>・最新技術の現状と目標（</a:t>
            </a:r>
            <a:r>
              <a:rPr lang="en-US" altLang="ja-JP" sz="1200" dirty="0">
                <a:solidFill>
                  <a:srgbClr val="0000FF"/>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IEA</a:t>
            </a:r>
            <a:r>
              <a:rPr lang="ja-JP" altLang="en-US" sz="1200" dirty="0">
                <a:solidFill>
                  <a:srgbClr val="0000FF"/>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による</a:t>
            </a:r>
            <a:r>
              <a:rPr lang="en-US" altLang="ja-JP" sz="1200" dirty="0" err="1">
                <a:solidFill>
                  <a:schemeClr val="tx1"/>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2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200" dirty="0">
                <a:solidFill>
                  <a:schemeClr val="tx1"/>
                </a:solidFill>
                <a:latin typeface="Meiryo UI" panose="020B0604030504040204" pitchFamily="50" charset="-128"/>
                <a:ea typeface="Meiryo UI" panose="020B0604030504040204" pitchFamily="50" charset="-128"/>
              </a:rPr>
              <a:t>FS</a:t>
            </a:r>
            <a:r>
              <a:rPr lang="ja-JP" altLang="en-US" sz="12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200" dirty="0">
                <a:solidFill>
                  <a:schemeClr val="tx1"/>
                </a:solidFill>
                <a:latin typeface="Meiryo UI" panose="020B0604030504040204" pitchFamily="50" charset="-128"/>
                <a:ea typeface="Meiryo UI" panose="020B0604030504040204" pitchFamily="50" charset="-128"/>
              </a:rPr>
              <a:t>・フェーズ１の成果を活用し、フェーズ２で引き続き研究開発に取り組む場合には、該当するフェーズ</a:t>
            </a:r>
            <a:r>
              <a:rPr lang="en-US" altLang="ja-JP" sz="1200" dirty="0">
                <a:solidFill>
                  <a:schemeClr val="tx1"/>
                </a:solidFill>
                <a:latin typeface="Meiryo UI" panose="020B0604030504040204" pitchFamily="50" charset="-128"/>
                <a:ea typeface="Meiryo UI" panose="020B0604030504040204" pitchFamily="50" charset="-128"/>
              </a:rPr>
              <a:t>1</a:t>
            </a:r>
            <a:r>
              <a:rPr lang="ja-JP" altLang="en-US" sz="1200" dirty="0">
                <a:solidFill>
                  <a:schemeClr val="tx1"/>
                </a:solidFill>
                <a:latin typeface="Meiryo UI" panose="020B0604030504040204" pitchFamily="50" charset="-128"/>
                <a:ea typeface="Meiryo UI" panose="020B0604030504040204" pitchFamily="50" charset="-128"/>
              </a:rPr>
              <a:t>の研究開発内容を明示するとともにフェーズ２での取り組み内容を記載</a:t>
            </a:r>
            <a:endParaRPr lang="en-US" altLang="ja-JP" sz="1200" dirty="0">
              <a:solidFill>
                <a:schemeClr val="tx1"/>
              </a:solidFill>
              <a:latin typeface="Meiryo UI" panose="020B0604030504040204" pitchFamily="50" charset="-128"/>
              <a:ea typeface="Meiryo UI" panose="020B0604030504040204" pitchFamily="50" charset="-128"/>
            </a:endParaRPr>
          </a:p>
          <a:p>
            <a:pPr marL="179388" indent="-179388"/>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en-US" altLang="ja-JP" sz="800" b="1" dirty="0">
                <a:latin typeface="Meiryo UI" panose="020B0604030504040204" pitchFamily="50" charset="-128"/>
                <a:ea typeface="Meiryo UI" panose="020B0604030504040204" pitchFamily="50" charset="-128"/>
              </a:rPr>
              <a:t>※</a:t>
            </a:r>
            <a:r>
              <a:rPr lang="ja-JP" altLang="en-US" sz="800" b="1" dirty="0">
                <a:latin typeface="Meiryo UI" panose="020B0604030504040204" pitchFamily="50" charset="-128"/>
                <a:ea typeface="Meiryo UI" panose="020B0604030504040204" pitchFamily="50" charset="-128"/>
              </a:rPr>
              <a:t>フェーズ１において●●</a:t>
            </a:r>
            <a:r>
              <a:rPr lang="en-US" altLang="ja-JP" sz="800" b="1" dirty="0">
                <a:latin typeface="Meiryo UI" panose="020B0604030504040204" pitchFamily="50" charset="-128"/>
                <a:ea typeface="Meiryo UI" panose="020B0604030504040204" pitchFamily="50" charset="-128"/>
              </a:rPr>
              <a:t>(</a:t>
            </a:r>
            <a:r>
              <a:rPr lang="ja-JP" altLang="en-US" sz="800" b="1" dirty="0">
                <a:latin typeface="Meiryo UI" panose="020B0604030504040204" pitchFamily="50" charset="-128"/>
                <a:ea typeface="Meiryo UI" panose="020B0604030504040204" pitchFamily="50" charset="-128"/>
              </a:rPr>
              <a:t>株</a:t>
            </a:r>
            <a:r>
              <a:rPr lang="en-US" altLang="ja-JP" sz="800" b="1" dirty="0">
                <a:latin typeface="Meiryo UI" panose="020B0604030504040204" pitchFamily="50" charset="-128"/>
                <a:ea typeface="Meiryo UI" panose="020B0604030504040204" pitchFamily="50" charset="-128"/>
              </a:rPr>
              <a:t>)</a:t>
            </a:r>
            <a:r>
              <a:rPr lang="ja-JP" altLang="en-US" sz="800" b="1" dirty="0">
                <a:latin typeface="Meiryo UI" panose="020B0604030504040204" pitchFamily="50" charset="-128"/>
                <a:ea typeface="Meiryo UI" panose="020B0604030504040204" pitchFamily="50" charset="-128"/>
              </a:rPr>
              <a:t>が実施</a:t>
            </a:r>
          </a:p>
          <a:p>
            <a:pPr marL="324000" lvl="1" indent="-216000">
              <a:buClr>
                <a:schemeClr val="tx2"/>
              </a:buClr>
              <a:buSzPct val="100000"/>
              <a:buFont typeface="Trebuchet MS" panose="020B0603020202020204" pitchFamily="34" charset="0"/>
              <a:buChar char="•"/>
            </a:pP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altLang="ja-JP" sz="2000" dirty="0">
              <a:latin typeface="Meiryo UI" panose="020B0604030504040204" pitchFamily="50" charset="-128"/>
              <a:ea typeface="Meiryo UI" panose="020B0604030504040204" pitchFamily="50" charset="-128"/>
            </a:endParaRPr>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吹き出し: 四角形 1">
            <a:extLst>
              <a:ext uri="{FF2B5EF4-FFF2-40B4-BE49-F238E27FC236}">
                <a16:creationId xmlns:a16="http://schemas.microsoft.com/office/drawing/2014/main" id="{E7A35028-C740-617A-7C4C-F66042F21D6D}"/>
              </a:ext>
            </a:extLst>
          </p:cNvPr>
          <p:cNvSpPr/>
          <p:nvPr/>
        </p:nvSpPr>
        <p:spPr>
          <a:xfrm>
            <a:off x="2044402" y="2812668"/>
            <a:ext cx="3648438" cy="480767"/>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（例）フェーズ１の成果を活用し、フェーズ２で引き続き研究開発に取り組む場合には、それが分かるよう記載</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6AAC4C54-EF3A-C2AA-7243-440901E44278}"/>
              </a:ext>
            </a:extLst>
          </p:cNvPr>
          <p:cNvSpPr/>
          <p:nvPr/>
        </p:nvSpPr>
        <p:spPr>
          <a:xfrm>
            <a:off x="8387562" y="2805996"/>
            <a:ext cx="3648438" cy="480767"/>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フェーズ１の成果を活用した、フェーズ２における取り組み内容を記載</a:t>
            </a:r>
            <a:endParaRPr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7398" y="1974755"/>
            <a:ext cx="11397204" cy="2908489"/>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様式・分量自由。ただし、下記の要件を盛り込むこと。</a:t>
            </a:r>
            <a:br>
              <a:rPr kumimoji="1" lang="en-US" altLang="ja-JP" sz="1800" dirty="0">
                <a:solidFill>
                  <a:schemeClr val="tx1"/>
                </a:solidFill>
              </a:rPr>
            </a:br>
            <a:r>
              <a:rPr kumimoji="1" lang="en-US" altLang="ja-JP" sz="1800" dirty="0">
                <a:solidFill>
                  <a:schemeClr val="tx1"/>
                </a:solidFill>
              </a:rPr>
              <a:t>  (1)</a:t>
            </a:r>
            <a:r>
              <a:rPr kumimoji="1" lang="ja-JP" altLang="en-US" sz="1800" dirty="0">
                <a:solidFill>
                  <a:schemeClr val="tx1"/>
                </a:solidFill>
              </a:rPr>
              <a:t>風車を複数基とする場合、単基では検証できない実証要素を盛り込むこと</a:t>
            </a:r>
            <a:br>
              <a:rPr kumimoji="1" lang="en-US" altLang="ja-JP" sz="1800" dirty="0">
                <a:solidFill>
                  <a:schemeClr val="tx1"/>
                </a:solidFill>
              </a:rPr>
            </a:br>
            <a:r>
              <a:rPr kumimoji="1" lang="ja-JP" altLang="en-US" sz="1800" dirty="0">
                <a:solidFill>
                  <a:schemeClr val="tx1"/>
                </a:solidFill>
              </a:rPr>
              <a:t>　</a:t>
            </a:r>
            <a:r>
              <a:rPr kumimoji="1" lang="en-US" altLang="ja-JP" sz="1800" dirty="0">
                <a:solidFill>
                  <a:schemeClr val="tx1"/>
                </a:solidFill>
              </a:rPr>
              <a:t>(2)</a:t>
            </a:r>
            <a:r>
              <a:rPr kumimoji="1" lang="ja-JP" altLang="en-US" sz="1800" dirty="0">
                <a:solidFill>
                  <a:schemeClr val="tx1"/>
                </a:solidFill>
              </a:rPr>
              <a:t>当該技術の独自性・新規性・他技術に対する優位性・実現可能性・残された技術課題の解決の見通し等、</a:t>
            </a:r>
            <a:br>
              <a:rPr kumimoji="1" lang="en-US" altLang="ja-JP" sz="1800" dirty="0">
                <a:solidFill>
                  <a:schemeClr val="tx1"/>
                </a:solidFill>
              </a:rPr>
            </a:br>
            <a:r>
              <a:rPr kumimoji="1" lang="ja-JP" altLang="en-US" sz="1800" dirty="0">
                <a:solidFill>
                  <a:schemeClr val="tx1"/>
                </a:solidFill>
              </a:rPr>
              <a:t>　   また、実施要件である地元等への報告・協議に係る会議体の設置・運営、漁業影響調査、実証事業の情報発信につい   </a:t>
            </a:r>
            <a:br>
              <a:rPr kumimoji="1" lang="en-US" altLang="ja-JP" sz="1800" dirty="0">
                <a:solidFill>
                  <a:schemeClr val="tx1"/>
                </a:solidFill>
              </a:rPr>
            </a:br>
            <a:r>
              <a:rPr kumimoji="1" lang="en-US" altLang="ja-JP" sz="1800" dirty="0">
                <a:solidFill>
                  <a:schemeClr val="tx1"/>
                </a:solidFill>
              </a:rPr>
              <a:t>     </a:t>
            </a:r>
            <a:r>
              <a:rPr kumimoji="1" lang="ja-JP" altLang="en-US" sz="1800" dirty="0">
                <a:solidFill>
                  <a:schemeClr val="tx1"/>
                </a:solidFill>
              </a:rPr>
              <a:t>て言及すること</a:t>
            </a:r>
            <a:br>
              <a:rPr kumimoji="1" lang="en-US" altLang="ja-JP" sz="1800" dirty="0">
                <a:solidFill>
                  <a:schemeClr val="tx1"/>
                </a:solidFill>
              </a:rPr>
            </a:br>
            <a:r>
              <a:rPr kumimoji="1" lang="ja-JP" altLang="en-US" sz="1800" dirty="0">
                <a:solidFill>
                  <a:schemeClr val="tx1"/>
                </a:solidFill>
              </a:rPr>
              <a:t>　</a:t>
            </a:r>
            <a:r>
              <a:rPr kumimoji="1" lang="en-US" altLang="ja-JP" sz="1800" dirty="0">
                <a:solidFill>
                  <a:schemeClr val="tx1"/>
                </a:solidFill>
              </a:rPr>
              <a:t>(3)</a:t>
            </a:r>
            <a:r>
              <a:rPr lang="ja-JP" altLang="en-US" sz="1800" dirty="0">
                <a:solidFill>
                  <a:schemeClr val="tx1"/>
                </a:solidFill>
                <a:latin typeface="Meiryo UI" panose="020B0604030504040204" pitchFamily="50" charset="-128"/>
                <a:ea typeface="Meiryo UI" panose="020B0604030504040204" pitchFamily="50" charset="-128"/>
              </a:rPr>
              <a:t>フェーズ１の成果を活用し、フェーズ２で引き続き研究開発に取り組む場合、フェーズ１の成果およびフェーズ２における</a:t>
            </a:r>
            <a:br>
              <a:rPr lang="en-US" altLang="ja-JP" sz="1800" dirty="0">
                <a:solidFill>
                  <a:schemeClr val="tx1"/>
                </a:solidFill>
                <a:latin typeface="Meiryo UI" panose="020B0604030504040204" pitchFamily="50" charset="-128"/>
                <a:ea typeface="Meiryo UI" panose="020B0604030504040204" pitchFamily="50" charset="-128"/>
              </a:rPr>
            </a:br>
            <a:r>
              <a:rPr lang="ja-JP" altLang="en-US" sz="1800" dirty="0">
                <a:solidFill>
                  <a:schemeClr val="tx1"/>
                </a:solidFill>
                <a:latin typeface="Meiryo UI" panose="020B0604030504040204" pitchFamily="50" charset="-128"/>
                <a:ea typeface="Meiryo UI" panose="020B0604030504040204" pitchFamily="50" charset="-128"/>
              </a:rPr>
              <a:t>　　 取り組み内容に言及すること</a:t>
            </a:r>
            <a:br>
              <a:rPr lang="en-US" altLang="ja-JP" sz="1800" dirty="0">
                <a:solidFill>
                  <a:schemeClr val="tx1"/>
                </a:solidFill>
                <a:latin typeface="Meiryo UI" panose="020B0604030504040204" pitchFamily="50" charset="-128"/>
                <a:ea typeface="Meiryo UI" panose="020B0604030504040204" pitchFamily="50" charset="-128"/>
              </a:rPr>
            </a:br>
            <a:br>
              <a:rPr lang="en-US" altLang="ja-JP" sz="1800" dirty="0">
                <a:solidFill>
                  <a:schemeClr val="tx1"/>
                </a:solidFill>
                <a:latin typeface="Meiryo UI" panose="020B0604030504040204" pitchFamily="50" charset="-128"/>
                <a:ea typeface="Meiryo UI" panose="020B0604030504040204" pitchFamily="50" charset="-128"/>
              </a:rPr>
            </a:br>
            <a:r>
              <a:rPr lang="en-US" altLang="ja-JP" sz="1800" dirty="0">
                <a:solidFill>
                  <a:schemeClr val="tx1"/>
                </a:solidFill>
                <a:latin typeface="Meiryo UI" panose="020B0604030504040204" pitchFamily="50" charset="-128"/>
                <a:ea typeface="Meiryo UI" panose="020B0604030504040204" pitchFamily="50" charset="-128"/>
              </a:rPr>
              <a:t>※</a:t>
            </a:r>
            <a:r>
              <a:rPr kumimoji="1" lang="ja-JP" altLang="en-US" sz="1800" dirty="0">
                <a:solidFill>
                  <a:schemeClr val="tx1"/>
                </a:solidFill>
              </a:rPr>
              <a:t>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latin typeface="Trebuchet MS" panose="020B0603020202020204" pitchFamily="34" charset="0"/>
                  <a:ea typeface="Meiryo UI" panose="020B0604030504040204" pitchFamily="50" charset="-128"/>
                </a:rPr>
                <a:t>実施スケジュール</a:t>
              </a:r>
              <a:endParaRPr lang="en-US" sz="1400" dirty="0">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a:t>
            </a:r>
            <a:r>
              <a:rPr kumimoji="1" lang="en-US" altLang="ja-JP" sz="1200" dirty="0">
                <a:solidFill>
                  <a:schemeClr val="tx1"/>
                </a:solidFill>
                <a:latin typeface="Trebuchet MS" panose="020B0603020202020204" pitchFamily="34" charset="0"/>
                <a:ea typeface="Meiryo UI" panose="020B0604030504040204" pitchFamily="50" charset="-128"/>
              </a:rPr>
              <a:t>4</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a:t>
              </a:r>
              <a:r>
                <a:rPr kumimoji="1" lang="en-US" altLang="ja-JP" sz="1200" dirty="0">
                  <a:solidFill>
                    <a:schemeClr val="tx1"/>
                  </a:solidFill>
                  <a:latin typeface="Trebuchet MS" panose="020B0603020202020204" pitchFamily="34" charset="0"/>
                  <a:ea typeface="Meiryo UI" panose="020B0604030504040204" pitchFamily="50" charset="-128"/>
                </a:rPr>
                <a:t>40</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）実施スケジュール①　全体計画</a:t>
            </a:r>
            <a:endParaRPr kumimoji="1" lang="en-US" altLang="ja-JP"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3" name="テキスト ボックス 131">
            <a:extLst>
              <a:ext uri="{FF2B5EF4-FFF2-40B4-BE49-F238E27FC236}">
                <a16:creationId xmlns:a16="http://schemas.microsoft.com/office/drawing/2014/main" id="{20D7939D-4876-DE42-4BCF-4A8040C01F0F}"/>
              </a:ext>
            </a:extLst>
          </p:cNvPr>
          <p:cNvSpPr txBox="1"/>
          <p:nvPr/>
        </p:nvSpPr>
        <p:spPr>
          <a:xfrm>
            <a:off x="7635767" y="2761304"/>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2030</a:t>
            </a:r>
          </a:p>
        </p:txBody>
      </p:sp>
      <p:sp>
        <p:nvSpPr>
          <p:cNvPr id="20" name="テキスト ボックス 130">
            <a:extLst>
              <a:ext uri="{FF2B5EF4-FFF2-40B4-BE49-F238E27FC236}">
                <a16:creationId xmlns:a16="http://schemas.microsoft.com/office/drawing/2014/main" id="{EB5AB09C-9AB3-CF78-AE2C-B70EB0CD5D45}"/>
              </a:ext>
            </a:extLst>
          </p:cNvPr>
          <p:cNvSpPr txBox="1"/>
          <p:nvPr/>
        </p:nvSpPr>
        <p:spPr>
          <a:xfrm>
            <a:off x="5861998" y="27662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a:t>
            </a:r>
            <a:r>
              <a:rPr kumimoji="1" lang="en-US" altLang="ja-JP" sz="1200" dirty="0">
                <a:solidFill>
                  <a:schemeClr val="tx1"/>
                </a:solidFill>
                <a:latin typeface="Trebuchet MS" panose="020B0603020202020204" pitchFamily="34" charset="0"/>
                <a:ea typeface="Meiryo UI" panose="020B0604030504040204" pitchFamily="50" charset="-128"/>
              </a:rPr>
              <a:t>7</a:t>
            </a:r>
            <a:endParaRPr kumimoji="1" lang="en-US" sz="12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56353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・本実証における国内での調達計画を記載（本実証においては国内調達比率の要件は設定しないものの、将来的な国内経済及びサプライチェーンへの波及効果を考慮して記載すること）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lang="en-US" altLang="ja-JP" sz="2000" dirty="0"/>
              <a:t>3</a:t>
            </a:r>
            <a:r>
              <a:rPr lang="ja-JP" altLang="en-US" sz="2000" dirty="0"/>
              <a:t>）実施スケジュール　②</a:t>
            </a:r>
            <a:r>
              <a:rPr kumimoji="1" lang="ja-JP" altLang="en-US" sz="2000" dirty="0"/>
              <a:t>国内調達計画</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実証における国内での調達計画</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1722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378224" y="735211"/>
            <a:ext cx="1803002"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821164" y="745692"/>
            <a:ext cx="4388513" cy="43298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6</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）発電コスト目標・タクトタイム目標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
        <p:nvSpPr>
          <p:cNvPr id="2" name="Rectangle 23">
            <a:extLst>
              <a:ext uri="{FF2B5EF4-FFF2-40B4-BE49-F238E27FC236}">
                <a16:creationId xmlns:a16="http://schemas.microsoft.com/office/drawing/2014/main" id="{99CE706F-A976-AEF5-6F3E-78E099C27FA1}"/>
              </a:ext>
            </a:extLst>
          </p:cNvPr>
          <p:cNvSpPr/>
          <p:nvPr/>
        </p:nvSpPr>
        <p:spPr>
          <a:xfrm>
            <a:off x="6209677" y="735211"/>
            <a:ext cx="5604099" cy="217539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2"/>
            <a:ext cx="10800000" cy="180079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・昨今の海外の状況等を踏まえ、コスト目標においては米国における</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年コスト目標</a:t>
            </a:r>
            <a:r>
              <a:rPr lang="en-US" altLang="ja-JP" sz="1400" dirty="0">
                <a:solidFill>
                  <a:schemeClr val="tx1"/>
                </a:solidFill>
                <a:latin typeface="Meiryo UI" panose="020B0604030504040204" pitchFamily="50" charset="-128"/>
                <a:ea typeface="Meiryo UI" panose="020B0604030504040204" pitchFamily="50" charset="-128"/>
              </a:rPr>
              <a:t>0.045</a:t>
            </a:r>
            <a:r>
              <a:rPr lang="ja-JP" altLang="en-US" sz="1400" dirty="0">
                <a:solidFill>
                  <a:schemeClr val="tx1"/>
                </a:solidFill>
                <a:latin typeface="Meiryo UI" panose="020B0604030504040204" pitchFamily="50" charset="-128"/>
                <a:ea typeface="Meiryo UI" panose="020B0604030504040204" pitchFamily="50" charset="-128"/>
              </a:rPr>
              <a:t>ドル／</a:t>
            </a:r>
            <a:r>
              <a:rPr lang="en-US" altLang="ja-JP" sz="1400" dirty="0">
                <a:solidFill>
                  <a:schemeClr val="tx1"/>
                </a:solidFill>
                <a:latin typeface="Meiryo UI" panose="020B0604030504040204" pitchFamily="50" charset="-128"/>
                <a:ea typeface="Meiryo UI" panose="020B0604030504040204" pitchFamily="50" charset="-128"/>
              </a:rPr>
              <a:t>kWh</a:t>
            </a:r>
            <a:r>
              <a:rPr lang="ja-JP" altLang="en-US" sz="1400" dirty="0">
                <a:solidFill>
                  <a:schemeClr val="tx1"/>
                </a:solidFill>
                <a:latin typeface="Meiryo UI" panose="020B0604030504040204" pitchFamily="50" charset="-128"/>
                <a:ea typeface="Meiryo UI" panose="020B0604030504040204" pitchFamily="50" charset="-128"/>
              </a:rPr>
              <a:t>、タクトタイム目標においては洋上風力発電の導入目標達成に寄与する目標</a:t>
            </a:r>
            <a:r>
              <a:rPr lang="en-US" altLang="ja-JP" sz="1400" dirty="0">
                <a:solidFill>
                  <a:schemeClr val="tx1"/>
                </a:solidFill>
                <a:latin typeface="Meiryo UI" panose="020B0604030504040204" pitchFamily="50" charset="-128"/>
                <a:ea typeface="Meiryo UI" panose="020B0604030504040204" pitchFamily="50" charset="-128"/>
              </a:rPr>
              <a:t>30</a:t>
            </a:r>
            <a:r>
              <a:rPr lang="ja-JP" altLang="en-US" sz="1400" dirty="0">
                <a:solidFill>
                  <a:schemeClr val="tx1"/>
                </a:solidFill>
                <a:latin typeface="Meiryo UI" panose="020B0604030504040204" pitchFamily="50" charset="-128"/>
                <a:ea typeface="Meiryo UI" panose="020B0604030504040204" pitchFamily="50" charset="-128"/>
              </a:rPr>
              <a:t>基／年・社程度を参考水準として、内外価格差や風況等も踏まえ、本実証事業を通して水準達成への課題・道筋を示す</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・別紙</a:t>
            </a:r>
            <a:r>
              <a:rPr lang="en-US" altLang="ja-JP" sz="1400" dirty="0">
                <a:solidFill>
                  <a:schemeClr val="tx1"/>
                </a:solidFill>
                <a:latin typeface="Meiryo UI" panose="020B0604030504040204" pitchFamily="50" charset="-128"/>
                <a:ea typeface="Meiryo UI" panose="020B0604030504040204" pitchFamily="50" charset="-128"/>
              </a:rPr>
              <a:t>2</a:t>
            </a:r>
            <a:r>
              <a:rPr lang="ja-JP" altLang="en-US" sz="1400" dirty="0">
                <a:solidFill>
                  <a:schemeClr val="tx1"/>
                </a:solidFill>
                <a:latin typeface="Meiryo UI" panose="020B0604030504040204" pitchFamily="50" charset="-128"/>
                <a:ea typeface="Meiryo UI" panose="020B0604030504040204" pitchFamily="50" charset="-128"/>
              </a:rPr>
              <a:t>：発電コスト目標・タクトタイム目標算定様式を用いて実証時・商用化時の発電コスト目標及びタクトタイム目標を算出し、「</a:t>
            </a:r>
            <a:r>
              <a:rPr lang="en-US" altLang="ja-JP" sz="1400" dirty="0">
                <a:solidFill>
                  <a:schemeClr val="tx1"/>
                </a:solidFill>
                <a:latin typeface="Meiryo UI" panose="020B0604030504040204" pitchFamily="50" charset="-128"/>
                <a:ea typeface="Meiryo UI" panose="020B0604030504040204" pitchFamily="50" charset="-128"/>
              </a:rPr>
              <a:t>3</a:t>
            </a:r>
            <a:r>
              <a:rPr lang="ja-JP" altLang="en-US" sz="1400" dirty="0">
                <a:solidFill>
                  <a:schemeClr val="tx1"/>
                </a:solidFill>
                <a:latin typeface="Meiryo UI" panose="020B0604030504040204" pitchFamily="50" charset="-128"/>
                <a:ea typeface="Meiryo UI" panose="020B0604030504040204" pitchFamily="50" charset="-128"/>
              </a:rPr>
              <a:t>）まとめ」のシートに生成されるグラフを本ページに図として挿入すること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・また、別紙</a:t>
            </a:r>
            <a:r>
              <a:rPr lang="en-US" altLang="ja-JP" sz="1400" dirty="0">
                <a:solidFill>
                  <a:schemeClr val="tx1"/>
                </a:solidFill>
                <a:latin typeface="Meiryo UI" panose="020B0604030504040204" pitchFamily="50" charset="-128"/>
                <a:ea typeface="Meiryo UI" panose="020B0604030504040204" pitchFamily="50" charset="-128"/>
              </a:rPr>
              <a:t>2</a:t>
            </a:r>
            <a:r>
              <a:rPr lang="ja-JP" altLang="en-US" sz="1400" dirty="0">
                <a:solidFill>
                  <a:schemeClr val="tx1"/>
                </a:solidFill>
                <a:latin typeface="Meiryo UI" panose="020B0604030504040204" pitchFamily="50" charset="-128"/>
                <a:ea typeface="Meiryo UI" panose="020B0604030504040204" pitchFamily="50" charset="-128"/>
              </a:rPr>
              <a:t>：発電コスト目標・タクトタイム目標算定様式については、公募要領「</a:t>
            </a:r>
            <a:r>
              <a:rPr lang="en-US" altLang="ja-JP" sz="1400" dirty="0">
                <a:solidFill>
                  <a:schemeClr val="tx1"/>
                </a:solidFill>
                <a:latin typeface="Meiryo UI" panose="020B0604030504040204" pitchFamily="50" charset="-128"/>
                <a:ea typeface="Meiryo UI" panose="020B0604030504040204" pitchFamily="50" charset="-128"/>
              </a:rPr>
              <a:t>4</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4</a:t>
            </a:r>
            <a:r>
              <a:rPr lang="ja-JP" altLang="en-US" sz="1400" dirty="0">
                <a:solidFill>
                  <a:schemeClr val="tx1"/>
                </a:solidFill>
                <a:latin typeface="Meiryo UI" panose="020B0604030504040204" pitchFamily="50" charset="-128"/>
                <a:ea typeface="Meiryo UI" panose="020B0604030504040204" pitchFamily="50" charset="-128"/>
              </a:rPr>
              <a:t>）提出方法」にあるとおり、</a:t>
            </a:r>
            <a:r>
              <a:rPr lang="en-US" altLang="ja-JP" sz="1400" dirty="0">
                <a:solidFill>
                  <a:schemeClr val="tx1"/>
                </a:solidFill>
                <a:latin typeface="Meiryo UI" panose="020B0604030504040204" pitchFamily="50" charset="-128"/>
                <a:ea typeface="Meiryo UI" panose="020B0604030504040204" pitchFamily="50" charset="-128"/>
              </a:rPr>
              <a:t>PDF</a:t>
            </a:r>
            <a:r>
              <a:rPr lang="ja-JP" altLang="en-US" sz="1400" dirty="0">
                <a:solidFill>
                  <a:schemeClr val="tx1"/>
                </a:solidFill>
                <a:latin typeface="Meiryo UI" panose="020B0604030504040204" pitchFamily="50" charset="-128"/>
                <a:ea typeface="Meiryo UI" panose="020B0604030504040204" pitchFamily="50" charset="-128"/>
              </a:rPr>
              <a:t>および</a:t>
            </a:r>
            <a:r>
              <a:rPr lang="en-US" altLang="ja-JP" sz="1400" dirty="0">
                <a:solidFill>
                  <a:schemeClr val="tx1"/>
                </a:solidFill>
                <a:latin typeface="Meiryo UI" panose="020B0604030504040204" pitchFamily="50" charset="-128"/>
                <a:ea typeface="Meiryo UI" panose="020B0604030504040204" pitchFamily="50" charset="-128"/>
              </a:rPr>
              <a:t>Excel</a:t>
            </a:r>
            <a:r>
              <a:rPr lang="ja-JP" altLang="en-US" sz="1400" dirty="0">
                <a:solidFill>
                  <a:schemeClr val="tx1"/>
                </a:solidFill>
                <a:latin typeface="Meiryo UI" panose="020B0604030504040204" pitchFamily="50" charset="-128"/>
                <a:ea typeface="Meiryo UI" panose="020B0604030504040204" pitchFamily="50" charset="-128"/>
              </a:rPr>
              <a:t>形式でも提出すること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・なお、発電コスト目標・タクトタイム目標を含め、公募要領「</a:t>
            </a:r>
            <a:r>
              <a:rPr lang="en-US" altLang="ja-JP" sz="1400" dirty="0">
                <a:solidFill>
                  <a:schemeClr val="tx1"/>
                </a:solidFill>
                <a:latin typeface="Meiryo UI" panose="020B0604030504040204" pitchFamily="50" charset="-128"/>
                <a:ea typeface="Meiryo UI" panose="020B0604030504040204" pitchFamily="50" charset="-128"/>
              </a:rPr>
              <a:t>5</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a:t>
            </a:r>
            <a:r>
              <a:rPr lang="ja-JP" altLang="en-US" sz="1400" dirty="0">
                <a:solidFill>
                  <a:schemeClr val="tx1"/>
                </a:solidFill>
                <a:latin typeface="Meiryo UI" panose="020B0604030504040204" pitchFamily="50" charset="-128"/>
                <a:ea typeface="Meiryo UI" panose="020B0604030504040204" pitchFamily="50" charset="-128"/>
              </a:rPr>
              <a:t>）採択審査の基準」に則り審査を行います</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（６）発電コスト目標・タクトタイム目標</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実証時点・商用化時点に想定される発電コスト及びタクトタイム</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3496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a:extLst>
              <a:ext uri="{FF2B5EF4-FFF2-40B4-BE49-F238E27FC236}">
                <a16:creationId xmlns:a16="http://schemas.microsoft.com/office/drawing/2014/main" id="{9C6287A5-5817-A34D-9B82-AF4C391ED5AC}"/>
              </a:ext>
            </a:extLst>
          </p:cNvPr>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 name="吹き出し: 四角形 1">
            <a:extLst>
              <a:ext uri="{FF2B5EF4-FFF2-40B4-BE49-F238E27FC236}">
                <a16:creationId xmlns:a16="http://schemas.microsoft.com/office/drawing/2014/main" id="{6E550C3F-363F-25FF-5F92-43238B1F93A1}"/>
              </a:ext>
            </a:extLst>
          </p:cNvPr>
          <p:cNvSpPr/>
          <p:nvPr/>
        </p:nvSpPr>
        <p:spPr>
          <a:xfrm>
            <a:off x="1904637" y="660822"/>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応募フォームに記載する内容と一致させること。</a:t>
            </a: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8308</Words>
  <Application>Microsoft Office PowerPoint</Application>
  <PresentationFormat>ワイド画面</PresentationFormat>
  <Paragraphs>974</Paragraphs>
  <Slides>30</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30</vt:i4>
      </vt:variant>
      <vt:variant>
        <vt:lpstr>目的別スライド ショー</vt:lpstr>
      </vt:variant>
      <vt:variant>
        <vt:i4>1</vt:i4>
      </vt:variant>
    </vt:vector>
  </HeadingPairs>
  <TitlesOfParts>
    <vt:vector size="38"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※様式・分量自由。ただし、下記の要件を盛り込むこと。   (1)風車を複数基とする場合、単基では検証できない実証要素を盛り込むこと 　(2)当該技術の独自性・新規性・他技術に対する優位性・実現可能性・残された技術課題の解決の見通し等、 　   また、実施要件である地元等への報告・協議に係る会議体の設置・運営、漁業影響調査、実証事業の情報発信につい         て言及すること 　(3)フェーズ１の成果を活用し、フェーズ２で引き続き研究開発に取り組む場合、フェーズ１の成果およびフェーズ２における 　　 取り組み内容に言及すること  ※十分な情報が記載されていない場合、審査において正しく評価されない可能性あり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2024-01-26T05:17:31Z</dcterms:created>
  <dcterms:modified xsi:type="dcterms:W3CDTF">2024-02-07T05:56:50Z</dcterms:modified>
</cp:coreProperties>
</file>