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6" r:id="rId2"/>
    <p:sldId id="260" r:id="rId3"/>
    <p:sldId id="27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141" autoAdjust="0"/>
  </p:normalViewPr>
  <p:slideViewPr>
    <p:cSldViewPr snapToGrid="0">
      <p:cViewPr varScale="1">
        <p:scale>
          <a:sx n="72" d="100"/>
          <a:sy n="72" d="100"/>
        </p:scale>
        <p:origin x="112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2024/2/13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3</a:t>
            </a:fld>
            <a:endParaRPr kumimoji="1" lang="ja-JP" altLang="en-US"/>
          </a:p>
        </p:txBody>
      </p:sp>
    </p:spTree>
    <p:extLst>
      <p:ext uri="{BB962C8B-B14F-4D97-AF65-F5344CB8AC3E}">
        <p14:creationId xmlns:p14="http://schemas.microsoft.com/office/powerpoint/2010/main" val="391735781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2024/2/13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1600438"/>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項目名（黒字部分）はそのまま残し、青字部分を記載して提出時には黒字にしてください。不要な余白等は削除してください。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ページ数は補足情報１、補足情報２合わせて計３枚以内でお願いします。</a:t>
            </a:r>
            <a:endParaRPr lang="en-US" altLang="ja-JP"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1169551"/>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提出期限内にアップロードを完了させてください。</a:t>
            </a: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endParaRPr>
          </a:p>
        </p:txBody>
      </p:sp>
      <p:sp>
        <p:nvSpPr>
          <p:cNvPr id="3" name="スライド番号プレースホルダー 2">
            <a:extLst>
              <a:ext uri="{FF2B5EF4-FFF2-40B4-BE49-F238E27FC236}">
                <a16:creationId xmlns:a16="http://schemas.microsoft.com/office/drawing/2014/main" id="{9DB1CAC7-2251-8BB0-F871-9254536D7AFF}"/>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1</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情報提供書（補足情報１）</a:t>
            </a: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6659439" y="115728"/>
            <a:ext cx="2629907" cy="646331"/>
          </a:xfrm>
          <a:prstGeom prst="rect">
            <a:avLst/>
          </a:prstGeom>
          <a:noFill/>
        </p:spPr>
        <p:txBody>
          <a:bodyPr wrap="square">
            <a:spAutoFit/>
          </a:bodyPr>
          <a:lstStyle/>
          <a:p>
            <a:r>
              <a:rPr lang="ja-JP" altLang="en-US" sz="1200" dirty="0"/>
              <a:t>・提出日　：</a:t>
            </a:r>
            <a:r>
              <a:rPr lang="en-US" altLang="ja-JP" sz="1200" dirty="0">
                <a:solidFill>
                  <a:schemeClr val="accent1"/>
                </a:solidFill>
              </a:rPr>
              <a:t>2024</a:t>
            </a:r>
            <a:r>
              <a:rPr lang="ja-JP" altLang="en-US" sz="1200" dirty="0">
                <a:solidFill>
                  <a:schemeClr val="accent1"/>
                </a:solidFill>
              </a:rPr>
              <a:t>年●月●日　</a:t>
            </a:r>
            <a:r>
              <a:rPr lang="ja-JP" altLang="en-US" sz="1200" dirty="0"/>
              <a:t>　</a:t>
            </a:r>
          </a:p>
          <a:p>
            <a:r>
              <a:rPr lang="ja-JP" altLang="en-US" sz="1200" dirty="0"/>
              <a:t>・機関名　：</a:t>
            </a:r>
            <a:r>
              <a:rPr lang="ja-JP" altLang="en-US" sz="1200" dirty="0">
                <a:solidFill>
                  <a:schemeClr val="accent1"/>
                </a:solidFill>
              </a:rPr>
              <a:t>株式会社○○</a:t>
            </a:r>
            <a:endParaRPr lang="en-US" altLang="ja-JP" sz="1200" dirty="0">
              <a:solidFill>
                <a:schemeClr val="accent1"/>
              </a:solidFill>
            </a:endParaRPr>
          </a:p>
          <a:p>
            <a:r>
              <a:rPr lang="ja-JP" altLang="en-US" sz="1200" dirty="0"/>
              <a:t>・氏名　　：</a:t>
            </a:r>
            <a:r>
              <a:rPr lang="ja-JP" altLang="en-US" sz="1200" dirty="0">
                <a:solidFill>
                  <a:schemeClr val="accent1"/>
                </a:solidFill>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〇〇〇〇〇〇〇〇〇〇〇〇〇〇〇の研究開発</a:t>
            </a: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496040" y="-121513"/>
            <a:ext cx="2830316" cy="703963"/>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に対応</a:t>
            </a:r>
            <a:endParaRPr lang="en-US" altLang="ja-JP" sz="1200" kern="100" dirty="0">
              <a:solidFill>
                <a:srgbClr val="0070C0"/>
              </a:solidFill>
              <a:latin typeface="+mn-ea"/>
              <a:cs typeface="Times New Roman" panose="02020603050405020304" pitchFamily="18" charset="0"/>
            </a:endParaRPr>
          </a:p>
          <a:p>
            <a:pPr algn="ct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入力情報の記載内容（２０字以内）と完全一致させてください。</a:t>
            </a:r>
            <a:endParaRPr lang="en-US" altLang="ja-JP" sz="1200" kern="100" dirty="0">
              <a:solidFill>
                <a:srgbClr val="0070C0"/>
              </a:solidFill>
              <a:latin typeface="+mn-ea"/>
              <a:cs typeface="Times New Roman" panose="02020603050405020304" pitchFamily="18" charset="0"/>
            </a:endParaRPr>
          </a:p>
        </p:txBody>
      </p:sp>
      <p:sp>
        <p:nvSpPr>
          <p:cNvPr id="36" name="正方形/長方形 35">
            <a:extLst>
              <a:ext uri="{FF2B5EF4-FFF2-40B4-BE49-F238E27FC236}">
                <a16:creationId xmlns:a16="http://schemas.microsoft.com/office/drawing/2014/main" id="{D5DFA2EB-FA0C-4AFC-BAB2-A48473F76496}"/>
              </a:ext>
            </a:extLst>
          </p:cNvPr>
          <p:cNvSpPr/>
          <p:nvPr/>
        </p:nvSpPr>
        <p:spPr>
          <a:xfrm>
            <a:off x="249128" y="5419385"/>
            <a:ext cx="8677286" cy="13121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B3F33B3-3631-486F-951A-79B7D184366B}"/>
              </a:ext>
            </a:extLst>
          </p:cNvPr>
          <p:cNvSpPr txBox="1"/>
          <p:nvPr/>
        </p:nvSpPr>
        <p:spPr>
          <a:xfrm>
            <a:off x="356494" y="5259925"/>
            <a:ext cx="194221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想定される研究体制</a:t>
            </a:r>
          </a:p>
        </p:txBody>
      </p:sp>
      <p:sp>
        <p:nvSpPr>
          <p:cNvPr id="39" name="テキスト ボックス 38">
            <a:extLst>
              <a:ext uri="{FF2B5EF4-FFF2-40B4-BE49-F238E27FC236}">
                <a16:creationId xmlns:a16="http://schemas.microsoft.com/office/drawing/2014/main" id="{D438232B-84C9-4069-AB76-DFB5DEC00B87}"/>
              </a:ext>
            </a:extLst>
          </p:cNvPr>
          <p:cNvSpPr txBox="1"/>
          <p:nvPr/>
        </p:nvSpPr>
        <p:spPr>
          <a:xfrm>
            <a:off x="596522" y="5582306"/>
            <a:ext cx="2527264" cy="1384995"/>
          </a:xfrm>
          <a:prstGeom prst="rect">
            <a:avLst/>
          </a:prstGeom>
          <a:noFill/>
        </p:spPr>
        <p:txBody>
          <a:bodyPr wrap="square">
            <a:spAutoFit/>
          </a:bodyPr>
          <a:lstStyle/>
          <a:p>
            <a:r>
              <a:rPr lang="en-US" altLang="ja-JP" sz="1200" dirty="0">
                <a:solidFill>
                  <a:srgbClr val="0070C0"/>
                </a:solidFill>
              </a:rPr>
              <a:t>〇〇</a:t>
            </a:r>
            <a:r>
              <a:rPr lang="ja-JP" altLang="en-US" sz="1200" dirty="0">
                <a:solidFill>
                  <a:srgbClr val="0070C0"/>
                </a:solidFill>
              </a:rPr>
              <a:t>株式会社／</a:t>
            </a:r>
            <a:r>
              <a:rPr lang="en-US" altLang="ja-JP" sz="1200" dirty="0">
                <a:solidFill>
                  <a:srgbClr val="0070C0"/>
                </a:solidFill>
              </a:rPr>
              <a:t>〇〇</a:t>
            </a:r>
            <a:r>
              <a:rPr lang="ja-JP" altLang="en-US" sz="1200" dirty="0">
                <a:solidFill>
                  <a:srgbClr val="0070C0"/>
                </a:solidFill>
              </a:rPr>
              <a:t>開発部</a:t>
            </a:r>
            <a:endParaRPr lang="en-US" altLang="ja-JP" sz="1200" dirty="0">
              <a:solidFill>
                <a:srgbClr val="0070C0"/>
              </a:solidFill>
            </a:endParaRPr>
          </a:p>
          <a:p>
            <a:r>
              <a:rPr lang="ja-JP" altLang="en-US" sz="1200" dirty="0">
                <a:solidFill>
                  <a:srgbClr val="0070C0"/>
                </a:solidFill>
              </a:rPr>
              <a:t>・〇〇〇〇〇〇〇〇〇〇〇の作製</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・〇〇〇〇〇〇〇〇〇〇〇の合成</a:t>
            </a:r>
            <a:endParaRPr lang="en-US" altLang="ja-JP" sz="1200" dirty="0">
              <a:solidFill>
                <a:srgbClr val="0070C0"/>
              </a:solidFill>
            </a:endParaRPr>
          </a:p>
          <a:p>
            <a:r>
              <a:rPr lang="en-US" altLang="ja-JP" sz="1200" dirty="0">
                <a:solidFill>
                  <a:srgbClr val="0070C0"/>
                </a:solidFill>
              </a:rPr>
              <a:t>〇〇</a:t>
            </a:r>
            <a:r>
              <a:rPr lang="ja-JP" altLang="en-US" sz="1200" dirty="0">
                <a:solidFill>
                  <a:srgbClr val="0070C0"/>
                </a:solidFill>
              </a:rPr>
              <a:t>大学／</a:t>
            </a:r>
            <a:r>
              <a:rPr lang="en-US" altLang="ja-JP" sz="1200" dirty="0">
                <a:solidFill>
                  <a:srgbClr val="0070C0"/>
                </a:solidFill>
              </a:rPr>
              <a:t>〇〇</a:t>
            </a:r>
            <a:r>
              <a:rPr lang="ja-JP" altLang="en-US" sz="1200" dirty="0">
                <a:solidFill>
                  <a:srgbClr val="0070C0"/>
                </a:solidFill>
              </a:rPr>
              <a:t>研究室</a:t>
            </a:r>
            <a:endParaRPr lang="en-US" altLang="ja-JP" sz="1200" dirty="0">
              <a:solidFill>
                <a:srgbClr val="0070C0"/>
              </a:solidFill>
            </a:endParaRPr>
          </a:p>
          <a:p>
            <a:r>
              <a:rPr lang="ja-JP" altLang="en-US" sz="1200" dirty="0">
                <a:solidFill>
                  <a:srgbClr val="0070C0"/>
                </a:solidFill>
              </a:rPr>
              <a:t>・〇〇〇〇〇〇〇〇〇〇〇の分析</a:t>
            </a:r>
          </a:p>
          <a:p>
            <a:endParaRPr lang="ja-JP" altLang="en-US" sz="1200" dirty="0">
              <a:solidFill>
                <a:srgbClr val="0070C0"/>
              </a:solidFill>
            </a:endParaRPr>
          </a:p>
        </p:txBody>
      </p:sp>
      <p:sp>
        <p:nvSpPr>
          <p:cNvPr id="28" name="正方形/長方形 27">
            <a:extLst>
              <a:ext uri="{FF2B5EF4-FFF2-40B4-BE49-F238E27FC236}">
                <a16:creationId xmlns:a16="http://schemas.microsoft.com/office/drawing/2014/main" id="{AF5E81B6-A51A-AD4C-AD8B-6BFDAFADDE90}"/>
              </a:ext>
            </a:extLst>
          </p:cNvPr>
          <p:cNvSpPr/>
          <p:nvPr/>
        </p:nvSpPr>
        <p:spPr>
          <a:xfrm>
            <a:off x="4952740" y="1157845"/>
            <a:ext cx="3973673"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03077F3-C7D8-591C-001F-5D025F0F6CAC}"/>
              </a:ext>
            </a:extLst>
          </p:cNvPr>
          <p:cNvSpPr txBox="1"/>
          <p:nvPr/>
        </p:nvSpPr>
        <p:spPr>
          <a:xfrm>
            <a:off x="5033639" y="1010406"/>
            <a:ext cx="1745113"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プロジェクトの概念図</a:t>
            </a:r>
          </a:p>
        </p:txBody>
      </p:sp>
      <p:sp>
        <p:nvSpPr>
          <p:cNvPr id="44" name="吹き出し: 角を丸めた四角形 45">
            <a:extLst>
              <a:ext uri="{FF2B5EF4-FFF2-40B4-BE49-F238E27FC236}">
                <a16:creationId xmlns:a16="http://schemas.microsoft.com/office/drawing/2014/main" id="{0BCBB1A2-54AD-421E-A4C1-654CA184E8DB}"/>
              </a:ext>
            </a:extLst>
          </p:cNvPr>
          <p:cNvSpPr/>
          <p:nvPr/>
        </p:nvSpPr>
        <p:spPr>
          <a:xfrm>
            <a:off x="-4553370" y="640140"/>
            <a:ext cx="4779282" cy="4187892"/>
          </a:xfrm>
          <a:prstGeom prst="wedgeRoundRectCallout">
            <a:avLst>
              <a:gd name="adj1" fmla="val 53330"/>
              <a:gd name="adj2" fmla="val -11639"/>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提案者自らが有する研究開発実績や経験を簡潔に記してください。</a:t>
            </a: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①</a:t>
            </a:r>
            <a:r>
              <a:rPr lang="ja-JP" altLang="en-US" sz="1200" kern="100" dirty="0">
                <a:solidFill>
                  <a:srgbClr val="0070C0"/>
                </a:solidFill>
                <a:latin typeface="+mn-ea"/>
                <a:cs typeface="Times New Roman" panose="02020603050405020304" pitchFamily="18" charset="0"/>
              </a:rPr>
              <a:t>これまでの研究進捗」では、これまでの研究の取組や現時点で達成できている成果等を完結に記載してください。</a:t>
            </a:r>
            <a:r>
              <a:rPr lang="en-US" altLang="ja-JP" sz="1200" kern="100" dirty="0">
                <a:solidFill>
                  <a:srgbClr val="0070C0"/>
                </a:solidFill>
                <a:latin typeface="+mn-ea"/>
                <a:cs typeface="Times New Roman" panose="02020603050405020304" pitchFamily="18" charset="0"/>
              </a:rPr>
              <a:t> </a:t>
            </a:r>
            <a:r>
              <a:rPr lang="ja-JP" altLang="en-US" sz="1200" kern="100" dirty="0">
                <a:solidFill>
                  <a:srgbClr val="0070C0"/>
                </a:solidFill>
                <a:latin typeface="+mn-ea"/>
                <a:cs typeface="Times New Roman" panose="02020603050405020304" pitchFamily="18" charset="0"/>
              </a:rPr>
              <a:t>その際、</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入力情報項目④の自己評価に関しても補足してください。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②</a:t>
            </a:r>
            <a:r>
              <a:rPr lang="ja-JP" altLang="en-US" sz="1200" kern="100" dirty="0">
                <a:solidFill>
                  <a:srgbClr val="0070C0"/>
                </a:solidFill>
                <a:latin typeface="+mn-ea"/>
                <a:cs typeface="Times New Roman" panose="02020603050405020304" pitchFamily="18" charset="0"/>
              </a:rPr>
              <a:t>代表的な論文や出願特許等」では、</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-4</a:t>
            </a:r>
            <a:r>
              <a:rPr lang="ja-JP" altLang="en-US" sz="1200" kern="100" dirty="0">
                <a:solidFill>
                  <a:srgbClr val="0070C0"/>
                </a:solidFill>
                <a:latin typeface="+mn-ea"/>
                <a:cs typeface="Times New Roman" panose="02020603050405020304" pitchFamily="18" charset="0"/>
              </a:rPr>
              <a:t>に関連し、提案する解決手段の妥当性、技術の革新性・優位性等の客観的なエビデンスとしての代表的な論文や出願特許等を記載してください。該当がない場合は「なし」と記載してください。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③</a:t>
            </a:r>
            <a:r>
              <a:rPr lang="ja-JP" altLang="en-US" sz="1200" kern="100" dirty="0">
                <a:solidFill>
                  <a:srgbClr val="0070C0"/>
                </a:solidFill>
                <a:latin typeface="+mn-ea"/>
                <a:cs typeface="Times New Roman" panose="02020603050405020304" pitchFamily="18" charset="0"/>
              </a:rPr>
              <a:t>国立研究開発法人等による事後評価報告書」では、</a:t>
            </a:r>
            <a:r>
              <a:rPr lang="en-US" altLang="ja-JP" sz="1200" kern="100" dirty="0">
                <a:solidFill>
                  <a:srgbClr val="0070C0"/>
                </a:solidFill>
                <a:latin typeface="+mn-ea"/>
                <a:cs typeface="Times New Roman" panose="02020603050405020304" pitchFamily="18" charset="0"/>
              </a:rPr>
              <a:t> Web</a:t>
            </a:r>
            <a:r>
              <a:rPr lang="ja-JP" altLang="en-US" sz="1200" kern="100" dirty="0">
                <a:solidFill>
                  <a:srgbClr val="0070C0"/>
                </a:solidFill>
                <a:latin typeface="+mn-ea"/>
                <a:cs typeface="Times New Roman" panose="02020603050405020304" pitchFamily="18" charset="0"/>
              </a:rPr>
              <a:t>入力情報項目⑥に関連し、以下のとおり記載してください。該当がない場合は「なし」と記載してください。</a:t>
            </a:r>
            <a:endParaRPr lang="en-US" altLang="ja-JP" sz="1200" kern="100" dirty="0">
              <a:solidFill>
                <a:srgbClr val="0070C0"/>
              </a:solidFill>
              <a:latin typeface="+mn-ea"/>
              <a:cs typeface="Times New Roman" panose="02020603050405020304" pitchFamily="18" charset="0"/>
            </a:endParaRP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研究開発が終了し、事後評価を受けている場合　：当該テーマ名や事後評価報告書名を記載してください。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研究開発の実施中である場合　：当該テーマ名と実施している機関名を記載してください。</a:t>
            </a:r>
          </a:p>
          <a:p>
            <a:pPr marL="266700" lvl="1" indent="-177800">
              <a:buFont typeface="Arial"/>
              <a:buChar char="•"/>
            </a:pPr>
            <a:r>
              <a:rPr lang="ja-JP" altLang="en-US" sz="1200" kern="100" dirty="0">
                <a:solidFill>
                  <a:srgbClr val="0070C0"/>
                </a:solidFill>
                <a:latin typeface="+mn-ea"/>
                <a:cs typeface="Times New Roman" panose="02020603050405020304" pitchFamily="18" charset="0"/>
              </a:rPr>
              <a:t>研究開発が終了したものの事後評価はまだ受けていない場合：当該テーマ名と実施している機関名に加えて、事後評価未実施の旨を記載してください。</a:t>
            </a:r>
          </a:p>
        </p:txBody>
      </p:sp>
      <p:sp>
        <p:nvSpPr>
          <p:cNvPr id="3" name="スライド番号プレースホルダー 2">
            <a:extLst>
              <a:ext uri="{FF2B5EF4-FFF2-40B4-BE49-F238E27FC236}">
                <a16:creationId xmlns:a16="http://schemas.microsoft.com/office/drawing/2014/main" id="{F2918242-EF53-C9AC-20BD-9619BE8BC8CA}"/>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2</a:t>
            </a:fld>
            <a:endParaRPr lang="ja-JP" altLang="en-US" sz="2000" i="1" dirty="0">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B19AA39-73E4-03E5-8719-17451D016D41}"/>
              </a:ext>
            </a:extLst>
          </p:cNvPr>
          <p:cNvSpPr/>
          <p:nvPr/>
        </p:nvSpPr>
        <p:spPr>
          <a:xfrm>
            <a:off x="266361" y="1157845"/>
            <a:ext cx="4589724" cy="398051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FF467BA-FE8A-ACBE-4958-2FF3DE3DD78C}"/>
              </a:ext>
            </a:extLst>
          </p:cNvPr>
          <p:cNvSpPr txBox="1"/>
          <p:nvPr/>
        </p:nvSpPr>
        <p:spPr>
          <a:xfrm>
            <a:off x="378940" y="1010406"/>
            <a:ext cx="384021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情報提供する内容と関係する研究開発の実施状況</a:t>
            </a:r>
          </a:p>
        </p:txBody>
      </p:sp>
      <p:sp>
        <p:nvSpPr>
          <p:cNvPr id="9" name="正方形/長方形 8">
            <a:extLst>
              <a:ext uri="{FF2B5EF4-FFF2-40B4-BE49-F238E27FC236}">
                <a16:creationId xmlns:a16="http://schemas.microsoft.com/office/drawing/2014/main" id="{B4AB2065-7FBE-D75B-C781-989995D594CC}"/>
              </a:ext>
            </a:extLst>
          </p:cNvPr>
          <p:cNvSpPr/>
          <p:nvPr/>
        </p:nvSpPr>
        <p:spPr>
          <a:xfrm>
            <a:off x="192857" y="1385667"/>
            <a:ext cx="4759884" cy="3288191"/>
          </a:xfrm>
          <a:prstGeom prst="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200" dirty="0">
                <a:solidFill>
                  <a:srgbClr val="000000"/>
                </a:solidFill>
              </a:rPr>
              <a:t>①これまでの研究進捗</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70C0"/>
              </a:solidFill>
            </a:endParaRPr>
          </a:p>
          <a:p>
            <a:endParaRPr lang="en-US" altLang="ja-JP" sz="1200" dirty="0">
              <a:solidFill>
                <a:srgbClr val="0070C0"/>
              </a:solidFill>
            </a:endParaRPr>
          </a:p>
          <a:p>
            <a:r>
              <a:rPr lang="ja-JP" altLang="en-US" sz="1200" dirty="0">
                <a:solidFill>
                  <a:srgbClr val="000000"/>
                </a:solidFill>
              </a:rPr>
              <a:t>②代表的な論文や出願特許等</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r>
              <a:rPr lang="ja-JP" altLang="en-US" sz="1200" dirty="0">
                <a:solidFill>
                  <a:srgbClr val="0070C0"/>
                </a:solidFill>
              </a:rPr>
              <a:t>・・・・・・・・・・・・・・・・・・・・・・・・・・・・・・</a:t>
            </a:r>
            <a:endParaRPr lang="en-US" altLang="ja-JP" sz="1200" dirty="0">
              <a:solidFill>
                <a:srgbClr val="000000"/>
              </a:solidFill>
            </a:endParaRPr>
          </a:p>
          <a:p>
            <a:endParaRPr lang="en-US" altLang="ja-JP" sz="1200" dirty="0">
              <a:solidFill>
                <a:srgbClr val="000000"/>
              </a:solidFill>
            </a:endParaRPr>
          </a:p>
          <a:p>
            <a:endParaRPr lang="en-US" altLang="ja-JP" sz="1200" dirty="0">
              <a:solidFill>
                <a:srgbClr val="0070C0"/>
              </a:solidFill>
            </a:endParaRPr>
          </a:p>
          <a:p>
            <a:r>
              <a:rPr lang="ja-JP" altLang="en-US" sz="1200" dirty="0">
                <a:solidFill>
                  <a:srgbClr val="000000"/>
                </a:solidFill>
              </a:rPr>
              <a:t>③国立研究開発法人等による事後評価報告書</a:t>
            </a:r>
            <a:endParaRPr lang="en-US" altLang="ja-JP" sz="1200" dirty="0">
              <a:solidFill>
                <a:srgbClr val="000000"/>
              </a:solidFill>
            </a:endParaRPr>
          </a:p>
          <a:p>
            <a:r>
              <a:rPr lang="en-US" altLang="ja-JP" sz="1200" kern="100" dirty="0">
                <a:solidFill>
                  <a:srgbClr val="0070C0"/>
                </a:solidFill>
                <a:latin typeface="+mn-ea"/>
                <a:cs typeface="Times New Roman" panose="02020603050405020304" pitchFamily="18" charset="0"/>
              </a:rPr>
              <a:t>20XX</a:t>
            </a:r>
            <a:r>
              <a:rPr lang="ja-JP" altLang="en-US" sz="1200" kern="100" dirty="0">
                <a:solidFill>
                  <a:srgbClr val="0070C0"/>
                </a:solidFill>
                <a:latin typeface="+mn-ea"/>
                <a:cs typeface="Times New Roman" panose="02020603050405020304" pitchFamily="18" charset="0"/>
              </a:rPr>
              <a:t>年度　「○○○○○○の研究開発」事後評価報告書（</a:t>
            </a:r>
            <a:r>
              <a:rPr lang="en-US" altLang="ja-JP" sz="1200" kern="100" dirty="0" err="1">
                <a:solidFill>
                  <a:srgbClr val="0070C0"/>
                </a:solidFill>
                <a:latin typeface="+mn-ea"/>
                <a:cs typeface="Times New Roman" panose="02020603050405020304" pitchFamily="18" charset="0"/>
              </a:rPr>
              <a:t>〇〇</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機構）</a:t>
            </a:r>
            <a:endParaRPr lang="en-US" altLang="ja-JP" sz="1200" kern="100" dirty="0">
              <a:solidFill>
                <a:srgbClr val="0070C0"/>
              </a:solidFill>
              <a:latin typeface="+mn-ea"/>
              <a:cs typeface="Times New Roman" panose="02020603050405020304" pitchFamily="18" charset="0"/>
            </a:endParaRPr>
          </a:p>
          <a:p>
            <a:r>
              <a:rPr lang="ja-JP" altLang="en-US" sz="1200" kern="100" dirty="0">
                <a:solidFill>
                  <a:srgbClr val="0070C0"/>
                </a:solidFill>
                <a:latin typeface="+mn-ea"/>
                <a:cs typeface="Times New Roman" panose="02020603050405020304" pitchFamily="18" charset="0"/>
              </a:rPr>
              <a:t>（</a:t>
            </a:r>
            <a:r>
              <a:rPr lang="en-US" altLang="ja-JP" sz="1200" kern="100" dirty="0">
                <a:solidFill>
                  <a:srgbClr val="0070C0"/>
                </a:solidFill>
                <a:latin typeface="+mn-ea"/>
                <a:cs typeface="Times New Roman" panose="02020603050405020304" pitchFamily="18" charset="0"/>
              </a:rPr>
              <a:t>URL:</a:t>
            </a:r>
            <a:r>
              <a:rPr lang="ja-JP" altLang="en-US" sz="1200" kern="100" dirty="0">
                <a:solidFill>
                  <a:srgbClr val="0070C0"/>
                </a:solidFill>
                <a:latin typeface="+mn-ea"/>
                <a:cs typeface="Times New Roman" panose="02020603050405020304" pitchFamily="18" charset="0"/>
              </a:rPr>
              <a:t>）</a:t>
            </a:r>
          </a:p>
        </p:txBody>
      </p:sp>
      <p:sp>
        <p:nvSpPr>
          <p:cNvPr id="10" name="吹き出し: 角を丸めた四角形 45">
            <a:extLst>
              <a:ext uri="{FF2B5EF4-FFF2-40B4-BE49-F238E27FC236}">
                <a16:creationId xmlns:a16="http://schemas.microsoft.com/office/drawing/2014/main" id="{4BF05044-8442-EFAF-0AE1-F3D4D61E92E4}"/>
              </a:ext>
            </a:extLst>
          </p:cNvPr>
          <p:cNvSpPr/>
          <p:nvPr/>
        </p:nvSpPr>
        <p:spPr>
          <a:xfrm>
            <a:off x="8105312" y="876822"/>
            <a:ext cx="2755721" cy="898263"/>
          </a:xfrm>
          <a:prstGeom prst="wedgeRoundRectCallout">
            <a:avLst>
              <a:gd name="adj1" fmla="val -55704"/>
              <a:gd name="adj2" fmla="val 3437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提案する技術シーズを核とした　　プロジェクトの構想がわかる概念図を作成ください。</a:t>
            </a: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3BF9A81-74A8-43CC-AC40-50279D99E932}"/>
              </a:ext>
            </a:extLst>
          </p:cNvPr>
          <p:cNvSpPr/>
          <p:nvPr/>
        </p:nvSpPr>
        <p:spPr>
          <a:xfrm>
            <a:off x="152400" y="3924633"/>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1BC44E18-5CC1-42BE-8DE9-FB31AAA15857}"/>
              </a:ext>
            </a:extLst>
          </p:cNvPr>
          <p:cNvSpPr txBox="1"/>
          <p:nvPr/>
        </p:nvSpPr>
        <p:spPr>
          <a:xfrm>
            <a:off x="272284" y="3759123"/>
            <a:ext cx="335636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波及効果・インパクトについての補足</a:t>
            </a:r>
          </a:p>
        </p:txBody>
      </p:sp>
      <p:sp>
        <p:nvSpPr>
          <p:cNvPr id="8" name="テキスト ボックス 7">
            <a:extLst>
              <a:ext uri="{FF2B5EF4-FFF2-40B4-BE49-F238E27FC236}">
                <a16:creationId xmlns:a16="http://schemas.microsoft.com/office/drawing/2014/main" id="{16A73D67-1071-4A01-9171-E87A2C20B790}"/>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algn="ctr"/>
            <a:r>
              <a:rPr lang="ja-JP" altLang="en-US" sz="1200" dirty="0"/>
              <a:t>情報提供書（補足情報２）</a:t>
            </a:r>
          </a:p>
        </p:txBody>
      </p:sp>
      <p:sp>
        <p:nvSpPr>
          <p:cNvPr id="14" name="正方形/長方形 13">
            <a:extLst>
              <a:ext uri="{FF2B5EF4-FFF2-40B4-BE49-F238E27FC236}">
                <a16:creationId xmlns:a16="http://schemas.microsoft.com/office/drawing/2014/main" id="{1DEE4C4E-FDA0-FFFC-5FA0-007361DF9865}"/>
              </a:ext>
            </a:extLst>
          </p:cNvPr>
          <p:cNvSpPr/>
          <p:nvPr/>
        </p:nvSpPr>
        <p:spPr>
          <a:xfrm>
            <a:off x="166250" y="549018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AE3A081-D6D4-496C-BF2B-9994D5CC795F}"/>
              </a:ext>
            </a:extLst>
          </p:cNvPr>
          <p:cNvSpPr txBox="1"/>
          <p:nvPr/>
        </p:nvSpPr>
        <p:spPr>
          <a:xfrm>
            <a:off x="272285" y="5309660"/>
            <a:ext cx="179273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○○○についての補足</a:t>
            </a:r>
          </a:p>
        </p:txBody>
      </p:sp>
      <p:sp>
        <p:nvSpPr>
          <p:cNvPr id="15" name="正方形/長方形 14">
            <a:extLst>
              <a:ext uri="{FF2B5EF4-FFF2-40B4-BE49-F238E27FC236}">
                <a16:creationId xmlns:a16="http://schemas.microsoft.com/office/drawing/2014/main" id="{EBD64A32-2D27-F6D5-E114-B334673EA3F8}"/>
              </a:ext>
            </a:extLst>
          </p:cNvPr>
          <p:cNvSpPr/>
          <p:nvPr/>
        </p:nvSpPr>
        <p:spPr>
          <a:xfrm>
            <a:off x="152398" y="2275934"/>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BC44E18-5CC1-42BE-8DE9-FB31AAA15857}"/>
              </a:ext>
            </a:extLst>
          </p:cNvPr>
          <p:cNvSpPr txBox="1"/>
          <p:nvPr/>
        </p:nvSpPr>
        <p:spPr>
          <a:xfrm>
            <a:off x="272284" y="2139129"/>
            <a:ext cx="335636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挑戦的かつ革新的であることについての補足</a:t>
            </a:r>
          </a:p>
        </p:txBody>
      </p:sp>
      <p:sp>
        <p:nvSpPr>
          <p:cNvPr id="16" name="正方形/長方形 15">
            <a:extLst>
              <a:ext uri="{FF2B5EF4-FFF2-40B4-BE49-F238E27FC236}">
                <a16:creationId xmlns:a16="http://schemas.microsoft.com/office/drawing/2014/main" id="{008F0433-552C-F486-8A78-FE136E900D76}"/>
              </a:ext>
            </a:extLst>
          </p:cNvPr>
          <p:cNvSpPr/>
          <p:nvPr/>
        </p:nvSpPr>
        <p:spPr>
          <a:xfrm>
            <a:off x="152393" y="668796"/>
            <a:ext cx="8798626" cy="12599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73141-FA8E-3E86-8BB9-3C054A2791AD}"/>
              </a:ext>
            </a:extLst>
          </p:cNvPr>
          <p:cNvSpPr txBox="1"/>
          <p:nvPr/>
        </p:nvSpPr>
        <p:spPr>
          <a:xfrm>
            <a:off x="272279" y="509945"/>
            <a:ext cx="3356375"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ja-JP" altLang="en-US" sz="1200" dirty="0"/>
              <a:t>研究の中で解決を目指す技術的ポイント</a:t>
            </a:r>
          </a:p>
        </p:txBody>
      </p:sp>
      <p:sp>
        <p:nvSpPr>
          <p:cNvPr id="12" name="吹き出し: 角を丸めた四角形 42">
            <a:extLst>
              <a:ext uri="{FF2B5EF4-FFF2-40B4-BE49-F238E27FC236}">
                <a16:creationId xmlns:a16="http://schemas.microsoft.com/office/drawing/2014/main" id="{6E597546-E5F9-4423-9DBB-345BE621ECE9}"/>
              </a:ext>
            </a:extLst>
          </p:cNvPr>
          <p:cNvSpPr/>
          <p:nvPr/>
        </p:nvSpPr>
        <p:spPr>
          <a:xfrm>
            <a:off x="3251989" y="4332408"/>
            <a:ext cx="5243067" cy="637589"/>
          </a:xfrm>
          <a:prstGeom prst="wedgeRoundRectCallout">
            <a:avLst>
              <a:gd name="adj1" fmla="val -39205"/>
              <a:gd name="adj2" fmla="val -1033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a:t>
            </a:r>
            <a:r>
              <a:rPr lang="ja-JP" altLang="en-US" sz="1200" kern="100">
                <a:solidFill>
                  <a:srgbClr val="0070C0"/>
                </a:solidFill>
                <a:latin typeface="+mn-ea"/>
                <a:cs typeface="Times New Roman" panose="02020603050405020304" pitchFamily="18" charset="0"/>
              </a:rPr>
              <a:t>情報項目⑤の</a:t>
            </a:r>
            <a:r>
              <a:rPr lang="ja-JP" altLang="en-US" sz="1200" kern="100" dirty="0">
                <a:solidFill>
                  <a:srgbClr val="0070C0"/>
                </a:solidFill>
                <a:latin typeface="+mn-ea"/>
                <a:cs typeface="Times New Roman" panose="02020603050405020304" pitchFamily="18" charset="0"/>
              </a:rPr>
              <a:t>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1" name="吹き出し: 角を丸めた四角形 42">
            <a:extLst>
              <a:ext uri="{FF2B5EF4-FFF2-40B4-BE49-F238E27FC236}">
                <a16:creationId xmlns:a16="http://schemas.microsoft.com/office/drawing/2014/main" id="{189EE939-725E-4A37-B023-A29C9B1A1CBC}"/>
              </a:ext>
            </a:extLst>
          </p:cNvPr>
          <p:cNvSpPr/>
          <p:nvPr/>
        </p:nvSpPr>
        <p:spPr>
          <a:xfrm>
            <a:off x="3251988" y="2749314"/>
            <a:ext cx="5243067" cy="637589"/>
          </a:xfrm>
          <a:prstGeom prst="wedgeRoundRectCallout">
            <a:avLst>
              <a:gd name="adj1" fmla="val -48038"/>
              <a:gd name="adj2" fmla="val -11018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上記のほか、</a:t>
            </a:r>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-2</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-3</a:t>
            </a:r>
            <a:r>
              <a:rPr lang="ja-JP" altLang="en-US" sz="1200" kern="100" dirty="0">
                <a:solidFill>
                  <a:srgbClr val="0070C0"/>
                </a:solidFill>
                <a:latin typeface="+mn-ea"/>
                <a:cs typeface="Times New Roman" panose="02020603050405020304" pitchFamily="18" charset="0"/>
              </a:rPr>
              <a:t>、④</a:t>
            </a:r>
            <a:r>
              <a:rPr lang="en-US" altLang="ja-JP" sz="1200" kern="100" dirty="0">
                <a:solidFill>
                  <a:srgbClr val="0070C0"/>
                </a:solidFill>
                <a:latin typeface="+mn-ea"/>
                <a:cs typeface="Times New Roman" panose="02020603050405020304" pitchFamily="18" charset="0"/>
              </a:rPr>
              <a:t>-4</a:t>
            </a:r>
            <a:r>
              <a:rPr lang="ja-JP" altLang="en-US" sz="1200" kern="100" dirty="0">
                <a:solidFill>
                  <a:srgbClr val="0070C0"/>
                </a:solidFill>
                <a:latin typeface="+mn-ea"/>
                <a:cs typeface="Times New Roman" panose="02020603050405020304" pitchFamily="18" charset="0"/>
              </a:rPr>
              <a:t>の説明の補足に利用して下さい。</a:t>
            </a:r>
            <a:endParaRPr lang="en-US" altLang="ja-JP" sz="1200" kern="100" dirty="0">
              <a:solidFill>
                <a:srgbClr val="0070C0"/>
              </a:solidFill>
              <a:latin typeface="+mn-ea"/>
              <a:cs typeface="Times New Roman" panose="02020603050405020304" pitchFamily="18" charset="0"/>
            </a:endParaRPr>
          </a:p>
        </p:txBody>
      </p:sp>
      <p:sp>
        <p:nvSpPr>
          <p:cNvPr id="13" name="吹き出し: 角を丸めた四角形 42">
            <a:extLst>
              <a:ext uri="{FF2B5EF4-FFF2-40B4-BE49-F238E27FC236}">
                <a16:creationId xmlns:a16="http://schemas.microsoft.com/office/drawing/2014/main" id="{5B76B1F2-ED5B-4A61-B2E7-0635B1284323}"/>
              </a:ext>
            </a:extLst>
          </p:cNvPr>
          <p:cNvSpPr/>
          <p:nvPr/>
        </p:nvSpPr>
        <p:spPr>
          <a:xfrm>
            <a:off x="1264665" y="5767185"/>
            <a:ext cx="5243067" cy="637589"/>
          </a:xfrm>
          <a:prstGeom prst="wedgeRoundRectCallout">
            <a:avLst>
              <a:gd name="adj1" fmla="val -36109"/>
              <a:gd name="adj2" fmla="val -8116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kern="100" dirty="0">
                <a:solidFill>
                  <a:srgbClr val="0070C0"/>
                </a:solidFill>
                <a:latin typeface="+mn-ea"/>
                <a:cs typeface="Times New Roman" panose="02020603050405020304" pitchFamily="18" charset="0"/>
              </a:rPr>
              <a:t>その他補足が必要な場合に利用して下さい。（特に補足が必要ない場合は、削除してください。）</a:t>
            </a:r>
            <a:endParaRPr lang="en-US" altLang="ja-JP" sz="1200" kern="100" dirty="0">
              <a:solidFill>
                <a:srgbClr val="0070C0"/>
              </a:solidFill>
              <a:latin typeface="+mn-ea"/>
              <a:cs typeface="Times New Roman" panose="02020603050405020304" pitchFamily="18" charset="0"/>
            </a:endParaRPr>
          </a:p>
        </p:txBody>
      </p:sp>
      <p:sp>
        <p:nvSpPr>
          <p:cNvPr id="18" name="吹き出し: 角を丸めた四角形 42">
            <a:extLst>
              <a:ext uri="{FF2B5EF4-FFF2-40B4-BE49-F238E27FC236}">
                <a16:creationId xmlns:a16="http://schemas.microsoft.com/office/drawing/2014/main" id="{308D1FAD-8D8D-B750-C1CC-94214528F43D}"/>
              </a:ext>
            </a:extLst>
          </p:cNvPr>
          <p:cNvSpPr/>
          <p:nvPr/>
        </p:nvSpPr>
        <p:spPr>
          <a:xfrm>
            <a:off x="498763" y="1114311"/>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200" kern="100" dirty="0">
                <a:solidFill>
                  <a:srgbClr val="0070C0"/>
                </a:solidFill>
                <a:latin typeface="+mn-ea"/>
                <a:cs typeface="Times New Roman" panose="02020603050405020304" pitchFamily="18" charset="0"/>
              </a:rPr>
              <a:t>Web</a:t>
            </a:r>
            <a:r>
              <a:rPr lang="ja-JP" altLang="en-US" sz="1200" kern="100" dirty="0">
                <a:solidFill>
                  <a:srgbClr val="0070C0"/>
                </a:solidFill>
                <a:latin typeface="+mn-ea"/>
                <a:cs typeface="Times New Roman" panose="02020603050405020304" pitchFamily="18" charset="0"/>
              </a:rPr>
              <a:t>入力情報項目④</a:t>
            </a:r>
            <a:r>
              <a:rPr lang="en-US" altLang="ja-JP" sz="1200" kern="100" dirty="0">
                <a:solidFill>
                  <a:srgbClr val="0070C0"/>
                </a:solidFill>
                <a:latin typeface="+mn-ea"/>
                <a:cs typeface="Times New Roman" panose="02020603050405020304" pitchFamily="18" charset="0"/>
              </a:rPr>
              <a:t>-1</a:t>
            </a:r>
            <a:r>
              <a:rPr lang="ja-JP" altLang="en-US" sz="1200" kern="100" dirty="0">
                <a:solidFill>
                  <a:srgbClr val="0070C0"/>
                </a:solidFill>
                <a:latin typeface="+mn-ea"/>
                <a:cs typeface="Times New Roman" panose="02020603050405020304" pitchFamily="18" charset="0"/>
              </a:rPr>
              <a:t>のうち、「技術的な課題と解決手段」について、各提案において、既にできていることと、これから取り組むことを区別して、解決を目指す技術的ポイントを記載して下さい。</a:t>
            </a:r>
            <a:endParaRPr lang="en-US" altLang="ja-JP" sz="1200" kern="100" dirty="0">
              <a:solidFill>
                <a:srgbClr val="0070C0"/>
              </a:solidFill>
              <a:latin typeface="+mn-ea"/>
              <a:cs typeface="Times New Roman" panose="02020603050405020304" pitchFamily="18" charset="0"/>
            </a:endParaRPr>
          </a:p>
        </p:txBody>
      </p:sp>
      <p:sp>
        <p:nvSpPr>
          <p:cNvPr id="62" name="吹き出し: 角を丸めた四角形 42">
            <a:extLst>
              <a:ext uri="{FF2B5EF4-FFF2-40B4-BE49-F238E27FC236}">
                <a16:creationId xmlns:a16="http://schemas.microsoft.com/office/drawing/2014/main" id="{2F51278D-C3B5-45F5-A416-284FC97D7D66}"/>
              </a:ext>
            </a:extLst>
          </p:cNvPr>
          <p:cNvSpPr/>
          <p:nvPr/>
        </p:nvSpPr>
        <p:spPr>
          <a:xfrm>
            <a:off x="3886199" y="69868"/>
            <a:ext cx="5184706" cy="978108"/>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ja-JP" altLang="en-US" sz="1400" kern="100" dirty="0">
                <a:solidFill>
                  <a:srgbClr val="0070C0"/>
                </a:solidFill>
                <a:latin typeface="+mn-ea"/>
                <a:cs typeface="Times New Roman" panose="02020603050405020304" pitchFamily="18" charset="0"/>
              </a:rPr>
              <a:t>この情報提供書（補足情報２）は、</a:t>
            </a:r>
            <a:r>
              <a:rPr lang="en-US" altLang="ja-JP" sz="1400" kern="100" dirty="0">
                <a:solidFill>
                  <a:srgbClr val="0070C0"/>
                </a:solidFill>
                <a:latin typeface="+mn-ea"/>
                <a:cs typeface="Times New Roman" panose="02020603050405020304" pitchFamily="18" charset="0"/>
              </a:rPr>
              <a:t>Web</a:t>
            </a:r>
            <a:r>
              <a:rPr lang="ja-JP" altLang="en-US" sz="1400" kern="100" dirty="0">
                <a:solidFill>
                  <a:srgbClr val="0070C0"/>
                </a:solidFill>
                <a:latin typeface="+mn-ea"/>
                <a:cs typeface="Times New Roman" panose="02020603050405020304" pitchFamily="18" charset="0"/>
              </a:rPr>
              <a:t>情報入力ページに記載した内容の補足説明に使用してください（但し２ページ以内に収めてください）。可能な限り、図、表を使ってわかりやすく情報提供する研究開発の内容をまとめてください。</a:t>
            </a:r>
            <a:endParaRPr lang="ja-JP" altLang="en-US" sz="1200" kern="100" dirty="0">
              <a:solidFill>
                <a:srgbClr val="0070C0"/>
              </a:solidFill>
              <a:latin typeface="+mn-ea"/>
              <a:cs typeface="Times New Roman" panose="02020603050405020304" pitchFamily="18" charset="0"/>
            </a:endParaRPr>
          </a:p>
        </p:txBody>
      </p:sp>
      <p:sp>
        <p:nvSpPr>
          <p:cNvPr id="2" name="スライド番号プレースホルダー 2">
            <a:extLst>
              <a:ext uri="{FF2B5EF4-FFF2-40B4-BE49-F238E27FC236}">
                <a16:creationId xmlns:a16="http://schemas.microsoft.com/office/drawing/2014/main" id="{6323CAC0-43B8-1D3D-5CA5-10C1D5224521}"/>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3</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21858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1129</Words>
  <PresentationFormat>画面に合わせる (4:3)</PresentationFormat>
  <Paragraphs>60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