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6" r:id="rId1"/>
  </p:sldMasterIdLst>
  <p:sldIdLst>
    <p:sldId id="271" r:id="rId2"/>
    <p:sldId id="277" r:id="rId3"/>
  </p:sldIdLst>
  <p:sldSz cx="17068800" cy="9601200"/>
  <p:notesSz cx="9866313" cy="67357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CC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28" autoAdjust="0"/>
    <p:restoredTop sz="94660"/>
  </p:normalViewPr>
  <p:slideViewPr>
    <p:cSldViewPr snapToGrid="0">
      <p:cViewPr varScale="1">
        <p:scale>
          <a:sx n="80" d="100"/>
          <a:sy n="80" d="100"/>
        </p:scale>
        <p:origin x="46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3600" y="1571308"/>
            <a:ext cx="1280160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5042853"/>
            <a:ext cx="128016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C9AA-81A7-488F-8AC4-44A2E31FC9E0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BA39-5B0E-4029-A015-8B78A4836B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8607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C9AA-81A7-488F-8AC4-44A2E31FC9E0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BA39-5B0E-4029-A015-8B78A4836B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717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214860" y="511175"/>
            <a:ext cx="3680460" cy="813657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3480" y="511175"/>
            <a:ext cx="10828020" cy="813657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C9AA-81A7-488F-8AC4-44A2E31FC9E0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BA39-5B0E-4029-A015-8B78A4836B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508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C9AA-81A7-488F-8AC4-44A2E31FC9E0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BA39-5B0E-4029-A015-8B78A4836B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7210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4590" y="2393634"/>
            <a:ext cx="1472184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4590" y="6425249"/>
            <a:ext cx="1472184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C9AA-81A7-488F-8AC4-44A2E31FC9E0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BA39-5B0E-4029-A015-8B78A4836B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8505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3480" y="2555875"/>
            <a:ext cx="725424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41080" y="2555875"/>
            <a:ext cx="725424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C9AA-81A7-488F-8AC4-44A2E31FC9E0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BA39-5B0E-4029-A015-8B78A4836B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027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5703" y="511176"/>
            <a:ext cx="14721840" cy="18557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5704" y="2353628"/>
            <a:ext cx="7220902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5704" y="3507105"/>
            <a:ext cx="7220902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641080" y="2353628"/>
            <a:ext cx="7256463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641080" y="3507105"/>
            <a:ext cx="7256463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C9AA-81A7-488F-8AC4-44A2E31FC9E0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BA39-5B0E-4029-A015-8B78A4836B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9199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C9AA-81A7-488F-8AC4-44A2E31FC9E0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BA39-5B0E-4029-A015-8B78A4836B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319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C9AA-81A7-488F-8AC4-44A2E31FC9E0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BA39-5B0E-4029-A015-8B78A4836B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3817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5704" y="640080"/>
            <a:ext cx="5505132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56463" y="1382396"/>
            <a:ext cx="864108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5704" y="2880360"/>
            <a:ext cx="5505132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C9AA-81A7-488F-8AC4-44A2E31FC9E0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BA39-5B0E-4029-A015-8B78A4836B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6121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5704" y="640080"/>
            <a:ext cx="5505132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256463" y="1382396"/>
            <a:ext cx="864108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5704" y="2880360"/>
            <a:ext cx="5505132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C9AA-81A7-488F-8AC4-44A2E31FC9E0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BA39-5B0E-4029-A015-8B78A4836B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9240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3480" y="511176"/>
            <a:ext cx="1472184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3480" y="2555875"/>
            <a:ext cx="1472184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73480" y="8898891"/>
            <a:ext cx="384048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FC9AA-81A7-488F-8AC4-44A2E31FC9E0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54040" y="8898891"/>
            <a:ext cx="576072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054840" y="8898891"/>
            <a:ext cx="384048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FBA39-5B0E-4029-A015-8B78A4836B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6088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kumimoji="1"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kumimoji="1"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3B0B375-2AB1-18BE-FD79-50B298475797}"/>
              </a:ext>
            </a:extLst>
          </p:cNvPr>
          <p:cNvSpPr/>
          <p:nvPr/>
        </p:nvSpPr>
        <p:spPr>
          <a:xfrm>
            <a:off x="7041346" y="1522485"/>
            <a:ext cx="1373253" cy="32457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NEDO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F4C7CD7-9ADC-C000-2EA9-4A9E20E6DB21}"/>
              </a:ext>
            </a:extLst>
          </p:cNvPr>
          <p:cNvSpPr/>
          <p:nvPr/>
        </p:nvSpPr>
        <p:spPr>
          <a:xfrm>
            <a:off x="214174" y="2543215"/>
            <a:ext cx="2051092" cy="36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委託：　研究開発項目①ｰ</a:t>
            </a:r>
            <a:r>
              <a:rPr lang="en-US" altLang="ja-JP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a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0925A025-AF04-572C-D933-B1D6AA8FE4F3}"/>
              </a:ext>
            </a:extLst>
          </p:cNvPr>
          <p:cNvSpPr/>
          <p:nvPr/>
        </p:nvSpPr>
        <p:spPr>
          <a:xfrm>
            <a:off x="450248" y="3181168"/>
            <a:ext cx="1800000" cy="1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株式会社△△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〇〇研究センター（〇〇県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　＊＊＊＊＊の調査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2CAB68E8-0BA4-100F-645C-8D3DF81EE620}"/>
              </a:ext>
            </a:extLst>
          </p:cNvPr>
          <p:cNvSpPr/>
          <p:nvPr/>
        </p:nvSpPr>
        <p:spPr>
          <a:xfrm>
            <a:off x="449158" y="7204903"/>
            <a:ext cx="1800000" cy="118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〇〇大学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＊＊＊＊＊の分析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うち　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cxnSp>
        <p:nvCxnSpPr>
          <p:cNvPr id="16" name="コネクタ: カギ線 15">
            <a:extLst>
              <a:ext uri="{FF2B5EF4-FFF2-40B4-BE49-F238E27FC236}">
                <a16:creationId xmlns:a16="http://schemas.microsoft.com/office/drawing/2014/main" id="{5ED6AB71-0F23-E012-38FA-8BAFD88990FD}"/>
              </a:ext>
            </a:extLst>
          </p:cNvPr>
          <p:cNvCxnSpPr>
            <a:cxnSpLocks/>
            <a:stCxn id="6" idx="2"/>
            <a:endCxn id="7" idx="0"/>
          </p:cNvCxnSpPr>
          <p:nvPr/>
        </p:nvCxnSpPr>
        <p:spPr>
          <a:xfrm rot="5400000">
            <a:off x="4135770" y="-1048988"/>
            <a:ext cx="696154" cy="6488253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FF81687-6021-571C-2171-86BCA47CFB34}"/>
              </a:ext>
            </a:extLst>
          </p:cNvPr>
          <p:cNvSpPr txBox="1"/>
          <p:nvPr/>
        </p:nvSpPr>
        <p:spPr>
          <a:xfrm>
            <a:off x="1390489" y="6952914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共同実施先</a:t>
            </a:r>
          </a:p>
        </p:txBody>
      </p:sp>
      <p:cxnSp>
        <p:nvCxnSpPr>
          <p:cNvPr id="26" name="コネクタ: カギ線 25">
            <a:extLst>
              <a:ext uri="{FF2B5EF4-FFF2-40B4-BE49-F238E27FC236}">
                <a16:creationId xmlns:a16="http://schemas.microsoft.com/office/drawing/2014/main" id="{983942BD-CE20-0823-5C5C-0E848C6DBF32}"/>
              </a:ext>
            </a:extLst>
          </p:cNvPr>
          <p:cNvCxnSpPr>
            <a:cxnSpLocks/>
            <a:stCxn id="6" idx="2"/>
            <a:endCxn id="96" idx="0"/>
          </p:cNvCxnSpPr>
          <p:nvPr/>
        </p:nvCxnSpPr>
        <p:spPr>
          <a:xfrm rot="16200000" flipH="1">
            <a:off x="8788754" y="786280"/>
            <a:ext cx="695340" cy="2816902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コネクタ: カギ線 26">
            <a:extLst>
              <a:ext uri="{FF2B5EF4-FFF2-40B4-BE49-F238E27FC236}">
                <a16:creationId xmlns:a16="http://schemas.microsoft.com/office/drawing/2014/main" id="{700B1A8C-097B-B874-80F6-A7E5897B6D9C}"/>
              </a:ext>
            </a:extLst>
          </p:cNvPr>
          <p:cNvCxnSpPr>
            <a:cxnSpLocks/>
            <a:stCxn id="6" idx="2"/>
          </p:cNvCxnSpPr>
          <p:nvPr/>
        </p:nvCxnSpPr>
        <p:spPr>
          <a:xfrm rot="16200000" flipH="1">
            <a:off x="10138973" y="-563940"/>
            <a:ext cx="696154" cy="551815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コネクタ: カギ線 27">
            <a:extLst>
              <a:ext uri="{FF2B5EF4-FFF2-40B4-BE49-F238E27FC236}">
                <a16:creationId xmlns:a16="http://schemas.microsoft.com/office/drawing/2014/main" id="{4558C90F-AF66-1205-92C1-3896CC05E2AA}"/>
              </a:ext>
            </a:extLst>
          </p:cNvPr>
          <p:cNvCxnSpPr>
            <a:cxnSpLocks/>
            <a:stCxn id="6" idx="2"/>
            <a:endCxn id="116" idx="0"/>
          </p:cNvCxnSpPr>
          <p:nvPr/>
        </p:nvCxnSpPr>
        <p:spPr>
          <a:xfrm rot="16200000" flipH="1">
            <a:off x="11352636" y="-1777603"/>
            <a:ext cx="695340" cy="7944667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>
            <a:extLst>
              <a:ext uri="{FF2B5EF4-FFF2-40B4-BE49-F238E27FC236}">
                <a16:creationId xmlns:a16="http://schemas.microsoft.com/office/drawing/2014/main" id="{BC8669EA-2817-C317-CEA9-2F0836CA6913}"/>
              </a:ext>
            </a:extLst>
          </p:cNvPr>
          <p:cNvCxnSpPr>
            <a:cxnSpLocks/>
            <a:stCxn id="13" idx="2"/>
            <a:endCxn id="15" idx="0"/>
          </p:cNvCxnSpPr>
          <p:nvPr/>
        </p:nvCxnSpPr>
        <p:spPr>
          <a:xfrm flipH="1">
            <a:off x="1349158" y="4695768"/>
            <a:ext cx="1090" cy="25091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E8F94DA4-A9DE-45E3-ED33-D4675E78420B}"/>
              </a:ext>
            </a:extLst>
          </p:cNvPr>
          <p:cNvSpPr/>
          <p:nvPr/>
        </p:nvSpPr>
        <p:spPr>
          <a:xfrm>
            <a:off x="2434369" y="2543215"/>
            <a:ext cx="2051092" cy="36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助成：　研究開発項目①ｰ</a:t>
            </a:r>
            <a:r>
              <a:rPr lang="en-US" altLang="ja-JP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b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FCC60A17-7FFB-EEE5-8AE6-BA03E2855438}"/>
              </a:ext>
            </a:extLst>
          </p:cNvPr>
          <p:cNvSpPr/>
          <p:nvPr/>
        </p:nvSpPr>
        <p:spPr>
          <a:xfrm>
            <a:off x="2662015" y="3181168"/>
            <a:ext cx="1800000" cy="1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株式会社△△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〇〇研究センター（〇〇県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＊＊＊の開発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B485722A-AB89-0622-7E8C-62678B53CDC3}"/>
              </a:ext>
            </a:extLst>
          </p:cNvPr>
          <p:cNvSpPr/>
          <p:nvPr/>
        </p:nvSpPr>
        <p:spPr>
          <a:xfrm>
            <a:off x="2662015" y="5055767"/>
            <a:ext cx="1800000" cy="144916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〇〇株式会社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〇〇研究センター（〇〇県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　＊＊＊＊の検証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cxnSp>
        <p:nvCxnSpPr>
          <p:cNvPr id="63" name="コネクタ: カギ線 62">
            <a:extLst>
              <a:ext uri="{FF2B5EF4-FFF2-40B4-BE49-F238E27FC236}">
                <a16:creationId xmlns:a16="http://schemas.microsoft.com/office/drawing/2014/main" id="{19BB7EAA-82E6-187D-5DB1-3B80A5C9174A}"/>
              </a:ext>
            </a:extLst>
          </p:cNvPr>
          <p:cNvCxnSpPr>
            <a:cxnSpLocks/>
            <a:stCxn id="6" idx="2"/>
            <a:endCxn id="51" idx="0"/>
          </p:cNvCxnSpPr>
          <p:nvPr/>
        </p:nvCxnSpPr>
        <p:spPr>
          <a:xfrm rot="5400000">
            <a:off x="5245867" y="61109"/>
            <a:ext cx="696154" cy="426805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コネクタ: カギ線 54">
            <a:extLst>
              <a:ext uri="{FF2B5EF4-FFF2-40B4-BE49-F238E27FC236}">
                <a16:creationId xmlns:a16="http://schemas.microsoft.com/office/drawing/2014/main" id="{461856FB-7963-B5FC-7F2B-AA674B3D7B02}"/>
              </a:ext>
            </a:extLst>
          </p:cNvPr>
          <p:cNvCxnSpPr>
            <a:endCxn id="13" idx="1"/>
          </p:cNvCxnSpPr>
          <p:nvPr/>
        </p:nvCxnSpPr>
        <p:spPr>
          <a:xfrm rot="16200000" flipH="1">
            <a:off x="-185415" y="3302804"/>
            <a:ext cx="1035253" cy="23607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コネクタ: カギ線 67">
            <a:extLst>
              <a:ext uri="{FF2B5EF4-FFF2-40B4-BE49-F238E27FC236}">
                <a16:creationId xmlns:a16="http://schemas.microsoft.com/office/drawing/2014/main" id="{1854E833-F72F-2AB7-CA42-FCE9AE54F649}"/>
              </a:ext>
            </a:extLst>
          </p:cNvPr>
          <p:cNvCxnSpPr>
            <a:cxnSpLocks/>
            <a:endCxn id="52" idx="1"/>
          </p:cNvCxnSpPr>
          <p:nvPr/>
        </p:nvCxnSpPr>
        <p:spPr>
          <a:xfrm rot="16200000" flipH="1">
            <a:off x="2030472" y="3306925"/>
            <a:ext cx="1035254" cy="22783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コネクタ: カギ線 69">
            <a:extLst>
              <a:ext uri="{FF2B5EF4-FFF2-40B4-BE49-F238E27FC236}">
                <a16:creationId xmlns:a16="http://schemas.microsoft.com/office/drawing/2014/main" id="{F14DB46B-9F5B-9875-9A85-AA84ADC28DD7}"/>
              </a:ext>
            </a:extLst>
          </p:cNvPr>
          <p:cNvCxnSpPr>
            <a:cxnSpLocks/>
            <a:endCxn id="53" idx="1"/>
          </p:cNvCxnSpPr>
          <p:nvPr/>
        </p:nvCxnSpPr>
        <p:spPr>
          <a:xfrm rot="16200000" flipH="1">
            <a:off x="1627156" y="4745493"/>
            <a:ext cx="1841886" cy="22783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D9AF55C7-013E-926C-6B6E-4856BB7D6947}"/>
              </a:ext>
            </a:extLst>
          </p:cNvPr>
          <p:cNvSpPr/>
          <p:nvPr/>
        </p:nvSpPr>
        <p:spPr>
          <a:xfrm>
            <a:off x="4626142" y="2543214"/>
            <a:ext cx="2051092" cy="36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助成：　研究開発項目①ｰｃ</a:t>
            </a:r>
            <a:endParaRPr lang="en-US" altLang="ja-JP" sz="12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025D6A7E-322C-A0D5-2CF6-131552C84B33}"/>
              </a:ext>
            </a:extLst>
          </p:cNvPr>
          <p:cNvSpPr/>
          <p:nvPr/>
        </p:nvSpPr>
        <p:spPr>
          <a:xfrm>
            <a:off x="4853788" y="3181167"/>
            <a:ext cx="1800000" cy="1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株式会社△△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〇〇研究センター（〇〇県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＊＊＊の開発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E721E85B-AA58-599C-3596-F6D4F1569DEF}"/>
              </a:ext>
            </a:extLst>
          </p:cNvPr>
          <p:cNvSpPr/>
          <p:nvPr/>
        </p:nvSpPr>
        <p:spPr>
          <a:xfrm>
            <a:off x="4853788" y="5055766"/>
            <a:ext cx="1800000" cy="144916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〇〇株式会社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〇〇研究センター（〇〇県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　＊＊＊＊の実証・検証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35BBFCB3-0F96-1848-E835-8E36E64E4F24}"/>
              </a:ext>
            </a:extLst>
          </p:cNvPr>
          <p:cNvSpPr/>
          <p:nvPr/>
        </p:nvSpPr>
        <p:spPr>
          <a:xfrm>
            <a:off x="4852698" y="7216625"/>
            <a:ext cx="1800000" cy="118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株式会社〇〇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〇〇事業所（〇〇県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＊＊＊の開発と評価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うち　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33CC9404-CE86-76F1-BC8D-7DF9D55E1058}"/>
              </a:ext>
            </a:extLst>
          </p:cNvPr>
          <p:cNvSpPr txBox="1"/>
          <p:nvPr/>
        </p:nvSpPr>
        <p:spPr>
          <a:xfrm>
            <a:off x="5794029" y="6964636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共同研究先</a:t>
            </a:r>
          </a:p>
        </p:txBody>
      </p:sp>
      <p:cxnSp>
        <p:nvCxnSpPr>
          <p:cNvPr id="82" name="直線矢印コネクタ 81">
            <a:extLst>
              <a:ext uri="{FF2B5EF4-FFF2-40B4-BE49-F238E27FC236}">
                <a16:creationId xmlns:a16="http://schemas.microsoft.com/office/drawing/2014/main" id="{69B48A06-502F-7309-6A64-0903EC348303}"/>
              </a:ext>
            </a:extLst>
          </p:cNvPr>
          <p:cNvCxnSpPr>
            <a:cxnSpLocks/>
            <a:stCxn id="79" idx="2"/>
            <a:endCxn id="80" idx="0"/>
          </p:cNvCxnSpPr>
          <p:nvPr/>
        </p:nvCxnSpPr>
        <p:spPr>
          <a:xfrm flipH="1">
            <a:off x="5752698" y="6504935"/>
            <a:ext cx="1090" cy="7116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コネクタ: カギ線 82">
            <a:extLst>
              <a:ext uri="{FF2B5EF4-FFF2-40B4-BE49-F238E27FC236}">
                <a16:creationId xmlns:a16="http://schemas.microsoft.com/office/drawing/2014/main" id="{F249F638-C4F5-BCC5-D40F-09271CBCE175}"/>
              </a:ext>
            </a:extLst>
          </p:cNvPr>
          <p:cNvCxnSpPr>
            <a:cxnSpLocks/>
            <a:endCxn id="78" idx="1"/>
          </p:cNvCxnSpPr>
          <p:nvPr/>
        </p:nvCxnSpPr>
        <p:spPr>
          <a:xfrm rot="16200000" flipH="1">
            <a:off x="4222245" y="3306924"/>
            <a:ext cx="1035254" cy="22783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コネクタ: カギ線 83">
            <a:extLst>
              <a:ext uri="{FF2B5EF4-FFF2-40B4-BE49-F238E27FC236}">
                <a16:creationId xmlns:a16="http://schemas.microsoft.com/office/drawing/2014/main" id="{A7EE4D09-BDA6-0488-2CB9-C1DE2083BE4F}"/>
              </a:ext>
            </a:extLst>
          </p:cNvPr>
          <p:cNvCxnSpPr>
            <a:cxnSpLocks/>
            <a:endCxn id="79" idx="1"/>
          </p:cNvCxnSpPr>
          <p:nvPr/>
        </p:nvCxnSpPr>
        <p:spPr>
          <a:xfrm rot="16200000" flipH="1">
            <a:off x="3818929" y="4745492"/>
            <a:ext cx="1841886" cy="22783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コネクタ: カギ線 85">
            <a:extLst>
              <a:ext uri="{FF2B5EF4-FFF2-40B4-BE49-F238E27FC236}">
                <a16:creationId xmlns:a16="http://schemas.microsoft.com/office/drawing/2014/main" id="{86C64CEA-844E-7514-2B98-AB71240E46BF}"/>
              </a:ext>
            </a:extLst>
          </p:cNvPr>
          <p:cNvCxnSpPr>
            <a:stCxn id="6" idx="2"/>
            <a:endCxn id="77" idx="0"/>
          </p:cNvCxnSpPr>
          <p:nvPr/>
        </p:nvCxnSpPr>
        <p:spPr>
          <a:xfrm rot="5400000">
            <a:off x="6341755" y="1156995"/>
            <a:ext cx="696153" cy="207628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2674AAD5-2DD8-2964-41A6-41674A4002DC}"/>
              </a:ext>
            </a:extLst>
          </p:cNvPr>
          <p:cNvSpPr/>
          <p:nvPr/>
        </p:nvSpPr>
        <p:spPr>
          <a:xfrm>
            <a:off x="7024039" y="2554937"/>
            <a:ext cx="2051092" cy="36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委託：　研究開発項目②ｰ</a:t>
            </a:r>
            <a:r>
              <a:rPr lang="en-US" altLang="ja-JP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b</a:t>
            </a: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63DD508F-50FE-55FB-B438-4F3765F77E92}"/>
              </a:ext>
            </a:extLst>
          </p:cNvPr>
          <p:cNvSpPr/>
          <p:nvPr/>
        </p:nvSpPr>
        <p:spPr>
          <a:xfrm>
            <a:off x="7260113" y="3192890"/>
            <a:ext cx="1800000" cy="1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〇〇株式会社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〇〇研究センター（〇〇県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　＊＊＊＊＊の調査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10AF040C-3C60-195F-29B0-666D1F571B2D}"/>
              </a:ext>
            </a:extLst>
          </p:cNvPr>
          <p:cNvSpPr/>
          <p:nvPr/>
        </p:nvSpPr>
        <p:spPr>
          <a:xfrm>
            <a:off x="7259023" y="7216625"/>
            <a:ext cx="1800000" cy="118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〇〇大学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＊＊＊＊＊の分析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うち　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903F44C7-C53C-5D8B-8FB9-B28FDF9851D0}"/>
              </a:ext>
            </a:extLst>
          </p:cNvPr>
          <p:cNvSpPr txBox="1"/>
          <p:nvPr/>
        </p:nvSpPr>
        <p:spPr>
          <a:xfrm>
            <a:off x="8200354" y="6964636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再委託先</a:t>
            </a:r>
          </a:p>
        </p:txBody>
      </p:sp>
      <p:cxnSp>
        <p:nvCxnSpPr>
          <p:cNvPr id="93" name="直線矢印コネクタ 92">
            <a:extLst>
              <a:ext uri="{FF2B5EF4-FFF2-40B4-BE49-F238E27FC236}">
                <a16:creationId xmlns:a16="http://schemas.microsoft.com/office/drawing/2014/main" id="{97BE84D0-4F8B-84D3-FBCA-D59CD48BA127}"/>
              </a:ext>
            </a:extLst>
          </p:cNvPr>
          <p:cNvCxnSpPr>
            <a:cxnSpLocks/>
            <a:stCxn id="90" idx="2"/>
            <a:endCxn id="91" idx="0"/>
          </p:cNvCxnSpPr>
          <p:nvPr/>
        </p:nvCxnSpPr>
        <p:spPr>
          <a:xfrm flipH="1">
            <a:off x="8159023" y="4707490"/>
            <a:ext cx="1090" cy="25091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コネクタ: カギ線 93">
            <a:extLst>
              <a:ext uri="{FF2B5EF4-FFF2-40B4-BE49-F238E27FC236}">
                <a16:creationId xmlns:a16="http://schemas.microsoft.com/office/drawing/2014/main" id="{774B8511-58C0-5BC7-CBDA-B48C8DD06DD5}"/>
              </a:ext>
            </a:extLst>
          </p:cNvPr>
          <p:cNvCxnSpPr>
            <a:endCxn id="90" idx="1"/>
          </p:cNvCxnSpPr>
          <p:nvPr/>
        </p:nvCxnSpPr>
        <p:spPr>
          <a:xfrm rot="16200000" flipH="1">
            <a:off x="6624450" y="3314526"/>
            <a:ext cx="1035253" cy="23607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AD387E8D-E2A1-29AA-F672-54A42266A586}"/>
              </a:ext>
            </a:extLst>
          </p:cNvPr>
          <p:cNvSpPr/>
          <p:nvPr/>
        </p:nvSpPr>
        <p:spPr>
          <a:xfrm>
            <a:off x="9519329" y="2542401"/>
            <a:ext cx="2051092" cy="36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助成：　研究開発項目③</a:t>
            </a:r>
            <a:endParaRPr lang="en-US" altLang="ja-JP" sz="12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9C6AB632-24D2-70F6-2654-E545703D6E44}"/>
              </a:ext>
            </a:extLst>
          </p:cNvPr>
          <p:cNvSpPr/>
          <p:nvPr/>
        </p:nvSpPr>
        <p:spPr>
          <a:xfrm>
            <a:off x="9746975" y="3180354"/>
            <a:ext cx="1800000" cy="1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株式会社△△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〇〇研究センター（〇〇県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＊＊＊の開発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265D783F-49A3-3602-0468-1A9369AB00D2}"/>
              </a:ext>
            </a:extLst>
          </p:cNvPr>
          <p:cNvSpPr/>
          <p:nvPr/>
        </p:nvSpPr>
        <p:spPr>
          <a:xfrm>
            <a:off x="9746975" y="5054953"/>
            <a:ext cx="1800000" cy="144916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〇〇株式会社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〇〇事業所（〇〇県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　＊＊＊＊の実証・検証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cxnSp>
        <p:nvCxnSpPr>
          <p:cNvPr id="102" name="コネクタ: カギ線 101">
            <a:extLst>
              <a:ext uri="{FF2B5EF4-FFF2-40B4-BE49-F238E27FC236}">
                <a16:creationId xmlns:a16="http://schemas.microsoft.com/office/drawing/2014/main" id="{8A19B003-9CB2-1D09-6B8A-BFCC7F61DCF1}"/>
              </a:ext>
            </a:extLst>
          </p:cNvPr>
          <p:cNvCxnSpPr>
            <a:cxnSpLocks/>
            <a:endCxn id="97" idx="1"/>
          </p:cNvCxnSpPr>
          <p:nvPr/>
        </p:nvCxnSpPr>
        <p:spPr>
          <a:xfrm rot="16200000" flipH="1">
            <a:off x="9115432" y="3306111"/>
            <a:ext cx="1035254" cy="22783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コネクタ: カギ線 102">
            <a:extLst>
              <a:ext uri="{FF2B5EF4-FFF2-40B4-BE49-F238E27FC236}">
                <a16:creationId xmlns:a16="http://schemas.microsoft.com/office/drawing/2014/main" id="{97A382EA-F29A-43A7-94C2-F7BCC25AAE33}"/>
              </a:ext>
            </a:extLst>
          </p:cNvPr>
          <p:cNvCxnSpPr>
            <a:cxnSpLocks/>
            <a:endCxn id="98" idx="1"/>
          </p:cNvCxnSpPr>
          <p:nvPr/>
        </p:nvCxnSpPr>
        <p:spPr>
          <a:xfrm rot="16200000" flipH="1">
            <a:off x="8712116" y="4744679"/>
            <a:ext cx="1841886" cy="22783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コネクタ: カギ線 105">
            <a:extLst>
              <a:ext uri="{FF2B5EF4-FFF2-40B4-BE49-F238E27FC236}">
                <a16:creationId xmlns:a16="http://schemas.microsoft.com/office/drawing/2014/main" id="{005C18EC-7024-3669-941D-E91669FD7B32}"/>
              </a:ext>
            </a:extLst>
          </p:cNvPr>
          <p:cNvCxnSpPr>
            <a:stCxn id="6" idx="2"/>
            <a:endCxn id="89" idx="0"/>
          </p:cNvCxnSpPr>
          <p:nvPr/>
        </p:nvCxnSpPr>
        <p:spPr>
          <a:xfrm rot="16200000" flipH="1">
            <a:off x="7534841" y="2040193"/>
            <a:ext cx="707876" cy="321612"/>
          </a:xfrm>
          <a:prstGeom prst="bentConnector3">
            <a:avLst>
              <a:gd name="adj1" fmla="val 49231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正方形/長方形 107">
            <a:extLst>
              <a:ext uri="{FF2B5EF4-FFF2-40B4-BE49-F238E27FC236}">
                <a16:creationId xmlns:a16="http://schemas.microsoft.com/office/drawing/2014/main" id="{ABB5D355-C879-274B-48FC-C4BB698302E3}"/>
              </a:ext>
            </a:extLst>
          </p:cNvPr>
          <p:cNvSpPr/>
          <p:nvPr/>
        </p:nvSpPr>
        <p:spPr>
          <a:xfrm>
            <a:off x="12039300" y="2543214"/>
            <a:ext cx="2051092" cy="36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助成：　研究開発項目④</a:t>
            </a:r>
            <a:endParaRPr lang="en-US" altLang="ja-JP" sz="12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09" name="正方形/長方形 108">
            <a:extLst>
              <a:ext uri="{FF2B5EF4-FFF2-40B4-BE49-F238E27FC236}">
                <a16:creationId xmlns:a16="http://schemas.microsoft.com/office/drawing/2014/main" id="{279B573F-5F84-0B0C-1FF4-C451B5C90969}"/>
              </a:ext>
            </a:extLst>
          </p:cNvPr>
          <p:cNvSpPr/>
          <p:nvPr/>
        </p:nvSpPr>
        <p:spPr>
          <a:xfrm>
            <a:off x="12266946" y="3181167"/>
            <a:ext cx="1800000" cy="1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株式会社△△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〇〇事業所（〇〇県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＊＊＊の開発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10" name="正方形/長方形 109">
            <a:extLst>
              <a:ext uri="{FF2B5EF4-FFF2-40B4-BE49-F238E27FC236}">
                <a16:creationId xmlns:a16="http://schemas.microsoft.com/office/drawing/2014/main" id="{1E225012-4486-A087-1EE8-D2EC3BD41D5D}"/>
              </a:ext>
            </a:extLst>
          </p:cNvPr>
          <p:cNvSpPr/>
          <p:nvPr/>
        </p:nvSpPr>
        <p:spPr>
          <a:xfrm>
            <a:off x="12266946" y="5055766"/>
            <a:ext cx="1800000" cy="144916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〇〇株式会社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〇〇事業所（〇〇県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　＊＊＊＊の実証・検証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cxnSp>
        <p:nvCxnSpPr>
          <p:cNvPr id="114" name="コネクタ: カギ線 113">
            <a:extLst>
              <a:ext uri="{FF2B5EF4-FFF2-40B4-BE49-F238E27FC236}">
                <a16:creationId xmlns:a16="http://schemas.microsoft.com/office/drawing/2014/main" id="{39DC0E68-3321-7BB7-F3C5-CFE933AB47C8}"/>
              </a:ext>
            </a:extLst>
          </p:cNvPr>
          <p:cNvCxnSpPr>
            <a:cxnSpLocks/>
            <a:endCxn id="109" idx="1"/>
          </p:cNvCxnSpPr>
          <p:nvPr/>
        </p:nvCxnSpPr>
        <p:spPr>
          <a:xfrm rot="16200000" flipH="1">
            <a:off x="11635403" y="3306924"/>
            <a:ext cx="1035254" cy="22783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コネクタ: カギ線 114">
            <a:extLst>
              <a:ext uri="{FF2B5EF4-FFF2-40B4-BE49-F238E27FC236}">
                <a16:creationId xmlns:a16="http://schemas.microsoft.com/office/drawing/2014/main" id="{8F5B6225-D535-EC8F-0582-A43A6714A13D}"/>
              </a:ext>
            </a:extLst>
          </p:cNvPr>
          <p:cNvCxnSpPr>
            <a:cxnSpLocks/>
            <a:endCxn id="110" idx="1"/>
          </p:cNvCxnSpPr>
          <p:nvPr/>
        </p:nvCxnSpPr>
        <p:spPr>
          <a:xfrm rot="16200000" flipH="1">
            <a:off x="11232087" y="4745492"/>
            <a:ext cx="1841886" cy="22783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7D36AB5F-F12A-58E6-8C3C-4F680609494E}"/>
              </a:ext>
            </a:extLst>
          </p:cNvPr>
          <p:cNvSpPr/>
          <p:nvPr/>
        </p:nvSpPr>
        <p:spPr>
          <a:xfrm>
            <a:off x="14647094" y="2542401"/>
            <a:ext cx="2051092" cy="36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委託：　研究開発項目⑤</a:t>
            </a:r>
            <a:endParaRPr lang="en-US" altLang="ja-JP" sz="12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17" name="正方形/長方形 116">
            <a:extLst>
              <a:ext uri="{FF2B5EF4-FFF2-40B4-BE49-F238E27FC236}">
                <a16:creationId xmlns:a16="http://schemas.microsoft.com/office/drawing/2014/main" id="{BA7F4984-5780-1F97-B9D2-A655EA8B0122}"/>
              </a:ext>
            </a:extLst>
          </p:cNvPr>
          <p:cNvSpPr/>
          <p:nvPr/>
        </p:nvSpPr>
        <p:spPr>
          <a:xfrm>
            <a:off x="14874740" y="3180354"/>
            <a:ext cx="1800000" cy="1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株式会社△△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〇〇事業所（〇〇県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＊＊＊の開発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9FEA7A21-9CB0-258E-897A-D77928F9C230}"/>
              </a:ext>
            </a:extLst>
          </p:cNvPr>
          <p:cNvSpPr/>
          <p:nvPr/>
        </p:nvSpPr>
        <p:spPr>
          <a:xfrm>
            <a:off x="14874740" y="5054953"/>
            <a:ext cx="1800000" cy="144916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〇〇株式会社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〇〇事業所（〇〇県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　＊＊＊＊の実証・検証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cxnSp>
        <p:nvCxnSpPr>
          <p:cNvPr id="119" name="コネクタ: カギ線 118">
            <a:extLst>
              <a:ext uri="{FF2B5EF4-FFF2-40B4-BE49-F238E27FC236}">
                <a16:creationId xmlns:a16="http://schemas.microsoft.com/office/drawing/2014/main" id="{6D136586-9352-97DE-A796-71E0E079274D}"/>
              </a:ext>
            </a:extLst>
          </p:cNvPr>
          <p:cNvCxnSpPr>
            <a:cxnSpLocks/>
            <a:endCxn id="117" idx="1"/>
          </p:cNvCxnSpPr>
          <p:nvPr/>
        </p:nvCxnSpPr>
        <p:spPr>
          <a:xfrm rot="16200000" flipH="1">
            <a:off x="14243197" y="3306111"/>
            <a:ext cx="1035254" cy="22783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コネクタ: カギ線 119">
            <a:extLst>
              <a:ext uri="{FF2B5EF4-FFF2-40B4-BE49-F238E27FC236}">
                <a16:creationId xmlns:a16="http://schemas.microsoft.com/office/drawing/2014/main" id="{67D63147-43C7-4839-386C-2A892E48B303}"/>
              </a:ext>
            </a:extLst>
          </p:cNvPr>
          <p:cNvCxnSpPr>
            <a:cxnSpLocks/>
            <a:endCxn id="118" idx="1"/>
          </p:cNvCxnSpPr>
          <p:nvPr/>
        </p:nvCxnSpPr>
        <p:spPr>
          <a:xfrm rot="16200000" flipH="1">
            <a:off x="13839881" y="4744679"/>
            <a:ext cx="1841886" cy="22783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線コネクタ 123">
            <a:extLst>
              <a:ext uri="{FF2B5EF4-FFF2-40B4-BE49-F238E27FC236}">
                <a16:creationId xmlns:a16="http://schemas.microsoft.com/office/drawing/2014/main" id="{4E97D8ED-0DEA-1F66-C095-359294282021}"/>
              </a:ext>
            </a:extLst>
          </p:cNvPr>
          <p:cNvCxnSpPr/>
          <p:nvPr/>
        </p:nvCxnSpPr>
        <p:spPr>
          <a:xfrm>
            <a:off x="343568" y="6682148"/>
            <a:ext cx="1638166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65B70FC1-ADA1-4158-A63A-C6AE0E3D003E}"/>
              </a:ext>
            </a:extLst>
          </p:cNvPr>
          <p:cNvSpPr txBox="1"/>
          <p:nvPr/>
        </p:nvSpPr>
        <p:spPr>
          <a:xfrm>
            <a:off x="79932" y="50864"/>
            <a:ext cx="2785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研究開発体制図</a:t>
            </a:r>
          </a:p>
        </p:txBody>
      </p: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5D91B9B3-6873-38DA-2091-57A083CEB90C}"/>
              </a:ext>
            </a:extLst>
          </p:cNvPr>
          <p:cNvSpPr txBox="1"/>
          <p:nvPr/>
        </p:nvSpPr>
        <p:spPr>
          <a:xfrm>
            <a:off x="389222" y="451810"/>
            <a:ext cx="637546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管理番号：</a:t>
            </a:r>
            <a:r>
              <a:rPr kumimoji="1" lang="en-US" altLang="ja-JP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(</a:t>
            </a:r>
            <a:r>
              <a:rPr kumimoji="1"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未記入：</a:t>
            </a:r>
            <a:r>
              <a:rPr kumimoji="1" lang="en-US" altLang="ja-JP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NEDO</a:t>
            </a:r>
            <a:r>
              <a:rPr kumimoji="1"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記入</a:t>
            </a:r>
            <a:r>
              <a:rPr kumimoji="1" lang="en-US" altLang="ja-JP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  <a:endParaRPr lang="en-US" altLang="ja-JP" sz="1400" dirty="0">
              <a:solidFill>
                <a:srgbClr val="0000FF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提案名称：  ＊＊＊　</a:t>
            </a:r>
            <a:r>
              <a:rPr lang="en-US" altLang="ja-JP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(</a:t>
            </a:r>
            <a:r>
              <a:rPr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記入</a:t>
            </a:r>
            <a:r>
              <a:rPr lang="en-US" altLang="ja-JP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  <a:r>
              <a:rPr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＊＊＊＊＊＊＊＊＊＊＊＊＊＊＊＊＊＊＊＊＊＊</a:t>
            </a:r>
            <a:endParaRPr lang="en-US" altLang="ja-JP" sz="1400" dirty="0">
              <a:solidFill>
                <a:srgbClr val="0000FF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400" dirty="0">
              <a:solidFill>
                <a:srgbClr val="0000FF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機関数：　委託＝　　　　　　　</a:t>
            </a:r>
            <a:r>
              <a:rPr lang="en-US" altLang="ja-JP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	</a:t>
            </a:r>
            <a:r>
              <a:rPr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助成＝</a:t>
            </a:r>
            <a:endParaRPr lang="en-US" altLang="ja-JP" sz="1400" dirty="0">
              <a:solidFill>
                <a:srgbClr val="0000FF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　　　　 再委託先＝　　　　</a:t>
            </a:r>
            <a:r>
              <a:rPr lang="en-US" altLang="ja-JP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	</a:t>
            </a:r>
            <a:r>
              <a:rPr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委託先＝　　　</a:t>
            </a:r>
            <a:endParaRPr lang="en-US" altLang="ja-JP" sz="1400" dirty="0">
              <a:solidFill>
                <a:srgbClr val="0000FF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　　　　 共同実施先＝</a:t>
            </a:r>
            <a:r>
              <a:rPr lang="en-US" altLang="ja-JP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	</a:t>
            </a:r>
            <a:r>
              <a:rPr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共同研究先＝</a:t>
            </a:r>
            <a:endParaRPr kumimoji="1" lang="ja-JP" altLang="en-US" sz="1400" dirty="0">
              <a:solidFill>
                <a:srgbClr val="0000FF"/>
              </a:solidFill>
            </a:endParaRPr>
          </a:p>
        </p:txBody>
      </p:sp>
      <p:sp>
        <p:nvSpPr>
          <p:cNvPr id="129" name="正方形/長方形 128">
            <a:extLst>
              <a:ext uri="{FF2B5EF4-FFF2-40B4-BE49-F238E27FC236}">
                <a16:creationId xmlns:a16="http://schemas.microsoft.com/office/drawing/2014/main" id="{D22D8F1C-4189-F8B3-472D-0420BC243606}"/>
              </a:ext>
            </a:extLst>
          </p:cNvPr>
          <p:cNvSpPr/>
          <p:nvPr/>
        </p:nvSpPr>
        <p:spPr>
          <a:xfrm>
            <a:off x="79932" y="2356338"/>
            <a:ext cx="6803776" cy="695338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9B9FD413-03E8-4B22-3931-7B76D179710B}"/>
              </a:ext>
            </a:extLst>
          </p:cNvPr>
          <p:cNvSpPr/>
          <p:nvPr/>
        </p:nvSpPr>
        <p:spPr>
          <a:xfrm>
            <a:off x="15205166" y="227771"/>
            <a:ext cx="1619794" cy="410551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ja-JP" altLang="en-US" sz="11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（別紙</a:t>
            </a:r>
            <a:r>
              <a:rPr lang="en-US" altLang="ja-JP" sz="11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4</a:t>
            </a:r>
            <a:r>
              <a:rPr lang="ja-JP" altLang="en-US" sz="11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）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172D0573-8D98-FF9C-3612-27A0EC30A95A}"/>
              </a:ext>
            </a:extLst>
          </p:cNvPr>
          <p:cNvSpPr/>
          <p:nvPr/>
        </p:nvSpPr>
        <p:spPr>
          <a:xfrm>
            <a:off x="9238017" y="7202139"/>
            <a:ext cx="1800000" cy="118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株式会社〇〇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＊＊＊の開発と評価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うち　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212696D0-DF74-38FC-A028-7E2F198988D8}"/>
              </a:ext>
            </a:extLst>
          </p:cNvPr>
          <p:cNvSpPr txBox="1"/>
          <p:nvPr/>
        </p:nvSpPr>
        <p:spPr>
          <a:xfrm>
            <a:off x="10179348" y="6950150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委託先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753A0D0C-89A6-EAE7-E0C1-F4BDA7989FA1}"/>
              </a:ext>
            </a:extLst>
          </p:cNvPr>
          <p:cNvSpPr/>
          <p:nvPr/>
        </p:nvSpPr>
        <p:spPr>
          <a:xfrm>
            <a:off x="11198150" y="7202139"/>
            <a:ext cx="1800000" cy="118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〇〇大学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＊＊＊＊＊の分析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うち　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B03B9410-90E8-2F63-A423-DA8B2D24CFDC}"/>
              </a:ext>
            </a:extLst>
          </p:cNvPr>
          <p:cNvSpPr txBox="1"/>
          <p:nvPr/>
        </p:nvSpPr>
        <p:spPr>
          <a:xfrm>
            <a:off x="12139481" y="6950150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委託先</a:t>
            </a:r>
          </a:p>
        </p:txBody>
      </p:sp>
      <p:cxnSp>
        <p:nvCxnSpPr>
          <p:cNvPr id="30" name="コネクタ: カギ線 29">
            <a:extLst>
              <a:ext uri="{FF2B5EF4-FFF2-40B4-BE49-F238E27FC236}">
                <a16:creationId xmlns:a16="http://schemas.microsoft.com/office/drawing/2014/main" id="{431BC1FA-62F1-F576-5AA1-7621900E66F1}"/>
              </a:ext>
            </a:extLst>
          </p:cNvPr>
          <p:cNvCxnSpPr>
            <a:cxnSpLocks/>
            <a:endCxn id="23" idx="0"/>
          </p:cNvCxnSpPr>
          <p:nvPr/>
        </p:nvCxnSpPr>
        <p:spPr>
          <a:xfrm rot="5400000">
            <a:off x="10043488" y="6598651"/>
            <a:ext cx="698017" cy="508958"/>
          </a:xfrm>
          <a:prstGeom prst="bentConnector3">
            <a:avLst>
              <a:gd name="adj1" fmla="val 49931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コネクタ: カギ線 30">
            <a:extLst>
              <a:ext uri="{FF2B5EF4-FFF2-40B4-BE49-F238E27FC236}">
                <a16:creationId xmlns:a16="http://schemas.microsoft.com/office/drawing/2014/main" id="{D8970CAD-4B47-BB5C-449C-B7523540B554}"/>
              </a:ext>
            </a:extLst>
          </p:cNvPr>
          <p:cNvCxnSpPr>
            <a:cxnSpLocks/>
            <a:endCxn id="25" idx="0"/>
          </p:cNvCxnSpPr>
          <p:nvPr/>
        </p:nvCxnSpPr>
        <p:spPr>
          <a:xfrm rot="16200000" flipH="1">
            <a:off x="11023554" y="6127542"/>
            <a:ext cx="698017" cy="145117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2676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3B0B375-2AB1-18BE-FD79-50B298475797}"/>
              </a:ext>
            </a:extLst>
          </p:cNvPr>
          <p:cNvSpPr/>
          <p:nvPr/>
        </p:nvSpPr>
        <p:spPr>
          <a:xfrm>
            <a:off x="7041346" y="1522485"/>
            <a:ext cx="1373253" cy="32457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NEDO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F4C7CD7-9ADC-C000-2EA9-4A9E20E6DB21}"/>
              </a:ext>
            </a:extLst>
          </p:cNvPr>
          <p:cNvSpPr/>
          <p:nvPr/>
        </p:nvSpPr>
        <p:spPr>
          <a:xfrm>
            <a:off x="214174" y="2543215"/>
            <a:ext cx="2051092" cy="36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委託：　研究開発項目①ｰ</a:t>
            </a:r>
            <a:r>
              <a:rPr lang="en-US" altLang="ja-JP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a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0925A025-AF04-572C-D933-B1D6AA8FE4F3}"/>
              </a:ext>
            </a:extLst>
          </p:cNvPr>
          <p:cNvSpPr/>
          <p:nvPr/>
        </p:nvSpPr>
        <p:spPr>
          <a:xfrm>
            <a:off x="450248" y="3181168"/>
            <a:ext cx="1800000" cy="1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株式会社△△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〇〇研究センター（〇〇県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　＊＊＊＊＊の調査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2CAB68E8-0BA4-100F-645C-8D3DF81EE620}"/>
              </a:ext>
            </a:extLst>
          </p:cNvPr>
          <p:cNvSpPr/>
          <p:nvPr/>
        </p:nvSpPr>
        <p:spPr>
          <a:xfrm>
            <a:off x="449158" y="7204903"/>
            <a:ext cx="1800000" cy="118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〇〇大学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＊＊＊＊＊の分析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うち　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cxnSp>
        <p:nvCxnSpPr>
          <p:cNvPr id="16" name="コネクタ: カギ線 15">
            <a:extLst>
              <a:ext uri="{FF2B5EF4-FFF2-40B4-BE49-F238E27FC236}">
                <a16:creationId xmlns:a16="http://schemas.microsoft.com/office/drawing/2014/main" id="{5ED6AB71-0F23-E012-38FA-8BAFD88990FD}"/>
              </a:ext>
            </a:extLst>
          </p:cNvPr>
          <p:cNvCxnSpPr>
            <a:cxnSpLocks/>
            <a:stCxn id="6" idx="2"/>
            <a:endCxn id="7" idx="0"/>
          </p:cNvCxnSpPr>
          <p:nvPr/>
        </p:nvCxnSpPr>
        <p:spPr>
          <a:xfrm rot="5400000">
            <a:off x="4135770" y="-1048988"/>
            <a:ext cx="696154" cy="6488253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FF81687-6021-571C-2171-86BCA47CFB34}"/>
              </a:ext>
            </a:extLst>
          </p:cNvPr>
          <p:cNvSpPr txBox="1"/>
          <p:nvPr/>
        </p:nvSpPr>
        <p:spPr>
          <a:xfrm>
            <a:off x="1390489" y="6952914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共同実施先</a:t>
            </a:r>
          </a:p>
        </p:txBody>
      </p:sp>
      <p:cxnSp>
        <p:nvCxnSpPr>
          <p:cNvPr id="26" name="コネクタ: カギ線 25">
            <a:extLst>
              <a:ext uri="{FF2B5EF4-FFF2-40B4-BE49-F238E27FC236}">
                <a16:creationId xmlns:a16="http://schemas.microsoft.com/office/drawing/2014/main" id="{983942BD-CE20-0823-5C5C-0E848C6DBF32}"/>
              </a:ext>
            </a:extLst>
          </p:cNvPr>
          <p:cNvCxnSpPr>
            <a:cxnSpLocks/>
            <a:stCxn id="6" idx="2"/>
            <a:endCxn id="96" idx="0"/>
          </p:cNvCxnSpPr>
          <p:nvPr/>
        </p:nvCxnSpPr>
        <p:spPr>
          <a:xfrm rot="16200000" flipH="1">
            <a:off x="8788754" y="786280"/>
            <a:ext cx="695340" cy="2816902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コネクタ: カギ線 26">
            <a:extLst>
              <a:ext uri="{FF2B5EF4-FFF2-40B4-BE49-F238E27FC236}">
                <a16:creationId xmlns:a16="http://schemas.microsoft.com/office/drawing/2014/main" id="{700B1A8C-097B-B874-80F6-A7E5897B6D9C}"/>
              </a:ext>
            </a:extLst>
          </p:cNvPr>
          <p:cNvCxnSpPr>
            <a:cxnSpLocks/>
            <a:stCxn id="6" idx="2"/>
          </p:cNvCxnSpPr>
          <p:nvPr/>
        </p:nvCxnSpPr>
        <p:spPr>
          <a:xfrm rot="16200000" flipH="1">
            <a:off x="10138973" y="-563940"/>
            <a:ext cx="696154" cy="551815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コネクタ: カギ線 27">
            <a:extLst>
              <a:ext uri="{FF2B5EF4-FFF2-40B4-BE49-F238E27FC236}">
                <a16:creationId xmlns:a16="http://schemas.microsoft.com/office/drawing/2014/main" id="{4558C90F-AF66-1205-92C1-3896CC05E2AA}"/>
              </a:ext>
            </a:extLst>
          </p:cNvPr>
          <p:cNvCxnSpPr>
            <a:cxnSpLocks/>
            <a:stCxn id="6" idx="2"/>
            <a:endCxn id="116" idx="0"/>
          </p:cNvCxnSpPr>
          <p:nvPr/>
        </p:nvCxnSpPr>
        <p:spPr>
          <a:xfrm rot="16200000" flipH="1">
            <a:off x="11352636" y="-1777603"/>
            <a:ext cx="695340" cy="7944667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>
            <a:extLst>
              <a:ext uri="{FF2B5EF4-FFF2-40B4-BE49-F238E27FC236}">
                <a16:creationId xmlns:a16="http://schemas.microsoft.com/office/drawing/2014/main" id="{BC8669EA-2817-C317-CEA9-2F0836CA6913}"/>
              </a:ext>
            </a:extLst>
          </p:cNvPr>
          <p:cNvCxnSpPr>
            <a:cxnSpLocks/>
            <a:stCxn id="13" idx="2"/>
            <a:endCxn id="15" idx="0"/>
          </p:cNvCxnSpPr>
          <p:nvPr/>
        </p:nvCxnSpPr>
        <p:spPr>
          <a:xfrm flipH="1">
            <a:off x="1349158" y="4695768"/>
            <a:ext cx="1090" cy="25091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E8F94DA4-A9DE-45E3-ED33-D4675E78420B}"/>
              </a:ext>
            </a:extLst>
          </p:cNvPr>
          <p:cNvSpPr/>
          <p:nvPr/>
        </p:nvSpPr>
        <p:spPr>
          <a:xfrm>
            <a:off x="2434369" y="2543215"/>
            <a:ext cx="2051092" cy="36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助成：　研究開発項目①ｰ</a:t>
            </a:r>
            <a:r>
              <a:rPr lang="en-US" altLang="ja-JP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b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FCC60A17-7FFB-EEE5-8AE6-BA03E2855438}"/>
              </a:ext>
            </a:extLst>
          </p:cNvPr>
          <p:cNvSpPr/>
          <p:nvPr/>
        </p:nvSpPr>
        <p:spPr>
          <a:xfrm>
            <a:off x="2662015" y="3181168"/>
            <a:ext cx="1800000" cy="1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株式会社△△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〇〇研究センター（〇〇県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＊＊＊の開発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B485722A-AB89-0622-7E8C-62678B53CDC3}"/>
              </a:ext>
            </a:extLst>
          </p:cNvPr>
          <p:cNvSpPr/>
          <p:nvPr/>
        </p:nvSpPr>
        <p:spPr>
          <a:xfrm>
            <a:off x="2662015" y="5055767"/>
            <a:ext cx="1800000" cy="144916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〇〇株式会社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〇〇研究センター（〇〇県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　＊＊＊＊の検証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cxnSp>
        <p:nvCxnSpPr>
          <p:cNvPr id="63" name="コネクタ: カギ線 62">
            <a:extLst>
              <a:ext uri="{FF2B5EF4-FFF2-40B4-BE49-F238E27FC236}">
                <a16:creationId xmlns:a16="http://schemas.microsoft.com/office/drawing/2014/main" id="{19BB7EAA-82E6-187D-5DB1-3B80A5C9174A}"/>
              </a:ext>
            </a:extLst>
          </p:cNvPr>
          <p:cNvCxnSpPr>
            <a:cxnSpLocks/>
            <a:stCxn id="6" idx="2"/>
            <a:endCxn id="51" idx="0"/>
          </p:cNvCxnSpPr>
          <p:nvPr/>
        </p:nvCxnSpPr>
        <p:spPr>
          <a:xfrm rot="5400000">
            <a:off x="5245867" y="61109"/>
            <a:ext cx="696154" cy="426805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コネクタ: カギ線 54">
            <a:extLst>
              <a:ext uri="{FF2B5EF4-FFF2-40B4-BE49-F238E27FC236}">
                <a16:creationId xmlns:a16="http://schemas.microsoft.com/office/drawing/2014/main" id="{461856FB-7963-B5FC-7F2B-AA674B3D7B02}"/>
              </a:ext>
            </a:extLst>
          </p:cNvPr>
          <p:cNvCxnSpPr>
            <a:endCxn id="13" idx="1"/>
          </p:cNvCxnSpPr>
          <p:nvPr/>
        </p:nvCxnSpPr>
        <p:spPr>
          <a:xfrm rot="16200000" flipH="1">
            <a:off x="-185415" y="3302804"/>
            <a:ext cx="1035253" cy="23607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コネクタ: カギ線 67">
            <a:extLst>
              <a:ext uri="{FF2B5EF4-FFF2-40B4-BE49-F238E27FC236}">
                <a16:creationId xmlns:a16="http://schemas.microsoft.com/office/drawing/2014/main" id="{1854E833-F72F-2AB7-CA42-FCE9AE54F649}"/>
              </a:ext>
            </a:extLst>
          </p:cNvPr>
          <p:cNvCxnSpPr>
            <a:cxnSpLocks/>
            <a:endCxn id="52" idx="1"/>
          </p:cNvCxnSpPr>
          <p:nvPr/>
        </p:nvCxnSpPr>
        <p:spPr>
          <a:xfrm rot="16200000" flipH="1">
            <a:off x="2030472" y="3306925"/>
            <a:ext cx="1035254" cy="22783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コネクタ: カギ線 69">
            <a:extLst>
              <a:ext uri="{FF2B5EF4-FFF2-40B4-BE49-F238E27FC236}">
                <a16:creationId xmlns:a16="http://schemas.microsoft.com/office/drawing/2014/main" id="{F14DB46B-9F5B-9875-9A85-AA84ADC28DD7}"/>
              </a:ext>
            </a:extLst>
          </p:cNvPr>
          <p:cNvCxnSpPr>
            <a:cxnSpLocks/>
            <a:endCxn id="53" idx="1"/>
          </p:cNvCxnSpPr>
          <p:nvPr/>
        </p:nvCxnSpPr>
        <p:spPr>
          <a:xfrm rot="16200000" flipH="1">
            <a:off x="1627156" y="4745493"/>
            <a:ext cx="1841886" cy="22783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D9AF55C7-013E-926C-6B6E-4856BB7D6947}"/>
              </a:ext>
            </a:extLst>
          </p:cNvPr>
          <p:cNvSpPr/>
          <p:nvPr/>
        </p:nvSpPr>
        <p:spPr>
          <a:xfrm>
            <a:off x="4626142" y="2543214"/>
            <a:ext cx="2051092" cy="36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助成：　研究開発項目①ｰｃ</a:t>
            </a:r>
            <a:endParaRPr lang="en-US" altLang="ja-JP" sz="12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025D6A7E-322C-A0D5-2CF6-131552C84B33}"/>
              </a:ext>
            </a:extLst>
          </p:cNvPr>
          <p:cNvSpPr/>
          <p:nvPr/>
        </p:nvSpPr>
        <p:spPr>
          <a:xfrm>
            <a:off x="4853788" y="3181167"/>
            <a:ext cx="1800000" cy="1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株式会社△△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〇〇研究センター（〇〇県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＊＊＊の開発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E721E85B-AA58-599C-3596-F6D4F1569DEF}"/>
              </a:ext>
            </a:extLst>
          </p:cNvPr>
          <p:cNvSpPr/>
          <p:nvPr/>
        </p:nvSpPr>
        <p:spPr>
          <a:xfrm>
            <a:off x="4853788" y="5055766"/>
            <a:ext cx="1800000" cy="144916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〇〇株式会社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〇〇研究センター（〇〇県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　＊＊＊＊の実証・検証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35BBFCB3-0F96-1848-E835-8E36E64E4F24}"/>
              </a:ext>
            </a:extLst>
          </p:cNvPr>
          <p:cNvSpPr/>
          <p:nvPr/>
        </p:nvSpPr>
        <p:spPr>
          <a:xfrm>
            <a:off x="4852698" y="7216625"/>
            <a:ext cx="1800000" cy="118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株式会社〇〇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〇〇事業所（〇〇県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＊＊＊の開発と評価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うち　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33CC9404-CE86-76F1-BC8D-7DF9D55E1058}"/>
              </a:ext>
            </a:extLst>
          </p:cNvPr>
          <p:cNvSpPr txBox="1"/>
          <p:nvPr/>
        </p:nvSpPr>
        <p:spPr>
          <a:xfrm>
            <a:off x="5794029" y="6964636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共同研究先</a:t>
            </a:r>
          </a:p>
        </p:txBody>
      </p:sp>
      <p:cxnSp>
        <p:nvCxnSpPr>
          <p:cNvPr id="82" name="直線矢印コネクタ 81">
            <a:extLst>
              <a:ext uri="{FF2B5EF4-FFF2-40B4-BE49-F238E27FC236}">
                <a16:creationId xmlns:a16="http://schemas.microsoft.com/office/drawing/2014/main" id="{69B48A06-502F-7309-6A64-0903EC348303}"/>
              </a:ext>
            </a:extLst>
          </p:cNvPr>
          <p:cNvCxnSpPr>
            <a:cxnSpLocks/>
            <a:stCxn id="79" idx="2"/>
            <a:endCxn id="80" idx="0"/>
          </p:cNvCxnSpPr>
          <p:nvPr/>
        </p:nvCxnSpPr>
        <p:spPr>
          <a:xfrm flipH="1">
            <a:off x="5752698" y="6504935"/>
            <a:ext cx="1090" cy="7116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コネクタ: カギ線 82">
            <a:extLst>
              <a:ext uri="{FF2B5EF4-FFF2-40B4-BE49-F238E27FC236}">
                <a16:creationId xmlns:a16="http://schemas.microsoft.com/office/drawing/2014/main" id="{F249F638-C4F5-BCC5-D40F-09271CBCE175}"/>
              </a:ext>
            </a:extLst>
          </p:cNvPr>
          <p:cNvCxnSpPr>
            <a:cxnSpLocks/>
            <a:endCxn id="78" idx="1"/>
          </p:cNvCxnSpPr>
          <p:nvPr/>
        </p:nvCxnSpPr>
        <p:spPr>
          <a:xfrm rot="16200000" flipH="1">
            <a:off x="4222245" y="3306924"/>
            <a:ext cx="1035254" cy="22783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コネクタ: カギ線 83">
            <a:extLst>
              <a:ext uri="{FF2B5EF4-FFF2-40B4-BE49-F238E27FC236}">
                <a16:creationId xmlns:a16="http://schemas.microsoft.com/office/drawing/2014/main" id="{A7EE4D09-BDA6-0488-2CB9-C1DE2083BE4F}"/>
              </a:ext>
            </a:extLst>
          </p:cNvPr>
          <p:cNvCxnSpPr>
            <a:cxnSpLocks/>
            <a:endCxn id="79" idx="1"/>
          </p:cNvCxnSpPr>
          <p:nvPr/>
        </p:nvCxnSpPr>
        <p:spPr>
          <a:xfrm rot="16200000" flipH="1">
            <a:off x="3818929" y="4745492"/>
            <a:ext cx="1841886" cy="22783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コネクタ: カギ線 85">
            <a:extLst>
              <a:ext uri="{FF2B5EF4-FFF2-40B4-BE49-F238E27FC236}">
                <a16:creationId xmlns:a16="http://schemas.microsoft.com/office/drawing/2014/main" id="{86C64CEA-844E-7514-2B98-AB71240E46BF}"/>
              </a:ext>
            </a:extLst>
          </p:cNvPr>
          <p:cNvCxnSpPr>
            <a:stCxn id="6" idx="2"/>
            <a:endCxn id="77" idx="0"/>
          </p:cNvCxnSpPr>
          <p:nvPr/>
        </p:nvCxnSpPr>
        <p:spPr>
          <a:xfrm rot="5400000">
            <a:off x="6341755" y="1156995"/>
            <a:ext cx="696153" cy="207628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2674AAD5-2DD8-2964-41A6-41674A4002DC}"/>
              </a:ext>
            </a:extLst>
          </p:cNvPr>
          <p:cNvSpPr/>
          <p:nvPr/>
        </p:nvSpPr>
        <p:spPr>
          <a:xfrm>
            <a:off x="7024039" y="2554937"/>
            <a:ext cx="2051092" cy="36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委託：　研究開発項目②ｰ</a:t>
            </a:r>
            <a:r>
              <a:rPr lang="en-US" altLang="ja-JP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b</a:t>
            </a: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63DD508F-50FE-55FB-B438-4F3765F77E92}"/>
              </a:ext>
            </a:extLst>
          </p:cNvPr>
          <p:cNvSpPr/>
          <p:nvPr/>
        </p:nvSpPr>
        <p:spPr>
          <a:xfrm>
            <a:off x="7260113" y="3192890"/>
            <a:ext cx="1800000" cy="1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〇〇株式会社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〇〇研究センター（〇〇県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　＊＊＊＊＊の調査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10AF040C-3C60-195F-29B0-666D1F571B2D}"/>
              </a:ext>
            </a:extLst>
          </p:cNvPr>
          <p:cNvSpPr/>
          <p:nvPr/>
        </p:nvSpPr>
        <p:spPr>
          <a:xfrm>
            <a:off x="7259023" y="7216625"/>
            <a:ext cx="1800000" cy="118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〇〇大学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＊＊＊＊＊の分析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うち　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903F44C7-C53C-5D8B-8FB9-B28FDF9851D0}"/>
              </a:ext>
            </a:extLst>
          </p:cNvPr>
          <p:cNvSpPr txBox="1"/>
          <p:nvPr/>
        </p:nvSpPr>
        <p:spPr>
          <a:xfrm>
            <a:off x="8200354" y="6964636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再委託先</a:t>
            </a:r>
          </a:p>
        </p:txBody>
      </p:sp>
      <p:cxnSp>
        <p:nvCxnSpPr>
          <p:cNvPr id="93" name="直線矢印コネクタ 92">
            <a:extLst>
              <a:ext uri="{FF2B5EF4-FFF2-40B4-BE49-F238E27FC236}">
                <a16:creationId xmlns:a16="http://schemas.microsoft.com/office/drawing/2014/main" id="{97BE84D0-4F8B-84D3-FBCA-D59CD48BA127}"/>
              </a:ext>
            </a:extLst>
          </p:cNvPr>
          <p:cNvCxnSpPr>
            <a:cxnSpLocks/>
            <a:stCxn id="90" idx="2"/>
            <a:endCxn id="91" idx="0"/>
          </p:cNvCxnSpPr>
          <p:nvPr/>
        </p:nvCxnSpPr>
        <p:spPr>
          <a:xfrm flipH="1">
            <a:off x="8159023" y="4707490"/>
            <a:ext cx="1090" cy="25091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コネクタ: カギ線 93">
            <a:extLst>
              <a:ext uri="{FF2B5EF4-FFF2-40B4-BE49-F238E27FC236}">
                <a16:creationId xmlns:a16="http://schemas.microsoft.com/office/drawing/2014/main" id="{774B8511-58C0-5BC7-CBDA-B48C8DD06DD5}"/>
              </a:ext>
            </a:extLst>
          </p:cNvPr>
          <p:cNvCxnSpPr>
            <a:endCxn id="90" idx="1"/>
          </p:cNvCxnSpPr>
          <p:nvPr/>
        </p:nvCxnSpPr>
        <p:spPr>
          <a:xfrm rot="16200000" flipH="1">
            <a:off x="6624450" y="3314526"/>
            <a:ext cx="1035253" cy="23607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AD387E8D-E2A1-29AA-F672-54A42266A586}"/>
              </a:ext>
            </a:extLst>
          </p:cNvPr>
          <p:cNvSpPr/>
          <p:nvPr/>
        </p:nvSpPr>
        <p:spPr>
          <a:xfrm>
            <a:off x="9519329" y="2542401"/>
            <a:ext cx="2051092" cy="36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助成：　研究開発項目③</a:t>
            </a:r>
            <a:endParaRPr lang="en-US" altLang="ja-JP" sz="12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9C6AB632-24D2-70F6-2654-E545703D6E44}"/>
              </a:ext>
            </a:extLst>
          </p:cNvPr>
          <p:cNvSpPr/>
          <p:nvPr/>
        </p:nvSpPr>
        <p:spPr>
          <a:xfrm>
            <a:off x="9746975" y="3180354"/>
            <a:ext cx="1800000" cy="1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株式会社△△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〇〇研究センター（〇〇県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＊＊＊の開発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265D783F-49A3-3602-0468-1A9369AB00D2}"/>
              </a:ext>
            </a:extLst>
          </p:cNvPr>
          <p:cNvSpPr/>
          <p:nvPr/>
        </p:nvSpPr>
        <p:spPr>
          <a:xfrm>
            <a:off x="9746975" y="5054953"/>
            <a:ext cx="1800000" cy="144916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〇〇株式会社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〇〇事業所（〇〇県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　＊＊＊＊の実証・検証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701679FF-4485-A445-2E80-C5639DC41E21}"/>
              </a:ext>
            </a:extLst>
          </p:cNvPr>
          <p:cNvSpPr/>
          <p:nvPr/>
        </p:nvSpPr>
        <p:spPr>
          <a:xfrm>
            <a:off x="9238017" y="7202139"/>
            <a:ext cx="1800000" cy="118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株式会社〇〇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＊＊＊の開発と評価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うち　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82539DCB-9AEA-B7FB-84C4-76000C79C33F}"/>
              </a:ext>
            </a:extLst>
          </p:cNvPr>
          <p:cNvSpPr txBox="1"/>
          <p:nvPr/>
        </p:nvSpPr>
        <p:spPr>
          <a:xfrm>
            <a:off x="10179348" y="6950150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委託先</a:t>
            </a:r>
          </a:p>
        </p:txBody>
      </p:sp>
      <p:cxnSp>
        <p:nvCxnSpPr>
          <p:cNvPr id="102" name="コネクタ: カギ線 101">
            <a:extLst>
              <a:ext uri="{FF2B5EF4-FFF2-40B4-BE49-F238E27FC236}">
                <a16:creationId xmlns:a16="http://schemas.microsoft.com/office/drawing/2014/main" id="{8A19B003-9CB2-1D09-6B8A-BFCC7F61DCF1}"/>
              </a:ext>
            </a:extLst>
          </p:cNvPr>
          <p:cNvCxnSpPr>
            <a:cxnSpLocks/>
            <a:endCxn id="97" idx="1"/>
          </p:cNvCxnSpPr>
          <p:nvPr/>
        </p:nvCxnSpPr>
        <p:spPr>
          <a:xfrm rot="16200000" flipH="1">
            <a:off x="9115432" y="3306111"/>
            <a:ext cx="1035254" cy="22783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コネクタ: カギ線 102">
            <a:extLst>
              <a:ext uri="{FF2B5EF4-FFF2-40B4-BE49-F238E27FC236}">
                <a16:creationId xmlns:a16="http://schemas.microsoft.com/office/drawing/2014/main" id="{97A382EA-F29A-43A7-94C2-F7BCC25AAE33}"/>
              </a:ext>
            </a:extLst>
          </p:cNvPr>
          <p:cNvCxnSpPr>
            <a:cxnSpLocks/>
            <a:endCxn id="98" idx="1"/>
          </p:cNvCxnSpPr>
          <p:nvPr/>
        </p:nvCxnSpPr>
        <p:spPr>
          <a:xfrm rot="16200000" flipH="1">
            <a:off x="8712116" y="4744679"/>
            <a:ext cx="1841886" cy="22783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コネクタ: カギ線 105">
            <a:extLst>
              <a:ext uri="{FF2B5EF4-FFF2-40B4-BE49-F238E27FC236}">
                <a16:creationId xmlns:a16="http://schemas.microsoft.com/office/drawing/2014/main" id="{005C18EC-7024-3669-941D-E91669FD7B32}"/>
              </a:ext>
            </a:extLst>
          </p:cNvPr>
          <p:cNvCxnSpPr>
            <a:stCxn id="6" idx="2"/>
            <a:endCxn id="89" idx="0"/>
          </p:cNvCxnSpPr>
          <p:nvPr/>
        </p:nvCxnSpPr>
        <p:spPr>
          <a:xfrm rot="16200000" flipH="1">
            <a:off x="7534841" y="2040193"/>
            <a:ext cx="707876" cy="321612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正方形/長方形 107">
            <a:extLst>
              <a:ext uri="{FF2B5EF4-FFF2-40B4-BE49-F238E27FC236}">
                <a16:creationId xmlns:a16="http://schemas.microsoft.com/office/drawing/2014/main" id="{ABB5D355-C879-274B-48FC-C4BB698302E3}"/>
              </a:ext>
            </a:extLst>
          </p:cNvPr>
          <p:cNvSpPr/>
          <p:nvPr/>
        </p:nvSpPr>
        <p:spPr>
          <a:xfrm>
            <a:off x="12039300" y="2543214"/>
            <a:ext cx="2051092" cy="36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助成：　研究開発項目④</a:t>
            </a:r>
            <a:endParaRPr lang="en-US" altLang="ja-JP" sz="12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09" name="正方形/長方形 108">
            <a:extLst>
              <a:ext uri="{FF2B5EF4-FFF2-40B4-BE49-F238E27FC236}">
                <a16:creationId xmlns:a16="http://schemas.microsoft.com/office/drawing/2014/main" id="{279B573F-5F84-0B0C-1FF4-C451B5C90969}"/>
              </a:ext>
            </a:extLst>
          </p:cNvPr>
          <p:cNvSpPr/>
          <p:nvPr/>
        </p:nvSpPr>
        <p:spPr>
          <a:xfrm>
            <a:off x="12266946" y="3181167"/>
            <a:ext cx="1800000" cy="1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株式会社△△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〇〇事業所（〇〇県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＊＊＊の開発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10" name="正方形/長方形 109">
            <a:extLst>
              <a:ext uri="{FF2B5EF4-FFF2-40B4-BE49-F238E27FC236}">
                <a16:creationId xmlns:a16="http://schemas.microsoft.com/office/drawing/2014/main" id="{1E225012-4486-A087-1EE8-D2EC3BD41D5D}"/>
              </a:ext>
            </a:extLst>
          </p:cNvPr>
          <p:cNvSpPr/>
          <p:nvPr/>
        </p:nvSpPr>
        <p:spPr>
          <a:xfrm>
            <a:off x="12266946" y="5055766"/>
            <a:ext cx="1800000" cy="144916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〇〇株式会社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〇〇事業所（〇〇県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　＊＊＊＊の実証・検証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cxnSp>
        <p:nvCxnSpPr>
          <p:cNvPr id="114" name="コネクタ: カギ線 113">
            <a:extLst>
              <a:ext uri="{FF2B5EF4-FFF2-40B4-BE49-F238E27FC236}">
                <a16:creationId xmlns:a16="http://schemas.microsoft.com/office/drawing/2014/main" id="{39DC0E68-3321-7BB7-F3C5-CFE933AB47C8}"/>
              </a:ext>
            </a:extLst>
          </p:cNvPr>
          <p:cNvCxnSpPr>
            <a:cxnSpLocks/>
            <a:endCxn id="109" idx="1"/>
          </p:cNvCxnSpPr>
          <p:nvPr/>
        </p:nvCxnSpPr>
        <p:spPr>
          <a:xfrm rot="16200000" flipH="1">
            <a:off x="11635403" y="3306924"/>
            <a:ext cx="1035254" cy="22783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コネクタ: カギ線 114">
            <a:extLst>
              <a:ext uri="{FF2B5EF4-FFF2-40B4-BE49-F238E27FC236}">
                <a16:creationId xmlns:a16="http://schemas.microsoft.com/office/drawing/2014/main" id="{8F5B6225-D535-EC8F-0582-A43A6714A13D}"/>
              </a:ext>
            </a:extLst>
          </p:cNvPr>
          <p:cNvCxnSpPr>
            <a:cxnSpLocks/>
            <a:endCxn id="110" idx="1"/>
          </p:cNvCxnSpPr>
          <p:nvPr/>
        </p:nvCxnSpPr>
        <p:spPr>
          <a:xfrm rot="16200000" flipH="1">
            <a:off x="11232087" y="4745492"/>
            <a:ext cx="1841886" cy="22783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7D36AB5F-F12A-58E6-8C3C-4F680609494E}"/>
              </a:ext>
            </a:extLst>
          </p:cNvPr>
          <p:cNvSpPr/>
          <p:nvPr/>
        </p:nvSpPr>
        <p:spPr>
          <a:xfrm>
            <a:off x="14647094" y="2542401"/>
            <a:ext cx="2051092" cy="36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委託：　研究開発項目⑤</a:t>
            </a:r>
            <a:endParaRPr lang="en-US" altLang="ja-JP" sz="12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17" name="正方形/長方形 116">
            <a:extLst>
              <a:ext uri="{FF2B5EF4-FFF2-40B4-BE49-F238E27FC236}">
                <a16:creationId xmlns:a16="http://schemas.microsoft.com/office/drawing/2014/main" id="{BA7F4984-5780-1F97-B9D2-A655EA8B0122}"/>
              </a:ext>
            </a:extLst>
          </p:cNvPr>
          <p:cNvSpPr/>
          <p:nvPr/>
        </p:nvSpPr>
        <p:spPr>
          <a:xfrm>
            <a:off x="14874740" y="3180354"/>
            <a:ext cx="1800000" cy="1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株式会社△△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〇〇事業所（〇〇県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＊＊＊の開発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9FEA7A21-9CB0-258E-897A-D77928F9C230}"/>
              </a:ext>
            </a:extLst>
          </p:cNvPr>
          <p:cNvSpPr/>
          <p:nvPr/>
        </p:nvSpPr>
        <p:spPr>
          <a:xfrm>
            <a:off x="14874740" y="5054953"/>
            <a:ext cx="1800000" cy="144916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〇〇株式会社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〇〇事業所（〇〇県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　＊＊＊＊の実証・検証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cxnSp>
        <p:nvCxnSpPr>
          <p:cNvPr id="119" name="コネクタ: カギ線 118">
            <a:extLst>
              <a:ext uri="{FF2B5EF4-FFF2-40B4-BE49-F238E27FC236}">
                <a16:creationId xmlns:a16="http://schemas.microsoft.com/office/drawing/2014/main" id="{6D136586-9352-97DE-A796-71E0E079274D}"/>
              </a:ext>
            </a:extLst>
          </p:cNvPr>
          <p:cNvCxnSpPr>
            <a:cxnSpLocks/>
            <a:endCxn id="117" idx="1"/>
          </p:cNvCxnSpPr>
          <p:nvPr/>
        </p:nvCxnSpPr>
        <p:spPr>
          <a:xfrm rot="16200000" flipH="1">
            <a:off x="14243197" y="3306111"/>
            <a:ext cx="1035254" cy="22783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コネクタ: カギ線 119">
            <a:extLst>
              <a:ext uri="{FF2B5EF4-FFF2-40B4-BE49-F238E27FC236}">
                <a16:creationId xmlns:a16="http://schemas.microsoft.com/office/drawing/2014/main" id="{67D63147-43C7-4839-386C-2A892E48B303}"/>
              </a:ext>
            </a:extLst>
          </p:cNvPr>
          <p:cNvCxnSpPr>
            <a:cxnSpLocks/>
            <a:endCxn id="118" idx="1"/>
          </p:cNvCxnSpPr>
          <p:nvPr/>
        </p:nvCxnSpPr>
        <p:spPr>
          <a:xfrm rot="16200000" flipH="1">
            <a:off x="13839881" y="4744679"/>
            <a:ext cx="1841886" cy="22783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線コネクタ 123">
            <a:extLst>
              <a:ext uri="{FF2B5EF4-FFF2-40B4-BE49-F238E27FC236}">
                <a16:creationId xmlns:a16="http://schemas.microsoft.com/office/drawing/2014/main" id="{4E97D8ED-0DEA-1F66-C095-359294282021}"/>
              </a:ext>
            </a:extLst>
          </p:cNvPr>
          <p:cNvCxnSpPr/>
          <p:nvPr/>
        </p:nvCxnSpPr>
        <p:spPr>
          <a:xfrm>
            <a:off x="343568" y="6717317"/>
            <a:ext cx="1638166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65B70FC1-ADA1-4158-A63A-C6AE0E3D003E}"/>
              </a:ext>
            </a:extLst>
          </p:cNvPr>
          <p:cNvSpPr txBox="1"/>
          <p:nvPr/>
        </p:nvSpPr>
        <p:spPr>
          <a:xfrm>
            <a:off x="79932" y="50864"/>
            <a:ext cx="2785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研究開発体制図</a:t>
            </a:r>
          </a:p>
        </p:txBody>
      </p: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5D91B9B3-6873-38DA-2091-57A083CEB90C}"/>
              </a:ext>
            </a:extLst>
          </p:cNvPr>
          <p:cNvSpPr txBox="1"/>
          <p:nvPr/>
        </p:nvSpPr>
        <p:spPr>
          <a:xfrm>
            <a:off x="389222" y="451810"/>
            <a:ext cx="637546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管理番号：</a:t>
            </a:r>
            <a:r>
              <a:rPr kumimoji="1" lang="en-US" altLang="ja-JP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(</a:t>
            </a:r>
            <a:r>
              <a:rPr kumimoji="1"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未記入：</a:t>
            </a:r>
            <a:r>
              <a:rPr kumimoji="1" lang="en-US" altLang="ja-JP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NEDO</a:t>
            </a:r>
            <a:r>
              <a:rPr kumimoji="1"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記入</a:t>
            </a:r>
            <a:r>
              <a:rPr kumimoji="1" lang="en-US" altLang="ja-JP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  <a:endParaRPr lang="en-US" altLang="ja-JP" sz="1400" dirty="0">
              <a:solidFill>
                <a:srgbClr val="0000FF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提案名称：  ＊＊＊　</a:t>
            </a:r>
            <a:r>
              <a:rPr lang="en-US" altLang="ja-JP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(</a:t>
            </a:r>
            <a:r>
              <a:rPr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記入</a:t>
            </a:r>
            <a:r>
              <a:rPr lang="en-US" altLang="ja-JP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  <a:r>
              <a:rPr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＊＊＊＊＊＊＊＊＊＊＊＊＊＊＊＊＊＊＊＊＊＊</a:t>
            </a:r>
            <a:endParaRPr lang="en-US" altLang="ja-JP" sz="1400" dirty="0">
              <a:solidFill>
                <a:srgbClr val="0000FF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400" dirty="0">
              <a:solidFill>
                <a:srgbClr val="0000FF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機関数：　委託＝　　　　　　　</a:t>
            </a:r>
            <a:r>
              <a:rPr lang="en-US" altLang="ja-JP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	</a:t>
            </a:r>
            <a:r>
              <a:rPr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助成＝</a:t>
            </a:r>
            <a:endParaRPr lang="en-US" altLang="ja-JP" sz="1400" dirty="0">
              <a:solidFill>
                <a:srgbClr val="0000FF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　　　　 再委託先＝　　　　</a:t>
            </a:r>
            <a:r>
              <a:rPr lang="en-US" altLang="ja-JP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	</a:t>
            </a:r>
            <a:r>
              <a:rPr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委託先＝　　　</a:t>
            </a:r>
            <a:endParaRPr lang="en-US" altLang="ja-JP" sz="1400" dirty="0">
              <a:solidFill>
                <a:srgbClr val="0000FF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　　　　 共同実施先＝</a:t>
            </a:r>
            <a:r>
              <a:rPr lang="en-US" altLang="ja-JP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	</a:t>
            </a:r>
            <a:r>
              <a:rPr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共同研究先＝</a:t>
            </a:r>
            <a:endParaRPr kumimoji="1" lang="ja-JP" altLang="en-US" sz="1400" dirty="0">
              <a:solidFill>
                <a:srgbClr val="0000FF"/>
              </a:solidFill>
            </a:endParaRPr>
          </a:p>
        </p:txBody>
      </p:sp>
      <p:sp>
        <p:nvSpPr>
          <p:cNvPr id="129" name="正方形/長方形 128">
            <a:extLst>
              <a:ext uri="{FF2B5EF4-FFF2-40B4-BE49-F238E27FC236}">
                <a16:creationId xmlns:a16="http://schemas.microsoft.com/office/drawing/2014/main" id="{D22D8F1C-4189-F8B3-472D-0420BC243606}"/>
              </a:ext>
            </a:extLst>
          </p:cNvPr>
          <p:cNvSpPr/>
          <p:nvPr/>
        </p:nvSpPr>
        <p:spPr>
          <a:xfrm>
            <a:off x="79932" y="2356338"/>
            <a:ext cx="6803776" cy="695338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9B9FD413-03E8-4B22-3931-7B76D179710B}"/>
              </a:ext>
            </a:extLst>
          </p:cNvPr>
          <p:cNvSpPr/>
          <p:nvPr/>
        </p:nvSpPr>
        <p:spPr>
          <a:xfrm>
            <a:off x="15205166" y="227771"/>
            <a:ext cx="1619794" cy="410551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ja-JP" altLang="en-US" sz="11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（別紙</a:t>
            </a:r>
            <a:r>
              <a:rPr lang="en-US" altLang="ja-JP" sz="11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4</a:t>
            </a:r>
            <a:r>
              <a:rPr lang="ja-JP" altLang="en-US" sz="11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）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E0ECA86-C6A7-E413-0F92-8D89659127FC}"/>
              </a:ext>
            </a:extLst>
          </p:cNvPr>
          <p:cNvSpPr/>
          <p:nvPr/>
        </p:nvSpPr>
        <p:spPr>
          <a:xfrm>
            <a:off x="11198150" y="7202139"/>
            <a:ext cx="1800000" cy="118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〇〇大学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＊＊＊＊＊の分析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うち　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F4AB3F0-1ED7-6950-9D8A-B4FB224CFE0F}"/>
              </a:ext>
            </a:extLst>
          </p:cNvPr>
          <p:cNvSpPr txBox="1"/>
          <p:nvPr/>
        </p:nvSpPr>
        <p:spPr>
          <a:xfrm>
            <a:off x="12139481" y="6950150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委託先</a:t>
            </a:r>
          </a:p>
        </p:txBody>
      </p:sp>
      <p:cxnSp>
        <p:nvCxnSpPr>
          <p:cNvPr id="10" name="コネクタ: カギ線 9">
            <a:extLst>
              <a:ext uri="{FF2B5EF4-FFF2-40B4-BE49-F238E27FC236}">
                <a16:creationId xmlns:a16="http://schemas.microsoft.com/office/drawing/2014/main" id="{55573FA0-FD53-FADE-F00A-C7AB738DC189}"/>
              </a:ext>
            </a:extLst>
          </p:cNvPr>
          <p:cNvCxnSpPr>
            <a:cxnSpLocks/>
            <a:stCxn id="98" idx="2"/>
            <a:endCxn id="99" idx="0"/>
          </p:cNvCxnSpPr>
          <p:nvPr/>
        </p:nvCxnSpPr>
        <p:spPr>
          <a:xfrm rot="5400000">
            <a:off x="10043488" y="6598651"/>
            <a:ext cx="698017" cy="508958"/>
          </a:xfrm>
          <a:prstGeom prst="bentConnector3">
            <a:avLst>
              <a:gd name="adj1" fmla="val 49931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コネクタ: カギ線 13">
            <a:extLst>
              <a:ext uri="{FF2B5EF4-FFF2-40B4-BE49-F238E27FC236}">
                <a16:creationId xmlns:a16="http://schemas.microsoft.com/office/drawing/2014/main" id="{64D09FAE-D803-078C-706D-A6B8FBD604FB}"/>
              </a:ext>
            </a:extLst>
          </p:cNvPr>
          <p:cNvCxnSpPr>
            <a:cxnSpLocks/>
            <a:stCxn id="98" idx="2"/>
            <a:endCxn id="4" idx="0"/>
          </p:cNvCxnSpPr>
          <p:nvPr/>
        </p:nvCxnSpPr>
        <p:spPr>
          <a:xfrm rot="16200000" flipH="1">
            <a:off x="11023554" y="6127542"/>
            <a:ext cx="698017" cy="145117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吹き出し: 四角形 1">
            <a:extLst>
              <a:ext uri="{FF2B5EF4-FFF2-40B4-BE49-F238E27FC236}">
                <a16:creationId xmlns:a16="http://schemas.microsoft.com/office/drawing/2014/main" id="{DCD32BC8-E219-C7D9-DBCC-7CEA7D4E3C41}"/>
              </a:ext>
            </a:extLst>
          </p:cNvPr>
          <p:cNvSpPr/>
          <p:nvPr/>
        </p:nvSpPr>
        <p:spPr>
          <a:xfrm>
            <a:off x="6677234" y="80090"/>
            <a:ext cx="8214014" cy="1070675"/>
          </a:xfrm>
          <a:prstGeom prst="wedgeRectCallout">
            <a:avLst>
              <a:gd name="adj1" fmla="val -81671"/>
              <a:gd name="adj2" fmla="val 87449"/>
            </a:avLst>
          </a:prstGeom>
          <a:solidFill>
            <a:srgbClr val="FFFF00">
              <a:alpha val="39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・本吹き出しは提出時削除ください　　　・</a:t>
            </a:r>
            <a:r>
              <a:rPr kumimoji="1" lang="en-US" altLang="ja-JP" sz="1200" dirty="0">
                <a:solidFill>
                  <a:srgbClr val="FF0000"/>
                </a:solidFill>
              </a:rPr>
              <a:t>1</a:t>
            </a:r>
            <a:r>
              <a:rPr kumimoji="1" lang="ja-JP" altLang="en-US" sz="1200" dirty="0">
                <a:solidFill>
                  <a:srgbClr val="FF0000"/>
                </a:solidFill>
              </a:rPr>
              <a:t>ページにおさめてください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rgbClr val="FF0000"/>
                </a:solidFill>
              </a:rPr>
              <a:t>・機関数を記入ください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rgbClr val="FF0000"/>
                </a:solidFill>
              </a:rPr>
              <a:t>・該当しない研究開発項目は削除ください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rgbClr val="FF0000"/>
                </a:solidFill>
              </a:rPr>
              <a:t>・総額</a:t>
            </a:r>
            <a:r>
              <a:rPr kumimoji="1" lang="en-US" altLang="ja-JP" sz="1200" dirty="0">
                <a:solidFill>
                  <a:srgbClr val="FF0000"/>
                </a:solidFill>
              </a:rPr>
              <a:t>(</a:t>
            </a:r>
            <a:r>
              <a:rPr kumimoji="1" lang="ja-JP" altLang="en-US" sz="1200" dirty="0">
                <a:solidFill>
                  <a:srgbClr val="FF0000"/>
                </a:solidFill>
              </a:rPr>
              <a:t>総事業費</a:t>
            </a:r>
            <a:r>
              <a:rPr kumimoji="1" lang="en-US" altLang="ja-JP" sz="1200" dirty="0">
                <a:solidFill>
                  <a:srgbClr val="FF0000"/>
                </a:solidFill>
              </a:rPr>
              <a:t>)</a:t>
            </a:r>
            <a:r>
              <a:rPr kumimoji="1" lang="ja-JP" altLang="en-US" sz="1200" dirty="0">
                <a:solidFill>
                  <a:srgbClr val="FF0000"/>
                </a:solidFill>
              </a:rPr>
              <a:t>と国費</a:t>
            </a:r>
            <a:r>
              <a:rPr kumimoji="1" lang="en-US" altLang="ja-JP" sz="1200" dirty="0">
                <a:solidFill>
                  <a:srgbClr val="FF0000"/>
                </a:solidFill>
              </a:rPr>
              <a:t>(NEDO</a:t>
            </a:r>
            <a:r>
              <a:rPr kumimoji="1" lang="ja-JP" altLang="en-US" sz="1200" dirty="0">
                <a:solidFill>
                  <a:srgbClr val="FF0000"/>
                </a:solidFill>
              </a:rPr>
              <a:t>負担額</a:t>
            </a:r>
            <a:r>
              <a:rPr kumimoji="1" lang="en-US" altLang="ja-JP" sz="1200" dirty="0">
                <a:solidFill>
                  <a:srgbClr val="FF0000"/>
                </a:solidFill>
              </a:rPr>
              <a:t>)</a:t>
            </a:r>
            <a:r>
              <a:rPr kumimoji="1" lang="ja-JP" altLang="en-US" sz="1200" dirty="0">
                <a:solidFill>
                  <a:srgbClr val="FF0000"/>
                </a:solidFill>
              </a:rPr>
              <a:t> は 提案書、積算表と整合していることを確認ください</a:t>
            </a:r>
          </a:p>
        </p:txBody>
      </p:sp>
      <p:sp>
        <p:nvSpPr>
          <p:cNvPr id="8" name="吹き出し: 四角形 7">
            <a:extLst>
              <a:ext uri="{FF2B5EF4-FFF2-40B4-BE49-F238E27FC236}">
                <a16:creationId xmlns:a16="http://schemas.microsoft.com/office/drawing/2014/main" id="{2C410F4B-BE2C-D251-8892-AC04C96D7F26}"/>
              </a:ext>
            </a:extLst>
          </p:cNvPr>
          <p:cNvSpPr/>
          <p:nvPr/>
        </p:nvSpPr>
        <p:spPr>
          <a:xfrm>
            <a:off x="1128884" y="8839203"/>
            <a:ext cx="13349116" cy="645978"/>
          </a:xfrm>
          <a:prstGeom prst="wedgeRectCallout">
            <a:avLst>
              <a:gd name="adj1" fmla="val -33749"/>
              <a:gd name="adj2" fmla="val -167935"/>
            </a:avLst>
          </a:prstGeom>
          <a:solidFill>
            <a:srgbClr val="FFFF00">
              <a:alpha val="39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b="1" dirty="0">
                <a:solidFill>
                  <a:srgbClr val="FF0000"/>
                </a:solidFill>
              </a:rPr>
              <a:t>実施計画書 に記載する 体制図と 同じものです。  ここで記載した事項を 提案書に貼り付けてください。</a:t>
            </a:r>
          </a:p>
        </p:txBody>
      </p:sp>
      <p:sp>
        <p:nvSpPr>
          <p:cNvPr id="9" name="吹き出し: 四角形 8">
            <a:extLst>
              <a:ext uri="{FF2B5EF4-FFF2-40B4-BE49-F238E27FC236}">
                <a16:creationId xmlns:a16="http://schemas.microsoft.com/office/drawing/2014/main" id="{573ACB9D-2EA9-C7C5-F95A-1035525D49CA}"/>
              </a:ext>
            </a:extLst>
          </p:cNvPr>
          <p:cNvSpPr/>
          <p:nvPr/>
        </p:nvSpPr>
        <p:spPr>
          <a:xfrm>
            <a:off x="8691260" y="1405819"/>
            <a:ext cx="6759755" cy="661724"/>
          </a:xfrm>
          <a:prstGeom prst="wedgeRectCallout">
            <a:avLst>
              <a:gd name="adj1" fmla="val -54897"/>
              <a:gd name="adj2" fmla="val 130262"/>
            </a:avLst>
          </a:prstGeom>
          <a:solidFill>
            <a:srgbClr val="FFFF00">
              <a:alpha val="39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・ ②</a:t>
            </a:r>
            <a:r>
              <a:rPr kumimoji="1" lang="en-US" altLang="ja-JP" sz="1200" dirty="0">
                <a:solidFill>
                  <a:srgbClr val="FF0000"/>
                </a:solidFill>
              </a:rPr>
              <a:t>-a</a:t>
            </a:r>
            <a:r>
              <a:rPr kumimoji="1" lang="ja-JP" altLang="en-US" sz="1200" dirty="0">
                <a:solidFill>
                  <a:srgbClr val="FF0000"/>
                </a:solidFill>
              </a:rPr>
              <a:t>  の助成事業の場合は、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rgbClr val="FF0000"/>
                </a:solidFill>
              </a:rPr>
              <a:t>　「 助成：研究開発項目②</a:t>
            </a:r>
            <a:r>
              <a:rPr kumimoji="1" lang="en-US" altLang="ja-JP" sz="1200" dirty="0">
                <a:solidFill>
                  <a:srgbClr val="FF0000"/>
                </a:solidFill>
              </a:rPr>
              <a:t>-a</a:t>
            </a:r>
            <a:r>
              <a:rPr kumimoji="1" lang="ja-JP" altLang="en-US" sz="1200" dirty="0">
                <a:solidFill>
                  <a:srgbClr val="FF0000"/>
                </a:solidFill>
              </a:rPr>
              <a:t> 」と書換え、水色ハイライトにする</a:t>
            </a:r>
            <a:endParaRPr kumimoji="1" lang="en-US" altLang="ja-JP" sz="1200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B666DC8-FC3F-1536-00A5-534AD9454FBF}"/>
              </a:ext>
            </a:extLst>
          </p:cNvPr>
          <p:cNvSpPr txBox="1"/>
          <p:nvPr/>
        </p:nvSpPr>
        <p:spPr>
          <a:xfrm>
            <a:off x="3325152" y="168022"/>
            <a:ext cx="27854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>
                <a:solidFill>
                  <a:srgbClr val="FF0000"/>
                </a:solidFill>
                <a:highlight>
                  <a:srgbClr val="FFFF00"/>
                </a:highlight>
              </a:rPr>
              <a:t>【</a:t>
            </a:r>
            <a:r>
              <a:rPr kumimoji="1" lang="ja-JP" altLang="en-US" sz="2800" dirty="0">
                <a:solidFill>
                  <a:srgbClr val="FF0000"/>
                </a:solidFill>
                <a:highlight>
                  <a:srgbClr val="FFFF00"/>
                </a:highlight>
              </a:rPr>
              <a:t>説明</a:t>
            </a:r>
            <a:r>
              <a:rPr kumimoji="1" lang="en-US" altLang="ja-JP" sz="2800" dirty="0">
                <a:solidFill>
                  <a:srgbClr val="FF0000"/>
                </a:solidFill>
                <a:highlight>
                  <a:srgbClr val="FFFF00"/>
                </a:highlight>
              </a:rPr>
              <a:t>】</a:t>
            </a:r>
            <a:endParaRPr kumimoji="1" lang="ja-JP" altLang="en-US" sz="2800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12" name="吹き出し: 四角形 11">
            <a:extLst>
              <a:ext uri="{FF2B5EF4-FFF2-40B4-BE49-F238E27FC236}">
                <a16:creationId xmlns:a16="http://schemas.microsoft.com/office/drawing/2014/main" id="{8D6E8C3D-B15E-0ADC-653C-8CDB638FF554}"/>
              </a:ext>
            </a:extLst>
          </p:cNvPr>
          <p:cNvSpPr/>
          <p:nvPr/>
        </p:nvSpPr>
        <p:spPr>
          <a:xfrm>
            <a:off x="13064846" y="7531811"/>
            <a:ext cx="3856476" cy="993860"/>
          </a:xfrm>
          <a:prstGeom prst="wedgeRectCallout">
            <a:avLst>
              <a:gd name="adj1" fmla="val -57460"/>
              <a:gd name="adj2" fmla="val -71752"/>
            </a:avLst>
          </a:prstGeom>
          <a:solidFill>
            <a:srgbClr val="FFFF00">
              <a:alpha val="39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200" b="1" dirty="0">
                <a:solidFill>
                  <a:srgbClr val="FF0000"/>
                </a:solidFill>
              </a:rPr>
              <a:t>1</a:t>
            </a:r>
            <a:r>
              <a:rPr kumimoji="1" lang="ja-JP" altLang="en-US" sz="1200" b="1" dirty="0">
                <a:solidFill>
                  <a:srgbClr val="FF0000"/>
                </a:solidFill>
              </a:rPr>
              <a:t>事業者あたり </a:t>
            </a:r>
            <a:r>
              <a:rPr kumimoji="1" lang="en-US" altLang="ja-JP" sz="1200" b="1" dirty="0">
                <a:solidFill>
                  <a:srgbClr val="FF0000"/>
                </a:solidFill>
              </a:rPr>
              <a:t>1</a:t>
            </a:r>
            <a:r>
              <a:rPr kumimoji="1" lang="ja-JP" altLang="en-US" sz="1200" b="1" dirty="0">
                <a:solidFill>
                  <a:srgbClr val="FF0000"/>
                </a:solidFill>
              </a:rPr>
              <a:t>囲いで示します。</a:t>
            </a:r>
            <a:r>
              <a:rPr kumimoji="1" lang="en-US" altLang="ja-JP" sz="1200" b="1" dirty="0">
                <a:solidFill>
                  <a:srgbClr val="FF0000"/>
                </a:solidFill>
              </a:rPr>
              <a:t>1</a:t>
            </a:r>
            <a:r>
              <a:rPr kumimoji="1" lang="ja-JP" altLang="en-US" sz="1200" b="1" dirty="0">
                <a:solidFill>
                  <a:srgbClr val="FF0000"/>
                </a:solidFill>
              </a:rPr>
              <a:t>事業者のなかで実施場所</a:t>
            </a:r>
            <a:r>
              <a:rPr kumimoji="1" lang="en-US" altLang="ja-JP" sz="1200" b="1" dirty="0">
                <a:solidFill>
                  <a:srgbClr val="FF0000"/>
                </a:solidFill>
              </a:rPr>
              <a:t>(</a:t>
            </a:r>
            <a:r>
              <a:rPr kumimoji="1" lang="ja-JP" altLang="en-US" sz="1200" b="1" dirty="0">
                <a:solidFill>
                  <a:srgbClr val="FF0000"/>
                </a:solidFill>
              </a:rPr>
              <a:t>名称と県・市</a:t>
            </a:r>
            <a:r>
              <a:rPr kumimoji="1" lang="en-US" altLang="ja-JP" sz="1200" b="1" dirty="0">
                <a:solidFill>
                  <a:srgbClr val="FF0000"/>
                </a:solidFill>
              </a:rPr>
              <a:t>(</a:t>
            </a:r>
            <a:r>
              <a:rPr kumimoji="1" lang="ja-JP" altLang="en-US" sz="1200" b="1" dirty="0">
                <a:solidFill>
                  <a:srgbClr val="FF0000"/>
                </a:solidFill>
              </a:rPr>
              <a:t>または群、町）の分担がある場合は、</a:t>
            </a:r>
            <a:r>
              <a:rPr kumimoji="1" lang="en-US" altLang="ja-JP" sz="1200" b="1" dirty="0">
                <a:solidFill>
                  <a:srgbClr val="FF0000"/>
                </a:solidFill>
              </a:rPr>
              <a:t>1</a:t>
            </a:r>
            <a:r>
              <a:rPr kumimoji="1" lang="ja-JP" altLang="en-US" sz="1200" b="1" dirty="0">
                <a:solidFill>
                  <a:srgbClr val="FF0000"/>
                </a:solidFill>
              </a:rPr>
              <a:t>囲いの中で実施場所を併記します。</a:t>
            </a:r>
          </a:p>
        </p:txBody>
      </p:sp>
    </p:spTree>
    <p:extLst>
      <p:ext uri="{BB962C8B-B14F-4D97-AF65-F5344CB8AC3E}">
        <p14:creationId xmlns:p14="http://schemas.microsoft.com/office/powerpoint/2010/main" val="20752900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1431</Words>
  <Application>Microsoft Office PowerPoint</Application>
  <PresentationFormat>ユーザー設定</PresentationFormat>
  <Paragraphs>313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BIZ UDPゴシック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2023-12-21T07:17:40Z</dcterms:created>
  <dcterms:modified xsi:type="dcterms:W3CDTF">2023-12-21T07:17:52Z</dcterms:modified>
</cp:coreProperties>
</file>